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ebee4c9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ebee4c9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e5397725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e5397725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c303bebb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c303bebb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ebee4c9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ebee4c9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c303beb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c303beb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c303bebb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c303beb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c303bebb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c303bebb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1494acc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1494acc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1494accb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1494accb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303beb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303beb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1E8D9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e5397725a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e5397725a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5397725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5397725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Jenj9sCZJqjHvCj1VNaNP97mHsU5ilZP/view" TargetMode="External"/><Relationship Id="rId4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56575" y="1161505"/>
            <a:ext cx="7136700" cy="15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AWS CI/CD Pipelines: Automated Security Testing with Snyk</a:t>
            </a:r>
            <a:endParaRPr sz="242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175" y="2677100"/>
            <a:ext cx="1257900" cy="12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97625" cy="9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0875" y="2677100"/>
            <a:ext cx="2543350" cy="12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the Pipeline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Measure twice, cut once</a:t>
            </a:r>
            <a:endParaRPr sz="14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</a:rPr>
              <a:t>If we had spent more time researching and planning, we could have avoided some back and forth over which app to select and which security scanner to implement</a:t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Future work</a:t>
            </a:r>
            <a:endParaRPr sz="14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</a:rPr>
              <a:t>Add new steps to the pipeline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</a:rPr>
              <a:t>Detect new classes of vulnerabilities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</a:rPr>
              <a:t>Auto-triage vulns to security team / product team</a:t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chemeClr val="lt1"/>
                </a:highlight>
              </a:rPr>
              <a:t>Additional features</a:t>
            </a:r>
            <a:endParaRPr sz="14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  <a:highlight>
                  <a:schemeClr val="lt1"/>
                </a:highlight>
              </a:rPr>
              <a:t>I</a:t>
            </a:r>
            <a:r>
              <a:rPr lang="en" sz="1400">
                <a:solidFill>
                  <a:srgbClr val="212121"/>
                </a:solidFill>
                <a:highlight>
                  <a:schemeClr val="lt1"/>
                </a:highlight>
              </a:rPr>
              <a:t>ntegrat</a:t>
            </a:r>
            <a:r>
              <a:rPr lang="en">
                <a:solidFill>
                  <a:srgbClr val="212121"/>
                </a:solidFill>
                <a:highlight>
                  <a:schemeClr val="lt1"/>
                </a:highlight>
              </a:rPr>
              <a:t>e</a:t>
            </a:r>
            <a:r>
              <a:rPr lang="en" sz="1400">
                <a:solidFill>
                  <a:srgbClr val="212121"/>
                </a:solidFill>
                <a:highlight>
                  <a:schemeClr val="lt1"/>
                </a:highlight>
              </a:rPr>
              <a:t> with containerization platforms (e.g., Docker, Kubernetes) </a:t>
            </a:r>
            <a:endParaRPr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  <a:highlight>
                  <a:schemeClr val="lt1"/>
                </a:highlight>
              </a:rPr>
              <a:t>A</a:t>
            </a:r>
            <a:r>
              <a:rPr lang="en" sz="1400">
                <a:solidFill>
                  <a:srgbClr val="212121"/>
                </a:solidFill>
                <a:highlight>
                  <a:schemeClr val="lt1"/>
                </a:highlight>
              </a:rPr>
              <a:t>utomate compliance checks</a:t>
            </a:r>
            <a:endParaRPr sz="1400">
              <a:solidFill>
                <a:srgbClr val="212121"/>
              </a:solidFill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learned/Future 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best time to add safeguards is today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CI/CD pipeline is the foundation for a robust, efficient, and secure software delivery process. It helps identifying potential vulnerabilities before they are out in the wild.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Security is everyone’s responsibility. By integrating a CI/CD pipeline step you help everyone get involved in each step of the software development lifecycle</a:t>
            </a:r>
            <a:endParaRPr sz="1400"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Domain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Traditional development practices often defer security considerations to later stages, making software susceptible to cyber threats. </a:t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Overlooking early security testing in the software development lifecycle exposes organizations to increased risks. </a:t>
            </a:r>
            <a:endParaRPr sz="1400"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b="1" lang="en" sz="1400">
                <a:solidFill>
                  <a:srgbClr val="212121"/>
                </a:solidFill>
              </a:rPr>
              <a:t>Integrating security testing into the CI/CD pipeline</a:t>
            </a:r>
            <a:r>
              <a:rPr lang="en" sz="1400">
                <a:solidFill>
                  <a:srgbClr val="212121"/>
                </a:solidFill>
              </a:rPr>
              <a:t> is essential for proactive vulnerability identification and mitigation, thereby enhancing software security.</a:t>
            </a:r>
            <a:endParaRPr sz="1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Design </a:t>
            </a:r>
            <a:endParaRPr/>
          </a:p>
        </p:txBody>
      </p:sp>
      <p:pic>
        <p:nvPicPr>
          <p:cNvPr descr="A diagram of a cloud&#10;&#10;Description automatically generated" id="81" name="Google Shape;81;p15"/>
          <p:cNvPicPr preferRelativeResize="0"/>
          <p:nvPr/>
        </p:nvPicPr>
        <p:blipFill rotWithShape="1">
          <a:blip r:embed="rId3">
            <a:alphaModFix/>
          </a:blip>
          <a:srcRect b="3512" l="1463" r="1608" t="0"/>
          <a:stretch/>
        </p:blipFill>
        <p:spPr>
          <a:xfrm>
            <a:off x="1530200" y="1851875"/>
            <a:ext cx="6143625" cy="28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21500" y="1071575"/>
            <a:ext cx="7195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Build a CI/CD pipeline</a:t>
            </a:r>
            <a:endParaRPr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Integrate security testing (Snyk) into the CI/CD pipeline</a:t>
            </a:r>
            <a:endParaRPr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964525" y="4046275"/>
            <a:ext cx="1258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12121"/>
                </a:solidFill>
              </a:rPr>
              <a:t>AWS Elastic Beanstalk Node.js Sample App</a:t>
            </a:r>
            <a:endParaRPr b="1" sz="900"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Connecting the GitHub repository</a:t>
            </a:r>
            <a:endParaRPr sz="14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</a:rPr>
              <a:t>Give an option for GitHub v1 that uses OAuth or GitHub v2 that creates a Connection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</a:rPr>
              <a:t>V1 has access to any repository you are part of; V2 has access to repositories you created</a:t>
            </a:r>
            <a:endParaRPr>
              <a:solidFill>
                <a:srgbClr val="21212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</a:rPr>
              <a:t>Using an app that would not build properly</a:t>
            </a:r>
            <a:endParaRPr sz="14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</a:rPr>
              <a:t>Initially we planned to use a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basic Todo-list web application implemented with Flask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The scanning tools and build pipeline were configured for a Java application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</a:rPr>
              <a:t>Snyk integration misconfiguration</a:t>
            </a:r>
            <a:endParaRPr sz="14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Certain files in the repository weren’t getting scanned for vulnerabilities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We had to ensure that Snyk wasn’t just looking at changes from the previous commit but scanning the entire repository</a:t>
            </a:r>
            <a:endParaRPr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50" y="164475"/>
            <a:ext cx="7611750" cy="332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650"/>
            <a:ext cx="8839204" cy="11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350"/>
            <a:ext cx="8839204" cy="22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57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Final design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green sign with black text&#10;&#10;Description automatically generated"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375" y="3590125"/>
            <a:ext cx="2429350" cy="9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79125" y="977925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Implementation: Setup Git Repository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79125" y="3002450"/>
            <a:ext cx="4733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Implementation: Deploy Web App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screenshot of a computer&#10;&#10;Description automatically generated"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25" y="3326000"/>
            <a:ext cx="3910826" cy="15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138550" y="7223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Fork the starter repo</a:t>
            </a:r>
            <a:endParaRPr sz="1100"/>
          </a:p>
        </p:txBody>
      </p:sp>
      <p:pic>
        <p:nvPicPr>
          <p:cNvPr descr="A screen shot of a computer code&#10;&#10;Description automatically generated" id="112" name="Google Shape;112;p19"/>
          <p:cNvPicPr preferRelativeResize="0"/>
          <p:nvPr/>
        </p:nvPicPr>
        <p:blipFill rotWithShape="1">
          <a:blip r:embed="rId5">
            <a:alphaModFix/>
          </a:blip>
          <a:srcRect b="31056" l="0" r="33034" t="13536"/>
          <a:stretch/>
        </p:blipFill>
        <p:spPr>
          <a:xfrm>
            <a:off x="5183775" y="1830375"/>
            <a:ext cx="2275374" cy="63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3472175" y="1190925"/>
            <a:ext cx="1421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9"/>
          <p:cNvCxnSpPr/>
          <p:nvPr/>
        </p:nvCxnSpPr>
        <p:spPr>
          <a:xfrm rot="10800000">
            <a:off x="4895925" y="926175"/>
            <a:ext cx="36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9"/>
          <p:cNvCxnSpPr/>
          <p:nvPr/>
        </p:nvCxnSpPr>
        <p:spPr>
          <a:xfrm flipH="1" rot="10800000">
            <a:off x="4896025" y="926275"/>
            <a:ext cx="227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9"/>
          <p:cNvCxnSpPr/>
          <p:nvPr/>
        </p:nvCxnSpPr>
        <p:spPr>
          <a:xfrm flipH="1" rot="10800000">
            <a:off x="4896025" y="1428225"/>
            <a:ext cx="227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/>
        </p:nvSpPr>
        <p:spPr>
          <a:xfrm>
            <a:off x="5123425" y="12536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Push a change to the new repo</a:t>
            </a:r>
            <a:endParaRPr sz="700">
              <a:solidFill>
                <a:srgbClr val="666666"/>
              </a:solidFill>
            </a:endParaRPr>
          </a:p>
        </p:txBody>
      </p:sp>
      <p:pic>
        <p:nvPicPr>
          <p:cNvPr descr="A screenshot of a computer&#10;&#10;Description automatically generated" id="118" name="Google Shape;118;p19"/>
          <p:cNvPicPr preferRelativeResize="0"/>
          <p:nvPr/>
        </p:nvPicPr>
        <p:blipFill rotWithShape="1">
          <a:blip r:embed="rId6">
            <a:alphaModFix/>
          </a:blip>
          <a:srcRect b="0" l="0" r="0" t="20318"/>
          <a:stretch/>
        </p:blipFill>
        <p:spPr>
          <a:xfrm>
            <a:off x="804650" y="1429525"/>
            <a:ext cx="3819026" cy="152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3775" y="1592325"/>
            <a:ext cx="2909551" cy="2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084125" y="3282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AWS Elastic Beanstalk App</a:t>
            </a:r>
            <a:endParaRPr sz="11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86100" y="3743950"/>
            <a:ext cx="1257900" cy="12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19300" y="88000"/>
            <a:ext cx="420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Implementation: Create AWS CodeBuild Project</a:t>
            </a:r>
            <a:endParaRPr/>
          </a:p>
        </p:txBody>
      </p:sp>
      <p:pic>
        <p:nvPicPr>
          <p:cNvPr descr="A screenshot of a computer&#10;&#10;Description automatically generated"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3" y="457300"/>
            <a:ext cx="3746551" cy="14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01025" y="2089075"/>
            <a:ext cx="38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Implementation: Create and execute a delivery pipeline</a:t>
            </a:r>
            <a:endParaRPr/>
          </a:p>
        </p:txBody>
      </p:sp>
      <p:pic>
        <p:nvPicPr>
          <p:cNvPr descr="A screenshot of a computer&#10;&#10;Description automatically generated" id="129" name="Google Shape;129;p20"/>
          <p:cNvPicPr preferRelativeResize="0"/>
          <p:nvPr/>
        </p:nvPicPr>
        <p:blipFill rotWithShape="1">
          <a:blip r:embed="rId4">
            <a:alphaModFix/>
          </a:blip>
          <a:srcRect b="38994" l="0" r="68663" t="0"/>
          <a:stretch/>
        </p:blipFill>
        <p:spPr>
          <a:xfrm>
            <a:off x="201025" y="2679600"/>
            <a:ext cx="1223426" cy="1432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rectangular object with a black border&#10;&#10;Description automatically generated" id="130" name="Google Shape;130;p20"/>
          <p:cNvPicPr preferRelativeResize="0"/>
          <p:nvPr/>
        </p:nvPicPr>
        <p:blipFill rotWithShape="1">
          <a:blip r:embed="rId5">
            <a:alphaModFix/>
          </a:blip>
          <a:srcRect b="0" l="1087" r="71391" t="5105"/>
          <a:stretch/>
        </p:blipFill>
        <p:spPr>
          <a:xfrm>
            <a:off x="2937325" y="2679600"/>
            <a:ext cx="1450975" cy="155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31" name="Google Shape;131;p20"/>
          <p:cNvPicPr preferRelativeResize="0"/>
          <p:nvPr/>
        </p:nvPicPr>
        <p:blipFill rotWithShape="1">
          <a:blip r:embed="rId6">
            <a:alphaModFix/>
          </a:blip>
          <a:srcRect b="23177" l="0" r="0" t="0"/>
          <a:stretch/>
        </p:blipFill>
        <p:spPr>
          <a:xfrm>
            <a:off x="4572000" y="3041900"/>
            <a:ext cx="4127725" cy="70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rectangular object with a white border&#10;&#10;Description automatically generated" id="132" name="Google Shape;132;p20"/>
          <p:cNvPicPr preferRelativeResize="0"/>
          <p:nvPr/>
        </p:nvPicPr>
        <p:blipFill rotWithShape="1">
          <a:blip r:embed="rId7">
            <a:alphaModFix/>
          </a:blip>
          <a:srcRect b="0" l="0" r="66800" t="0"/>
          <a:stretch/>
        </p:blipFill>
        <p:spPr>
          <a:xfrm>
            <a:off x="1455400" y="2816400"/>
            <a:ext cx="1450975" cy="1220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Description automatically generated" id="133" name="Google Shape;133;p20"/>
          <p:cNvPicPr preferRelativeResize="0"/>
          <p:nvPr/>
        </p:nvPicPr>
        <p:blipFill rotWithShape="1">
          <a:blip r:embed="rId8">
            <a:alphaModFix/>
          </a:blip>
          <a:srcRect b="44348" l="0" r="0" t="0"/>
          <a:stretch/>
        </p:blipFill>
        <p:spPr>
          <a:xfrm>
            <a:off x="4082125" y="223275"/>
            <a:ext cx="4965700" cy="1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6100" y="3743950"/>
            <a:ext cx="1257900" cy="12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search box&#10;&#10;Description automatically generated"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611" y="3807900"/>
            <a:ext cx="2406766" cy="122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1595" y="2201300"/>
            <a:ext cx="3060200" cy="160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rectangular object with a black border&#10;&#10;Description automatically generated" id="141" name="Google Shape;141;p21"/>
          <p:cNvPicPr preferRelativeResize="0"/>
          <p:nvPr/>
        </p:nvPicPr>
        <p:blipFill rotWithShape="1">
          <a:blip r:embed="rId5">
            <a:alphaModFix/>
          </a:blip>
          <a:srcRect b="0" l="0" r="70792" t="0"/>
          <a:stretch/>
        </p:blipFill>
        <p:spPr>
          <a:xfrm>
            <a:off x="411700" y="2214175"/>
            <a:ext cx="1621651" cy="158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42" name="Google Shape;142;p21"/>
          <p:cNvPicPr preferRelativeResize="0"/>
          <p:nvPr/>
        </p:nvPicPr>
        <p:blipFill rotWithShape="1">
          <a:blip r:embed="rId6">
            <a:alphaModFix/>
          </a:blip>
          <a:srcRect b="0" l="0" r="35542" t="0"/>
          <a:stretch/>
        </p:blipFill>
        <p:spPr>
          <a:xfrm>
            <a:off x="2177975" y="2176425"/>
            <a:ext cx="1755425" cy="1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276675" y="0"/>
            <a:ext cx="42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Implementation: Finalize pipeline and test</a:t>
            </a:r>
            <a:endParaRPr/>
          </a:p>
        </p:txBody>
      </p:sp>
      <p:pic>
        <p:nvPicPr>
          <p:cNvPr descr="A screenshot of a computer&#10;&#10;Description automatically generated" id="144" name="Google Shape;14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450" y="537925"/>
            <a:ext cx="4592224" cy="11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342525" y="1744775"/>
            <a:ext cx="4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Implementation: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AWS CodePipeline Snyk integration</a:t>
            </a:r>
            <a:endParaRPr/>
          </a:p>
        </p:txBody>
      </p:sp>
      <p:pic>
        <p:nvPicPr>
          <p:cNvPr descr="A screenshot of a phone&#10;&#10;Description automatically generated" id="146" name="Google Shape;146;p21"/>
          <p:cNvPicPr preferRelativeResize="0"/>
          <p:nvPr/>
        </p:nvPicPr>
        <p:blipFill rotWithShape="1">
          <a:blip r:embed="rId8">
            <a:alphaModFix/>
          </a:blip>
          <a:srcRect b="19212" l="0" r="81941" t="23316"/>
          <a:stretch/>
        </p:blipFill>
        <p:spPr>
          <a:xfrm>
            <a:off x="5852213" y="78675"/>
            <a:ext cx="1238476" cy="21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64225" y="3982075"/>
            <a:ext cx="1079775" cy="10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