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CDEA85-D6E7-4217-1B58-B1BE89A55960}" v="91" dt="2025-06-05T15:56:14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747066-3936-41F1-99E0-C62B26925F6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65AC5FC-C48A-4F57-9588-08E3833A4DF5}">
      <dgm:prSet/>
      <dgm:spPr/>
      <dgm:t>
        <a:bodyPr/>
        <a:lstStyle/>
        <a:p>
          <a:r>
            <a:rPr lang="en-US"/>
            <a:t>Total dataset covers </a:t>
          </a:r>
          <a:r>
            <a:rPr lang="en-US" b="1"/>
            <a:t>10 outlet types</a:t>
          </a:r>
          <a:r>
            <a:rPr lang="en-US"/>
            <a:t>, </a:t>
          </a:r>
          <a:r>
            <a:rPr lang="en-US" b="1"/>
            <a:t>16 item categories</a:t>
          </a:r>
          <a:r>
            <a:rPr lang="en-US"/>
            <a:t>, and spans </a:t>
          </a:r>
          <a:r>
            <a:rPr lang="en-US" b="1"/>
            <a:t>outlets established from 1985 to 2009</a:t>
          </a:r>
          <a:r>
            <a:rPr lang="en-US"/>
            <a:t>.</a:t>
          </a:r>
        </a:p>
      </dgm:t>
    </dgm:pt>
    <dgm:pt modelId="{C8F1900E-86A1-4FE3-B29E-3A34D4B1E846}" type="parTrans" cxnId="{5AE375A4-5365-464B-BA6B-6384013E9292}">
      <dgm:prSet/>
      <dgm:spPr/>
      <dgm:t>
        <a:bodyPr/>
        <a:lstStyle/>
        <a:p>
          <a:endParaRPr lang="en-US"/>
        </a:p>
      </dgm:t>
    </dgm:pt>
    <dgm:pt modelId="{CF2CB206-0917-4318-B2A8-31269DE5B0F0}" type="sibTrans" cxnId="{5AE375A4-5365-464B-BA6B-6384013E9292}">
      <dgm:prSet/>
      <dgm:spPr/>
      <dgm:t>
        <a:bodyPr/>
        <a:lstStyle/>
        <a:p>
          <a:endParaRPr lang="en-US"/>
        </a:p>
      </dgm:t>
    </dgm:pt>
    <dgm:pt modelId="{6C597494-1A4E-4D72-B468-733AC4CB9ACD}">
      <dgm:prSet/>
      <dgm:spPr/>
      <dgm:t>
        <a:bodyPr/>
        <a:lstStyle/>
        <a:p>
          <a:r>
            <a:rPr lang="en-US" b="1"/>
            <a:t>Snack Foods</a:t>
          </a:r>
          <a:r>
            <a:rPr lang="en-US"/>
            <a:t> lead the revenue chart, contributing </a:t>
          </a:r>
          <a:r>
            <a:rPr lang="en-US" b="1"/>
            <a:t>19.7%</a:t>
          </a:r>
          <a:r>
            <a:rPr lang="en-US"/>
            <a:t> of total MRP sales.</a:t>
          </a:r>
        </a:p>
      </dgm:t>
    </dgm:pt>
    <dgm:pt modelId="{7D772128-1C36-4086-9476-4A414B359A72}" type="parTrans" cxnId="{ACB2FFF4-D921-4187-B596-0666F9B3CB31}">
      <dgm:prSet/>
      <dgm:spPr/>
      <dgm:t>
        <a:bodyPr/>
        <a:lstStyle/>
        <a:p>
          <a:endParaRPr lang="en-US"/>
        </a:p>
      </dgm:t>
    </dgm:pt>
    <dgm:pt modelId="{FB57C95E-FF5F-4676-B0FE-09D35C59CC87}" type="sibTrans" cxnId="{ACB2FFF4-D921-4187-B596-0666F9B3CB31}">
      <dgm:prSet/>
      <dgm:spPr/>
      <dgm:t>
        <a:bodyPr/>
        <a:lstStyle/>
        <a:p>
          <a:endParaRPr lang="en-US"/>
        </a:p>
      </dgm:t>
    </dgm:pt>
    <dgm:pt modelId="{09FC5280-5066-40D8-AA33-131FCE1115E5}">
      <dgm:prSet/>
      <dgm:spPr/>
      <dgm:t>
        <a:bodyPr/>
        <a:lstStyle/>
        <a:p>
          <a:r>
            <a:rPr lang="en-US" b="1"/>
            <a:t>Low Fat</a:t>
          </a:r>
          <a:r>
            <a:rPr lang="en-US"/>
            <a:t> items outperform Regular, accounting for </a:t>
          </a:r>
          <a:r>
            <a:rPr lang="en-US" b="1"/>
            <a:t>58%</a:t>
          </a:r>
          <a:r>
            <a:rPr lang="en-US"/>
            <a:t> of sales.</a:t>
          </a:r>
        </a:p>
      </dgm:t>
    </dgm:pt>
    <dgm:pt modelId="{B5892EED-12FF-49E1-8F3B-918C3CBC39DA}" type="parTrans" cxnId="{A7869461-3ACF-4CCD-881B-DB5BE9BA337A}">
      <dgm:prSet/>
      <dgm:spPr/>
      <dgm:t>
        <a:bodyPr/>
        <a:lstStyle/>
        <a:p>
          <a:endParaRPr lang="en-US"/>
        </a:p>
      </dgm:t>
    </dgm:pt>
    <dgm:pt modelId="{7DFB413E-0B08-46D1-BDDD-3E0B660C9614}" type="sibTrans" cxnId="{A7869461-3ACF-4CCD-881B-DB5BE9BA337A}">
      <dgm:prSet/>
      <dgm:spPr/>
      <dgm:t>
        <a:bodyPr/>
        <a:lstStyle/>
        <a:p>
          <a:endParaRPr lang="en-US"/>
        </a:p>
      </dgm:t>
    </dgm:pt>
    <dgm:pt modelId="{B435AB00-F195-43D8-9551-C38C56979D85}">
      <dgm:prSet/>
      <dgm:spPr/>
      <dgm:t>
        <a:bodyPr/>
        <a:lstStyle/>
        <a:p>
          <a:r>
            <a:rPr lang="en-US" b="1"/>
            <a:t>Supermarket Type3</a:t>
          </a:r>
          <a:r>
            <a:rPr lang="en-US"/>
            <a:t> sells at the highest average MRP: </a:t>
          </a:r>
          <a:r>
            <a:rPr lang="en-US" b="1"/>
            <a:t>₹143.8</a:t>
          </a:r>
          <a:r>
            <a:rPr lang="en-US"/>
            <a:t>.</a:t>
          </a:r>
        </a:p>
      </dgm:t>
    </dgm:pt>
    <dgm:pt modelId="{E8C99CA3-EB66-4D4E-BC51-3D6A9931B4B9}" type="parTrans" cxnId="{CDF652D0-F9B1-4D06-9F0B-753BE11C0C50}">
      <dgm:prSet/>
      <dgm:spPr/>
      <dgm:t>
        <a:bodyPr/>
        <a:lstStyle/>
        <a:p>
          <a:endParaRPr lang="en-US"/>
        </a:p>
      </dgm:t>
    </dgm:pt>
    <dgm:pt modelId="{AE4239E2-AA43-48FC-9796-19CA6F37E84F}" type="sibTrans" cxnId="{CDF652D0-F9B1-4D06-9F0B-753BE11C0C50}">
      <dgm:prSet/>
      <dgm:spPr/>
      <dgm:t>
        <a:bodyPr/>
        <a:lstStyle/>
        <a:p>
          <a:endParaRPr lang="en-US"/>
        </a:p>
      </dgm:t>
    </dgm:pt>
    <dgm:pt modelId="{6ECCE8E5-DA24-4CDF-AAAE-EC0B5414132D}">
      <dgm:prSet/>
      <dgm:spPr/>
      <dgm:t>
        <a:bodyPr/>
        <a:lstStyle/>
        <a:p>
          <a:r>
            <a:rPr lang="en-US"/>
            <a:t>Business trend shows consistent MRP growth with outlet expansion.</a:t>
          </a:r>
        </a:p>
      </dgm:t>
    </dgm:pt>
    <dgm:pt modelId="{EF3063E8-3492-40C1-B406-F2A7CC26096E}" type="parTrans" cxnId="{B38D9DBC-C0D6-4C99-BED7-BAB6732ABFC5}">
      <dgm:prSet/>
      <dgm:spPr/>
      <dgm:t>
        <a:bodyPr/>
        <a:lstStyle/>
        <a:p>
          <a:endParaRPr lang="en-US"/>
        </a:p>
      </dgm:t>
    </dgm:pt>
    <dgm:pt modelId="{989EA1B3-A97E-4B88-BA3A-E48E9C4E3423}" type="sibTrans" cxnId="{B38D9DBC-C0D6-4C99-BED7-BAB6732ABFC5}">
      <dgm:prSet/>
      <dgm:spPr/>
      <dgm:t>
        <a:bodyPr/>
        <a:lstStyle/>
        <a:p>
          <a:endParaRPr lang="en-US"/>
        </a:p>
      </dgm:t>
    </dgm:pt>
    <dgm:pt modelId="{CBD7F291-94AF-44C6-AE73-115A3E42386E}" type="pres">
      <dgm:prSet presAssocID="{86747066-3936-41F1-99E0-C62B26925F69}" presName="root" presStyleCnt="0">
        <dgm:presLayoutVars>
          <dgm:dir/>
          <dgm:resizeHandles val="exact"/>
        </dgm:presLayoutVars>
      </dgm:prSet>
      <dgm:spPr/>
    </dgm:pt>
    <dgm:pt modelId="{96533E41-2F33-4ED4-BA73-3073CBBD036E}" type="pres">
      <dgm:prSet presAssocID="{A65AC5FC-C48A-4F57-9588-08E3833A4DF5}" presName="compNode" presStyleCnt="0"/>
      <dgm:spPr/>
    </dgm:pt>
    <dgm:pt modelId="{01CA06F0-C32C-46C9-8E52-3FDC02FE6425}" type="pres">
      <dgm:prSet presAssocID="{A65AC5FC-C48A-4F57-9588-08E3833A4DF5}" presName="bgRect" presStyleLbl="bgShp" presStyleIdx="0" presStyleCnt="5"/>
      <dgm:spPr/>
    </dgm:pt>
    <dgm:pt modelId="{2D37F98E-BF30-456B-AAA6-A91BBE9F6401}" type="pres">
      <dgm:prSet presAssocID="{A65AC5FC-C48A-4F57-9588-08E3833A4DF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F1AB6996-4FD7-41FF-9FC5-5A0FD9CF1D89}" type="pres">
      <dgm:prSet presAssocID="{A65AC5FC-C48A-4F57-9588-08E3833A4DF5}" presName="spaceRect" presStyleCnt="0"/>
      <dgm:spPr/>
    </dgm:pt>
    <dgm:pt modelId="{4E31A06C-96AE-47FC-8708-C335ACD106AE}" type="pres">
      <dgm:prSet presAssocID="{A65AC5FC-C48A-4F57-9588-08E3833A4DF5}" presName="parTx" presStyleLbl="revTx" presStyleIdx="0" presStyleCnt="5">
        <dgm:presLayoutVars>
          <dgm:chMax val="0"/>
          <dgm:chPref val="0"/>
        </dgm:presLayoutVars>
      </dgm:prSet>
      <dgm:spPr/>
    </dgm:pt>
    <dgm:pt modelId="{F2CF1F8F-4B6D-4343-BDC5-9EB89881C9DE}" type="pres">
      <dgm:prSet presAssocID="{CF2CB206-0917-4318-B2A8-31269DE5B0F0}" presName="sibTrans" presStyleCnt="0"/>
      <dgm:spPr/>
    </dgm:pt>
    <dgm:pt modelId="{D8EC9D49-BD7C-4A15-993E-56812DAEC212}" type="pres">
      <dgm:prSet presAssocID="{6C597494-1A4E-4D72-B468-733AC4CB9ACD}" presName="compNode" presStyleCnt="0"/>
      <dgm:spPr/>
    </dgm:pt>
    <dgm:pt modelId="{472F1CF2-D311-4E5A-A2E2-B9CE48B613DB}" type="pres">
      <dgm:prSet presAssocID="{6C597494-1A4E-4D72-B468-733AC4CB9ACD}" presName="bgRect" presStyleLbl="bgShp" presStyleIdx="1" presStyleCnt="5"/>
      <dgm:spPr/>
    </dgm:pt>
    <dgm:pt modelId="{E36327B4-E5D8-44AF-A91D-456619BFEC66}" type="pres">
      <dgm:prSet presAssocID="{6C597494-1A4E-4D72-B468-733AC4CB9AC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83D25BD9-BAB6-4393-A245-C44A60F29AAD}" type="pres">
      <dgm:prSet presAssocID="{6C597494-1A4E-4D72-B468-733AC4CB9ACD}" presName="spaceRect" presStyleCnt="0"/>
      <dgm:spPr/>
    </dgm:pt>
    <dgm:pt modelId="{F8B94BA1-C45A-4E96-9BEC-66F5288A8F87}" type="pres">
      <dgm:prSet presAssocID="{6C597494-1A4E-4D72-B468-733AC4CB9ACD}" presName="parTx" presStyleLbl="revTx" presStyleIdx="1" presStyleCnt="5">
        <dgm:presLayoutVars>
          <dgm:chMax val="0"/>
          <dgm:chPref val="0"/>
        </dgm:presLayoutVars>
      </dgm:prSet>
      <dgm:spPr/>
    </dgm:pt>
    <dgm:pt modelId="{29C0A9C0-F670-4A8B-AB33-2677D8DF9CE3}" type="pres">
      <dgm:prSet presAssocID="{FB57C95E-FF5F-4676-B0FE-09D35C59CC87}" presName="sibTrans" presStyleCnt="0"/>
      <dgm:spPr/>
    </dgm:pt>
    <dgm:pt modelId="{0EA4FDB4-2A8D-4337-9B7E-020CE9A672E0}" type="pres">
      <dgm:prSet presAssocID="{09FC5280-5066-40D8-AA33-131FCE1115E5}" presName="compNode" presStyleCnt="0"/>
      <dgm:spPr/>
    </dgm:pt>
    <dgm:pt modelId="{707754D8-7A0F-4F39-8701-484F4AFC938D}" type="pres">
      <dgm:prSet presAssocID="{09FC5280-5066-40D8-AA33-131FCE1115E5}" presName="bgRect" presStyleLbl="bgShp" presStyleIdx="2" presStyleCnt="5"/>
      <dgm:spPr/>
    </dgm:pt>
    <dgm:pt modelId="{D9F9039D-6D88-4273-90C1-2BD749B2F6CF}" type="pres">
      <dgm:prSet presAssocID="{09FC5280-5066-40D8-AA33-131FCE1115E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ocado"/>
        </a:ext>
      </dgm:extLst>
    </dgm:pt>
    <dgm:pt modelId="{5F5613DE-EE00-4D3B-A790-54B25C8DC6CE}" type="pres">
      <dgm:prSet presAssocID="{09FC5280-5066-40D8-AA33-131FCE1115E5}" presName="spaceRect" presStyleCnt="0"/>
      <dgm:spPr/>
    </dgm:pt>
    <dgm:pt modelId="{FCCE49C0-6C17-4D41-B310-31DF6AED38C2}" type="pres">
      <dgm:prSet presAssocID="{09FC5280-5066-40D8-AA33-131FCE1115E5}" presName="parTx" presStyleLbl="revTx" presStyleIdx="2" presStyleCnt="5">
        <dgm:presLayoutVars>
          <dgm:chMax val="0"/>
          <dgm:chPref val="0"/>
        </dgm:presLayoutVars>
      </dgm:prSet>
      <dgm:spPr/>
    </dgm:pt>
    <dgm:pt modelId="{076237F0-07FA-4D50-854C-DCC59BB9E6A4}" type="pres">
      <dgm:prSet presAssocID="{7DFB413E-0B08-46D1-BDDD-3E0B660C9614}" presName="sibTrans" presStyleCnt="0"/>
      <dgm:spPr/>
    </dgm:pt>
    <dgm:pt modelId="{55225635-78A2-41A0-A9E9-A99E82F02037}" type="pres">
      <dgm:prSet presAssocID="{B435AB00-F195-43D8-9551-C38C56979D85}" presName="compNode" presStyleCnt="0"/>
      <dgm:spPr/>
    </dgm:pt>
    <dgm:pt modelId="{A35F297F-AAAC-4BC7-A30E-BB5B89B6DF52}" type="pres">
      <dgm:prSet presAssocID="{B435AB00-F195-43D8-9551-C38C56979D85}" presName="bgRect" presStyleLbl="bgShp" presStyleIdx="3" presStyleCnt="5"/>
      <dgm:spPr/>
    </dgm:pt>
    <dgm:pt modelId="{01FD8C62-9355-4D45-9969-C1A88BAC5563}" type="pres">
      <dgm:prSet presAssocID="{B435AB00-F195-43D8-9551-C38C56979D8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apanese Dolls"/>
        </a:ext>
      </dgm:extLst>
    </dgm:pt>
    <dgm:pt modelId="{0A272AC8-4003-479D-A6FA-6014C6C082C0}" type="pres">
      <dgm:prSet presAssocID="{B435AB00-F195-43D8-9551-C38C56979D85}" presName="spaceRect" presStyleCnt="0"/>
      <dgm:spPr/>
    </dgm:pt>
    <dgm:pt modelId="{5B195DAE-5F91-45D2-B4D1-9752ECE3CD74}" type="pres">
      <dgm:prSet presAssocID="{B435AB00-F195-43D8-9551-C38C56979D85}" presName="parTx" presStyleLbl="revTx" presStyleIdx="3" presStyleCnt="5">
        <dgm:presLayoutVars>
          <dgm:chMax val="0"/>
          <dgm:chPref val="0"/>
        </dgm:presLayoutVars>
      </dgm:prSet>
      <dgm:spPr/>
    </dgm:pt>
    <dgm:pt modelId="{6CF3C30B-DAAF-4633-948E-FBE59056F3C4}" type="pres">
      <dgm:prSet presAssocID="{AE4239E2-AA43-48FC-9796-19CA6F37E84F}" presName="sibTrans" presStyleCnt="0"/>
      <dgm:spPr/>
    </dgm:pt>
    <dgm:pt modelId="{1D80DC4F-ABE6-4A0C-9117-67497C78B590}" type="pres">
      <dgm:prSet presAssocID="{6ECCE8E5-DA24-4CDF-AAAE-EC0B5414132D}" presName="compNode" presStyleCnt="0"/>
      <dgm:spPr/>
    </dgm:pt>
    <dgm:pt modelId="{40546FBC-E007-4CA4-AD26-D5CE88EEC032}" type="pres">
      <dgm:prSet presAssocID="{6ECCE8E5-DA24-4CDF-AAAE-EC0B5414132D}" presName="bgRect" presStyleLbl="bgShp" presStyleIdx="4" presStyleCnt="5"/>
      <dgm:spPr/>
    </dgm:pt>
    <dgm:pt modelId="{741746C4-2BBB-4BA9-80D0-7C2D51CCE26E}" type="pres">
      <dgm:prSet presAssocID="{6ECCE8E5-DA24-4CDF-AAAE-EC0B5414132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E00FD9F1-F3C5-4EE1-BD72-2697D559C14B}" type="pres">
      <dgm:prSet presAssocID="{6ECCE8E5-DA24-4CDF-AAAE-EC0B5414132D}" presName="spaceRect" presStyleCnt="0"/>
      <dgm:spPr/>
    </dgm:pt>
    <dgm:pt modelId="{C7243319-56EE-46A2-93C5-51FE97A0D0A9}" type="pres">
      <dgm:prSet presAssocID="{6ECCE8E5-DA24-4CDF-AAAE-EC0B5414132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43A8B24-83E6-4CF6-A866-5E8C27CD67B1}" type="presOf" srcId="{6C597494-1A4E-4D72-B468-733AC4CB9ACD}" destId="{F8B94BA1-C45A-4E96-9BEC-66F5288A8F87}" srcOrd="0" destOrd="0" presId="urn:microsoft.com/office/officeart/2018/2/layout/IconVerticalSolidList"/>
    <dgm:cxn modelId="{9E3E783F-FAF1-4C78-85E7-C7B9C6706628}" type="presOf" srcId="{86747066-3936-41F1-99E0-C62B26925F69}" destId="{CBD7F291-94AF-44C6-AE73-115A3E42386E}" srcOrd="0" destOrd="0" presId="urn:microsoft.com/office/officeart/2018/2/layout/IconVerticalSolidList"/>
    <dgm:cxn modelId="{A7869461-3ACF-4CCD-881B-DB5BE9BA337A}" srcId="{86747066-3936-41F1-99E0-C62B26925F69}" destId="{09FC5280-5066-40D8-AA33-131FCE1115E5}" srcOrd="2" destOrd="0" parTransId="{B5892EED-12FF-49E1-8F3B-918C3CBC39DA}" sibTransId="{7DFB413E-0B08-46D1-BDDD-3E0B660C9614}"/>
    <dgm:cxn modelId="{7B4EDA4A-62B3-4E26-9B0F-C086F5DBEDAC}" type="presOf" srcId="{B435AB00-F195-43D8-9551-C38C56979D85}" destId="{5B195DAE-5F91-45D2-B4D1-9752ECE3CD74}" srcOrd="0" destOrd="0" presId="urn:microsoft.com/office/officeart/2018/2/layout/IconVerticalSolidList"/>
    <dgm:cxn modelId="{33D26956-1EAB-4A79-893C-546EB00178F4}" type="presOf" srcId="{A65AC5FC-C48A-4F57-9588-08E3833A4DF5}" destId="{4E31A06C-96AE-47FC-8708-C335ACD106AE}" srcOrd="0" destOrd="0" presId="urn:microsoft.com/office/officeart/2018/2/layout/IconVerticalSolidList"/>
    <dgm:cxn modelId="{498D2B59-8468-4A98-BDE9-87D165920D04}" type="presOf" srcId="{09FC5280-5066-40D8-AA33-131FCE1115E5}" destId="{FCCE49C0-6C17-4D41-B310-31DF6AED38C2}" srcOrd="0" destOrd="0" presId="urn:microsoft.com/office/officeart/2018/2/layout/IconVerticalSolidList"/>
    <dgm:cxn modelId="{3F55F48B-B0CD-4424-AD60-6888D7B099CA}" type="presOf" srcId="{6ECCE8E5-DA24-4CDF-AAAE-EC0B5414132D}" destId="{C7243319-56EE-46A2-93C5-51FE97A0D0A9}" srcOrd="0" destOrd="0" presId="urn:microsoft.com/office/officeart/2018/2/layout/IconVerticalSolidList"/>
    <dgm:cxn modelId="{5AE375A4-5365-464B-BA6B-6384013E9292}" srcId="{86747066-3936-41F1-99E0-C62B26925F69}" destId="{A65AC5FC-C48A-4F57-9588-08E3833A4DF5}" srcOrd="0" destOrd="0" parTransId="{C8F1900E-86A1-4FE3-B29E-3A34D4B1E846}" sibTransId="{CF2CB206-0917-4318-B2A8-31269DE5B0F0}"/>
    <dgm:cxn modelId="{B38D9DBC-C0D6-4C99-BED7-BAB6732ABFC5}" srcId="{86747066-3936-41F1-99E0-C62B26925F69}" destId="{6ECCE8E5-DA24-4CDF-AAAE-EC0B5414132D}" srcOrd="4" destOrd="0" parTransId="{EF3063E8-3492-40C1-B406-F2A7CC26096E}" sibTransId="{989EA1B3-A97E-4B88-BA3A-E48E9C4E3423}"/>
    <dgm:cxn modelId="{CDF652D0-F9B1-4D06-9F0B-753BE11C0C50}" srcId="{86747066-3936-41F1-99E0-C62B26925F69}" destId="{B435AB00-F195-43D8-9551-C38C56979D85}" srcOrd="3" destOrd="0" parTransId="{E8C99CA3-EB66-4D4E-BC51-3D6A9931B4B9}" sibTransId="{AE4239E2-AA43-48FC-9796-19CA6F37E84F}"/>
    <dgm:cxn modelId="{ACB2FFF4-D921-4187-B596-0666F9B3CB31}" srcId="{86747066-3936-41F1-99E0-C62B26925F69}" destId="{6C597494-1A4E-4D72-B468-733AC4CB9ACD}" srcOrd="1" destOrd="0" parTransId="{7D772128-1C36-4086-9476-4A414B359A72}" sibTransId="{FB57C95E-FF5F-4676-B0FE-09D35C59CC87}"/>
    <dgm:cxn modelId="{D38C1875-706B-4B31-9C13-1B169193A756}" type="presParOf" srcId="{CBD7F291-94AF-44C6-AE73-115A3E42386E}" destId="{96533E41-2F33-4ED4-BA73-3073CBBD036E}" srcOrd="0" destOrd="0" presId="urn:microsoft.com/office/officeart/2018/2/layout/IconVerticalSolidList"/>
    <dgm:cxn modelId="{D35039F2-4B7A-4103-8EA8-17B3BFE970F7}" type="presParOf" srcId="{96533E41-2F33-4ED4-BA73-3073CBBD036E}" destId="{01CA06F0-C32C-46C9-8E52-3FDC02FE6425}" srcOrd="0" destOrd="0" presId="urn:microsoft.com/office/officeart/2018/2/layout/IconVerticalSolidList"/>
    <dgm:cxn modelId="{410F7349-B9B7-4DAC-BCD5-F1F6C91B30B3}" type="presParOf" srcId="{96533E41-2F33-4ED4-BA73-3073CBBD036E}" destId="{2D37F98E-BF30-456B-AAA6-A91BBE9F6401}" srcOrd="1" destOrd="0" presId="urn:microsoft.com/office/officeart/2018/2/layout/IconVerticalSolidList"/>
    <dgm:cxn modelId="{B1A666DB-9567-4677-A10C-1C565583827C}" type="presParOf" srcId="{96533E41-2F33-4ED4-BA73-3073CBBD036E}" destId="{F1AB6996-4FD7-41FF-9FC5-5A0FD9CF1D89}" srcOrd="2" destOrd="0" presId="urn:microsoft.com/office/officeart/2018/2/layout/IconVerticalSolidList"/>
    <dgm:cxn modelId="{6BD39543-04A2-4E41-8A79-2DC0A89BAC61}" type="presParOf" srcId="{96533E41-2F33-4ED4-BA73-3073CBBD036E}" destId="{4E31A06C-96AE-47FC-8708-C335ACD106AE}" srcOrd="3" destOrd="0" presId="urn:microsoft.com/office/officeart/2018/2/layout/IconVerticalSolidList"/>
    <dgm:cxn modelId="{6A39D847-E007-47A8-8ACE-F688E6FCDAD8}" type="presParOf" srcId="{CBD7F291-94AF-44C6-AE73-115A3E42386E}" destId="{F2CF1F8F-4B6D-4343-BDC5-9EB89881C9DE}" srcOrd="1" destOrd="0" presId="urn:microsoft.com/office/officeart/2018/2/layout/IconVerticalSolidList"/>
    <dgm:cxn modelId="{1C449283-0737-47FA-8445-18970CCEDA9D}" type="presParOf" srcId="{CBD7F291-94AF-44C6-AE73-115A3E42386E}" destId="{D8EC9D49-BD7C-4A15-993E-56812DAEC212}" srcOrd="2" destOrd="0" presId="urn:microsoft.com/office/officeart/2018/2/layout/IconVerticalSolidList"/>
    <dgm:cxn modelId="{BB7CBD39-7897-4815-B802-3454EA0FD49D}" type="presParOf" srcId="{D8EC9D49-BD7C-4A15-993E-56812DAEC212}" destId="{472F1CF2-D311-4E5A-A2E2-B9CE48B613DB}" srcOrd="0" destOrd="0" presId="urn:microsoft.com/office/officeart/2018/2/layout/IconVerticalSolidList"/>
    <dgm:cxn modelId="{3B14C264-8374-4DA8-B0CF-5E031F18302E}" type="presParOf" srcId="{D8EC9D49-BD7C-4A15-993E-56812DAEC212}" destId="{E36327B4-E5D8-44AF-A91D-456619BFEC66}" srcOrd="1" destOrd="0" presId="urn:microsoft.com/office/officeart/2018/2/layout/IconVerticalSolidList"/>
    <dgm:cxn modelId="{56D4E1EC-0959-4BF6-972F-FBFD96458329}" type="presParOf" srcId="{D8EC9D49-BD7C-4A15-993E-56812DAEC212}" destId="{83D25BD9-BAB6-4393-A245-C44A60F29AAD}" srcOrd="2" destOrd="0" presId="urn:microsoft.com/office/officeart/2018/2/layout/IconVerticalSolidList"/>
    <dgm:cxn modelId="{8C55C9BA-CDE2-4C0D-8101-F6CEFCE92DD9}" type="presParOf" srcId="{D8EC9D49-BD7C-4A15-993E-56812DAEC212}" destId="{F8B94BA1-C45A-4E96-9BEC-66F5288A8F87}" srcOrd="3" destOrd="0" presId="urn:microsoft.com/office/officeart/2018/2/layout/IconVerticalSolidList"/>
    <dgm:cxn modelId="{331A0841-688B-4EFD-8939-042250D687FF}" type="presParOf" srcId="{CBD7F291-94AF-44C6-AE73-115A3E42386E}" destId="{29C0A9C0-F670-4A8B-AB33-2677D8DF9CE3}" srcOrd="3" destOrd="0" presId="urn:microsoft.com/office/officeart/2018/2/layout/IconVerticalSolidList"/>
    <dgm:cxn modelId="{1BB55935-68FF-47F7-9CA7-3D6118FA1D87}" type="presParOf" srcId="{CBD7F291-94AF-44C6-AE73-115A3E42386E}" destId="{0EA4FDB4-2A8D-4337-9B7E-020CE9A672E0}" srcOrd="4" destOrd="0" presId="urn:microsoft.com/office/officeart/2018/2/layout/IconVerticalSolidList"/>
    <dgm:cxn modelId="{8F1CD592-5AB8-41DF-A71C-619BE2537F6C}" type="presParOf" srcId="{0EA4FDB4-2A8D-4337-9B7E-020CE9A672E0}" destId="{707754D8-7A0F-4F39-8701-484F4AFC938D}" srcOrd="0" destOrd="0" presId="urn:microsoft.com/office/officeart/2018/2/layout/IconVerticalSolidList"/>
    <dgm:cxn modelId="{4613E0DD-DDDC-43ED-81E9-71A75081398D}" type="presParOf" srcId="{0EA4FDB4-2A8D-4337-9B7E-020CE9A672E0}" destId="{D9F9039D-6D88-4273-90C1-2BD749B2F6CF}" srcOrd="1" destOrd="0" presId="urn:microsoft.com/office/officeart/2018/2/layout/IconVerticalSolidList"/>
    <dgm:cxn modelId="{219D8E7B-B3E9-45DA-B510-5AEF5888A091}" type="presParOf" srcId="{0EA4FDB4-2A8D-4337-9B7E-020CE9A672E0}" destId="{5F5613DE-EE00-4D3B-A790-54B25C8DC6CE}" srcOrd="2" destOrd="0" presId="urn:microsoft.com/office/officeart/2018/2/layout/IconVerticalSolidList"/>
    <dgm:cxn modelId="{1C43B2A0-3B57-477D-AD12-EB5AE0E4D601}" type="presParOf" srcId="{0EA4FDB4-2A8D-4337-9B7E-020CE9A672E0}" destId="{FCCE49C0-6C17-4D41-B310-31DF6AED38C2}" srcOrd="3" destOrd="0" presId="urn:microsoft.com/office/officeart/2018/2/layout/IconVerticalSolidList"/>
    <dgm:cxn modelId="{A9478143-37A0-4E65-A2E6-EEA8CB9F3FBC}" type="presParOf" srcId="{CBD7F291-94AF-44C6-AE73-115A3E42386E}" destId="{076237F0-07FA-4D50-854C-DCC59BB9E6A4}" srcOrd="5" destOrd="0" presId="urn:microsoft.com/office/officeart/2018/2/layout/IconVerticalSolidList"/>
    <dgm:cxn modelId="{5185277F-754B-4E72-A41B-DB0333E679F1}" type="presParOf" srcId="{CBD7F291-94AF-44C6-AE73-115A3E42386E}" destId="{55225635-78A2-41A0-A9E9-A99E82F02037}" srcOrd="6" destOrd="0" presId="urn:microsoft.com/office/officeart/2018/2/layout/IconVerticalSolidList"/>
    <dgm:cxn modelId="{A25498A0-2820-4A25-A2C9-1F83CE1EF0C7}" type="presParOf" srcId="{55225635-78A2-41A0-A9E9-A99E82F02037}" destId="{A35F297F-AAAC-4BC7-A30E-BB5B89B6DF52}" srcOrd="0" destOrd="0" presId="urn:microsoft.com/office/officeart/2018/2/layout/IconVerticalSolidList"/>
    <dgm:cxn modelId="{24938464-74F5-4682-9590-BEE20E4C0F53}" type="presParOf" srcId="{55225635-78A2-41A0-A9E9-A99E82F02037}" destId="{01FD8C62-9355-4D45-9969-C1A88BAC5563}" srcOrd="1" destOrd="0" presId="urn:microsoft.com/office/officeart/2018/2/layout/IconVerticalSolidList"/>
    <dgm:cxn modelId="{7A8BBEA2-7288-438A-AC64-9A5056D8B166}" type="presParOf" srcId="{55225635-78A2-41A0-A9E9-A99E82F02037}" destId="{0A272AC8-4003-479D-A6FA-6014C6C082C0}" srcOrd="2" destOrd="0" presId="urn:microsoft.com/office/officeart/2018/2/layout/IconVerticalSolidList"/>
    <dgm:cxn modelId="{FFABE1C2-A6E8-4D3A-8A66-3B85690E786F}" type="presParOf" srcId="{55225635-78A2-41A0-A9E9-A99E82F02037}" destId="{5B195DAE-5F91-45D2-B4D1-9752ECE3CD74}" srcOrd="3" destOrd="0" presId="urn:microsoft.com/office/officeart/2018/2/layout/IconVerticalSolidList"/>
    <dgm:cxn modelId="{F50F2972-3DAE-4AAA-91F1-634B88DF48CF}" type="presParOf" srcId="{CBD7F291-94AF-44C6-AE73-115A3E42386E}" destId="{6CF3C30B-DAAF-4633-948E-FBE59056F3C4}" srcOrd="7" destOrd="0" presId="urn:microsoft.com/office/officeart/2018/2/layout/IconVerticalSolidList"/>
    <dgm:cxn modelId="{BBBB33E7-1513-4D85-901F-5E83C0D02E3D}" type="presParOf" srcId="{CBD7F291-94AF-44C6-AE73-115A3E42386E}" destId="{1D80DC4F-ABE6-4A0C-9117-67497C78B590}" srcOrd="8" destOrd="0" presId="urn:microsoft.com/office/officeart/2018/2/layout/IconVerticalSolidList"/>
    <dgm:cxn modelId="{B48A7CE8-CF5F-4137-B075-148290E72CD2}" type="presParOf" srcId="{1D80DC4F-ABE6-4A0C-9117-67497C78B590}" destId="{40546FBC-E007-4CA4-AD26-D5CE88EEC032}" srcOrd="0" destOrd="0" presId="urn:microsoft.com/office/officeart/2018/2/layout/IconVerticalSolidList"/>
    <dgm:cxn modelId="{7CD256DC-D511-445C-8708-998D2AE5AFAE}" type="presParOf" srcId="{1D80DC4F-ABE6-4A0C-9117-67497C78B590}" destId="{741746C4-2BBB-4BA9-80D0-7C2D51CCE26E}" srcOrd="1" destOrd="0" presId="urn:microsoft.com/office/officeart/2018/2/layout/IconVerticalSolidList"/>
    <dgm:cxn modelId="{61F3FD6B-F36F-45BD-9B62-2F80B2C0E6B3}" type="presParOf" srcId="{1D80DC4F-ABE6-4A0C-9117-67497C78B590}" destId="{E00FD9F1-F3C5-4EE1-BD72-2697D559C14B}" srcOrd="2" destOrd="0" presId="urn:microsoft.com/office/officeart/2018/2/layout/IconVerticalSolidList"/>
    <dgm:cxn modelId="{393DEFFF-8637-4C3B-9359-9AD802E415F3}" type="presParOf" srcId="{1D80DC4F-ABE6-4A0C-9117-67497C78B590}" destId="{C7243319-56EE-46A2-93C5-51FE97A0D0A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6327EF-3730-43F5-AFC5-D152F397280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EB2DA1D-C908-453B-9438-87FC9CA311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Snack Foods</a:t>
          </a:r>
          <a:r>
            <a:rPr lang="en-US"/>
            <a:t> and </a:t>
          </a:r>
          <a:r>
            <a:rPr lang="en-US" b="1"/>
            <a:t>Frozen Foods</a:t>
          </a:r>
          <a:r>
            <a:rPr lang="en-US"/>
            <a:t> together contribute over </a:t>
          </a:r>
          <a:r>
            <a:rPr lang="en-US" b="1"/>
            <a:t>35%</a:t>
          </a:r>
          <a:r>
            <a:rPr lang="en-US"/>
            <a:t> of total MRP — clear consumer favorites.</a:t>
          </a:r>
        </a:p>
      </dgm:t>
    </dgm:pt>
    <dgm:pt modelId="{54C5D518-FC21-4108-8189-407AF4EF51BB}" type="parTrans" cxnId="{B4093588-7913-4218-9FD4-6A96D4EA85CB}">
      <dgm:prSet/>
      <dgm:spPr/>
      <dgm:t>
        <a:bodyPr/>
        <a:lstStyle/>
        <a:p>
          <a:endParaRPr lang="en-US"/>
        </a:p>
      </dgm:t>
    </dgm:pt>
    <dgm:pt modelId="{DAC2C899-6137-4FA1-B25B-78C39CEAD740}" type="sibTrans" cxnId="{B4093588-7913-4218-9FD4-6A96D4EA85CB}">
      <dgm:prSet/>
      <dgm:spPr/>
      <dgm:t>
        <a:bodyPr/>
        <a:lstStyle/>
        <a:p>
          <a:endParaRPr lang="en-US"/>
        </a:p>
      </dgm:t>
    </dgm:pt>
    <dgm:pt modelId="{54138D67-485C-4758-99E6-A1E1FA38A0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Top 5 expensive items include </a:t>
          </a:r>
          <a:r>
            <a:rPr lang="en-US" b="1"/>
            <a:t>FDA15, DRE49, FDX07</a:t>
          </a:r>
          <a:r>
            <a:rPr lang="en-US"/>
            <a:t> — positioned as premium SKUs.</a:t>
          </a:r>
        </a:p>
      </dgm:t>
    </dgm:pt>
    <dgm:pt modelId="{93254224-95AA-4021-B4F8-DA2B92C3D247}" type="parTrans" cxnId="{3EE65DB3-2226-4FCE-A26E-970F70BC131F}">
      <dgm:prSet/>
      <dgm:spPr/>
      <dgm:t>
        <a:bodyPr/>
        <a:lstStyle/>
        <a:p>
          <a:endParaRPr lang="en-US"/>
        </a:p>
      </dgm:t>
    </dgm:pt>
    <dgm:pt modelId="{12A57BD2-ABC9-4C6C-89D2-D90267AB284A}" type="sibTrans" cxnId="{3EE65DB3-2226-4FCE-A26E-970F70BC131F}">
      <dgm:prSet/>
      <dgm:spPr/>
      <dgm:t>
        <a:bodyPr/>
        <a:lstStyle/>
        <a:p>
          <a:endParaRPr lang="en-US"/>
        </a:p>
      </dgm:t>
    </dgm:pt>
    <dgm:pt modelId="{B2D177CF-32E7-4911-838B-E80041F4A0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Products in the </a:t>
          </a:r>
          <a:r>
            <a:rPr lang="en-US" b="1"/>
            <a:t>Health &amp; Hygiene</a:t>
          </a:r>
          <a:r>
            <a:rPr lang="en-US"/>
            <a:t> category have high average MRP: </a:t>
          </a:r>
          <a:r>
            <a:rPr lang="en-US" b="1"/>
            <a:t>₹135+</a:t>
          </a:r>
          <a:r>
            <a:rPr lang="en-US"/>
            <a:t>, though lower volume.</a:t>
          </a:r>
        </a:p>
      </dgm:t>
    </dgm:pt>
    <dgm:pt modelId="{1734EC84-DDB3-4E6B-95E1-FCA6B58947DA}" type="parTrans" cxnId="{7DBDE6A0-3D0F-46E9-8758-73B88B1163C5}">
      <dgm:prSet/>
      <dgm:spPr/>
      <dgm:t>
        <a:bodyPr/>
        <a:lstStyle/>
        <a:p>
          <a:endParaRPr lang="en-US"/>
        </a:p>
      </dgm:t>
    </dgm:pt>
    <dgm:pt modelId="{1497377D-4B6C-42F8-A2FA-F6FC5989EBD2}" type="sibTrans" cxnId="{7DBDE6A0-3D0F-46E9-8758-73B88B1163C5}">
      <dgm:prSet/>
      <dgm:spPr/>
      <dgm:t>
        <a:bodyPr/>
        <a:lstStyle/>
        <a:p>
          <a:endParaRPr lang="en-US"/>
        </a:p>
      </dgm:t>
    </dgm:pt>
    <dgm:pt modelId="{514DDF30-A484-48F7-9353-F38D5E4C0250}" type="pres">
      <dgm:prSet presAssocID="{DD6327EF-3730-43F5-AFC5-D152F3972808}" presName="root" presStyleCnt="0">
        <dgm:presLayoutVars>
          <dgm:dir/>
          <dgm:resizeHandles val="exact"/>
        </dgm:presLayoutVars>
      </dgm:prSet>
      <dgm:spPr/>
    </dgm:pt>
    <dgm:pt modelId="{E6AC7014-BFA0-4715-84CB-356714737F8D}" type="pres">
      <dgm:prSet presAssocID="{4EB2DA1D-C908-453B-9438-87FC9CA311F5}" presName="compNode" presStyleCnt="0"/>
      <dgm:spPr/>
    </dgm:pt>
    <dgm:pt modelId="{62B5C20F-DBD5-476C-9578-5C5B0B67AEAF}" type="pres">
      <dgm:prSet presAssocID="{4EB2DA1D-C908-453B-9438-87FC9CA311F5}" presName="bgRect" presStyleLbl="bgShp" presStyleIdx="0" presStyleCnt="3"/>
      <dgm:spPr/>
    </dgm:pt>
    <dgm:pt modelId="{E7AC671D-930F-44EE-B255-CBB2C1AFCB51}" type="pres">
      <dgm:prSet presAssocID="{4EB2DA1D-C908-453B-9438-87FC9CA311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ingerbread Cookie"/>
        </a:ext>
      </dgm:extLst>
    </dgm:pt>
    <dgm:pt modelId="{0F9C0A53-AA41-42EB-8D10-73C91D807146}" type="pres">
      <dgm:prSet presAssocID="{4EB2DA1D-C908-453B-9438-87FC9CA311F5}" presName="spaceRect" presStyleCnt="0"/>
      <dgm:spPr/>
    </dgm:pt>
    <dgm:pt modelId="{68192B4F-2FAD-4E46-96ED-1C1EAFB7865D}" type="pres">
      <dgm:prSet presAssocID="{4EB2DA1D-C908-453B-9438-87FC9CA311F5}" presName="parTx" presStyleLbl="revTx" presStyleIdx="0" presStyleCnt="3">
        <dgm:presLayoutVars>
          <dgm:chMax val="0"/>
          <dgm:chPref val="0"/>
        </dgm:presLayoutVars>
      </dgm:prSet>
      <dgm:spPr/>
    </dgm:pt>
    <dgm:pt modelId="{12035DC0-60BE-4973-8449-45BE7575B7F6}" type="pres">
      <dgm:prSet presAssocID="{DAC2C899-6137-4FA1-B25B-78C39CEAD740}" presName="sibTrans" presStyleCnt="0"/>
      <dgm:spPr/>
    </dgm:pt>
    <dgm:pt modelId="{08100F25-B905-443C-A3BF-B9CE02150E58}" type="pres">
      <dgm:prSet presAssocID="{54138D67-485C-4758-99E6-A1E1FA38A00C}" presName="compNode" presStyleCnt="0"/>
      <dgm:spPr/>
    </dgm:pt>
    <dgm:pt modelId="{10896045-51F3-4BFC-9011-F921EC660886}" type="pres">
      <dgm:prSet presAssocID="{54138D67-485C-4758-99E6-A1E1FA38A00C}" presName="bgRect" presStyleLbl="bgShp" presStyleIdx="1" presStyleCnt="3"/>
      <dgm:spPr/>
    </dgm:pt>
    <dgm:pt modelId="{01B6BEEB-8043-4D0F-9559-0ED5E9EA2B43}" type="pres">
      <dgm:prSet presAssocID="{54138D67-485C-4758-99E6-A1E1FA38A00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w"/>
        </a:ext>
      </dgm:extLst>
    </dgm:pt>
    <dgm:pt modelId="{88FED14F-C96B-4078-9745-7479DA5616B8}" type="pres">
      <dgm:prSet presAssocID="{54138D67-485C-4758-99E6-A1E1FA38A00C}" presName="spaceRect" presStyleCnt="0"/>
      <dgm:spPr/>
    </dgm:pt>
    <dgm:pt modelId="{E0B7728F-841F-4604-AF17-E452890A5412}" type="pres">
      <dgm:prSet presAssocID="{54138D67-485C-4758-99E6-A1E1FA38A00C}" presName="parTx" presStyleLbl="revTx" presStyleIdx="1" presStyleCnt="3">
        <dgm:presLayoutVars>
          <dgm:chMax val="0"/>
          <dgm:chPref val="0"/>
        </dgm:presLayoutVars>
      </dgm:prSet>
      <dgm:spPr/>
    </dgm:pt>
    <dgm:pt modelId="{13304816-A2B8-4776-945B-B2EE756DE7E9}" type="pres">
      <dgm:prSet presAssocID="{12A57BD2-ABC9-4C6C-89D2-D90267AB284A}" presName="sibTrans" presStyleCnt="0"/>
      <dgm:spPr/>
    </dgm:pt>
    <dgm:pt modelId="{C5FC8922-34E1-41E8-AA41-65D38B384E62}" type="pres">
      <dgm:prSet presAssocID="{B2D177CF-32E7-4911-838B-E80041F4A0A8}" presName="compNode" presStyleCnt="0"/>
      <dgm:spPr/>
    </dgm:pt>
    <dgm:pt modelId="{6A0DA0B0-945A-4DE3-87BF-CE23ADB5E0BA}" type="pres">
      <dgm:prSet presAssocID="{B2D177CF-32E7-4911-838B-E80041F4A0A8}" presName="bgRect" presStyleLbl="bgShp" presStyleIdx="2" presStyleCnt="3"/>
      <dgm:spPr/>
    </dgm:pt>
    <dgm:pt modelId="{D435DE30-7E9A-4C48-A662-88CD9555B53A}" type="pres">
      <dgm:prSet presAssocID="{B2D177CF-32E7-4911-838B-E80041F4A0A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k"/>
        </a:ext>
      </dgm:extLst>
    </dgm:pt>
    <dgm:pt modelId="{5DC24399-805B-4492-82FE-E81D485B2AC3}" type="pres">
      <dgm:prSet presAssocID="{B2D177CF-32E7-4911-838B-E80041F4A0A8}" presName="spaceRect" presStyleCnt="0"/>
      <dgm:spPr/>
    </dgm:pt>
    <dgm:pt modelId="{1D3D8FAF-5111-4368-BB26-C11C2C785E5C}" type="pres">
      <dgm:prSet presAssocID="{B2D177CF-32E7-4911-838B-E80041F4A0A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1F7302D-4EA8-4755-9EBB-1BB20EC7BA0E}" type="presOf" srcId="{54138D67-485C-4758-99E6-A1E1FA38A00C}" destId="{E0B7728F-841F-4604-AF17-E452890A5412}" srcOrd="0" destOrd="0" presId="urn:microsoft.com/office/officeart/2018/2/layout/IconVerticalSolidList"/>
    <dgm:cxn modelId="{A338A83F-7EF8-4B56-BA4E-C6C7B95D28D0}" type="presOf" srcId="{B2D177CF-32E7-4911-838B-E80041F4A0A8}" destId="{1D3D8FAF-5111-4368-BB26-C11C2C785E5C}" srcOrd="0" destOrd="0" presId="urn:microsoft.com/office/officeart/2018/2/layout/IconVerticalSolidList"/>
    <dgm:cxn modelId="{36FF0A50-6A75-4F7A-819F-862EC2F49239}" type="presOf" srcId="{4EB2DA1D-C908-453B-9438-87FC9CA311F5}" destId="{68192B4F-2FAD-4E46-96ED-1C1EAFB7865D}" srcOrd="0" destOrd="0" presId="urn:microsoft.com/office/officeart/2018/2/layout/IconVerticalSolidList"/>
    <dgm:cxn modelId="{0A6C3A7B-3D27-4013-832A-EBEC7D8FCAFA}" type="presOf" srcId="{DD6327EF-3730-43F5-AFC5-D152F3972808}" destId="{514DDF30-A484-48F7-9353-F38D5E4C0250}" srcOrd="0" destOrd="0" presId="urn:microsoft.com/office/officeart/2018/2/layout/IconVerticalSolidList"/>
    <dgm:cxn modelId="{B4093588-7913-4218-9FD4-6A96D4EA85CB}" srcId="{DD6327EF-3730-43F5-AFC5-D152F3972808}" destId="{4EB2DA1D-C908-453B-9438-87FC9CA311F5}" srcOrd="0" destOrd="0" parTransId="{54C5D518-FC21-4108-8189-407AF4EF51BB}" sibTransId="{DAC2C899-6137-4FA1-B25B-78C39CEAD740}"/>
    <dgm:cxn modelId="{7DBDE6A0-3D0F-46E9-8758-73B88B1163C5}" srcId="{DD6327EF-3730-43F5-AFC5-D152F3972808}" destId="{B2D177CF-32E7-4911-838B-E80041F4A0A8}" srcOrd="2" destOrd="0" parTransId="{1734EC84-DDB3-4E6B-95E1-FCA6B58947DA}" sibTransId="{1497377D-4B6C-42F8-A2FA-F6FC5989EBD2}"/>
    <dgm:cxn modelId="{3EE65DB3-2226-4FCE-A26E-970F70BC131F}" srcId="{DD6327EF-3730-43F5-AFC5-D152F3972808}" destId="{54138D67-485C-4758-99E6-A1E1FA38A00C}" srcOrd="1" destOrd="0" parTransId="{93254224-95AA-4021-B4F8-DA2B92C3D247}" sibTransId="{12A57BD2-ABC9-4C6C-89D2-D90267AB284A}"/>
    <dgm:cxn modelId="{9FA5A699-5978-46F8-B39D-174FCEE130FD}" type="presParOf" srcId="{514DDF30-A484-48F7-9353-F38D5E4C0250}" destId="{E6AC7014-BFA0-4715-84CB-356714737F8D}" srcOrd="0" destOrd="0" presId="urn:microsoft.com/office/officeart/2018/2/layout/IconVerticalSolidList"/>
    <dgm:cxn modelId="{3DDFF6EF-5C20-47E0-B357-D7423B3405B2}" type="presParOf" srcId="{E6AC7014-BFA0-4715-84CB-356714737F8D}" destId="{62B5C20F-DBD5-476C-9578-5C5B0B67AEAF}" srcOrd="0" destOrd="0" presId="urn:microsoft.com/office/officeart/2018/2/layout/IconVerticalSolidList"/>
    <dgm:cxn modelId="{30085578-1B3F-442E-B9B5-19E651E76253}" type="presParOf" srcId="{E6AC7014-BFA0-4715-84CB-356714737F8D}" destId="{E7AC671D-930F-44EE-B255-CBB2C1AFCB51}" srcOrd="1" destOrd="0" presId="urn:microsoft.com/office/officeart/2018/2/layout/IconVerticalSolidList"/>
    <dgm:cxn modelId="{4161E524-D2ED-44BE-B15B-191FCCE49DD7}" type="presParOf" srcId="{E6AC7014-BFA0-4715-84CB-356714737F8D}" destId="{0F9C0A53-AA41-42EB-8D10-73C91D807146}" srcOrd="2" destOrd="0" presId="urn:microsoft.com/office/officeart/2018/2/layout/IconVerticalSolidList"/>
    <dgm:cxn modelId="{1133BDCD-5123-4F5D-8F2E-4365093C3049}" type="presParOf" srcId="{E6AC7014-BFA0-4715-84CB-356714737F8D}" destId="{68192B4F-2FAD-4E46-96ED-1C1EAFB7865D}" srcOrd="3" destOrd="0" presId="urn:microsoft.com/office/officeart/2018/2/layout/IconVerticalSolidList"/>
    <dgm:cxn modelId="{45C49339-D202-409B-BDC0-27330B7D0683}" type="presParOf" srcId="{514DDF30-A484-48F7-9353-F38D5E4C0250}" destId="{12035DC0-60BE-4973-8449-45BE7575B7F6}" srcOrd="1" destOrd="0" presId="urn:microsoft.com/office/officeart/2018/2/layout/IconVerticalSolidList"/>
    <dgm:cxn modelId="{7C502D45-206E-4696-BB3B-1C84BA593296}" type="presParOf" srcId="{514DDF30-A484-48F7-9353-F38D5E4C0250}" destId="{08100F25-B905-443C-A3BF-B9CE02150E58}" srcOrd="2" destOrd="0" presId="urn:microsoft.com/office/officeart/2018/2/layout/IconVerticalSolidList"/>
    <dgm:cxn modelId="{08602FA1-9B07-4522-9AB2-EB428D4230FD}" type="presParOf" srcId="{08100F25-B905-443C-A3BF-B9CE02150E58}" destId="{10896045-51F3-4BFC-9011-F921EC660886}" srcOrd="0" destOrd="0" presId="urn:microsoft.com/office/officeart/2018/2/layout/IconVerticalSolidList"/>
    <dgm:cxn modelId="{E6AD14FE-FFF1-4E83-91EA-B555E73973C2}" type="presParOf" srcId="{08100F25-B905-443C-A3BF-B9CE02150E58}" destId="{01B6BEEB-8043-4D0F-9559-0ED5E9EA2B43}" srcOrd="1" destOrd="0" presId="urn:microsoft.com/office/officeart/2018/2/layout/IconVerticalSolidList"/>
    <dgm:cxn modelId="{AE4194B0-1FB2-4A1A-AE88-682BC2580819}" type="presParOf" srcId="{08100F25-B905-443C-A3BF-B9CE02150E58}" destId="{88FED14F-C96B-4078-9745-7479DA5616B8}" srcOrd="2" destOrd="0" presId="urn:microsoft.com/office/officeart/2018/2/layout/IconVerticalSolidList"/>
    <dgm:cxn modelId="{57967C6F-2831-4BF9-BEE7-845FEFEE36E0}" type="presParOf" srcId="{08100F25-B905-443C-A3BF-B9CE02150E58}" destId="{E0B7728F-841F-4604-AF17-E452890A5412}" srcOrd="3" destOrd="0" presId="urn:microsoft.com/office/officeart/2018/2/layout/IconVerticalSolidList"/>
    <dgm:cxn modelId="{97640485-6031-4155-AF0C-098FAD8B5939}" type="presParOf" srcId="{514DDF30-A484-48F7-9353-F38D5E4C0250}" destId="{13304816-A2B8-4776-945B-B2EE756DE7E9}" srcOrd="3" destOrd="0" presId="urn:microsoft.com/office/officeart/2018/2/layout/IconVerticalSolidList"/>
    <dgm:cxn modelId="{6CFC3322-4C82-4FBA-A42A-7BB738843F4A}" type="presParOf" srcId="{514DDF30-A484-48F7-9353-F38D5E4C0250}" destId="{C5FC8922-34E1-41E8-AA41-65D38B384E62}" srcOrd="4" destOrd="0" presId="urn:microsoft.com/office/officeart/2018/2/layout/IconVerticalSolidList"/>
    <dgm:cxn modelId="{4868A48C-A1B2-4B03-B701-4B8980A90FA7}" type="presParOf" srcId="{C5FC8922-34E1-41E8-AA41-65D38B384E62}" destId="{6A0DA0B0-945A-4DE3-87BF-CE23ADB5E0BA}" srcOrd="0" destOrd="0" presId="urn:microsoft.com/office/officeart/2018/2/layout/IconVerticalSolidList"/>
    <dgm:cxn modelId="{1E7F725A-BF57-48B8-BAF4-A413FAFF7BAB}" type="presParOf" srcId="{C5FC8922-34E1-41E8-AA41-65D38B384E62}" destId="{D435DE30-7E9A-4C48-A662-88CD9555B53A}" srcOrd="1" destOrd="0" presId="urn:microsoft.com/office/officeart/2018/2/layout/IconVerticalSolidList"/>
    <dgm:cxn modelId="{7EC0056C-5D0C-4741-ACE5-91F6FD2B3768}" type="presParOf" srcId="{C5FC8922-34E1-41E8-AA41-65D38B384E62}" destId="{5DC24399-805B-4492-82FE-E81D485B2AC3}" srcOrd="2" destOrd="0" presId="urn:microsoft.com/office/officeart/2018/2/layout/IconVerticalSolidList"/>
    <dgm:cxn modelId="{8E73A54B-AF0B-47A1-9F63-9DCD59A03C16}" type="presParOf" srcId="{C5FC8922-34E1-41E8-AA41-65D38B384E62}" destId="{1D3D8FAF-5111-4368-BB26-C11C2C785E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E7FD1F-95DD-4AEC-B0BF-0B44739B2BE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D619EBB-31CF-4877-95D1-93F0C1ECD872}">
      <dgm:prSet/>
      <dgm:spPr/>
      <dgm:t>
        <a:bodyPr/>
        <a:lstStyle/>
        <a:p>
          <a:r>
            <a:rPr lang="en-US" dirty="0"/>
            <a:t>Most outlets were established in </a:t>
          </a:r>
          <a:r>
            <a:rPr lang="en-US" b="1" dirty="0"/>
            <a:t>1985</a:t>
          </a:r>
          <a:r>
            <a:rPr lang="en-US" dirty="0"/>
            <a:t> — accounting for </a:t>
          </a:r>
          <a:r>
            <a:rPr lang="en-US" b="1" dirty="0"/>
            <a:t>27%</a:t>
          </a:r>
          <a:r>
            <a:rPr lang="en-US" dirty="0"/>
            <a:t> of total store count.</a:t>
          </a:r>
        </a:p>
      </dgm:t>
    </dgm:pt>
    <dgm:pt modelId="{47076C02-1E1F-402F-BA4D-6A6F4082842E}" type="parTrans" cxnId="{B0F67F1B-1143-4E9A-B554-69C4E919A617}">
      <dgm:prSet/>
      <dgm:spPr/>
      <dgm:t>
        <a:bodyPr/>
        <a:lstStyle/>
        <a:p>
          <a:endParaRPr lang="en-US"/>
        </a:p>
      </dgm:t>
    </dgm:pt>
    <dgm:pt modelId="{CB49DD2C-84BC-4673-9C4B-0409E5E9C01E}" type="sibTrans" cxnId="{B0F67F1B-1143-4E9A-B554-69C4E919A617}">
      <dgm:prSet/>
      <dgm:spPr/>
      <dgm:t>
        <a:bodyPr/>
        <a:lstStyle/>
        <a:p>
          <a:endParaRPr lang="en-US"/>
        </a:p>
      </dgm:t>
    </dgm:pt>
    <dgm:pt modelId="{8BC870D0-79B8-46E9-A3A8-D8FF9FD656F6}">
      <dgm:prSet/>
      <dgm:spPr/>
      <dgm:t>
        <a:bodyPr/>
        <a:lstStyle/>
        <a:p>
          <a:r>
            <a:rPr lang="en-US" b="1" dirty="0"/>
            <a:t>Tier 3 locations</a:t>
          </a:r>
          <a:r>
            <a:rPr lang="en-US" dirty="0"/>
            <a:t> dominate with </a:t>
          </a:r>
          <a:r>
            <a:rPr lang="en-US" b="1" dirty="0"/>
            <a:t>40%+</a:t>
          </a:r>
          <a:r>
            <a:rPr lang="en-US" dirty="0"/>
            <a:t> of outlets — mostly </a:t>
          </a:r>
          <a:r>
            <a:rPr lang="en-US" b="1" dirty="0"/>
            <a:t>small to medium-sized</a:t>
          </a:r>
          <a:r>
            <a:rPr lang="en-US" dirty="0"/>
            <a:t>.</a:t>
          </a:r>
        </a:p>
      </dgm:t>
    </dgm:pt>
    <dgm:pt modelId="{02F52665-06F8-42FB-AE26-D5F8DAC874B3}" type="parTrans" cxnId="{84917D67-264F-4D3B-854E-7BF1D7E6F427}">
      <dgm:prSet/>
      <dgm:spPr/>
      <dgm:t>
        <a:bodyPr/>
        <a:lstStyle/>
        <a:p>
          <a:endParaRPr lang="en-US"/>
        </a:p>
      </dgm:t>
    </dgm:pt>
    <dgm:pt modelId="{C5322ADD-35F1-4B90-ABC5-5C8A983152DE}" type="sibTrans" cxnId="{84917D67-264F-4D3B-854E-7BF1D7E6F427}">
      <dgm:prSet/>
      <dgm:spPr/>
      <dgm:t>
        <a:bodyPr/>
        <a:lstStyle/>
        <a:p>
          <a:endParaRPr lang="en-US"/>
        </a:p>
      </dgm:t>
    </dgm:pt>
    <dgm:pt modelId="{FEE9AD07-3F2B-4E81-945D-FED5666319C5}">
      <dgm:prSet/>
      <dgm:spPr/>
      <dgm:t>
        <a:bodyPr/>
        <a:lstStyle/>
        <a:p>
          <a:r>
            <a:rPr lang="en-US" b="1" dirty="0"/>
            <a:t>Supermarket Type3</a:t>
          </a:r>
          <a:r>
            <a:rPr lang="en-US" dirty="0"/>
            <a:t> consistently shows highest average item price — potential for premium sales model replication.</a:t>
          </a:r>
        </a:p>
      </dgm:t>
    </dgm:pt>
    <dgm:pt modelId="{13787400-AF3A-4179-A8EC-6BD485932AA7}" type="parTrans" cxnId="{708926D0-F5C9-4939-AEFE-AD99DFB5A87A}">
      <dgm:prSet/>
      <dgm:spPr/>
      <dgm:t>
        <a:bodyPr/>
        <a:lstStyle/>
        <a:p>
          <a:endParaRPr lang="en-US"/>
        </a:p>
      </dgm:t>
    </dgm:pt>
    <dgm:pt modelId="{C326B5AA-F36A-4C20-B03B-1932A5382DE3}" type="sibTrans" cxnId="{708926D0-F5C9-4939-AEFE-AD99DFB5A87A}">
      <dgm:prSet/>
      <dgm:spPr/>
      <dgm:t>
        <a:bodyPr/>
        <a:lstStyle/>
        <a:p>
          <a:endParaRPr lang="en-US"/>
        </a:p>
      </dgm:t>
    </dgm:pt>
    <dgm:pt modelId="{5052B529-2642-4E1C-B7C2-79512836BFA6}" type="pres">
      <dgm:prSet presAssocID="{2FE7FD1F-95DD-4AEC-B0BF-0B44739B2BEC}" presName="root" presStyleCnt="0">
        <dgm:presLayoutVars>
          <dgm:dir/>
          <dgm:resizeHandles val="exact"/>
        </dgm:presLayoutVars>
      </dgm:prSet>
      <dgm:spPr/>
    </dgm:pt>
    <dgm:pt modelId="{22A6C6CE-B0F7-4FE4-A72C-4BBCE07673A2}" type="pres">
      <dgm:prSet presAssocID="{5D619EBB-31CF-4877-95D1-93F0C1ECD872}" presName="compNode" presStyleCnt="0"/>
      <dgm:spPr/>
    </dgm:pt>
    <dgm:pt modelId="{6F31B9B6-6B54-455D-AD3C-2C362335ECD7}" type="pres">
      <dgm:prSet presAssocID="{5D619EBB-31CF-4877-95D1-93F0C1ECD872}" presName="bgRect" presStyleLbl="bgShp" presStyleIdx="0" presStyleCnt="3"/>
      <dgm:spPr/>
    </dgm:pt>
    <dgm:pt modelId="{B10883A7-4ABC-4A64-9F22-2B23D097106E}" type="pres">
      <dgm:prSet presAssocID="{5D619EBB-31CF-4877-95D1-93F0C1ECD87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6BC40C6D-3E06-4929-A790-24D25213AC8F}" type="pres">
      <dgm:prSet presAssocID="{5D619EBB-31CF-4877-95D1-93F0C1ECD872}" presName="spaceRect" presStyleCnt="0"/>
      <dgm:spPr/>
    </dgm:pt>
    <dgm:pt modelId="{9E3EE632-98ED-4203-B300-DA8F944FA91A}" type="pres">
      <dgm:prSet presAssocID="{5D619EBB-31CF-4877-95D1-93F0C1ECD872}" presName="parTx" presStyleLbl="revTx" presStyleIdx="0" presStyleCnt="3">
        <dgm:presLayoutVars>
          <dgm:chMax val="0"/>
          <dgm:chPref val="0"/>
        </dgm:presLayoutVars>
      </dgm:prSet>
      <dgm:spPr/>
    </dgm:pt>
    <dgm:pt modelId="{ED7B4EF1-41D7-4E1F-8698-41BC397F8B6C}" type="pres">
      <dgm:prSet presAssocID="{CB49DD2C-84BC-4673-9C4B-0409E5E9C01E}" presName="sibTrans" presStyleCnt="0"/>
      <dgm:spPr/>
    </dgm:pt>
    <dgm:pt modelId="{38264DBE-A054-4E9A-9962-68F4CCBD2A62}" type="pres">
      <dgm:prSet presAssocID="{8BC870D0-79B8-46E9-A3A8-D8FF9FD656F6}" presName="compNode" presStyleCnt="0"/>
      <dgm:spPr/>
    </dgm:pt>
    <dgm:pt modelId="{ACA9A51A-AEB1-44CF-B897-7A73180D06F0}" type="pres">
      <dgm:prSet presAssocID="{8BC870D0-79B8-46E9-A3A8-D8FF9FD656F6}" presName="bgRect" presStyleLbl="bgShp" presStyleIdx="1" presStyleCnt="3"/>
      <dgm:spPr/>
    </dgm:pt>
    <dgm:pt modelId="{CD857452-4CC2-48EA-BB16-B1025068136B}" type="pres">
      <dgm:prSet presAssocID="{8BC870D0-79B8-46E9-A3A8-D8FF9FD656F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EEF6B9F7-6090-48E5-B6EA-8D0CA2EF907F}" type="pres">
      <dgm:prSet presAssocID="{8BC870D0-79B8-46E9-A3A8-D8FF9FD656F6}" presName="spaceRect" presStyleCnt="0"/>
      <dgm:spPr/>
    </dgm:pt>
    <dgm:pt modelId="{8FF44037-82C8-4512-B8AD-4DAC724CCD5C}" type="pres">
      <dgm:prSet presAssocID="{8BC870D0-79B8-46E9-A3A8-D8FF9FD656F6}" presName="parTx" presStyleLbl="revTx" presStyleIdx="1" presStyleCnt="3">
        <dgm:presLayoutVars>
          <dgm:chMax val="0"/>
          <dgm:chPref val="0"/>
        </dgm:presLayoutVars>
      </dgm:prSet>
      <dgm:spPr/>
    </dgm:pt>
    <dgm:pt modelId="{E232C03B-4AC6-4BCC-B1CB-1680E1F59709}" type="pres">
      <dgm:prSet presAssocID="{C5322ADD-35F1-4B90-ABC5-5C8A983152DE}" presName="sibTrans" presStyleCnt="0"/>
      <dgm:spPr/>
    </dgm:pt>
    <dgm:pt modelId="{2906F01A-B4A6-4003-A182-E12F1A451882}" type="pres">
      <dgm:prSet presAssocID="{FEE9AD07-3F2B-4E81-945D-FED5666319C5}" presName="compNode" presStyleCnt="0"/>
      <dgm:spPr/>
    </dgm:pt>
    <dgm:pt modelId="{3FE27D00-37C4-49D2-B9A7-B9B284D821C5}" type="pres">
      <dgm:prSet presAssocID="{FEE9AD07-3F2B-4E81-945D-FED5666319C5}" presName="bgRect" presStyleLbl="bgShp" presStyleIdx="2" presStyleCnt="3"/>
      <dgm:spPr/>
    </dgm:pt>
    <dgm:pt modelId="{A01A52FA-74F5-49B7-839F-ECF5C9A96CF3}" type="pres">
      <dgm:prSet presAssocID="{FEE9AD07-3F2B-4E81-945D-FED5666319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C8C5B524-37E7-4C23-8274-DFE3BCB2417F}" type="pres">
      <dgm:prSet presAssocID="{FEE9AD07-3F2B-4E81-945D-FED5666319C5}" presName="spaceRect" presStyleCnt="0"/>
      <dgm:spPr/>
    </dgm:pt>
    <dgm:pt modelId="{BB47661A-117A-47E4-873F-5F667E56B827}" type="pres">
      <dgm:prSet presAssocID="{FEE9AD07-3F2B-4E81-945D-FED5666319C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348AE12-0E76-401B-A513-B3C22E07DFBC}" type="presOf" srcId="{5D619EBB-31CF-4877-95D1-93F0C1ECD872}" destId="{9E3EE632-98ED-4203-B300-DA8F944FA91A}" srcOrd="0" destOrd="0" presId="urn:microsoft.com/office/officeart/2018/2/layout/IconVerticalSolidList"/>
    <dgm:cxn modelId="{B0F67F1B-1143-4E9A-B554-69C4E919A617}" srcId="{2FE7FD1F-95DD-4AEC-B0BF-0B44739B2BEC}" destId="{5D619EBB-31CF-4877-95D1-93F0C1ECD872}" srcOrd="0" destOrd="0" parTransId="{47076C02-1E1F-402F-BA4D-6A6F4082842E}" sibTransId="{CB49DD2C-84BC-4673-9C4B-0409E5E9C01E}"/>
    <dgm:cxn modelId="{9C72C52A-3315-4DDF-A77A-2F5A859FFBD5}" type="presOf" srcId="{8BC870D0-79B8-46E9-A3A8-D8FF9FD656F6}" destId="{8FF44037-82C8-4512-B8AD-4DAC724CCD5C}" srcOrd="0" destOrd="0" presId="urn:microsoft.com/office/officeart/2018/2/layout/IconVerticalSolidList"/>
    <dgm:cxn modelId="{A6691F2E-3643-4347-909A-A82B69298390}" type="presOf" srcId="{FEE9AD07-3F2B-4E81-945D-FED5666319C5}" destId="{BB47661A-117A-47E4-873F-5F667E56B827}" srcOrd="0" destOrd="0" presId="urn:microsoft.com/office/officeart/2018/2/layout/IconVerticalSolidList"/>
    <dgm:cxn modelId="{84917D67-264F-4D3B-854E-7BF1D7E6F427}" srcId="{2FE7FD1F-95DD-4AEC-B0BF-0B44739B2BEC}" destId="{8BC870D0-79B8-46E9-A3A8-D8FF9FD656F6}" srcOrd="1" destOrd="0" parTransId="{02F52665-06F8-42FB-AE26-D5F8DAC874B3}" sibTransId="{C5322ADD-35F1-4B90-ABC5-5C8A983152DE}"/>
    <dgm:cxn modelId="{0728BC57-CE09-4ACB-A47A-C9974795A970}" type="presOf" srcId="{2FE7FD1F-95DD-4AEC-B0BF-0B44739B2BEC}" destId="{5052B529-2642-4E1C-B7C2-79512836BFA6}" srcOrd="0" destOrd="0" presId="urn:microsoft.com/office/officeart/2018/2/layout/IconVerticalSolidList"/>
    <dgm:cxn modelId="{708926D0-F5C9-4939-AEFE-AD99DFB5A87A}" srcId="{2FE7FD1F-95DD-4AEC-B0BF-0B44739B2BEC}" destId="{FEE9AD07-3F2B-4E81-945D-FED5666319C5}" srcOrd="2" destOrd="0" parTransId="{13787400-AF3A-4179-A8EC-6BD485932AA7}" sibTransId="{C326B5AA-F36A-4C20-B03B-1932A5382DE3}"/>
    <dgm:cxn modelId="{EA55900E-043E-4A02-B931-FB33E8CB6D5E}" type="presParOf" srcId="{5052B529-2642-4E1C-B7C2-79512836BFA6}" destId="{22A6C6CE-B0F7-4FE4-A72C-4BBCE07673A2}" srcOrd="0" destOrd="0" presId="urn:microsoft.com/office/officeart/2018/2/layout/IconVerticalSolidList"/>
    <dgm:cxn modelId="{487D3AA5-3CCB-4B0C-8218-F70AACF2B69F}" type="presParOf" srcId="{22A6C6CE-B0F7-4FE4-A72C-4BBCE07673A2}" destId="{6F31B9B6-6B54-455D-AD3C-2C362335ECD7}" srcOrd="0" destOrd="0" presId="urn:microsoft.com/office/officeart/2018/2/layout/IconVerticalSolidList"/>
    <dgm:cxn modelId="{1AB9570A-C2AE-4D5E-940B-9BA1B14C6528}" type="presParOf" srcId="{22A6C6CE-B0F7-4FE4-A72C-4BBCE07673A2}" destId="{B10883A7-4ABC-4A64-9F22-2B23D097106E}" srcOrd="1" destOrd="0" presId="urn:microsoft.com/office/officeart/2018/2/layout/IconVerticalSolidList"/>
    <dgm:cxn modelId="{1F34A833-BCE7-469D-B83B-88E4180A1298}" type="presParOf" srcId="{22A6C6CE-B0F7-4FE4-A72C-4BBCE07673A2}" destId="{6BC40C6D-3E06-4929-A790-24D25213AC8F}" srcOrd="2" destOrd="0" presId="urn:microsoft.com/office/officeart/2018/2/layout/IconVerticalSolidList"/>
    <dgm:cxn modelId="{50AEF269-4C9E-4F35-86D3-77B3D61D541C}" type="presParOf" srcId="{22A6C6CE-B0F7-4FE4-A72C-4BBCE07673A2}" destId="{9E3EE632-98ED-4203-B300-DA8F944FA91A}" srcOrd="3" destOrd="0" presId="urn:microsoft.com/office/officeart/2018/2/layout/IconVerticalSolidList"/>
    <dgm:cxn modelId="{3F1F90D4-34B7-44B9-826C-C1AB5C84EBCE}" type="presParOf" srcId="{5052B529-2642-4E1C-B7C2-79512836BFA6}" destId="{ED7B4EF1-41D7-4E1F-8698-41BC397F8B6C}" srcOrd="1" destOrd="0" presId="urn:microsoft.com/office/officeart/2018/2/layout/IconVerticalSolidList"/>
    <dgm:cxn modelId="{48B07DFE-89E0-4377-B6D0-CF9727326FBF}" type="presParOf" srcId="{5052B529-2642-4E1C-B7C2-79512836BFA6}" destId="{38264DBE-A054-4E9A-9962-68F4CCBD2A62}" srcOrd="2" destOrd="0" presId="urn:microsoft.com/office/officeart/2018/2/layout/IconVerticalSolidList"/>
    <dgm:cxn modelId="{FA1E9A63-7F09-415C-874D-68199D5F1958}" type="presParOf" srcId="{38264DBE-A054-4E9A-9962-68F4CCBD2A62}" destId="{ACA9A51A-AEB1-44CF-B897-7A73180D06F0}" srcOrd="0" destOrd="0" presId="urn:microsoft.com/office/officeart/2018/2/layout/IconVerticalSolidList"/>
    <dgm:cxn modelId="{8D9C4199-6B24-4C2C-84E3-241E44CC459B}" type="presParOf" srcId="{38264DBE-A054-4E9A-9962-68F4CCBD2A62}" destId="{CD857452-4CC2-48EA-BB16-B1025068136B}" srcOrd="1" destOrd="0" presId="urn:microsoft.com/office/officeart/2018/2/layout/IconVerticalSolidList"/>
    <dgm:cxn modelId="{CD67DC12-D923-46B4-BC6E-E1A7174F3171}" type="presParOf" srcId="{38264DBE-A054-4E9A-9962-68F4CCBD2A62}" destId="{EEF6B9F7-6090-48E5-B6EA-8D0CA2EF907F}" srcOrd="2" destOrd="0" presId="urn:microsoft.com/office/officeart/2018/2/layout/IconVerticalSolidList"/>
    <dgm:cxn modelId="{EE594EF2-3004-4E52-A1CC-BEC92A9F8A8E}" type="presParOf" srcId="{38264DBE-A054-4E9A-9962-68F4CCBD2A62}" destId="{8FF44037-82C8-4512-B8AD-4DAC724CCD5C}" srcOrd="3" destOrd="0" presId="urn:microsoft.com/office/officeart/2018/2/layout/IconVerticalSolidList"/>
    <dgm:cxn modelId="{686B3E60-95D4-4BA9-B7EF-F243B6219EC5}" type="presParOf" srcId="{5052B529-2642-4E1C-B7C2-79512836BFA6}" destId="{E232C03B-4AC6-4BCC-B1CB-1680E1F59709}" srcOrd="3" destOrd="0" presId="urn:microsoft.com/office/officeart/2018/2/layout/IconVerticalSolidList"/>
    <dgm:cxn modelId="{F1F9DD94-5050-483E-A411-EEF5D4E7995B}" type="presParOf" srcId="{5052B529-2642-4E1C-B7C2-79512836BFA6}" destId="{2906F01A-B4A6-4003-A182-E12F1A451882}" srcOrd="4" destOrd="0" presId="urn:microsoft.com/office/officeart/2018/2/layout/IconVerticalSolidList"/>
    <dgm:cxn modelId="{A472E28C-02AD-4472-8D7C-BE15178A0E22}" type="presParOf" srcId="{2906F01A-B4A6-4003-A182-E12F1A451882}" destId="{3FE27D00-37C4-49D2-B9A7-B9B284D821C5}" srcOrd="0" destOrd="0" presId="urn:microsoft.com/office/officeart/2018/2/layout/IconVerticalSolidList"/>
    <dgm:cxn modelId="{6FD788E4-29C9-4C91-9F85-C094B7E7DF83}" type="presParOf" srcId="{2906F01A-B4A6-4003-A182-E12F1A451882}" destId="{A01A52FA-74F5-49B7-839F-ECF5C9A96CF3}" srcOrd="1" destOrd="0" presId="urn:microsoft.com/office/officeart/2018/2/layout/IconVerticalSolidList"/>
    <dgm:cxn modelId="{8D2CBECF-11D4-48E2-9153-C633499169C1}" type="presParOf" srcId="{2906F01A-B4A6-4003-A182-E12F1A451882}" destId="{C8C5B524-37E7-4C23-8274-DFE3BCB2417F}" srcOrd="2" destOrd="0" presId="urn:microsoft.com/office/officeart/2018/2/layout/IconVerticalSolidList"/>
    <dgm:cxn modelId="{D9DE7C50-74A1-41D9-8590-07A5693053A9}" type="presParOf" srcId="{2906F01A-B4A6-4003-A182-E12F1A451882}" destId="{BB47661A-117A-47E4-873F-5F667E56B8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725879-7BB4-4B91-99C3-D4082CEF11D2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FCB59A0-4D50-4246-898C-2F8D953E93A3}">
      <dgm:prSet/>
      <dgm:spPr/>
      <dgm:t>
        <a:bodyPr/>
        <a:lstStyle/>
        <a:p>
          <a:r>
            <a:rPr lang="en-US" b="1"/>
            <a:t>Double down</a:t>
          </a:r>
          <a:r>
            <a:rPr lang="en-US"/>
            <a:t> on Snack Foods and Frozen Foods with targeted promotions and prime shelf space.</a:t>
          </a:r>
        </a:p>
      </dgm:t>
    </dgm:pt>
    <dgm:pt modelId="{9A90EA36-D312-479D-B7EB-BD7F68F5C7CE}" type="parTrans" cxnId="{51149485-FA6E-431F-9766-0F6354CC439B}">
      <dgm:prSet/>
      <dgm:spPr/>
      <dgm:t>
        <a:bodyPr/>
        <a:lstStyle/>
        <a:p>
          <a:endParaRPr lang="en-US"/>
        </a:p>
      </dgm:t>
    </dgm:pt>
    <dgm:pt modelId="{58EFA078-C018-498C-9CA0-0FDB61D2C529}" type="sibTrans" cxnId="{51149485-FA6E-431F-9766-0F6354CC439B}">
      <dgm:prSet/>
      <dgm:spPr/>
      <dgm:t>
        <a:bodyPr/>
        <a:lstStyle/>
        <a:p>
          <a:endParaRPr lang="en-US"/>
        </a:p>
      </dgm:t>
    </dgm:pt>
    <dgm:pt modelId="{9DB23662-A282-4174-A3F8-249695E0C340}">
      <dgm:prSet/>
      <dgm:spPr/>
      <dgm:t>
        <a:bodyPr/>
        <a:lstStyle/>
        <a:p>
          <a:r>
            <a:rPr lang="en-US"/>
            <a:t>Expand </a:t>
          </a:r>
          <a:r>
            <a:rPr lang="en-US" b="1"/>
            <a:t>Low Fat</a:t>
          </a:r>
          <a:r>
            <a:rPr lang="en-US"/>
            <a:t> product lines — capitalize on strong visibility and health trend.</a:t>
          </a:r>
        </a:p>
      </dgm:t>
    </dgm:pt>
    <dgm:pt modelId="{5CCBEABD-7CB2-409E-AD8E-6C1F9F8ED6EC}" type="parTrans" cxnId="{C226560A-931E-4218-AC32-C9E03F175645}">
      <dgm:prSet/>
      <dgm:spPr/>
      <dgm:t>
        <a:bodyPr/>
        <a:lstStyle/>
        <a:p>
          <a:endParaRPr lang="en-US"/>
        </a:p>
      </dgm:t>
    </dgm:pt>
    <dgm:pt modelId="{EE3FDDE9-505B-4A2F-8105-CC2722F75E68}" type="sibTrans" cxnId="{C226560A-931E-4218-AC32-C9E03F175645}">
      <dgm:prSet/>
      <dgm:spPr/>
      <dgm:t>
        <a:bodyPr/>
        <a:lstStyle/>
        <a:p>
          <a:endParaRPr lang="en-US"/>
        </a:p>
      </dgm:t>
    </dgm:pt>
    <dgm:pt modelId="{92A9E6E6-E23B-4D7C-B1AA-DC2733F5845F}">
      <dgm:prSet/>
      <dgm:spPr/>
      <dgm:t>
        <a:bodyPr/>
        <a:lstStyle/>
        <a:p>
          <a:r>
            <a:rPr lang="en-US"/>
            <a:t>Modernize or re-evaluate older outlets (pre-1990), as they lag in revenue contribution.</a:t>
          </a:r>
        </a:p>
      </dgm:t>
    </dgm:pt>
    <dgm:pt modelId="{8E77CBFC-1654-4FA0-8F8E-124A688354A8}" type="parTrans" cxnId="{A2B91C55-2F45-42D1-9AB6-FD0E7E32CA2D}">
      <dgm:prSet/>
      <dgm:spPr/>
      <dgm:t>
        <a:bodyPr/>
        <a:lstStyle/>
        <a:p>
          <a:endParaRPr lang="en-US"/>
        </a:p>
      </dgm:t>
    </dgm:pt>
    <dgm:pt modelId="{8388313A-53CF-44F0-8A25-17CA3494AE1B}" type="sibTrans" cxnId="{A2B91C55-2F45-42D1-9AB6-FD0E7E32CA2D}">
      <dgm:prSet/>
      <dgm:spPr/>
      <dgm:t>
        <a:bodyPr/>
        <a:lstStyle/>
        <a:p>
          <a:endParaRPr lang="en-US"/>
        </a:p>
      </dgm:t>
    </dgm:pt>
    <dgm:pt modelId="{6E77A9F8-09CD-4807-B795-4F6B6DB19B9B}">
      <dgm:prSet/>
      <dgm:spPr/>
      <dgm:t>
        <a:bodyPr/>
        <a:lstStyle/>
        <a:p>
          <a:r>
            <a:rPr lang="en-US"/>
            <a:t>Replicate </a:t>
          </a:r>
          <a:r>
            <a:rPr lang="en-US" b="1"/>
            <a:t>Supermarket Type3’s premium pricing strategy</a:t>
          </a:r>
          <a:r>
            <a:rPr lang="en-US"/>
            <a:t> in high-income urban locations.</a:t>
          </a:r>
        </a:p>
      </dgm:t>
    </dgm:pt>
    <dgm:pt modelId="{D24B3580-071C-4EFB-8460-8D469EEA5800}" type="parTrans" cxnId="{7BD5EBFC-E6DB-4971-B333-E785CBA278E3}">
      <dgm:prSet/>
      <dgm:spPr/>
      <dgm:t>
        <a:bodyPr/>
        <a:lstStyle/>
        <a:p>
          <a:endParaRPr lang="en-US"/>
        </a:p>
      </dgm:t>
    </dgm:pt>
    <dgm:pt modelId="{288DFFB1-9955-43F8-B0D8-C3F0032AD125}" type="sibTrans" cxnId="{7BD5EBFC-E6DB-4971-B333-E785CBA278E3}">
      <dgm:prSet/>
      <dgm:spPr/>
      <dgm:t>
        <a:bodyPr/>
        <a:lstStyle/>
        <a:p>
          <a:endParaRPr lang="en-US"/>
        </a:p>
      </dgm:t>
    </dgm:pt>
    <dgm:pt modelId="{764D44C2-2F9A-4477-93A0-DF3E2671605E}">
      <dgm:prSet/>
      <dgm:spPr/>
      <dgm:t>
        <a:bodyPr/>
        <a:lstStyle/>
        <a:p>
          <a:r>
            <a:rPr lang="en-US"/>
            <a:t>Expand into </a:t>
          </a:r>
          <a:r>
            <a:rPr lang="en-US" b="1"/>
            <a:t>Tier 1 cities</a:t>
          </a:r>
          <a:r>
            <a:rPr lang="en-US"/>
            <a:t> where outlet presence is low but item MRP is highest — maximize margins.</a:t>
          </a:r>
        </a:p>
      </dgm:t>
    </dgm:pt>
    <dgm:pt modelId="{E61598F7-0876-41EE-8217-5A229856E196}" type="parTrans" cxnId="{BF353466-F18F-4B03-905D-A3E764A91362}">
      <dgm:prSet/>
      <dgm:spPr/>
      <dgm:t>
        <a:bodyPr/>
        <a:lstStyle/>
        <a:p>
          <a:endParaRPr lang="en-US"/>
        </a:p>
      </dgm:t>
    </dgm:pt>
    <dgm:pt modelId="{895C39AF-52ED-45CA-882B-548D810BA157}" type="sibTrans" cxnId="{BF353466-F18F-4B03-905D-A3E764A91362}">
      <dgm:prSet/>
      <dgm:spPr/>
      <dgm:t>
        <a:bodyPr/>
        <a:lstStyle/>
        <a:p>
          <a:endParaRPr lang="en-US"/>
        </a:p>
      </dgm:t>
    </dgm:pt>
    <dgm:pt modelId="{A4932645-03F4-4EBA-A21A-9C36F2DDBE18}" type="pres">
      <dgm:prSet presAssocID="{C0725879-7BB4-4B91-99C3-D4082CEF11D2}" presName="Name0" presStyleCnt="0">
        <dgm:presLayoutVars>
          <dgm:dir/>
          <dgm:resizeHandles val="exact"/>
        </dgm:presLayoutVars>
      </dgm:prSet>
      <dgm:spPr/>
    </dgm:pt>
    <dgm:pt modelId="{82A231F4-BFF6-4780-850D-566EF50406DB}" type="pres">
      <dgm:prSet presAssocID="{6FCB59A0-4D50-4246-898C-2F8D953E93A3}" presName="node" presStyleLbl="node1" presStyleIdx="0" presStyleCnt="5">
        <dgm:presLayoutVars>
          <dgm:bulletEnabled val="1"/>
        </dgm:presLayoutVars>
      </dgm:prSet>
      <dgm:spPr/>
    </dgm:pt>
    <dgm:pt modelId="{0F7F6046-02C9-4245-BE39-B505B63B3855}" type="pres">
      <dgm:prSet presAssocID="{58EFA078-C018-498C-9CA0-0FDB61D2C529}" presName="sibTrans" presStyleLbl="sibTrans1D1" presStyleIdx="0" presStyleCnt="4"/>
      <dgm:spPr/>
    </dgm:pt>
    <dgm:pt modelId="{9F7A1955-A4B8-478A-BE3D-65C1439ED78F}" type="pres">
      <dgm:prSet presAssocID="{58EFA078-C018-498C-9CA0-0FDB61D2C529}" presName="connectorText" presStyleLbl="sibTrans1D1" presStyleIdx="0" presStyleCnt="4"/>
      <dgm:spPr/>
    </dgm:pt>
    <dgm:pt modelId="{8E91727B-72B9-410F-A249-5728F31688BE}" type="pres">
      <dgm:prSet presAssocID="{9DB23662-A282-4174-A3F8-249695E0C340}" presName="node" presStyleLbl="node1" presStyleIdx="1" presStyleCnt="5">
        <dgm:presLayoutVars>
          <dgm:bulletEnabled val="1"/>
        </dgm:presLayoutVars>
      </dgm:prSet>
      <dgm:spPr/>
    </dgm:pt>
    <dgm:pt modelId="{E857833A-3BCA-47B5-9BDB-F3316610E25F}" type="pres">
      <dgm:prSet presAssocID="{EE3FDDE9-505B-4A2F-8105-CC2722F75E68}" presName="sibTrans" presStyleLbl="sibTrans1D1" presStyleIdx="1" presStyleCnt="4"/>
      <dgm:spPr/>
    </dgm:pt>
    <dgm:pt modelId="{38A202F6-75F2-4801-ABAD-F74278B2A8C9}" type="pres">
      <dgm:prSet presAssocID="{EE3FDDE9-505B-4A2F-8105-CC2722F75E68}" presName="connectorText" presStyleLbl="sibTrans1D1" presStyleIdx="1" presStyleCnt="4"/>
      <dgm:spPr/>
    </dgm:pt>
    <dgm:pt modelId="{5622F138-4B8B-4A6A-ABE5-AB02B53B3AA5}" type="pres">
      <dgm:prSet presAssocID="{92A9E6E6-E23B-4D7C-B1AA-DC2733F5845F}" presName="node" presStyleLbl="node1" presStyleIdx="2" presStyleCnt="5">
        <dgm:presLayoutVars>
          <dgm:bulletEnabled val="1"/>
        </dgm:presLayoutVars>
      </dgm:prSet>
      <dgm:spPr/>
    </dgm:pt>
    <dgm:pt modelId="{04313651-F328-448D-8842-71A6974C8E63}" type="pres">
      <dgm:prSet presAssocID="{8388313A-53CF-44F0-8A25-17CA3494AE1B}" presName="sibTrans" presStyleLbl="sibTrans1D1" presStyleIdx="2" presStyleCnt="4"/>
      <dgm:spPr/>
    </dgm:pt>
    <dgm:pt modelId="{AFCB71A4-6791-4E44-B10F-373F06F845E8}" type="pres">
      <dgm:prSet presAssocID="{8388313A-53CF-44F0-8A25-17CA3494AE1B}" presName="connectorText" presStyleLbl="sibTrans1D1" presStyleIdx="2" presStyleCnt="4"/>
      <dgm:spPr/>
    </dgm:pt>
    <dgm:pt modelId="{4C602E09-0DE2-4541-A275-01ED6C51B996}" type="pres">
      <dgm:prSet presAssocID="{6E77A9F8-09CD-4807-B795-4F6B6DB19B9B}" presName="node" presStyleLbl="node1" presStyleIdx="3" presStyleCnt="5">
        <dgm:presLayoutVars>
          <dgm:bulletEnabled val="1"/>
        </dgm:presLayoutVars>
      </dgm:prSet>
      <dgm:spPr/>
    </dgm:pt>
    <dgm:pt modelId="{87669327-0D0A-4D58-BB23-148E1C314139}" type="pres">
      <dgm:prSet presAssocID="{288DFFB1-9955-43F8-B0D8-C3F0032AD125}" presName="sibTrans" presStyleLbl="sibTrans1D1" presStyleIdx="3" presStyleCnt="4"/>
      <dgm:spPr/>
    </dgm:pt>
    <dgm:pt modelId="{0175A39A-46A3-49F1-B349-EF19389111AB}" type="pres">
      <dgm:prSet presAssocID="{288DFFB1-9955-43F8-B0D8-C3F0032AD125}" presName="connectorText" presStyleLbl="sibTrans1D1" presStyleIdx="3" presStyleCnt="4"/>
      <dgm:spPr/>
    </dgm:pt>
    <dgm:pt modelId="{72AA628D-0521-4044-8C27-60E5287D77C4}" type="pres">
      <dgm:prSet presAssocID="{764D44C2-2F9A-4477-93A0-DF3E2671605E}" presName="node" presStyleLbl="node1" presStyleIdx="4" presStyleCnt="5">
        <dgm:presLayoutVars>
          <dgm:bulletEnabled val="1"/>
        </dgm:presLayoutVars>
      </dgm:prSet>
      <dgm:spPr/>
    </dgm:pt>
  </dgm:ptLst>
  <dgm:cxnLst>
    <dgm:cxn modelId="{2C154E02-73C6-417A-860E-BCB5AF68EDEE}" type="presOf" srcId="{6FCB59A0-4D50-4246-898C-2F8D953E93A3}" destId="{82A231F4-BFF6-4780-850D-566EF50406DB}" srcOrd="0" destOrd="0" presId="urn:microsoft.com/office/officeart/2016/7/layout/RepeatingBendingProcessNew"/>
    <dgm:cxn modelId="{C226560A-931E-4218-AC32-C9E03F175645}" srcId="{C0725879-7BB4-4B91-99C3-D4082CEF11D2}" destId="{9DB23662-A282-4174-A3F8-249695E0C340}" srcOrd="1" destOrd="0" parTransId="{5CCBEABD-7CB2-409E-AD8E-6C1F9F8ED6EC}" sibTransId="{EE3FDDE9-505B-4A2F-8105-CC2722F75E68}"/>
    <dgm:cxn modelId="{22EC9018-2777-41AF-B2AB-7AD30D9EC00E}" type="presOf" srcId="{92A9E6E6-E23B-4D7C-B1AA-DC2733F5845F}" destId="{5622F138-4B8B-4A6A-ABE5-AB02B53B3AA5}" srcOrd="0" destOrd="0" presId="urn:microsoft.com/office/officeart/2016/7/layout/RepeatingBendingProcessNew"/>
    <dgm:cxn modelId="{34D1FE19-0068-472E-8E89-2C335CAB4F84}" type="presOf" srcId="{EE3FDDE9-505B-4A2F-8105-CC2722F75E68}" destId="{38A202F6-75F2-4801-ABAD-F74278B2A8C9}" srcOrd="1" destOrd="0" presId="urn:microsoft.com/office/officeart/2016/7/layout/RepeatingBendingProcessNew"/>
    <dgm:cxn modelId="{8F138723-DA3E-420E-871E-4F43A7AB632C}" type="presOf" srcId="{58EFA078-C018-498C-9CA0-0FDB61D2C529}" destId="{0F7F6046-02C9-4245-BE39-B505B63B3855}" srcOrd="0" destOrd="0" presId="urn:microsoft.com/office/officeart/2016/7/layout/RepeatingBendingProcessNew"/>
    <dgm:cxn modelId="{2BFA5837-1083-40AE-AC5A-04F54D5B4388}" type="presOf" srcId="{9DB23662-A282-4174-A3F8-249695E0C340}" destId="{8E91727B-72B9-410F-A249-5728F31688BE}" srcOrd="0" destOrd="0" presId="urn:microsoft.com/office/officeart/2016/7/layout/RepeatingBendingProcessNew"/>
    <dgm:cxn modelId="{4D1B6539-8A90-42DE-B54A-38A17A2E450F}" type="presOf" srcId="{C0725879-7BB4-4B91-99C3-D4082CEF11D2}" destId="{A4932645-03F4-4EBA-A21A-9C36F2DDBE18}" srcOrd="0" destOrd="0" presId="urn:microsoft.com/office/officeart/2016/7/layout/RepeatingBendingProcessNew"/>
    <dgm:cxn modelId="{D9249543-9E26-46ED-880F-84324345B6BF}" type="presOf" srcId="{288DFFB1-9955-43F8-B0D8-C3F0032AD125}" destId="{0175A39A-46A3-49F1-B349-EF19389111AB}" srcOrd="1" destOrd="0" presId="urn:microsoft.com/office/officeart/2016/7/layout/RepeatingBendingProcessNew"/>
    <dgm:cxn modelId="{BF353466-F18F-4B03-905D-A3E764A91362}" srcId="{C0725879-7BB4-4B91-99C3-D4082CEF11D2}" destId="{764D44C2-2F9A-4477-93A0-DF3E2671605E}" srcOrd="4" destOrd="0" parTransId="{E61598F7-0876-41EE-8217-5A229856E196}" sibTransId="{895C39AF-52ED-45CA-882B-548D810BA157}"/>
    <dgm:cxn modelId="{C31E5348-2828-4706-93DA-8B6EC37C2C89}" type="presOf" srcId="{8388313A-53CF-44F0-8A25-17CA3494AE1B}" destId="{AFCB71A4-6791-4E44-B10F-373F06F845E8}" srcOrd="1" destOrd="0" presId="urn:microsoft.com/office/officeart/2016/7/layout/RepeatingBendingProcessNew"/>
    <dgm:cxn modelId="{A2B91C55-2F45-42D1-9AB6-FD0E7E32CA2D}" srcId="{C0725879-7BB4-4B91-99C3-D4082CEF11D2}" destId="{92A9E6E6-E23B-4D7C-B1AA-DC2733F5845F}" srcOrd="2" destOrd="0" parTransId="{8E77CBFC-1654-4FA0-8F8E-124A688354A8}" sibTransId="{8388313A-53CF-44F0-8A25-17CA3494AE1B}"/>
    <dgm:cxn modelId="{96982279-E0F2-43A1-B974-ED94A82D5301}" type="presOf" srcId="{6E77A9F8-09CD-4807-B795-4F6B6DB19B9B}" destId="{4C602E09-0DE2-4541-A275-01ED6C51B996}" srcOrd="0" destOrd="0" presId="urn:microsoft.com/office/officeart/2016/7/layout/RepeatingBendingProcessNew"/>
    <dgm:cxn modelId="{51149485-FA6E-431F-9766-0F6354CC439B}" srcId="{C0725879-7BB4-4B91-99C3-D4082CEF11D2}" destId="{6FCB59A0-4D50-4246-898C-2F8D953E93A3}" srcOrd="0" destOrd="0" parTransId="{9A90EA36-D312-479D-B7EB-BD7F68F5C7CE}" sibTransId="{58EFA078-C018-498C-9CA0-0FDB61D2C529}"/>
    <dgm:cxn modelId="{6CA79693-D09B-4B82-BCCB-C35097143B64}" type="presOf" srcId="{8388313A-53CF-44F0-8A25-17CA3494AE1B}" destId="{04313651-F328-448D-8842-71A6974C8E63}" srcOrd="0" destOrd="0" presId="urn:microsoft.com/office/officeart/2016/7/layout/RepeatingBendingProcessNew"/>
    <dgm:cxn modelId="{4D32E098-258F-4511-A21B-7FD060460B2E}" type="presOf" srcId="{764D44C2-2F9A-4477-93A0-DF3E2671605E}" destId="{72AA628D-0521-4044-8C27-60E5287D77C4}" srcOrd="0" destOrd="0" presId="urn:microsoft.com/office/officeart/2016/7/layout/RepeatingBendingProcessNew"/>
    <dgm:cxn modelId="{9FF227BA-493B-4D78-8F02-9D8C6F0D9F42}" type="presOf" srcId="{288DFFB1-9955-43F8-B0D8-C3F0032AD125}" destId="{87669327-0D0A-4D58-BB23-148E1C314139}" srcOrd="0" destOrd="0" presId="urn:microsoft.com/office/officeart/2016/7/layout/RepeatingBendingProcessNew"/>
    <dgm:cxn modelId="{147995E1-A474-448B-A7BC-F0AF0D565F87}" type="presOf" srcId="{EE3FDDE9-505B-4A2F-8105-CC2722F75E68}" destId="{E857833A-3BCA-47B5-9BDB-F3316610E25F}" srcOrd="0" destOrd="0" presId="urn:microsoft.com/office/officeart/2016/7/layout/RepeatingBendingProcessNew"/>
    <dgm:cxn modelId="{16005CEF-9C2C-4E14-8CD5-EACBB7ED0D84}" type="presOf" srcId="{58EFA078-C018-498C-9CA0-0FDB61D2C529}" destId="{9F7A1955-A4B8-478A-BE3D-65C1439ED78F}" srcOrd="1" destOrd="0" presId="urn:microsoft.com/office/officeart/2016/7/layout/RepeatingBendingProcessNew"/>
    <dgm:cxn modelId="{7BD5EBFC-E6DB-4971-B333-E785CBA278E3}" srcId="{C0725879-7BB4-4B91-99C3-D4082CEF11D2}" destId="{6E77A9F8-09CD-4807-B795-4F6B6DB19B9B}" srcOrd="3" destOrd="0" parTransId="{D24B3580-071C-4EFB-8460-8D469EEA5800}" sibTransId="{288DFFB1-9955-43F8-B0D8-C3F0032AD125}"/>
    <dgm:cxn modelId="{B5314815-0548-4E5C-BD2E-94EF51076FA1}" type="presParOf" srcId="{A4932645-03F4-4EBA-A21A-9C36F2DDBE18}" destId="{82A231F4-BFF6-4780-850D-566EF50406DB}" srcOrd="0" destOrd="0" presId="urn:microsoft.com/office/officeart/2016/7/layout/RepeatingBendingProcessNew"/>
    <dgm:cxn modelId="{F35A2739-89E5-4A21-BBDB-779FE1966D71}" type="presParOf" srcId="{A4932645-03F4-4EBA-A21A-9C36F2DDBE18}" destId="{0F7F6046-02C9-4245-BE39-B505B63B3855}" srcOrd="1" destOrd="0" presId="urn:microsoft.com/office/officeart/2016/7/layout/RepeatingBendingProcessNew"/>
    <dgm:cxn modelId="{B5A7B744-B1A8-414A-A07F-A83F7C115B28}" type="presParOf" srcId="{0F7F6046-02C9-4245-BE39-B505B63B3855}" destId="{9F7A1955-A4B8-478A-BE3D-65C1439ED78F}" srcOrd="0" destOrd="0" presId="urn:microsoft.com/office/officeart/2016/7/layout/RepeatingBendingProcessNew"/>
    <dgm:cxn modelId="{ADC327B2-09CB-47FD-A9E8-54FA1B762983}" type="presParOf" srcId="{A4932645-03F4-4EBA-A21A-9C36F2DDBE18}" destId="{8E91727B-72B9-410F-A249-5728F31688BE}" srcOrd="2" destOrd="0" presId="urn:microsoft.com/office/officeart/2016/7/layout/RepeatingBendingProcessNew"/>
    <dgm:cxn modelId="{3CBDA1DD-FD57-40F9-9525-55570E980117}" type="presParOf" srcId="{A4932645-03F4-4EBA-A21A-9C36F2DDBE18}" destId="{E857833A-3BCA-47B5-9BDB-F3316610E25F}" srcOrd="3" destOrd="0" presId="urn:microsoft.com/office/officeart/2016/7/layout/RepeatingBendingProcessNew"/>
    <dgm:cxn modelId="{454288F6-B715-43C6-97C5-FB44BAE80E2B}" type="presParOf" srcId="{E857833A-3BCA-47B5-9BDB-F3316610E25F}" destId="{38A202F6-75F2-4801-ABAD-F74278B2A8C9}" srcOrd="0" destOrd="0" presId="urn:microsoft.com/office/officeart/2016/7/layout/RepeatingBendingProcessNew"/>
    <dgm:cxn modelId="{800E46E3-50E5-4FCF-A8E1-E14F6F0CEC9A}" type="presParOf" srcId="{A4932645-03F4-4EBA-A21A-9C36F2DDBE18}" destId="{5622F138-4B8B-4A6A-ABE5-AB02B53B3AA5}" srcOrd="4" destOrd="0" presId="urn:microsoft.com/office/officeart/2016/7/layout/RepeatingBendingProcessNew"/>
    <dgm:cxn modelId="{74C9B158-9AD9-4559-A5F7-FED210BF4554}" type="presParOf" srcId="{A4932645-03F4-4EBA-A21A-9C36F2DDBE18}" destId="{04313651-F328-448D-8842-71A6974C8E63}" srcOrd="5" destOrd="0" presId="urn:microsoft.com/office/officeart/2016/7/layout/RepeatingBendingProcessNew"/>
    <dgm:cxn modelId="{E064CCC0-6680-46EE-B0A1-A9CB22DF5843}" type="presParOf" srcId="{04313651-F328-448D-8842-71A6974C8E63}" destId="{AFCB71A4-6791-4E44-B10F-373F06F845E8}" srcOrd="0" destOrd="0" presId="urn:microsoft.com/office/officeart/2016/7/layout/RepeatingBendingProcessNew"/>
    <dgm:cxn modelId="{B6EACCBA-D9D7-4CB7-AFD9-100849385628}" type="presParOf" srcId="{A4932645-03F4-4EBA-A21A-9C36F2DDBE18}" destId="{4C602E09-0DE2-4541-A275-01ED6C51B996}" srcOrd="6" destOrd="0" presId="urn:microsoft.com/office/officeart/2016/7/layout/RepeatingBendingProcessNew"/>
    <dgm:cxn modelId="{8D368104-F367-41A5-87E6-A21B5C584D01}" type="presParOf" srcId="{A4932645-03F4-4EBA-A21A-9C36F2DDBE18}" destId="{87669327-0D0A-4D58-BB23-148E1C314139}" srcOrd="7" destOrd="0" presId="urn:microsoft.com/office/officeart/2016/7/layout/RepeatingBendingProcessNew"/>
    <dgm:cxn modelId="{F860711D-7CE0-4CD4-ADA2-683EA87FFB6E}" type="presParOf" srcId="{87669327-0D0A-4D58-BB23-148E1C314139}" destId="{0175A39A-46A3-49F1-B349-EF19389111AB}" srcOrd="0" destOrd="0" presId="urn:microsoft.com/office/officeart/2016/7/layout/RepeatingBendingProcessNew"/>
    <dgm:cxn modelId="{09689A3A-050C-41C9-AC0D-51AE6C8C302A}" type="presParOf" srcId="{A4932645-03F4-4EBA-A21A-9C36F2DDBE18}" destId="{72AA628D-0521-4044-8C27-60E5287D77C4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A06F0-C32C-46C9-8E52-3FDC02FE6425}">
      <dsp:nvSpPr>
        <dsp:cNvPr id="0" name=""/>
        <dsp:cNvSpPr/>
      </dsp:nvSpPr>
      <dsp:spPr>
        <a:xfrm>
          <a:off x="0" y="3610"/>
          <a:ext cx="10587849" cy="7690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37F98E-BF30-456B-AAA6-A91BBE9F6401}">
      <dsp:nvSpPr>
        <dsp:cNvPr id="0" name=""/>
        <dsp:cNvSpPr/>
      </dsp:nvSpPr>
      <dsp:spPr>
        <a:xfrm>
          <a:off x="232622" y="176635"/>
          <a:ext cx="422950" cy="422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31A06C-96AE-47FC-8708-C335ACD106AE}">
      <dsp:nvSpPr>
        <dsp:cNvPr id="0" name=""/>
        <dsp:cNvSpPr/>
      </dsp:nvSpPr>
      <dsp:spPr>
        <a:xfrm>
          <a:off x="888196" y="3610"/>
          <a:ext cx="9699653" cy="76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86" tIns="81386" rIns="81386" bIns="8138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Total dataset covers </a:t>
          </a:r>
          <a:r>
            <a:rPr lang="en-US" sz="1900" b="1" kern="1200"/>
            <a:t>10 outlet types</a:t>
          </a:r>
          <a:r>
            <a:rPr lang="en-US" sz="1900" kern="1200"/>
            <a:t>, </a:t>
          </a:r>
          <a:r>
            <a:rPr lang="en-US" sz="1900" b="1" kern="1200"/>
            <a:t>16 item categories</a:t>
          </a:r>
          <a:r>
            <a:rPr lang="en-US" sz="1900" kern="1200"/>
            <a:t>, and spans </a:t>
          </a:r>
          <a:r>
            <a:rPr lang="en-US" sz="1900" b="1" kern="1200"/>
            <a:t>outlets established from 1985 to 2009</a:t>
          </a:r>
          <a:r>
            <a:rPr lang="en-US" sz="1900" kern="1200"/>
            <a:t>.</a:t>
          </a:r>
        </a:p>
      </dsp:txBody>
      <dsp:txXfrm>
        <a:off x="888196" y="3610"/>
        <a:ext cx="9699653" cy="769000"/>
      </dsp:txXfrm>
    </dsp:sp>
    <dsp:sp modelId="{472F1CF2-D311-4E5A-A2E2-B9CE48B613DB}">
      <dsp:nvSpPr>
        <dsp:cNvPr id="0" name=""/>
        <dsp:cNvSpPr/>
      </dsp:nvSpPr>
      <dsp:spPr>
        <a:xfrm>
          <a:off x="0" y="964861"/>
          <a:ext cx="10587849" cy="7690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6327B4-E5D8-44AF-A91D-456619BFEC66}">
      <dsp:nvSpPr>
        <dsp:cNvPr id="0" name=""/>
        <dsp:cNvSpPr/>
      </dsp:nvSpPr>
      <dsp:spPr>
        <a:xfrm>
          <a:off x="232622" y="1137886"/>
          <a:ext cx="422950" cy="422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94BA1-C45A-4E96-9BEC-66F5288A8F87}">
      <dsp:nvSpPr>
        <dsp:cNvPr id="0" name=""/>
        <dsp:cNvSpPr/>
      </dsp:nvSpPr>
      <dsp:spPr>
        <a:xfrm>
          <a:off x="888196" y="964861"/>
          <a:ext cx="9699653" cy="76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86" tIns="81386" rIns="81386" bIns="8138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Snack Foods</a:t>
          </a:r>
          <a:r>
            <a:rPr lang="en-US" sz="1900" kern="1200"/>
            <a:t> lead the revenue chart, contributing </a:t>
          </a:r>
          <a:r>
            <a:rPr lang="en-US" sz="1900" b="1" kern="1200"/>
            <a:t>19.7%</a:t>
          </a:r>
          <a:r>
            <a:rPr lang="en-US" sz="1900" kern="1200"/>
            <a:t> of total MRP sales.</a:t>
          </a:r>
        </a:p>
      </dsp:txBody>
      <dsp:txXfrm>
        <a:off x="888196" y="964861"/>
        <a:ext cx="9699653" cy="769000"/>
      </dsp:txXfrm>
    </dsp:sp>
    <dsp:sp modelId="{707754D8-7A0F-4F39-8701-484F4AFC938D}">
      <dsp:nvSpPr>
        <dsp:cNvPr id="0" name=""/>
        <dsp:cNvSpPr/>
      </dsp:nvSpPr>
      <dsp:spPr>
        <a:xfrm>
          <a:off x="0" y="1926112"/>
          <a:ext cx="10587849" cy="7690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9039D-6D88-4273-90C1-2BD749B2F6CF}">
      <dsp:nvSpPr>
        <dsp:cNvPr id="0" name=""/>
        <dsp:cNvSpPr/>
      </dsp:nvSpPr>
      <dsp:spPr>
        <a:xfrm>
          <a:off x="232622" y="2099137"/>
          <a:ext cx="422950" cy="422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CE49C0-6C17-4D41-B310-31DF6AED38C2}">
      <dsp:nvSpPr>
        <dsp:cNvPr id="0" name=""/>
        <dsp:cNvSpPr/>
      </dsp:nvSpPr>
      <dsp:spPr>
        <a:xfrm>
          <a:off x="888196" y="1926112"/>
          <a:ext cx="9699653" cy="76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86" tIns="81386" rIns="81386" bIns="8138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Low Fat</a:t>
          </a:r>
          <a:r>
            <a:rPr lang="en-US" sz="1900" kern="1200"/>
            <a:t> items outperform Regular, accounting for </a:t>
          </a:r>
          <a:r>
            <a:rPr lang="en-US" sz="1900" b="1" kern="1200"/>
            <a:t>58%</a:t>
          </a:r>
          <a:r>
            <a:rPr lang="en-US" sz="1900" kern="1200"/>
            <a:t> of sales.</a:t>
          </a:r>
        </a:p>
      </dsp:txBody>
      <dsp:txXfrm>
        <a:off x="888196" y="1926112"/>
        <a:ext cx="9699653" cy="769000"/>
      </dsp:txXfrm>
    </dsp:sp>
    <dsp:sp modelId="{A35F297F-AAAC-4BC7-A30E-BB5B89B6DF52}">
      <dsp:nvSpPr>
        <dsp:cNvPr id="0" name=""/>
        <dsp:cNvSpPr/>
      </dsp:nvSpPr>
      <dsp:spPr>
        <a:xfrm>
          <a:off x="0" y="2887363"/>
          <a:ext cx="10587849" cy="7690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FD8C62-9355-4D45-9969-C1A88BAC5563}">
      <dsp:nvSpPr>
        <dsp:cNvPr id="0" name=""/>
        <dsp:cNvSpPr/>
      </dsp:nvSpPr>
      <dsp:spPr>
        <a:xfrm>
          <a:off x="232622" y="3060388"/>
          <a:ext cx="422950" cy="422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195DAE-5F91-45D2-B4D1-9752ECE3CD74}">
      <dsp:nvSpPr>
        <dsp:cNvPr id="0" name=""/>
        <dsp:cNvSpPr/>
      </dsp:nvSpPr>
      <dsp:spPr>
        <a:xfrm>
          <a:off x="888196" y="2887363"/>
          <a:ext cx="9699653" cy="76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86" tIns="81386" rIns="81386" bIns="8138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Supermarket Type3</a:t>
          </a:r>
          <a:r>
            <a:rPr lang="en-US" sz="1900" kern="1200"/>
            <a:t> sells at the highest average MRP: </a:t>
          </a:r>
          <a:r>
            <a:rPr lang="en-US" sz="1900" b="1" kern="1200"/>
            <a:t>₹143.8</a:t>
          </a:r>
          <a:r>
            <a:rPr lang="en-US" sz="1900" kern="1200"/>
            <a:t>.</a:t>
          </a:r>
        </a:p>
      </dsp:txBody>
      <dsp:txXfrm>
        <a:off x="888196" y="2887363"/>
        <a:ext cx="9699653" cy="769000"/>
      </dsp:txXfrm>
    </dsp:sp>
    <dsp:sp modelId="{40546FBC-E007-4CA4-AD26-D5CE88EEC032}">
      <dsp:nvSpPr>
        <dsp:cNvPr id="0" name=""/>
        <dsp:cNvSpPr/>
      </dsp:nvSpPr>
      <dsp:spPr>
        <a:xfrm>
          <a:off x="0" y="3848614"/>
          <a:ext cx="10587849" cy="7690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1746C4-2BBB-4BA9-80D0-7C2D51CCE26E}">
      <dsp:nvSpPr>
        <dsp:cNvPr id="0" name=""/>
        <dsp:cNvSpPr/>
      </dsp:nvSpPr>
      <dsp:spPr>
        <a:xfrm>
          <a:off x="232622" y="4021639"/>
          <a:ext cx="422950" cy="4229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43319-56EE-46A2-93C5-51FE97A0D0A9}">
      <dsp:nvSpPr>
        <dsp:cNvPr id="0" name=""/>
        <dsp:cNvSpPr/>
      </dsp:nvSpPr>
      <dsp:spPr>
        <a:xfrm>
          <a:off x="888196" y="3848614"/>
          <a:ext cx="9699653" cy="76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86" tIns="81386" rIns="81386" bIns="8138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Business trend shows consistent MRP growth with outlet expansion.</a:t>
          </a:r>
        </a:p>
      </dsp:txBody>
      <dsp:txXfrm>
        <a:off x="888196" y="3848614"/>
        <a:ext cx="9699653" cy="769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5C20F-DBD5-476C-9578-5C5B0B67AEAF}">
      <dsp:nvSpPr>
        <dsp:cNvPr id="0" name=""/>
        <dsp:cNvSpPr/>
      </dsp:nvSpPr>
      <dsp:spPr>
        <a:xfrm>
          <a:off x="0" y="713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AC671D-930F-44EE-B255-CBB2C1AFCB51}">
      <dsp:nvSpPr>
        <dsp:cNvPr id="0" name=""/>
        <dsp:cNvSpPr/>
      </dsp:nvSpPr>
      <dsp:spPr>
        <a:xfrm>
          <a:off x="504931" y="376281"/>
          <a:ext cx="918056" cy="9180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192B4F-2FAD-4E46-96ED-1C1EAFB7865D}">
      <dsp:nvSpPr>
        <dsp:cNvPr id="0" name=""/>
        <dsp:cNvSpPr/>
      </dsp:nvSpPr>
      <dsp:spPr>
        <a:xfrm>
          <a:off x="1927918" y="713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Snack Foods</a:t>
          </a:r>
          <a:r>
            <a:rPr lang="en-US" sz="2200" kern="1200"/>
            <a:t> and </a:t>
          </a:r>
          <a:r>
            <a:rPr lang="en-US" sz="2200" b="1" kern="1200"/>
            <a:t>Frozen Foods</a:t>
          </a:r>
          <a:r>
            <a:rPr lang="en-US" sz="2200" kern="1200"/>
            <a:t> together contribute over </a:t>
          </a:r>
          <a:r>
            <a:rPr lang="en-US" sz="2200" b="1" kern="1200"/>
            <a:t>35%</a:t>
          </a:r>
          <a:r>
            <a:rPr lang="en-US" sz="2200" kern="1200"/>
            <a:t> of total MRP — clear consumer favorites.</a:t>
          </a:r>
        </a:p>
      </dsp:txBody>
      <dsp:txXfrm>
        <a:off x="1927918" y="713"/>
        <a:ext cx="5075858" cy="1669193"/>
      </dsp:txXfrm>
    </dsp:sp>
    <dsp:sp modelId="{10896045-51F3-4BFC-9011-F921EC660886}">
      <dsp:nvSpPr>
        <dsp:cNvPr id="0" name=""/>
        <dsp:cNvSpPr/>
      </dsp:nvSpPr>
      <dsp:spPr>
        <a:xfrm>
          <a:off x="0" y="2087205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6BEEB-8043-4D0F-9559-0ED5E9EA2B43}">
      <dsp:nvSpPr>
        <dsp:cNvPr id="0" name=""/>
        <dsp:cNvSpPr/>
      </dsp:nvSpPr>
      <dsp:spPr>
        <a:xfrm>
          <a:off x="504931" y="2462774"/>
          <a:ext cx="918056" cy="9180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7728F-841F-4604-AF17-E452890A5412}">
      <dsp:nvSpPr>
        <dsp:cNvPr id="0" name=""/>
        <dsp:cNvSpPr/>
      </dsp:nvSpPr>
      <dsp:spPr>
        <a:xfrm>
          <a:off x="1927918" y="2087205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Top 5 expensive items include </a:t>
          </a:r>
          <a:r>
            <a:rPr lang="en-US" sz="2200" b="1" kern="1200"/>
            <a:t>FDA15, DRE49, FDX07</a:t>
          </a:r>
          <a:r>
            <a:rPr lang="en-US" sz="2200" kern="1200"/>
            <a:t> — positioned as premium SKUs.</a:t>
          </a:r>
        </a:p>
      </dsp:txBody>
      <dsp:txXfrm>
        <a:off x="1927918" y="2087205"/>
        <a:ext cx="5075858" cy="1669193"/>
      </dsp:txXfrm>
    </dsp:sp>
    <dsp:sp modelId="{6A0DA0B0-945A-4DE3-87BF-CE23ADB5E0BA}">
      <dsp:nvSpPr>
        <dsp:cNvPr id="0" name=""/>
        <dsp:cNvSpPr/>
      </dsp:nvSpPr>
      <dsp:spPr>
        <a:xfrm>
          <a:off x="0" y="4173697"/>
          <a:ext cx="7003777" cy="16691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5DE30-7E9A-4C48-A662-88CD9555B53A}">
      <dsp:nvSpPr>
        <dsp:cNvPr id="0" name=""/>
        <dsp:cNvSpPr/>
      </dsp:nvSpPr>
      <dsp:spPr>
        <a:xfrm>
          <a:off x="504931" y="4549266"/>
          <a:ext cx="918056" cy="9180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3D8FAF-5111-4368-BB26-C11C2C785E5C}">
      <dsp:nvSpPr>
        <dsp:cNvPr id="0" name=""/>
        <dsp:cNvSpPr/>
      </dsp:nvSpPr>
      <dsp:spPr>
        <a:xfrm>
          <a:off x="1927918" y="4173697"/>
          <a:ext cx="5075858" cy="1669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656" tIns="176656" rIns="176656" bIns="17665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Products in the </a:t>
          </a:r>
          <a:r>
            <a:rPr lang="en-US" sz="2200" b="1" kern="1200"/>
            <a:t>Health &amp; Hygiene</a:t>
          </a:r>
          <a:r>
            <a:rPr lang="en-US" sz="2200" kern="1200"/>
            <a:t> category have high average MRP: </a:t>
          </a:r>
          <a:r>
            <a:rPr lang="en-US" sz="2200" b="1" kern="1200"/>
            <a:t>₹135+</a:t>
          </a:r>
          <a:r>
            <a:rPr lang="en-US" sz="2200" kern="1200"/>
            <a:t>, though lower volume.</a:t>
          </a:r>
        </a:p>
      </dsp:txBody>
      <dsp:txXfrm>
        <a:off x="1927918" y="4173697"/>
        <a:ext cx="5075858" cy="16691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1B9B6-6B54-455D-AD3C-2C362335ECD7}">
      <dsp:nvSpPr>
        <dsp:cNvPr id="0" name=""/>
        <dsp:cNvSpPr/>
      </dsp:nvSpPr>
      <dsp:spPr>
        <a:xfrm>
          <a:off x="0" y="529"/>
          <a:ext cx="10156531" cy="12378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0883A7-4ABC-4A64-9F22-2B23D097106E}">
      <dsp:nvSpPr>
        <dsp:cNvPr id="0" name=""/>
        <dsp:cNvSpPr/>
      </dsp:nvSpPr>
      <dsp:spPr>
        <a:xfrm>
          <a:off x="374462" y="279054"/>
          <a:ext cx="680840" cy="6808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3EE632-98ED-4203-B300-DA8F944FA91A}">
      <dsp:nvSpPr>
        <dsp:cNvPr id="0" name=""/>
        <dsp:cNvSpPr/>
      </dsp:nvSpPr>
      <dsp:spPr>
        <a:xfrm>
          <a:off x="1429764" y="529"/>
          <a:ext cx="8726766" cy="1237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10" tIns="131010" rIns="131010" bIns="13101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Most outlets were established in </a:t>
          </a:r>
          <a:r>
            <a:rPr lang="en-US" sz="2400" b="1" kern="1200" dirty="0"/>
            <a:t>1985</a:t>
          </a:r>
          <a:r>
            <a:rPr lang="en-US" sz="2400" kern="1200" dirty="0"/>
            <a:t> — accounting for </a:t>
          </a:r>
          <a:r>
            <a:rPr lang="en-US" sz="2400" b="1" kern="1200" dirty="0"/>
            <a:t>27%</a:t>
          </a:r>
          <a:r>
            <a:rPr lang="en-US" sz="2400" kern="1200" dirty="0"/>
            <a:t> of total store count.</a:t>
          </a:r>
        </a:p>
      </dsp:txBody>
      <dsp:txXfrm>
        <a:off x="1429764" y="529"/>
        <a:ext cx="8726766" cy="1237891"/>
      </dsp:txXfrm>
    </dsp:sp>
    <dsp:sp modelId="{ACA9A51A-AEB1-44CF-B897-7A73180D06F0}">
      <dsp:nvSpPr>
        <dsp:cNvPr id="0" name=""/>
        <dsp:cNvSpPr/>
      </dsp:nvSpPr>
      <dsp:spPr>
        <a:xfrm>
          <a:off x="0" y="1547893"/>
          <a:ext cx="10156531" cy="12378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857452-4CC2-48EA-BB16-B1025068136B}">
      <dsp:nvSpPr>
        <dsp:cNvPr id="0" name=""/>
        <dsp:cNvSpPr/>
      </dsp:nvSpPr>
      <dsp:spPr>
        <a:xfrm>
          <a:off x="374462" y="1826419"/>
          <a:ext cx="680840" cy="6808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44037-82C8-4512-B8AD-4DAC724CCD5C}">
      <dsp:nvSpPr>
        <dsp:cNvPr id="0" name=""/>
        <dsp:cNvSpPr/>
      </dsp:nvSpPr>
      <dsp:spPr>
        <a:xfrm>
          <a:off x="1429764" y="1547893"/>
          <a:ext cx="8726766" cy="1237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10" tIns="131010" rIns="131010" bIns="13101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Tier 3 locations</a:t>
          </a:r>
          <a:r>
            <a:rPr lang="en-US" sz="2400" kern="1200" dirty="0"/>
            <a:t> dominate with </a:t>
          </a:r>
          <a:r>
            <a:rPr lang="en-US" sz="2400" b="1" kern="1200" dirty="0"/>
            <a:t>40%+</a:t>
          </a:r>
          <a:r>
            <a:rPr lang="en-US" sz="2400" kern="1200" dirty="0"/>
            <a:t> of outlets — mostly </a:t>
          </a:r>
          <a:r>
            <a:rPr lang="en-US" sz="2400" b="1" kern="1200" dirty="0"/>
            <a:t>small to medium-sized</a:t>
          </a:r>
          <a:r>
            <a:rPr lang="en-US" sz="2400" kern="1200" dirty="0"/>
            <a:t>.</a:t>
          </a:r>
        </a:p>
      </dsp:txBody>
      <dsp:txXfrm>
        <a:off x="1429764" y="1547893"/>
        <a:ext cx="8726766" cy="1237891"/>
      </dsp:txXfrm>
    </dsp:sp>
    <dsp:sp modelId="{3FE27D00-37C4-49D2-B9A7-B9B284D821C5}">
      <dsp:nvSpPr>
        <dsp:cNvPr id="0" name=""/>
        <dsp:cNvSpPr/>
      </dsp:nvSpPr>
      <dsp:spPr>
        <a:xfrm>
          <a:off x="0" y="3095258"/>
          <a:ext cx="10156531" cy="12378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1A52FA-74F5-49B7-839F-ECF5C9A96CF3}">
      <dsp:nvSpPr>
        <dsp:cNvPr id="0" name=""/>
        <dsp:cNvSpPr/>
      </dsp:nvSpPr>
      <dsp:spPr>
        <a:xfrm>
          <a:off x="374462" y="3373783"/>
          <a:ext cx="680840" cy="6808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47661A-117A-47E4-873F-5F667E56B827}">
      <dsp:nvSpPr>
        <dsp:cNvPr id="0" name=""/>
        <dsp:cNvSpPr/>
      </dsp:nvSpPr>
      <dsp:spPr>
        <a:xfrm>
          <a:off x="1429764" y="3095258"/>
          <a:ext cx="8726766" cy="1237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10" tIns="131010" rIns="131010" bIns="13101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Supermarket Type3</a:t>
          </a:r>
          <a:r>
            <a:rPr lang="en-US" sz="2400" kern="1200" dirty="0"/>
            <a:t> consistently shows highest average item price — potential for premium sales model replication.</a:t>
          </a:r>
        </a:p>
      </dsp:txBody>
      <dsp:txXfrm>
        <a:off x="1429764" y="3095258"/>
        <a:ext cx="8726766" cy="12378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F6046-02C9-4245-BE39-B505B63B3855}">
      <dsp:nvSpPr>
        <dsp:cNvPr id="0" name=""/>
        <dsp:cNvSpPr/>
      </dsp:nvSpPr>
      <dsp:spPr>
        <a:xfrm>
          <a:off x="2521434" y="753804"/>
          <a:ext cx="549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947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81669" y="796624"/>
        <a:ext cx="29003" cy="5800"/>
      </dsp:txXfrm>
    </dsp:sp>
    <dsp:sp modelId="{82A231F4-BFF6-4780-850D-566EF50406DB}">
      <dsp:nvSpPr>
        <dsp:cNvPr id="0" name=""/>
        <dsp:cNvSpPr/>
      </dsp:nvSpPr>
      <dsp:spPr>
        <a:xfrm>
          <a:off x="1181" y="42908"/>
          <a:ext cx="2522053" cy="151323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583" tIns="129722" rIns="123583" bIns="12972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Double down</a:t>
          </a:r>
          <a:r>
            <a:rPr lang="en-US" sz="1600" kern="1200"/>
            <a:t> on Snack Foods and Frozen Foods with targeted promotions and prime shelf space.</a:t>
          </a:r>
        </a:p>
      </dsp:txBody>
      <dsp:txXfrm>
        <a:off x="1181" y="42908"/>
        <a:ext cx="2522053" cy="1513232"/>
      </dsp:txXfrm>
    </dsp:sp>
    <dsp:sp modelId="{E857833A-3BCA-47B5-9BDB-F3316610E25F}">
      <dsp:nvSpPr>
        <dsp:cNvPr id="0" name=""/>
        <dsp:cNvSpPr/>
      </dsp:nvSpPr>
      <dsp:spPr>
        <a:xfrm>
          <a:off x="1262208" y="1554340"/>
          <a:ext cx="3102125" cy="549472"/>
        </a:xfrm>
        <a:custGeom>
          <a:avLst/>
          <a:gdLst/>
          <a:ahLst/>
          <a:cxnLst/>
          <a:rect l="0" t="0" r="0" b="0"/>
          <a:pathLst>
            <a:path>
              <a:moveTo>
                <a:pt x="3102125" y="0"/>
              </a:moveTo>
              <a:lnTo>
                <a:pt x="3102125" y="291836"/>
              </a:lnTo>
              <a:lnTo>
                <a:pt x="0" y="291836"/>
              </a:lnTo>
              <a:lnTo>
                <a:pt x="0" y="549472"/>
              </a:lnTo>
            </a:path>
          </a:pathLst>
        </a:custGeom>
        <a:noFill/>
        <a:ln w="6350" cap="flat" cmpd="sng" algn="ctr">
          <a:solidFill>
            <a:schemeClr val="accent5">
              <a:hueOff val="-3346655"/>
              <a:satOff val="12038"/>
              <a:lumOff val="52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34373" y="1826176"/>
        <a:ext cx="157794" cy="5800"/>
      </dsp:txXfrm>
    </dsp:sp>
    <dsp:sp modelId="{8E91727B-72B9-410F-A249-5728F31688BE}">
      <dsp:nvSpPr>
        <dsp:cNvPr id="0" name=""/>
        <dsp:cNvSpPr/>
      </dsp:nvSpPr>
      <dsp:spPr>
        <a:xfrm>
          <a:off x="3103307" y="42908"/>
          <a:ext cx="2522053" cy="1513232"/>
        </a:xfrm>
        <a:prstGeom prst="rect">
          <a:avLst/>
        </a:prstGeom>
        <a:solidFill>
          <a:schemeClr val="accent5">
            <a:hueOff val="-2509991"/>
            <a:satOff val="9029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583" tIns="129722" rIns="123583" bIns="12972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Expand </a:t>
          </a:r>
          <a:r>
            <a:rPr lang="en-US" sz="1600" b="1" kern="1200"/>
            <a:t>Low Fat</a:t>
          </a:r>
          <a:r>
            <a:rPr lang="en-US" sz="1600" kern="1200"/>
            <a:t> product lines — capitalize on strong visibility and health trend.</a:t>
          </a:r>
        </a:p>
      </dsp:txBody>
      <dsp:txXfrm>
        <a:off x="3103307" y="42908"/>
        <a:ext cx="2522053" cy="1513232"/>
      </dsp:txXfrm>
    </dsp:sp>
    <dsp:sp modelId="{04313651-F328-448D-8842-71A6974C8E63}">
      <dsp:nvSpPr>
        <dsp:cNvPr id="0" name=""/>
        <dsp:cNvSpPr/>
      </dsp:nvSpPr>
      <dsp:spPr>
        <a:xfrm>
          <a:off x="2521434" y="2847109"/>
          <a:ext cx="549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9472" y="45720"/>
              </a:lnTo>
            </a:path>
          </a:pathLst>
        </a:custGeom>
        <a:noFill/>
        <a:ln w="6350" cap="flat" cmpd="sng" algn="ctr">
          <a:solidFill>
            <a:schemeClr val="accent5">
              <a:hueOff val="-6693310"/>
              <a:satOff val="24077"/>
              <a:lumOff val="104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81669" y="2889928"/>
        <a:ext cx="29003" cy="5800"/>
      </dsp:txXfrm>
    </dsp:sp>
    <dsp:sp modelId="{5622F138-4B8B-4A6A-ABE5-AB02B53B3AA5}">
      <dsp:nvSpPr>
        <dsp:cNvPr id="0" name=""/>
        <dsp:cNvSpPr/>
      </dsp:nvSpPr>
      <dsp:spPr>
        <a:xfrm>
          <a:off x="1181" y="2136212"/>
          <a:ext cx="2522053" cy="1513232"/>
        </a:xfrm>
        <a:prstGeom prst="rect">
          <a:avLst/>
        </a:prstGeom>
        <a:solidFill>
          <a:schemeClr val="accent5">
            <a:hueOff val="-5019982"/>
            <a:satOff val="18057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583" tIns="129722" rIns="123583" bIns="12972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Modernize or re-evaluate older outlets (pre-1990), as they lag in revenue contribution.</a:t>
          </a:r>
        </a:p>
      </dsp:txBody>
      <dsp:txXfrm>
        <a:off x="1181" y="2136212"/>
        <a:ext cx="2522053" cy="1513232"/>
      </dsp:txXfrm>
    </dsp:sp>
    <dsp:sp modelId="{87669327-0D0A-4D58-BB23-148E1C314139}">
      <dsp:nvSpPr>
        <dsp:cNvPr id="0" name=""/>
        <dsp:cNvSpPr/>
      </dsp:nvSpPr>
      <dsp:spPr>
        <a:xfrm>
          <a:off x="1262208" y="3647645"/>
          <a:ext cx="3102125" cy="549472"/>
        </a:xfrm>
        <a:custGeom>
          <a:avLst/>
          <a:gdLst/>
          <a:ahLst/>
          <a:cxnLst/>
          <a:rect l="0" t="0" r="0" b="0"/>
          <a:pathLst>
            <a:path>
              <a:moveTo>
                <a:pt x="3102125" y="0"/>
              </a:moveTo>
              <a:lnTo>
                <a:pt x="3102125" y="291836"/>
              </a:lnTo>
              <a:lnTo>
                <a:pt x="0" y="291836"/>
              </a:lnTo>
              <a:lnTo>
                <a:pt x="0" y="549472"/>
              </a:lnTo>
            </a:path>
          </a:pathLst>
        </a:custGeom>
        <a:noFill/>
        <a:ln w="6350" cap="flat" cmpd="sng" algn="ctr">
          <a:solidFill>
            <a:schemeClr val="accent5">
              <a:hueOff val="-10039964"/>
              <a:satOff val="36115"/>
              <a:lumOff val="156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34373" y="3919480"/>
        <a:ext cx="157794" cy="5800"/>
      </dsp:txXfrm>
    </dsp:sp>
    <dsp:sp modelId="{4C602E09-0DE2-4541-A275-01ED6C51B996}">
      <dsp:nvSpPr>
        <dsp:cNvPr id="0" name=""/>
        <dsp:cNvSpPr/>
      </dsp:nvSpPr>
      <dsp:spPr>
        <a:xfrm>
          <a:off x="3103307" y="2136212"/>
          <a:ext cx="2522053" cy="1513232"/>
        </a:xfrm>
        <a:prstGeom prst="rect">
          <a:avLst/>
        </a:prstGeom>
        <a:solidFill>
          <a:schemeClr val="accent5">
            <a:hueOff val="-7529973"/>
            <a:satOff val="27086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583" tIns="129722" rIns="123583" bIns="12972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Replicate </a:t>
          </a:r>
          <a:r>
            <a:rPr lang="en-US" sz="1600" b="1" kern="1200"/>
            <a:t>Supermarket Type3’s premium pricing strategy</a:t>
          </a:r>
          <a:r>
            <a:rPr lang="en-US" sz="1600" kern="1200"/>
            <a:t> in high-income urban locations.</a:t>
          </a:r>
        </a:p>
      </dsp:txBody>
      <dsp:txXfrm>
        <a:off x="3103307" y="2136212"/>
        <a:ext cx="2522053" cy="1513232"/>
      </dsp:txXfrm>
    </dsp:sp>
    <dsp:sp modelId="{72AA628D-0521-4044-8C27-60E5287D77C4}">
      <dsp:nvSpPr>
        <dsp:cNvPr id="0" name=""/>
        <dsp:cNvSpPr/>
      </dsp:nvSpPr>
      <dsp:spPr>
        <a:xfrm>
          <a:off x="1181" y="4229517"/>
          <a:ext cx="2522053" cy="1513232"/>
        </a:xfrm>
        <a:prstGeom prst="rect">
          <a:avLst/>
        </a:prstGeom>
        <a:solidFill>
          <a:schemeClr val="accent5">
            <a:hueOff val="-10039964"/>
            <a:satOff val="36115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583" tIns="129722" rIns="123583" bIns="12972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Expand into </a:t>
          </a:r>
          <a:r>
            <a:rPr lang="en-US" sz="1600" b="1" kern="1200"/>
            <a:t>Tier 1 cities</a:t>
          </a:r>
          <a:r>
            <a:rPr lang="en-US" sz="1600" kern="1200"/>
            <a:t> where outlet presence is low but item MRP is highest — maximize margins.</a:t>
          </a:r>
        </a:p>
      </dsp:txBody>
      <dsp:txXfrm>
        <a:off x="1181" y="4229517"/>
        <a:ext cx="2522053" cy="1513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93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1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9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4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6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0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9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3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8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6/5/2025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6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22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 descr="Graph">
            <a:extLst>
              <a:ext uri="{FF2B5EF4-FFF2-40B4-BE49-F238E27FC236}">
                <a16:creationId xmlns:a16="http://schemas.microsoft.com/office/drawing/2014/main" id="{3EFEF122-DC4C-BE46-8BA4-FA247EE128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6509" r="-1" b="3486"/>
          <a:stretch>
            <a:fillRect/>
          </a:stretch>
        </p:blipFill>
        <p:spPr>
          <a:xfrm>
            <a:off x="20" y="1376"/>
            <a:ext cx="12188932" cy="685662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095E96-319D-4055-AD99-41FEB4030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546522"/>
            <a:ext cx="6327657" cy="400397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EBF7A8-B42B-4EC3-B442-9B2D1902A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1546521"/>
            <a:ext cx="6327656" cy="401607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5654" y="1828800"/>
            <a:ext cx="4958128" cy="2209800"/>
          </a:xfrm>
        </p:spPr>
        <p:txBody>
          <a:bodyPr anchor="b">
            <a:normAutofit/>
          </a:bodyPr>
          <a:lstStyle/>
          <a:p>
            <a:pPr algn="l"/>
            <a:r>
              <a:rPr lang="en-US" sz="4100">
                <a:solidFill>
                  <a:srgbClr val="FFFFFF"/>
                </a:solidFill>
              </a:rPr>
              <a:t>Sales Performance Analysis &amp; Strategic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5072" y="4315692"/>
            <a:ext cx="5096672" cy="5662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200" b="1" dirty="0">
                <a:solidFill>
                  <a:srgbClr val="FFFFFF"/>
                </a:solidFill>
              </a:rPr>
              <a:t> -Trishala Shivashankara</a:t>
            </a:r>
            <a:endParaRPr lang="en-US" sz="2200" dirty="0">
              <a:solidFill>
                <a:srgbClr val="FFFFFF"/>
              </a:solidFill>
            </a:endParaRPr>
          </a:p>
          <a:p>
            <a:pPr algn="l"/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108545-2EA9-4B3E-915B-295949608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32D1C9-8AD3-453F-948D-966B7A11B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0"/>
            <a:ext cx="12191999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ACD4D7-3FA3-4106-AFB4-55B58A02E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35751-FF38-F14D-DC79-09136A064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1" y="1219200"/>
            <a:ext cx="9067799" cy="26811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chemeClr val="tx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2551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48CAC9-EBDB-BB1C-DD4A-C809B5480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r>
              <a:rPr lang="en-US" b="0">
                <a:solidFill>
                  <a:schemeClr val="tx2"/>
                </a:solidFill>
                <a:ea typeface="+mj-lt"/>
                <a:cs typeface="+mj-lt"/>
              </a:rPr>
              <a:t>Executive Summary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AD51A7FE-F59D-B19B-6E11-22F3E73B4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337544"/>
              </p:ext>
            </p:extLst>
          </p:nvPr>
        </p:nvGraphicFramePr>
        <p:xfrm>
          <a:off x="880967" y="1670756"/>
          <a:ext cx="10587850" cy="4621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0063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CCA24D-A6C1-8050-01D7-C773E908C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708" y="-2860"/>
            <a:ext cx="9980582" cy="6878307"/>
          </a:xfrm>
        </p:spPr>
      </p:pic>
    </p:spTree>
    <p:extLst>
      <p:ext uri="{BB962C8B-B14F-4D97-AF65-F5344CB8AC3E}">
        <p14:creationId xmlns:p14="http://schemas.microsoft.com/office/powerpoint/2010/main" val="181424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9717B-F14B-A9E7-BF3C-4880E6635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 sz="4100" b="0">
                <a:ea typeface="+mj-lt"/>
                <a:cs typeface="+mj-lt"/>
              </a:rPr>
              <a:t>Top Performing Product Categories</a:t>
            </a:r>
            <a:endParaRPr lang="en-US" sz="41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2CB19C-D3DC-A4F4-3758-591CF18255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0533020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4287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A row of samples for medical testing">
            <a:extLst>
              <a:ext uri="{FF2B5EF4-FFF2-40B4-BE49-F238E27FC236}">
                <a16:creationId xmlns:a16="http://schemas.microsoft.com/office/drawing/2014/main" id="{C9BCF40A-1BA1-0110-D7CA-9138E1030E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3" b="606"/>
          <a:stretch>
            <a:fillRect/>
          </a:stretch>
        </p:blipFill>
        <p:spPr>
          <a:xfrm>
            <a:off x="3048" y="10"/>
            <a:ext cx="6195372" cy="461823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EB338-742A-76C3-9B55-A6539DA1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6800"/>
            <a:ext cx="10003218" cy="1219200"/>
          </a:xfrm>
        </p:spPr>
        <p:txBody>
          <a:bodyPr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Customer Preferences &amp; Behavior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D698C-A557-9639-A404-DCA3AD286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655" y="-985770"/>
            <a:ext cx="5437909" cy="70671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 dirty="0">
                <a:solidFill>
                  <a:schemeClr val="tx2"/>
                </a:solidFill>
                <a:ea typeface="+mn-lt"/>
                <a:cs typeface="+mn-lt"/>
              </a:rPr>
              <a:t>Low Fat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products consistently show </a:t>
            </a:r>
            <a:r>
              <a:rPr lang="en-US" sz="1800" b="1" dirty="0">
                <a:solidFill>
                  <a:schemeClr val="tx2"/>
                </a:solidFill>
                <a:ea typeface="+mn-lt"/>
                <a:cs typeface="+mn-lt"/>
              </a:rPr>
              <a:t>higher average visibility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across all outlets — brands likely prioritize them.</a:t>
            </a:r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  <a:ea typeface="+mn-lt"/>
              <a:cs typeface="+mn-lt"/>
            </a:endParaRPr>
          </a:p>
          <a:p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Visibility-MRP analysis shows </a:t>
            </a:r>
            <a:r>
              <a:rPr lang="en-US" sz="1800" b="1" dirty="0">
                <a:solidFill>
                  <a:schemeClr val="tx2"/>
                </a:solidFill>
                <a:ea typeface="+mn-lt"/>
                <a:cs typeface="+mn-lt"/>
              </a:rPr>
              <a:t>no strong correlation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, suggesting niche items may be priced high despite low shelf presence.</a:t>
            </a:r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  <a:ea typeface="+mn-lt"/>
              <a:cs typeface="+mn-lt"/>
            </a:endParaRPr>
          </a:p>
          <a:p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Item type mix in </a:t>
            </a:r>
            <a:r>
              <a:rPr lang="en-US" sz="1800" b="1" dirty="0">
                <a:solidFill>
                  <a:schemeClr val="tx2"/>
                </a:solidFill>
                <a:ea typeface="+mn-lt"/>
                <a:cs typeface="+mn-lt"/>
              </a:rPr>
              <a:t>Tier 1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cities leans heavily on </a:t>
            </a:r>
            <a:r>
              <a:rPr lang="en-US" sz="1800" b="1" dirty="0">
                <a:solidFill>
                  <a:schemeClr val="tx2"/>
                </a:solidFill>
                <a:ea typeface="+mn-lt"/>
                <a:cs typeface="+mn-lt"/>
              </a:rPr>
              <a:t>Household, Frozen Foods, and Dairy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, indicating an urban health-conscious demand.</a:t>
            </a:r>
            <a:endParaRPr lang="en-US" sz="1800" dirty="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2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9CC900-73F3-B7A7-D8C0-FDE09773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</p:spPr>
        <p:txBody>
          <a:bodyPr anchor="t">
            <a:normAutofit/>
          </a:bodyPr>
          <a:lstStyle/>
          <a:p>
            <a:r>
              <a:rPr lang="en-US" b="0">
                <a:solidFill>
                  <a:schemeClr val="tx2"/>
                </a:solidFill>
                <a:ea typeface="+mj-lt"/>
                <a:cs typeface="+mj-lt"/>
              </a:rPr>
              <a:t>Outlet Network Insights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5D6397-0670-5B56-08C4-07034E14E8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444987"/>
              </p:ext>
            </p:extLst>
          </p:nvPr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6641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B8125F-0FD8-48CD-9F43-73E5494EA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19DD6C-5899-4C07-864B-EB0A7D104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DFFBC1-15BD-428E-B8AF-ECF5D1B76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1752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FB3075-0323-4EB0-B1A5-776A0E709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7" y="0"/>
            <a:ext cx="12191999" cy="2217528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960EE4-3BEB-9D1C-2CF5-127909AA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Trends &amp; Time-Based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A19B8-A7FA-2AD5-D338-133607442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634" y="1968260"/>
            <a:ext cx="5408760" cy="53938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Sales (MRP) trend rises steadily with newer outlets — </a:t>
            </a:r>
            <a:r>
              <a:rPr lang="en-US" sz="1800" b="1" dirty="0">
                <a:solidFill>
                  <a:schemeClr val="tx2"/>
                </a:solidFill>
                <a:ea typeface="+mn-lt"/>
                <a:cs typeface="+mn-lt"/>
              </a:rPr>
              <a:t>2009 outlets show ~20% higher MRP total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than 1985 ones.</a:t>
            </a:r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  <a:ea typeface="+mn-lt"/>
              <a:cs typeface="+mn-lt"/>
            </a:endParaRPr>
          </a:p>
          <a:p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Product diversity (</a:t>
            </a:r>
            <a:r>
              <a:rPr lang="en-US" sz="1800" dirty="0" err="1">
                <a:solidFill>
                  <a:schemeClr val="tx2"/>
                </a:solidFill>
                <a:ea typeface="+mn-lt"/>
                <a:cs typeface="+mn-lt"/>
              </a:rPr>
              <a:t>item_type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count) increases in later years, indicating expansion in inventory variety.</a:t>
            </a:r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  <a:ea typeface="+mn-lt"/>
              <a:cs typeface="+mn-lt"/>
            </a:endParaRPr>
          </a:p>
          <a:p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Most sold item type by volume: </a:t>
            </a:r>
            <a:r>
              <a:rPr lang="en-US" sz="1800" b="1" dirty="0">
                <a:solidFill>
                  <a:schemeClr val="tx2"/>
                </a:solidFill>
                <a:ea typeface="+mn-lt"/>
                <a:cs typeface="+mn-lt"/>
              </a:rPr>
              <a:t>Snack Foods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, followed by </a:t>
            </a:r>
            <a:r>
              <a:rPr lang="en-US" sz="1800" b="1" dirty="0">
                <a:solidFill>
                  <a:schemeClr val="tx2"/>
                </a:solidFill>
                <a:ea typeface="+mn-lt"/>
                <a:cs typeface="+mn-lt"/>
              </a:rPr>
              <a:t>Fruits and Dairy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endParaRPr lang="en-US" sz="1800" dirty="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4" name="Picture 3" descr="A blue background with graphs and numbers&#10;&#10;AI-generated content may be incorrect.">
            <a:extLst>
              <a:ext uri="{FF2B5EF4-FFF2-40B4-BE49-F238E27FC236}">
                <a16:creationId xmlns:a16="http://schemas.microsoft.com/office/drawing/2014/main" id="{B925E2AB-302A-0615-CDE8-BF6B628BE2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503" r="13398" b="-2"/>
          <a:stretch>
            <a:fillRect/>
          </a:stretch>
        </p:blipFill>
        <p:spPr>
          <a:xfrm>
            <a:off x="5996628" y="2217529"/>
            <a:ext cx="6195372" cy="464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08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Content Placeholder 3" descr="A screenshot of a graph&#10;&#10;AI-generated content may be incorrect.">
            <a:extLst>
              <a:ext uri="{FF2B5EF4-FFF2-40B4-BE49-F238E27FC236}">
                <a16:creationId xmlns:a16="http://schemas.microsoft.com/office/drawing/2014/main" id="{349A3375-BF5A-CC94-E035-960E21395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/>
          </a:blip>
          <a:srcRect l="5" r="1" b="1"/>
          <a:stretch>
            <a:fillRect/>
          </a:stretch>
        </p:blipFill>
        <p:spPr>
          <a:xfrm>
            <a:off x="-2988" y="10"/>
            <a:ext cx="12188952" cy="685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78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9828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98281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6596E-B6C3-DD2F-6ABA-BF5343E42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en-US" sz="4100" b="0">
                <a:ea typeface="+mj-lt"/>
                <a:cs typeface="+mj-lt"/>
              </a:rPr>
              <a:t>Key Takeaways &amp; Recommendations</a:t>
            </a:r>
            <a:endParaRPr lang="en-US" sz="4100"/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3C22B69E-D449-B84A-4D97-D2C6C2D043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328184"/>
              </p:ext>
            </p:extLst>
          </p:nvPr>
        </p:nvGraphicFramePr>
        <p:xfrm>
          <a:off x="6184458" y="343433"/>
          <a:ext cx="5626542" cy="5785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5718074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BlockprintVTI</vt:lpstr>
      <vt:lpstr>Sales Performance Analysis &amp; Strategic Insights</vt:lpstr>
      <vt:lpstr>Executive Summary</vt:lpstr>
      <vt:lpstr>PowerPoint Presentation</vt:lpstr>
      <vt:lpstr>Top Performing Product Categories</vt:lpstr>
      <vt:lpstr>Customer Preferences &amp; Behavior</vt:lpstr>
      <vt:lpstr>Outlet Network Insights</vt:lpstr>
      <vt:lpstr>Trends &amp; Time-Based Analysis</vt:lpstr>
      <vt:lpstr>PowerPoint Presentation</vt:lpstr>
      <vt:lpstr>Key Takeaways &amp; 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87</cp:revision>
  <dcterms:created xsi:type="dcterms:W3CDTF">2025-06-05T15:33:41Z</dcterms:created>
  <dcterms:modified xsi:type="dcterms:W3CDTF">2025-06-05T15:57:11Z</dcterms:modified>
</cp:coreProperties>
</file>