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FFDB6-F7CB-4431-CFC5-24979547467B}" v="75" dt="2025-06-13T15:25:3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9DE9F-EA6A-4C87-9746-44AA317C5A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0C39B8-7600-4CEA-B3CB-5A1D793131A2}">
      <dgm:prSet/>
      <dgm:spPr/>
      <dgm:t>
        <a:bodyPr/>
        <a:lstStyle/>
        <a:p>
          <a:r>
            <a:rPr lang="en-US" dirty="0"/>
            <a:t>The total sales show a </a:t>
          </a:r>
          <a:r>
            <a:rPr lang="en-US" b="1" dirty="0"/>
            <a:t>consistent monthly fluctuation</a:t>
          </a:r>
          <a:r>
            <a:rPr lang="en-US" dirty="0"/>
            <a:t> from 2015 to 2020, with highs reaching above 0.5M/month.</a:t>
          </a:r>
        </a:p>
      </dgm:t>
    </dgm:pt>
    <dgm:pt modelId="{E247A1BA-B169-4D46-8570-2B69EEAEFC89}" type="parTrans" cxnId="{B9DB12E5-4D4E-46CE-96B7-65891C6E4844}">
      <dgm:prSet/>
      <dgm:spPr/>
      <dgm:t>
        <a:bodyPr/>
        <a:lstStyle/>
        <a:p>
          <a:endParaRPr lang="en-US"/>
        </a:p>
      </dgm:t>
    </dgm:pt>
    <dgm:pt modelId="{13DCB432-D394-422B-A736-D5B58961068A}" type="sibTrans" cxnId="{B9DB12E5-4D4E-46CE-96B7-65891C6E4844}">
      <dgm:prSet/>
      <dgm:spPr/>
      <dgm:t>
        <a:bodyPr/>
        <a:lstStyle/>
        <a:p>
          <a:endParaRPr lang="en-US"/>
        </a:p>
      </dgm:t>
    </dgm:pt>
    <dgm:pt modelId="{C6C0FD1B-8AA9-484E-A336-74D02F01F6EB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West region</a:t>
          </a:r>
          <a:r>
            <a:rPr lang="en-US" dirty="0"/>
            <a:t> leads in sales contribution, exceeding 4M+, followed by East and Central.</a:t>
          </a:r>
        </a:p>
      </dgm:t>
    </dgm:pt>
    <dgm:pt modelId="{8E9F1C17-2A9D-42A6-AC34-78C9F45A431F}" type="parTrans" cxnId="{8CCAE10C-E533-4E07-8873-3C43CC39673A}">
      <dgm:prSet/>
      <dgm:spPr/>
      <dgm:t>
        <a:bodyPr/>
        <a:lstStyle/>
        <a:p>
          <a:endParaRPr lang="en-US"/>
        </a:p>
      </dgm:t>
    </dgm:pt>
    <dgm:pt modelId="{FC2467E4-53C0-4F59-A2BD-711A4D5D7D8F}" type="sibTrans" cxnId="{8CCAE10C-E533-4E07-8873-3C43CC39673A}">
      <dgm:prSet/>
      <dgm:spPr/>
      <dgm:t>
        <a:bodyPr/>
        <a:lstStyle/>
        <a:p>
          <a:endParaRPr lang="en-US"/>
        </a:p>
      </dgm:t>
    </dgm:pt>
    <dgm:pt modelId="{86FB5D7B-82C9-46E5-B8F8-D2880155E833}">
      <dgm:prSet/>
      <dgm:spPr/>
      <dgm:t>
        <a:bodyPr/>
        <a:lstStyle/>
        <a:p>
          <a:r>
            <a:rPr lang="en-US" dirty="0"/>
            <a:t>Product categories are performing nearly equally—</a:t>
          </a:r>
          <a:r>
            <a:rPr lang="en-US" b="1" dirty="0"/>
            <a:t>all major categories like Eggs &amp; Meat, Snacks, Food Grains, Bakery, etc., are within the 13–15% sales share</a:t>
          </a:r>
          <a:r>
            <a:rPr lang="en-US" dirty="0"/>
            <a:t>, suggesting balanced consumer demand.</a:t>
          </a:r>
        </a:p>
      </dgm:t>
    </dgm:pt>
    <dgm:pt modelId="{C044E5B6-9249-48DD-9196-90C8631E0F2D}" type="parTrans" cxnId="{065C7208-D6ED-4960-A3F7-8939DB8BAB51}">
      <dgm:prSet/>
      <dgm:spPr/>
      <dgm:t>
        <a:bodyPr/>
        <a:lstStyle/>
        <a:p>
          <a:endParaRPr lang="en-US"/>
        </a:p>
      </dgm:t>
    </dgm:pt>
    <dgm:pt modelId="{D04F9228-5C7E-49CF-BC25-FEEF22B1EB5C}" type="sibTrans" cxnId="{065C7208-D6ED-4960-A3F7-8939DB8BAB51}">
      <dgm:prSet/>
      <dgm:spPr/>
      <dgm:t>
        <a:bodyPr/>
        <a:lstStyle/>
        <a:p>
          <a:endParaRPr lang="en-US"/>
        </a:p>
      </dgm:t>
    </dgm:pt>
    <dgm:pt modelId="{37185F0E-4688-4B45-B86C-6EF200EB19C9}">
      <dgm:prSet/>
      <dgm:spPr/>
      <dgm:t>
        <a:bodyPr/>
        <a:lstStyle/>
        <a:p>
          <a:r>
            <a:rPr lang="en-US" b="1" dirty="0"/>
            <a:t>Top-selling sub-categories</a:t>
          </a:r>
          <a:r>
            <a:rPr lang="en-US" dirty="0"/>
            <a:t> include </a:t>
          </a:r>
          <a:r>
            <a:rPr lang="en-US" b="1" dirty="0"/>
            <a:t>Health Drinks, Soft Cookies, Breads, and Noodles</a:t>
          </a:r>
          <a:r>
            <a:rPr lang="en-US" dirty="0"/>
            <a:t>, each generating over 1M in sales, with strong backing from </a:t>
          </a:r>
          <a:r>
            <a:rPr lang="en-US" b="1" dirty="0"/>
            <a:t>West and Central regions</a:t>
          </a:r>
          <a:r>
            <a:rPr lang="en-US" dirty="0"/>
            <a:t>.</a:t>
          </a:r>
        </a:p>
      </dgm:t>
    </dgm:pt>
    <dgm:pt modelId="{06F33CDA-0E69-46E2-9B9F-B5B35C8E4405}" type="parTrans" cxnId="{83153FCE-A00F-4503-ADFD-F615BEB9E775}">
      <dgm:prSet/>
      <dgm:spPr/>
      <dgm:t>
        <a:bodyPr/>
        <a:lstStyle/>
        <a:p>
          <a:endParaRPr lang="en-US"/>
        </a:p>
      </dgm:t>
    </dgm:pt>
    <dgm:pt modelId="{DEC7CF30-A4C2-414B-AE46-5D6EF2E16F88}" type="sibTrans" cxnId="{83153FCE-A00F-4503-ADFD-F615BEB9E775}">
      <dgm:prSet/>
      <dgm:spPr/>
      <dgm:t>
        <a:bodyPr/>
        <a:lstStyle/>
        <a:p>
          <a:endParaRPr lang="en-US"/>
        </a:p>
      </dgm:t>
    </dgm:pt>
    <dgm:pt modelId="{BEDAD3F7-CCEC-46A1-B5B4-71639D1CDCFA}" type="pres">
      <dgm:prSet presAssocID="{A199DE9F-EA6A-4C87-9746-44AA317C5AD4}" presName="linear" presStyleCnt="0">
        <dgm:presLayoutVars>
          <dgm:animLvl val="lvl"/>
          <dgm:resizeHandles val="exact"/>
        </dgm:presLayoutVars>
      </dgm:prSet>
      <dgm:spPr/>
    </dgm:pt>
    <dgm:pt modelId="{BF6D9727-4A74-44CF-AD0A-D28514E726DE}" type="pres">
      <dgm:prSet presAssocID="{110C39B8-7600-4CEA-B3CB-5A1D793131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EE6866-7205-4045-B277-4C3BFC9D2319}" type="pres">
      <dgm:prSet presAssocID="{13DCB432-D394-422B-A736-D5B58961068A}" presName="spacer" presStyleCnt="0"/>
      <dgm:spPr/>
    </dgm:pt>
    <dgm:pt modelId="{7CA6B6A6-2F9C-44D2-9F82-387364A81205}" type="pres">
      <dgm:prSet presAssocID="{C6C0FD1B-8AA9-484E-A336-74D02F01F6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C8C7A4-1FBE-4DF6-98B9-A5D9B04C4FBC}" type="pres">
      <dgm:prSet presAssocID="{FC2467E4-53C0-4F59-A2BD-711A4D5D7D8F}" presName="spacer" presStyleCnt="0"/>
      <dgm:spPr/>
    </dgm:pt>
    <dgm:pt modelId="{E357BAE6-DE1B-4E8A-A2A3-4701E155B768}" type="pres">
      <dgm:prSet presAssocID="{86FB5D7B-82C9-46E5-B8F8-D2880155E8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BD2F01-CB9A-4180-BC20-B9FF47B07F87}" type="pres">
      <dgm:prSet presAssocID="{D04F9228-5C7E-49CF-BC25-FEEF22B1EB5C}" presName="spacer" presStyleCnt="0"/>
      <dgm:spPr/>
    </dgm:pt>
    <dgm:pt modelId="{CDE68BB4-F701-488F-BDA7-614D132FB90C}" type="pres">
      <dgm:prSet presAssocID="{37185F0E-4688-4B45-B86C-6EF200EB19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5C7208-D6ED-4960-A3F7-8939DB8BAB51}" srcId="{A199DE9F-EA6A-4C87-9746-44AA317C5AD4}" destId="{86FB5D7B-82C9-46E5-B8F8-D2880155E833}" srcOrd="2" destOrd="0" parTransId="{C044E5B6-9249-48DD-9196-90C8631E0F2D}" sibTransId="{D04F9228-5C7E-49CF-BC25-FEEF22B1EB5C}"/>
    <dgm:cxn modelId="{8CCAE10C-E533-4E07-8873-3C43CC39673A}" srcId="{A199DE9F-EA6A-4C87-9746-44AA317C5AD4}" destId="{C6C0FD1B-8AA9-484E-A336-74D02F01F6EB}" srcOrd="1" destOrd="0" parTransId="{8E9F1C17-2A9D-42A6-AC34-78C9F45A431F}" sibTransId="{FC2467E4-53C0-4F59-A2BD-711A4D5D7D8F}"/>
    <dgm:cxn modelId="{F5A0A69C-7EE6-470C-8183-1F20A251F072}" type="presOf" srcId="{C6C0FD1B-8AA9-484E-A336-74D02F01F6EB}" destId="{7CA6B6A6-2F9C-44D2-9F82-387364A81205}" srcOrd="0" destOrd="0" presId="urn:microsoft.com/office/officeart/2005/8/layout/vList2"/>
    <dgm:cxn modelId="{96422AA4-2807-45D1-AEA6-876A9DE0C90A}" type="presOf" srcId="{37185F0E-4688-4B45-B86C-6EF200EB19C9}" destId="{CDE68BB4-F701-488F-BDA7-614D132FB90C}" srcOrd="0" destOrd="0" presId="urn:microsoft.com/office/officeart/2005/8/layout/vList2"/>
    <dgm:cxn modelId="{354204B5-5E77-458B-A735-365BB8F8C232}" type="presOf" srcId="{A199DE9F-EA6A-4C87-9746-44AA317C5AD4}" destId="{BEDAD3F7-CCEC-46A1-B5B4-71639D1CDCFA}" srcOrd="0" destOrd="0" presId="urn:microsoft.com/office/officeart/2005/8/layout/vList2"/>
    <dgm:cxn modelId="{AE77E7B8-B867-4A5A-BB5E-34446D233B9B}" type="presOf" srcId="{110C39B8-7600-4CEA-B3CB-5A1D793131A2}" destId="{BF6D9727-4A74-44CF-AD0A-D28514E726DE}" srcOrd="0" destOrd="0" presId="urn:microsoft.com/office/officeart/2005/8/layout/vList2"/>
    <dgm:cxn modelId="{122EC6C3-3BD7-49AC-9B9B-255A656566C2}" type="presOf" srcId="{86FB5D7B-82C9-46E5-B8F8-D2880155E833}" destId="{E357BAE6-DE1B-4E8A-A2A3-4701E155B768}" srcOrd="0" destOrd="0" presId="urn:microsoft.com/office/officeart/2005/8/layout/vList2"/>
    <dgm:cxn modelId="{83153FCE-A00F-4503-ADFD-F615BEB9E775}" srcId="{A199DE9F-EA6A-4C87-9746-44AA317C5AD4}" destId="{37185F0E-4688-4B45-B86C-6EF200EB19C9}" srcOrd="3" destOrd="0" parTransId="{06F33CDA-0E69-46E2-9B9F-B5B35C8E4405}" sibTransId="{DEC7CF30-A4C2-414B-AE46-5D6EF2E16F88}"/>
    <dgm:cxn modelId="{B9DB12E5-4D4E-46CE-96B7-65891C6E4844}" srcId="{A199DE9F-EA6A-4C87-9746-44AA317C5AD4}" destId="{110C39B8-7600-4CEA-B3CB-5A1D793131A2}" srcOrd="0" destOrd="0" parTransId="{E247A1BA-B169-4D46-8570-2B69EEAEFC89}" sibTransId="{13DCB432-D394-422B-A736-D5B58961068A}"/>
    <dgm:cxn modelId="{F8255FC9-9168-4CE2-B38D-76EF88923E5C}" type="presParOf" srcId="{BEDAD3F7-CCEC-46A1-B5B4-71639D1CDCFA}" destId="{BF6D9727-4A74-44CF-AD0A-D28514E726DE}" srcOrd="0" destOrd="0" presId="urn:microsoft.com/office/officeart/2005/8/layout/vList2"/>
    <dgm:cxn modelId="{BF5F38B3-485D-4DEE-8ADB-C43A6115B826}" type="presParOf" srcId="{BEDAD3F7-CCEC-46A1-B5B4-71639D1CDCFA}" destId="{29EE6866-7205-4045-B277-4C3BFC9D2319}" srcOrd="1" destOrd="0" presId="urn:microsoft.com/office/officeart/2005/8/layout/vList2"/>
    <dgm:cxn modelId="{F74B0099-A3BB-43F7-8BB7-0E9E4AA8B5C2}" type="presParOf" srcId="{BEDAD3F7-CCEC-46A1-B5B4-71639D1CDCFA}" destId="{7CA6B6A6-2F9C-44D2-9F82-387364A81205}" srcOrd="2" destOrd="0" presId="urn:microsoft.com/office/officeart/2005/8/layout/vList2"/>
    <dgm:cxn modelId="{E1E7F241-9DD1-4D98-9C05-EA1B975E0800}" type="presParOf" srcId="{BEDAD3F7-CCEC-46A1-B5B4-71639D1CDCFA}" destId="{A6C8C7A4-1FBE-4DF6-98B9-A5D9B04C4FBC}" srcOrd="3" destOrd="0" presId="urn:microsoft.com/office/officeart/2005/8/layout/vList2"/>
    <dgm:cxn modelId="{9EB4038B-1A26-4B5B-9F65-3D22E42D1097}" type="presParOf" srcId="{BEDAD3F7-CCEC-46A1-B5B4-71639D1CDCFA}" destId="{E357BAE6-DE1B-4E8A-A2A3-4701E155B768}" srcOrd="4" destOrd="0" presId="urn:microsoft.com/office/officeart/2005/8/layout/vList2"/>
    <dgm:cxn modelId="{8737A4BC-F52D-4045-9B82-D4777E8A6EC3}" type="presParOf" srcId="{BEDAD3F7-CCEC-46A1-B5B4-71639D1CDCFA}" destId="{BFBD2F01-CB9A-4180-BC20-B9FF47B07F87}" srcOrd="5" destOrd="0" presId="urn:microsoft.com/office/officeart/2005/8/layout/vList2"/>
    <dgm:cxn modelId="{9C1023CB-6E0F-48B9-984C-73D656C8A356}" type="presParOf" srcId="{BEDAD3F7-CCEC-46A1-B5B4-71639D1CDCFA}" destId="{CDE68BB4-F701-488F-BDA7-614D132FB9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2468A-0D10-46E1-99CC-B82032B3D9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08421F-55A4-4A5F-96E3-9D2495B29BD5}">
      <dgm:prSet/>
      <dgm:spPr/>
      <dgm:t>
        <a:bodyPr/>
        <a:lstStyle/>
        <a:p>
          <a:r>
            <a:rPr lang="en-US" b="1"/>
            <a:t>Inventory and marketing</a:t>
          </a:r>
          <a:r>
            <a:rPr lang="en-US"/>
            <a:t> efforts should be ramped up during sales peak months (e.g., Jan, Jul, Oct), which likely align with festivals or promotions.</a:t>
          </a:r>
        </a:p>
      </dgm:t>
    </dgm:pt>
    <dgm:pt modelId="{5DA0FA3A-1CA2-42CB-8E5F-66CDCE6A5B70}" type="parTrans" cxnId="{DEEF6641-1FD7-4C74-800E-8BF47F2136FD}">
      <dgm:prSet/>
      <dgm:spPr/>
      <dgm:t>
        <a:bodyPr/>
        <a:lstStyle/>
        <a:p>
          <a:endParaRPr lang="en-US"/>
        </a:p>
      </dgm:t>
    </dgm:pt>
    <dgm:pt modelId="{7E14FB83-9C8C-4FD5-B5CF-768C7CDF379C}" type="sibTrans" cxnId="{DEEF6641-1FD7-4C74-800E-8BF47F2136FD}">
      <dgm:prSet/>
      <dgm:spPr/>
      <dgm:t>
        <a:bodyPr/>
        <a:lstStyle/>
        <a:p>
          <a:endParaRPr lang="en-US"/>
        </a:p>
      </dgm:t>
    </dgm:pt>
    <dgm:pt modelId="{512944A4-0131-4C57-98C5-485E1953858A}">
      <dgm:prSet/>
      <dgm:spPr/>
      <dgm:t>
        <a:bodyPr/>
        <a:lstStyle/>
        <a:p>
          <a:r>
            <a:rPr lang="en-US" b="1"/>
            <a:t>Underperforming sub-categories</a:t>
          </a:r>
          <a:r>
            <a:rPr lang="en-US"/>
            <a:t> such as </a:t>
          </a:r>
          <a:r>
            <a:rPr lang="en-US" b="1"/>
            <a:t>Rice, Organic Fruits, and Organic Chicken</a:t>
          </a:r>
          <a:r>
            <a:rPr lang="en-US"/>
            <a:t> show minimal contribution and may need promotional support or SKU rationalization.</a:t>
          </a:r>
        </a:p>
      </dgm:t>
    </dgm:pt>
    <dgm:pt modelId="{C1B37F23-2C54-4699-AB19-A7BA750BD496}" type="parTrans" cxnId="{88A3C89B-08DE-4E75-A42D-984E4D9279DB}">
      <dgm:prSet/>
      <dgm:spPr/>
      <dgm:t>
        <a:bodyPr/>
        <a:lstStyle/>
        <a:p>
          <a:endParaRPr lang="en-US"/>
        </a:p>
      </dgm:t>
    </dgm:pt>
    <dgm:pt modelId="{B7BFE51B-0975-49AF-B5D7-FDEBD225EAE8}" type="sibTrans" cxnId="{88A3C89B-08DE-4E75-A42D-984E4D9279DB}">
      <dgm:prSet/>
      <dgm:spPr/>
      <dgm:t>
        <a:bodyPr/>
        <a:lstStyle/>
        <a:p>
          <a:endParaRPr lang="en-US"/>
        </a:p>
      </dgm:t>
    </dgm:pt>
    <dgm:pt modelId="{90760617-1A98-4F30-AC11-AB02D210DE2D}">
      <dgm:prSet/>
      <dgm:spPr/>
      <dgm:t>
        <a:bodyPr/>
        <a:lstStyle/>
        <a:p>
          <a:r>
            <a:rPr lang="en-US"/>
            <a:t>The </a:t>
          </a:r>
          <a:r>
            <a:rPr lang="en-US" b="1"/>
            <a:t>South and North regions</a:t>
          </a:r>
          <a:r>
            <a:rPr lang="en-US"/>
            <a:t> need localized strategies—possibly </a:t>
          </a:r>
          <a:r>
            <a:rPr lang="en-US" b="1"/>
            <a:t>improved distribution, pricing changes, or region-specific promotions</a:t>
          </a:r>
          <a:r>
            <a:rPr lang="en-US"/>
            <a:t> to lift engagement.</a:t>
          </a:r>
        </a:p>
      </dgm:t>
    </dgm:pt>
    <dgm:pt modelId="{DDBA7355-9CFE-4C8F-A991-ACFF6DADF0F2}" type="parTrans" cxnId="{42D228E3-339C-40FB-931F-E1030C5B3357}">
      <dgm:prSet/>
      <dgm:spPr/>
      <dgm:t>
        <a:bodyPr/>
        <a:lstStyle/>
        <a:p>
          <a:endParaRPr lang="en-US"/>
        </a:p>
      </dgm:t>
    </dgm:pt>
    <dgm:pt modelId="{F2C50EB1-2C57-45C9-94A7-3D4D2E8D2E35}" type="sibTrans" cxnId="{42D228E3-339C-40FB-931F-E1030C5B3357}">
      <dgm:prSet/>
      <dgm:spPr/>
      <dgm:t>
        <a:bodyPr/>
        <a:lstStyle/>
        <a:p>
          <a:endParaRPr lang="en-US"/>
        </a:p>
      </dgm:t>
    </dgm:pt>
    <dgm:pt modelId="{F78AEAA6-0CF0-4204-B4E8-C688E6533108}">
      <dgm:prSet/>
      <dgm:spPr/>
      <dgm:t>
        <a:bodyPr/>
        <a:lstStyle/>
        <a:p>
          <a:r>
            <a:rPr lang="en-US"/>
            <a:t>Balanced category contribution means </a:t>
          </a:r>
          <a:r>
            <a:rPr lang="en-US" b="1"/>
            <a:t>business isn't over-reliant on any one vertical</a:t>
          </a:r>
          <a:r>
            <a:rPr lang="en-US"/>
            <a:t>, which is good, but also indicates a lack of a clear hero product—opportunity to create a flagship brand.</a:t>
          </a:r>
        </a:p>
      </dgm:t>
    </dgm:pt>
    <dgm:pt modelId="{85BC9BEA-6F27-47B4-AADE-A07BB9BE5048}" type="parTrans" cxnId="{43EDDDCE-EC84-47D4-9F21-24F2D5AEB476}">
      <dgm:prSet/>
      <dgm:spPr/>
      <dgm:t>
        <a:bodyPr/>
        <a:lstStyle/>
        <a:p>
          <a:endParaRPr lang="en-US"/>
        </a:p>
      </dgm:t>
    </dgm:pt>
    <dgm:pt modelId="{74AC3ED7-90C2-481A-A7A3-188236B1D130}" type="sibTrans" cxnId="{43EDDDCE-EC84-47D4-9F21-24F2D5AEB476}">
      <dgm:prSet/>
      <dgm:spPr/>
      <dgm:t>
        <a:bodyPr/>
        <a:lstStyle/>
        <a:p>
          <a:endParaRPr lang="en-US"/>
        </a:p>
      </dgm:t>
    </dgm:pt>
    <dgm:pt modelId="{A58868E3-B03A-4E1E-907D-1B233C295B93}" type="pres">
      <dgm:prSet presAssocID="{E142468A-0D10-46E1-99CC-B82032B3D9A9}" presName="linear" presStyleCnt="0">
        <dgm:presLayoutVars>
          <dgm:animLvl val="lvl"/>
          <dgm:resizeHandles val="exact"/>
        </dgm:presLayoutVars>
      </dgm:prSet>
      <dgm:spPr/>
    </dgm:pt>
    <dgm:pt modelId="{DB20805C-9F6C-4378-A454-29E8FCC8B66A}" type="pres">
      <dgm:prSet presAssocID="{1708421F-55A4-4A5F-96E3-9D2495B29B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564F92-F75F-4F95-A87E-9250538DAB61}" type="pres">
      <dgm:prSet presAssocID="{7E14FB83-9C8C-4FD5-B5CF-768C7CDF379C}" presName="spacer" presStyleCnt="0"/>
      <dgm:spPr/>
    </dgm:pt>
    <dgm:pt modelId="{A9E0C9F0-8027-45C2-B74B-E0EA855660A2}" type="pres">
      <dgm:prSet presAssocID="{512944A4-0131-4C57-98C5-485E195385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114FBB-392B-49E0-B2AA-4566D2418390}" type="pres">
      <dgm:prSet presAssocID="{B7BFE51B-0975-49AF-B5D7-FDEBD225EAE8}" presName="spacer" presStyleCnt="0"/>
      <dgm:spPr/>
    </dgm:pt>
    <dgm:pt modelId="{AD215B25-96E3-4FBE-A176-0B9D628B422D}" type="pres">
      <dgm:prSet presAssocID="{90760617-1A98-4F30-AC11-AB02D210DE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145F8C-334B-4BCF-BCFD-813E3E5E39E7}" type="pres">
      <dgm:prSet presAssocID="{F2C50EB1-2C57-45C9-94A7-3D4D2E8D2E35}" presName="spacer" presStyleCnt="0"/>
      <dgm:spPr/>
    </dgm:pt>
    <dgm:pt modelId="{1293D89E-8993-439C-95F3-65A3988C95E2}" type="pres">
      <dgm:prSet presAssocID="{F78AEAA6-0CF0-4204-B4E8-C688E65331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69423F-AFBA-44A0-9C6F-3F13188EE723}" type="presOf" srcId="{90760617-1A98-4F30-AC11-AB02D210DE2D}" destId="{AD215B25-96E3-4FBE-A176-0B9D628B422D}" srcOrd="0" destOrd="0" presId="urn:microsoft.com/office/officeart/2005/8/layout/vList2"/>
    <dgm:cxn modelId="{9FC0DA40-4EF7-4A83-BF87-0CABD71E61DF}" type="presOf" srcId="{512944A4-0131-4C57-98C5-485E1953858A}" destId="{A9E0C9F0-8027-45C2-B74B-E0EA855660A2}" srcOrd="0" destOrd="0" presId="urn:microsoft.com/office/officeart/2005/8/layout/vList2"/>
    <dgm:cxn modelId="{DEEF6641-1FD7-4C74-800E-8BF47F2136FD}" srcId="{E142468A-0D10-46E1-99CC-B82032B3D9A9}" destId="{1708421F-55A4-4A5F-96E3-9D2495B29BD5}" srcOrd="0" destOrd="0" parTransId="{5DA0FA3A-1CA2-42CB-8E5F-66CDCE6A5B70}" sibTransId="{7E14FB83-9C8C-4FD5-B5CF-768C7CDF379C}"/>
    <dgm:cxn modelId="{4639068C-0A54-4396-B907-A30E1BBB725B}" type="presOf" srcId="{F78AEAA6-0CF0-4204-B4E8-C688E6533108}" destId="{1293D89E-8993-439C-95F3-65A3988C95E2}" srcOrd="0" destOrd="0" presId="urn:microsoft.com/office/officeart/2005/8/layout/vList2"/>
    <dgm:cxn modelId="{3921BB93-E583-4170-B6B7-B83F4E608990}" type="presOf" srcId="{1708421F-55A4-4A5F-96E3-9D2495B29BD5}" destId="{DB20805C-9F6C-4378-A454-29E8FCC8B66A}" srcOrd="0" destOrd="0" presId="urn:microsoft.com/office/officeart/2005/8/layout/vList2"/>
    <dgm:cxn modelId="{88A3C89B-08DE-4E75-A42D-984E4D9279DB}" srcId="{E142468A-0D10-46E1-99CC-B82032B3D9A9}" destId="{512944A4-0131-4C57-98C5-485E1953858A}" srcOrd="1" destOrd="0" parTransId="{C1B37F23-2C54-4699-AB19-A7BA750BD496}" sibTransId="{B7BFE51B-0975-49AF-B5D7-FDEBD225EAE8}"/>
    <dgm:cxn modelId="{43EDDDCE-EC84-47D4-9F21-24F2D5AEB476}" srcId="{E142468A-0D10-46E1-99CC-B82032B3D9A9}" destId="{F78AEAA6-0CF0-4204-B4E8-C688E6533108}" srcOrd="3" destOrd="0" parTransId="{85BC9BEA-6F27-47B4-AADE-A07BB9BE5048}" sibTransId="{74AC3ED7-90C2-481A-A7A3-188236B1D130}"/>
    <dgm:cxn modelId="{42D228E3-339C-40FB-931F-E1030C5B3357}" srcId="{E142468A-0D10-46E1-99CC-B82032B3D9A9}" destId="{90760617-1A98-4F30-AC11-AB02D210DE2D}" srcOrd="2" destOrd="0" parTransId="{DDBA7355-9CFE-4C8F-A991-ACFF6DADF0F2}" sibTransId="{F2C50EB1-2C57-45C9-94A7-3D4D2E8D2E35}"/>
    <dgm:cxn modelId="{064666E5-A891-4541-BC5B-9E742C66F14F}" type="presOf" srcId="{E142468A-0D10-46E1-99CC-B82032B3D9A9}" destId="{A58868E3-B03A-4E1E-907D-1B233C295B93}" srcOrd="0" destOrd="0" presId="urn:microsoft.com/office/officeart/2005/8/layout/vList2"/>
    <dgm:cxn modelId="{533F80BB-F8B4-4AAF-BFCE-33F3A00E12E2}" type="presParOf" srcId="{A58868E3-B03A-4E1E-907D-1B233C295B93}" destId="{DB20805C-9F6C-4378-A454-29E8FCC8B66A}" srcOrd="0" destOrd="0" presId="urn:microsoft.com/office/officeart/2005/8/layout/vList2"/>
    <dgm:cxn modelId="{6F353836-CBF1-40FE-AAED-3450877EFEAB}" type="presParOf" srcId="{A58868E3-B03A-4E1E-907D-1B233C295B93}" destId="{C8564F92-F75F-4F95-A87E-9250538DAB61}" srcOrd="1" destOrd="0" presId="urn:microsoft.com/office/officeart/2005/8/layout/vList2"/>
    <dgm:cxn modelId="{49299B09-174F-4631-B348-58F90DBA9C6A}" type="presParOf" srcId="{A58868E3-B03A-4E1E-907D-1B233C295B93}" destId="{A9E0C9F0-8027-45C2-B74B-E0EA855660A2}" srcOrd="2" destOrd="0" presId="urn:microsoft.com/office/officeart/2005/8/layout/vList2"/>
    <dgm:cxn modelId="{5871C1F2-8745-41CD-A016-2A277DE11EC1}" type="presParOf" srcId="{A58868E3-B03A-4E1E-907D-1B233C295B93}" destId="{E6114FBB-392B-49E0-B2AA-4566D2418390}" srcOrd="3" destOrd="0" presId="urn:microsoft.com/office/officeart/2005/8/layout/vList2"/>
    <dgm:cxn modelId="{978163CF-CD50-4E88-B843-A7F9A68CB203}" type="presParOf" srcId="{A58868E3-B03A-4E1E-907D-1B233C295B93}" destId="{AD215B25-96E3-4FBE-A176-0B9D628B422D}" srcOrd="4" destOrd="0" presId="urn:microsoft.com/office/officeart/2005/8/layout/vList2"/>
    <dgm:cxn modelId="{FD914B67-C745-4074-BA16-C68AE4E6FD25}" type="presParOf" srcId="{A58868E3-B03A-4E1E-907D-1B233C295B93}" destId="{15145F8C-334B-4BCF-BCFD-813E3E5E39E7}" srcOrd="5" destOrd="0" presId="urn:microsoft.com/office/officeart/2005/8/layout/vList2"/>
    <dgm:cxn modelId="{3E8ADFC1-F41C-489C-BBCF-BD536C9B9F4E}" type="presParOf" srcId="{A58868E3-B03A-4E1E-907D-1B233C295B93}" destId="{1293D89E-8993-439C-95F3-65A3988C95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BDD4C6-C448-4D9B-9396-92FD026A7542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052577-69B0-4094-B23E-D443F7A653FE}">
      <dgm:prSet/>
      <dgm:spPr/>
      <dgm:t>
        <a:bodyPr/>
        <a:lstStyle/>
        <a:p>
          <a:r>
            <a:rPr lang="en-US"/>
            <a:t>Focus</a:t>
          </a:r>
        </a:p>
      </dgm:t>
    </dgm:pt>
    <dgm:pt modelId="{2E48B8AE-CC20-4766-8135-ACC792A5795F}" type="parTrans" cxnId="{DB8D4BA2-D5AE-4B5D-A29F-930143953C4E}">
      <dgm:prSet/>
      <dgm:spPr/>
      <dgm:t>
        <a:bodyPr/>
        <a:lstStyle/>
        <a:p>
          <a:endParaRPr lang="en-US"/>
        </a:p>
      </dgm:t>
    </dgm:pt>
    <dgm:pt modelId="{E2797D14-CE50-40B2-A93D-5A9C67403CE2}" type="sibTrans" cxnId="{DB8D4BA2-D5AE-4B5D-A29F-930143953C4E}">
      <dgm:prSet/>
      <dgm:spPr/>
      <dgm:t>
        <a:bodyPr/>
        <a:lstStyle/>
        <a:p>
          <a:endParaRPr lang="en-US"/>
        </a:p>
      </dgm:t>
    </dgm:pt>
    <dgm:pt modelId="{4153F1AA-E56D-4C70-8531-6C5E89117BD4}">
      <dgm:prSet/>
      <dgm:spPr/>
      <dgm:t>
        <a:bodyPr/>
        <a:lstStyle/>
        <a:p>
          <a:r>
            <a:rPr lang="en-US"/>
            <a:t>Focus growth campaigns on the West region, where demand is already strong, to maximize ROI.</a:t>
          </a:r>
        </a:p>
      </dgm:t>
    </dgm:pt>
    <dgm:pt modelId="{DD93CC48-D329-4A13-BDB1-009EAA76711A}" type="parTrans" cxnId="{7580460F-8CA3-4102-B8E9-9983B705024A}">
      <dgm:prSet/>
      <dgm:spPr/>
      <dgm:t>
        <a:bodyPr/>
        <a:lstStyle/>
        <a:p>
          <a:endParaRPr lang="en-US"/>
        </a:p>
      </dgm:t>
    </dgm:pt>
    <dgm:pt modelId="{F115A4A5-A812-4816-A208-3E3AC6C9AEB5}" type="sibTrans" cxnId="{7580460F-8CA3-4102-B8E9-9983B705024A}">
      <dgm:prSet/>
      <dgm:spPr/>
      <dgm:t>
        <a:bodyPr/>
        <a:lstStyle/>
        <a:p>
          <a:endParaRPr lang="en-US"/>
        </a:p>
      </dgm:t>
    </dgm:pt>
    <dgm:pt modelId="{FEE03E18-021A-4573-A4AE-1CB54F656184}">
      <dgm:prSet/>
      <dgm:spPr/>
      <dgm:t>
        <a:bodyPr/>
        <a:lstStyle/>
        <a:p>
          <a:r>
            <a:rPr lang="en-US"/>
            <a:t>Use</a:t>
          </a:r>
        </a:p>
      </dgm:t>
    </dgm:pt>
    <dgm:pt modelId="{B8193AD7-BEAA-4624-A72F-46A265F5B3D4}" type="parTrans" cxnId="{53C47508-159F-471A-B723-BF22064377BC}">
      <dgm:prSet/>
      <dgm:spPr/>
      <dgm:t>
        <a:bodyPr/>
        <a:lstStyle/>
        <a:p>
          <a:endParaRPr lang="en-US"/>
        </a:p>
      </dgm:t>
    </dgm:pt>
    <dgm:pt modelId="{71379028-458B-4CB6-8349-6BABB1A29782}" type="sibTrans" cxnId="{53C47508-159F-471A-B723-BF22064377BC}">
      <dgm:prSet/>
      <dgm:spPr/>
      <dgm:t>
        <a:bodyPr/>
        <a:lstStyle/>
        <a:p>
          <a:endParaRPr lang="en-US"/>
        </a:p>
      </dgm:t>
    </dgm:pt>
    <dgm:pt modelId="{0D4524AD-DA2B-4FCB-A44F-122EC7BCD101}">
      <dgm:prSet/>
      <dgm:spPr/>
      <dgm:t>
        <a:bodyPr/>
        <a:lstStyle/>
        <a:p>
          <a:r>
            <a:rPr lang="en-US"/>
            <a:t>Use cross-selling strategies for categories like Beverages + Snacks, which tend to be purchased together.</a:t>
          </a:r>
        </a:p>
      </dgm:t>
    </dgm:pt>
    <dgm:pt modelId="{B627DB06-8FA4-4539-A650-5D62EDF4D3F9}" type="parTrans" cxnId="{B47B83E8-FFE1-4254-8EF0-D33E817538AE}">
      <dgm:prSet/>
      <dgm:spPr/>
      <dgm:t>
        <a:bodyPr/>
        <a:lstStyle/>
        <a:p>
          <a:endParaRPr lang="en-US"/>
        </a:p>
      </dgm:t>
    </dgm:pt>
    <dgm:pt modelId="{A659FDBE-CEBD-4988-BEF8-B65072711086}" type="sibTrans" cxnId="{B47B83E8-FFE1-4254-8EF0-D33E817538AE}">
      <dgm:prSet/>
      <dgm:spPr/>
      <dgm:t>
        <a:bodyPr/>
        <a:lstStyle/>
        <a:p>
          <a:endParaRPr lang="en-US"/>
        </a:p>
      </dgm:t>
    </dgm:pt>
    <dgm:pt modelId="{6EF5F441-35CB-4AC4-B916-665ACDE55939}">
      <dgm:prSet/>
      <dgm:spPr/>
      <dgm:t>
        <a:bodyPr/>
        <a:lstStyle/>
        <a:p>
          <a:r>
            <a:rPr lang="en-US"/>
            <a:t>Explore</a:t>
          </a:r>
        </a:p>
      </dgm:t>
    </dgm:pt>
    <dgm:pt modelId="{75FDFC0D-B5E4-4254-ADA3-679E73089023}" type="parTrans" cxnId="{C3B481FD-B905-474E-905F-516A55D70E52}">
      <dgm:prSet/>
      <dgm:spPr/>
      <dgm:t>
        <a:bodyPr/>
        <a:lstStyle/>
        <a:p>
          <a:endParaRPr lang="en-US"/>
        </a:p>
      </dgm:t>
    </dgm:pt>
    <dgm:pt modelId="{3094B535-E62D-4BAA-BDF7-1BE358EB6486}" type="sibTrans" cxnId="{C3B481FD-B905-474E-905F-516A55D70E52}">
      <dgm:prSet/>
      <dgm:spPr/>
      <dgm:t>
        <a:bodyPr/>
        <a:lstStyle/>
        <a:p>
          <a:endParaRPr lang="en-US"/>
        </a:p>
      </dgm:t>
    </dgm:pt>
    <dgm:pt modelId="{6293F08D-AF75-4AF5-8AC9-12E5FE6D44BC}">
      <dgm:prSet/>
      <dgm:spPr/>
      <dgm:t>
        <a:bodyPr/>
        <a:lstStyle/>
        <a:p>
          <a:r>
            <a:rPr lang="en-US"/>
            <a:t>Explore reasons behind low penetration in South/North (logistics? local competition?) and run pilot campaigns to test localized SKUs or bundles.</a:t>
          </a:r>
        </a:p>
      </dgm:t>
    </dgm:pt>
    <dgm:pt modelId="{224288DF-953B-4AA7-9E5A-4F91AE60D209}" type="parTrans" cxnId="{CC77E534-9845-46B6-8790-675B6CCDDEC1}">
      <dgm:prSet/>
      <dgm:spPr/>
      <dgm:t>
        <a:bodyPr/>
        <a:lstStyle/>
        <a:p>
          <a:endParaRPr lang="en-US"/>
        </a:p>
      </dgm:t>
    </dgm:pt>
    <dgm:pt modelId="{F2B85A0A-DD3C-46E0-9ABD-BB9DD47A21F4}" type="sibTrans" cxnId="{CC77E534-9845-46B6-8790-675B6CCDDEC1}">
      <dgm:prSet/>
      <dgm:spPr/>
      <dgm:t>
        <a:bodyPr/>
        <a:lstStyle/>
        <a:p>
          <a:endParaRPr lang="en-US"/>
        </a:p>
      </dgm:t>
    </dgm:pt>
    <dgm:pt modelId="{10131768-F8CC-4BF6-95A1-E63E22495A3F}">
      <dgm:prSet/>
      <dgm:spPr/>
      <dgm:t>
        <a:bodyPr/>
        <a:lstStyle/>
        <a:p>
          <a:r>
            <a:rPr lang="en-US"/>
            <a:t>Consider</a:t>
          </a:r>
        </a:p>
      </dgm:t>
    </dgm:pt>
    <dgm:pt modelId="{A47C6419-136E-4B0D-9C03-DEDE40FABD17}" type="parTrans" cxnId="{C43B5510-EF12-4797-98DE-4B908F18DC0F}">
      <dgm:prSet/>
      <dgm:spPr/>
      <dgm:t>
        <a:bodyPr/>
        <a:lstStyle/>
        <a:p>
          <a:endParaRPr lang="en-US"/>
        </a:p>
      </dgm:t>
    </dgm:pt>
    <dgm:pt modelId="{1F2092FA-624A-401F-8B49-CE3ABBAFD318}" type="sibTrans" cxnId="{C43B5510-EF12-4797-98DE-4B908F18DC0F}">
      <dgm:prSet/>
      <dgm:spPr/>
      <dgm:t>
        <a:bodyPr/>
        <a:lstStyle/>
        <a:p>
          <a:endParaRPr lang="en-US"/>
        </a:p>
      </dgm:t>
    </dgm:pt>
    <dgm:pt modelId="{09ED3D2C-4CEA-4C86-A8BA-6FB948452AA1}">
      <dgm:prSet/>
      <dgm:spPr/>
      <dgm:t>
        <a:bodyPr/>
        <a:lstStyle/>
        <a:p>
          <a:r>
            <a:rPr lang="en-US"/>
            <a:t>Consider building subscription models or loyalty programs around high-retention items like Health Drinks and Bakery goods.</a:t>
          </a:r>
        </a:p>
      </dgm:t>
    </dgm:pt>
    <dgm:pt modelId="{107B88D5-49FD-4029-893F-34BEA2400807}" type="parTrans" cxnId="{35C778FC-718B-4690-B215-B17E4B487174}">
      <dgm:prSet/>
      <dgm:spPr/>
      <dgm:t>
        <a:bodyPr/>
        <a:lstStyle/>
        <a:p>
          <a:endParaRPr lang="en-US"/>
        </a:p>
      </dgm:t>
    </dgm:pt>
    <dgm:pt modelId="{BB4E50A7-D9B2-4942-893A-D33077AB11C1}" type="sibTrans" cxnId="{35C778FC-718B-4690-B215-B17E4B487174}">
      <dgm:prSet/>
      <dgm:spPr/>
      <dgm:t>
        <a:bodyPr/>
        <a:lstStyle/>
        <a:p>
          <a:endParaRPr lang="en-US"/>
        </a:p>
      </dgm:t>
    </dgm:pt>
    <dgm:pt modelId="{975DEF2F-CE6E-42D6-A29E-70CDC5CBD113}">
      <dgm:prSet/>
      <dgm:spPr/>
      <dgm:t>
        <a:bodyPr/>
        <a:lstStyle/>
        <a:p>
          <a:r>
            <a:rPr lang="en-US"/>
            <a:t>Implement</a:t>
          </a:r>
        </a:p>
      </dgm:t>
    </dgm:pt>
    <dgm:pt modelId="{1BDBDDE3-A30F-4287-ACE9-B7694BED0D20}" type="parTrans" cxnId="{EF619AB0-549D-41E1-8B3C-72FBD593E146}">
      <dgm:prSet/>
      <dgm:spPr/>
      <dgm:t>
        <a:bodyPr/>
        <a:lstStyle/>
        <a:p>
          <a:endParaRPr lang="en-US"/>
        </a:p>
      </dgm:t>
    </dgm:pt>
    <dgm:pt modelId="{504946CE-E62A-4957-85AD-D4D96711D940}" type="sibTrans" cxnId="{EF619AB0-549D-41E1-8B3C-72FBD593E146}">
      <dgm:prSet/>
      <dgm:spPr/>
      <dgm:t>
        <a:bodyPr/>
        <a:lstStyle/>
        <a:p>
          <a:endParaRPr lang="en-US"/>
        </a:p>
      </dgm:t>
    </dgm:pt>
    <dgm:pt modelId="{DAA1BAF0-9E93-4378-9D41-23B9C3F2000B}">
      <dgm:prSet/>
      <dgm:spPr/>
      <dgm:t>
        <a:bodyPr/>
        <a:lstStyle/>
        <a:p>
          <a:r>
            <a:rPr lang="en-US"/>
            <a:t>Implement region-wise discounting and bundling for low-volume items to increase turnover without hurting margins.</a:t>
          </a:r>
        </a:p>
      </dgm:t>
    </dgm:pt>
    <dgm:pt modelId="{A134907A-A97C-4E83-A0E6-F44EA533A5D6}" type="parTrans" cxnId="{2E8DF574-BC56-4A23-90D8-BF65494020EE}">
      <dgm:prSet/>
      <dgm:spPr/>
      <dgm:t>
        <a:bodyPr/>
        <a:lstStyle/>
        <a:p>
          <a:endParaRPr lang="en-US"/>
        </a:p>
      </dgm:t>
    </dgm:pt>
    <dgm:pt modelId="{8E4D2D74-B5EE-46EA-B49A-0076FF31F43D}" type="sibTrans" cxnId="{2E8DF574-BC56-4A23-90D8-BF65494020EE}">
      <dgm:prSet/>
      <dgm:spPr/>
      <dgm:t>
        <a:bodyPr/>
        <a:lstStyle/>
        <a:p>
          <a:endParaRPr lang="en-US"/>
        </a:p>
      </dgm:t>
    </dgm:pt>
    <dgm:pt modelId="{1690EBAA-DF94-400C-8891-1FC5284D2E52}" type="pres">
      <dgm:prSet presAssocID="{D4BDD4C6-C448-4D9B-9396-92FD026A7542}" presName="Name0" presStyleCnt="0">
        <dgm:presLayoutVars>
          <dgm:dir/>
          <dgm:animLvl val="lvl"/>
          <dgm:resizeHandles val="exact"/>
        </dgm:presLayoutVars>
      </dgm:prSet>
      <dgm:spPr/>
    </dgm:pt>
    <dgm:pt modelId="{8B67EFAE-83FE-4B07-9A4E-0236E45281C8}" type="pres">
      <dgm:prSet presAssocID="{CB052577-69B0-4094-B23E-D443F7A653FE}" presName="linNode" presStyleCnt="0"/>
      <dgm:spPr/>
    </dgm:pt>
    <dgm:pt modelId="{714C784F-7F1E-4652-9BC2-53B009C9BE95}" type="pres">
      <dgm:prSet presAssocID="{CB052577-69B0-4094-B23E-D443F7A653FE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DA8074F0-1B23-435F-BEB5-52F57F13EA4A}" type="pres">
      <dgm:prSet presAssocID="{CB052577-69B0-4094-B23E-D443F7A653FE}" presName="descendantText" presStyleLbl="alignNode1" presStyleIdx="0" presStyleCnt="5">
        <dgm:presLayoutVars>
          <dgm:bulletEnabled/>
        </dgm:presLayoutVars>
      </dgm:prSet>
      <dgm:spPr/>
    </dgm:pt>
    <dgm:pt modelId="{60EA0D3E-7EDD-4A81-8202-ED0A713689F5}" type="pres">
      <dgm:prSet presAssocID="{E2797D14-CE50-40B2-A93D-5A9C67403CE2}" presName="sp" presStyleCnt="0"/>
      <dgm:spPr/>
    </dgm:pt>
    <dgm:pt modelId="{99D45C7A-285F-4969-941A-3E20C10FCB3C}" type="pres">
      <dgm:prSet presAssocID="{FEE03E18-021A-4573-A4AE-1CB54F656184}" presName="linNode" presStyleCnt="0"/>
      <dgm:spPr/>
    </dgm:pt>
    <dgm:pt modelId="{BFFB6FA0-38F8-4ADE-AD74-BB4D3CEB9AFD}" type="pres">
      <dgm:prSet presAssocID="{FEE03E18-021A-4573-A4AE-1CB54F656184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CEDE134C-5981-4F08-9F6C-8E5C18BEDB0D}" type="pres">
      <dgm:prSet presAssocID="{FEE03E18-021A-4573-A4AE-1CB54F656184}" presName="descendantText" presStyleLbl="alignNode1" presStyleIdx="1" presStyleCnt="5">
        <dgm:presLayoutVars>
          <dgm:bulletEnabled/>
        </dgm:presLayoutVars>
      </dgm:prSet>
      <dgm:spPr/>
    </dgm:pt>
    <dgm:pt modelId="{97D63910-6325-4218-88E5-208E05181481}" type="pres">
      <dgm:prSet presAssocID="{71379028-458B-4CB6-8349-6BABB1A29782}" presName="sp" presStyleCnt="0"/>
      <dgm:spPr/>
    </dgm:pt>
    <dgm:pt modelId="{DE422306-5D30-4D8F-A63F-D1878DCED16D}" type="pres">
      <dgm:prSet presAssocID="{6EF5F441-35CB-4AC4-B916-665ACDE55939}" presName="linNode" presStyleCnt="0"/>
      <dgm:spPr/>
    </dgm:pt>
    <dgm:pt modelId="{FC8901DF-87DF-4710-BD41-95E7630578DA}" type="pres">
      <dgm:prSet presAssocID="{6EF5F441-35CB-4AC4-B916-665ACDE55939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91D9C30A-DE5E-49E0-BE15-B2D85A99187E}" type="pres">
      <dgm:prSet presAssocID="{6EF5F441-35CB-4AC4-B916-665ACDE55939}" presName="descendantText" presStyleLbl="alignNode1" presStyleIdx="2" presStyleCnt="5">
        <dgm:presLayoutVars>
          <dgm:bulletEnabled/>
        </dgm:presLayoutVars>
      </dgm:prSet>
      <dgm:spPr/>
    </dgm:pt>
    <dgm:pt modelId="{D4369FA0-2035-46D2-B957-8B2BCDE51B85}" type="pres">
      <dgm:prSet presAssocID="{3094B535-E62D-4BAA-BDF7-1BE358EB6486}" presName="sp" presStyleCnt="0"/>
      <dgm:spPr/>
    </dgm:pt>
    <dgm:pt modelId="{0614F073-2304-487E-8DA9-C64107EDEB4D}" type="pres">
      <dgm:prSet presAssocID="{10131768-F8CC-4BF6-95A1-E63E22495A3F}" presName="linNode" presStyleCnt="0"/>
      <dgm:spPr/>
    </dgm:pt>
    <dgm:pt modelId="{0B2BF3C0-61A7-42AA-8F46-E63D3F87109F}" type="pres">
      <dgm:prSet presAssocID="{10131768-F8CC-4BF6-95A1-E63E22495A3F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9022CE68-2860-4D42-AB20-8BB991E222EF}" type="pres">
      <dgm:prSet presAssocID="{10131768-F8CC-4BF6-95A1-E63E22495A3F}" presName="descendantText" presStyleLbl="alignNode1" presStyleIdx="3" presStyleCnt="5">
        <dgm:presLayoutVars>
          <dgm:bulletEnabled/>
        </dgm:presLayoutVars>
      </dgm:prSet>
      <dgm:spPr/>
    </dgm:pt>
    <dgm:pt modelId="{AED9EDB0-FD78-4776-BF3F-23DB5EC26078}" type="pres">
      <dgm:prSet presAssocID="{1F2092FA-624A-401F-8B49-CE3ABBAFD318}" presName="sp" presStyleCnt="0"/>
      <dgm:spPr/>
    </dgm:pt>
    <dgm:pt modelId="{97623366-A520-47F0-941A-AE6230F69239}" type="pres">
      <dgm:prSet presAssocID="{975DEF2F-CE6E-42D6-A29E-70CDC5CBD113}" presName="linNode" presStyleCnt="0"/>
      <dgm:spPr/>
    </dgm:pt>
    <dgm:pt modelId="{762D4E81-6D0B-4298-9005-7605E6DE30ED}" type="pres">
      <dgm:prSet presAssocID="{975DEF2F-CE6E-42D6-A29E-70CDC5CBD113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84BC9872-0A9F-4E5A-AACA-42B2AB504449}" type="pres">
      <dgm:prSet presAssocID="{975DEF2F-CE6E-42D6-A29E-70CDC5CBD113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53C47508-159F-471A-B723-BF22064377BC}" srcId="{D4BDD4C6-C448-4D9B-9396-92FD026A7542}" destId="{FEE03E18-021A-4573-A4AE-1CB54F656184}" srcOrd="1" destOrd="0" parTransId="{B8193AD7-BEAA-4624-A72F-46A265F5B3D4}" sibTransId="{71379028-458B-4CB6-8349-6BABB1A29782}"/>
    <dgm:cxn modelId="{77582A09-AD88-47BA-9F9F-1F3F0A8EFACA}" type="presOf" srcId="{10131768-F8CC-4BF6-95A1-E63E22495A3F}" destId="{0B2BF3C0-61A7-42AA-8F46-E63D3F87109F}" srcOrd="0" destOrd="0" presId="urn:microsoft.com/office/officeart/2016/7/layout/VerticalHollowActionList"/>
    <dgm:cxn modelId="{7580460F-8CA3-4102-B8E9-9983B705024A}" srcId="{CB052577-69B0-4094-B23E-D443F7A653FE}" destId="{4153F1AA-E56D-4C70-8531-6C5E89117BD4}" srcOrd="0" destOrd="0" parTransId="{DD93CC48-D329-4A13-BDB1-009EAA76711A}" sibTransId="{F115A4A5-A812-4816-A208-3E3AC6C9AEB5}"/>
    <dgm:cxn modelId="{C43B5510-EF12-4797-98DE-4B908F18DC0F}" srcId="{D4BDD4C6-C448-4D9B-9396-92FD026A7542}" destId="{10131768-F8CC-4BF6-95A1-E63E22495A3F}" srcOrd="3" destOrd="0" parTransId="{A47C6419-136E-4B0D-9C03-DEDE40FABD17}" sibTransId="{1F2092FA-624A-401F-8B49-CE3ABBAFD318}"/>
    <dgm:cxn modelId="{9528491C-47D1-4A59-A8C6-A65B95F141CC}" type="presOf" srcId="{D4BDD4C6-C448-4D9B-9396-92FD026A7542}" destId="{1690EBAA-DF94-400C-8891-1FC5284D2E52}" srcOrd="0" destOrd="0" presId="urn:microsoft.com/office/officeart/2016/7/layout/VerticalHollowActionList"/>
    <dgm:cxn modelId="{FBCC6F1C-C369-4366-A12F-144E84A91578}" type="presOf" srcId="{DAA1BAF0-9E93-4378-9D41-23B9C3F2000B}" destId="{84BC9872-0A9F-4E5A-AACA-42B2AB504449}" srcOrd="0" destOrd="0" presId="urn:microsoft.com/office/officeart/2016/7/layout/VerticalHollowActionList"/>
    <dgm:cxn modelId="{CC77E534-9845-46B6-8790-675B6CCDDEC1}" srcId="{6EF5F441-35CB-4AC4-B916-665ACDE55939}" destId="{6293F08D-AF75-4AF5-8AC9-12E5FE6D44BC}" srcOrd="0" destOrd="0" parTransId="{224288DF-953B-4AA7-9E5A-4F91AE60D209}" sibTransId="{F2B85A0A-DD3C-46E0-9ABD-BB9DD47A21F4}"/>
    <dgm:cxn modelId="{2E8DF574-BC56-4A23-90D8-BF65494020EE}" srcId="{975DEF2F-CE6E-42D6-A29E-70CDC5CBD113}" destId="{DAA1BAF0-9E93-4378-9D41-23B9C3F2000B}" srcOrd="0" destOrd="0" parTransId="{A134907A-A97C-4E83-A0E6-F44EA533A5D6}" sibTransId="{8E4D2D74-B5EE-46EA-B49A-0076FF31F43D}"/>
    <dgm:cxn modelId="{F896EE7C-2BE0-4066-965A-A7EC7E25C6DB}" type="presOf" srcId="{CB052577-69B0-4094-B23E-D443F7A653FE}" destId="{714C784F-7F1E-4652-9BC2-53B009C9BE95}" srcOrd="0" destOrd="0" presId="urn:microsoft.com/office/officeart/2016/7/layout/VerticalHollowActionList"/>
    <dgm:cxn modelId="{54317394-E4D7-4259-9CF0-9D2863A3E609}" type="presOf" srcId="{0D4524AD-DA2B-4FCB-A44F-122EC7BCD101}" destId="{CEDE134C-5981-4F08-9F6C-8E5C18BEDB0D}" srcOrd="0" destOrd="0" presId="urn:microsoft.com/office/officeart/2016/7/layout/VerticalHollowActionList"/>
    <dgm:cxn modelId="{DB8D4BA2-D5AE-4B5D-A29F-930143953C4E}" srcId="{D4BDD4C6-C448-4D9B-9396-92FD026A7542}" destId="{CB052577-69B0-4094-B23E-D443F7A653FE}" srcOrd="0" destOrd="0" parTransId="{2E48B8AE-CC20-4766-8135-ACC792A5795F}" sibTransId="{E2797D14-CE50-40B2-A93D-5A9C67403CE2}"/>
    <dgm:cxn modelId="{57F4F3AC-EBF3-4B06-9BFE-39DC31FB9CC0}" type="presOf" srcId="{6293F08D-AF75-4AF5-8AC9-12E5FE6D44BC}" destId="{91D9C30A-DE5E-49E0-BE15-B2D85A99187E}" srcOrd="0" destOrd="0" presId="urn:microsoft.com/office/officeart/2016/7/layout/VerticalHollowActionList"/>
    <dgm:cxn modelId="{EF619AB0-549D-41E1-8B3C-72FBD593E146}" srcId="{D4BDD4C6-C448-4D9B-9396-92FD026A7542}" destId="{975DEF2F-CE6E-42D6-A29E-70CDC5CBD113}" srcOrd="4" destOrd="0" parTransId="{1BDBDDE3-A30F-4287-ACE9-B7694BED0D20}" sibTransId="{504946CE-E62A-4957-85AD-D4D96711D940}"/>
    <dgm:cxn modelId="{1B6328B5-46E7-4E0B-B1F8-6F6C6EC96C9B}" type="presOf" srcId="{4153F1AA-E56D-4C70-8531-6C5E89117BD4}" destId="{DA8074F0-1B23-435F-BEB5-52F57F13EA4A}" srcOrd="0" destOrd="0" presId="urn:microsoft.com/office/officeart/2016/7/layout/VerticalHollowActionList"/>
    <dgm:cxn modelId="{7EBBF7B6-3A8C-4967-8EBF-19868913A35F}" type="presOf" srcId="{6EF5F441-35CB-4AC4-B916-665ACDE55939}" destId="{FC8901DF-87DF-4710-BD41-95E7630578DA}" srcOrd="0" destOrd="0" presId="urn:microsoft.com/office/officeart/2016/7/layout/VerticalHollowActionList"/>
    <dgm:cxn modelId="{9F59C8BC-9DB1-4C8D-8174-9546383CE55C}" type="presOf" srcId="{975DEF2F-CE6E-42D6-A29E-70CDC5CBD113}" destId="{762D4E81-6D0B-4298-9005-7605E6DE30ED}" srcOrd="0" destOrd="0" presId="urn:microsoft.com/office/officeart/2016/7/layout/VerticalHollowActionList"/>
    <dgm:cxn modelId="{50985AC1-F5C9-489B-BA52-817091E46315}" type="presOf" srcId="{FEE03E18-021A-4573-A4AE-1CB54F656184}" destId="{BFFB6FA0-38F8-4ADE-AD74-BB4D3CEB9AFD}" srcOrd="0" destOrd="0" presId="urn:microsoft.com/office/officeart/2016/7/layout/VerticalHollowActionList"/>
    <dgm:cxn modelId="{B47B83E8-FFE1-4254-8EF0-D33E817538AE}" srcId="{FEE03E18-021A-4573-A4AE-1CB54F656184}" destId="{0D4524AD-DA2B-4FCB-A44F-122EC7BCD101}" srcOrd="0" destOrd="0" parTransId="{B627DB06-8FA4-4539-A650-5D62EDF4D3F9}" sibTransId="{A659FDBE-CEBD-4988-BEF8-B65072711086}"/>
    <dgm:cxn modelId="{FC9726FC-44FC-4B11-A3A4-C233DAEBBAB7}" type="presOf" srcId="{09ED3D2C-4CEA-4C86-A8BA-6FB948452AA1}" destId="{9022CE68-2860-4D42-AB20-8BB991E222EF}" srcOrd="0" destOrd="0" presId="urn:microsoft.com/office/officeart/2016/7/layout/VerticalHollowActionList"/>
    <dgm:cxn modelId="{35C778FC-718B-4690-B215-B17E4B487174}" srcId="{10131768-F8CC-4BF6-95A1-E63E22495A3F}" destId="{09ED3D2C-4CEA-4C86-A8BA-6FB948452AA1}" srcOrd="0" destOrd="0" parTransId="{107B88D5-49FD-4029-893F-34BEA2400807}" sibTransId="{BB4E50A7-D9B2-4942-893A-D33077AB11C1}"/>
    <dgm:cxn modelId="{C3B481FD-B905-474E-905F-516A55D70E52}" srcId="{D4BDD4C6-C448-4D9B-9396-92FD026A7542}" destId="{6EF5F441-35CB-4AC4-B916-665ACDE55939}" srcOrd="2" destOrd="0" parTransId="{75FDFC0D-B5E4-4254-ADA3-679E73089023}" sibTransId="{3094B535-E62D-4BAA-BDF7-1BE358EB6486}"/>
    <dgm:cxn modelId="{93607E12-03BD-4FA3-BC18-EB8D1DA2ABBC}" type="presParOf" srcId="{1690EBAA-DF94-400C-8891-1FC5284D2E52}" destId="{8B67EFAE-83FE-4B07-9A4E-0236E45281C8}" srcOrd="0" destOrd="0" presId="urn:microsoft.com/office/officeart/2016/7/layout/VerticalHollowActionList"/>
    <dgm:cxn modelId="{31DA64E7-DD9B-4962-9347-E5F5100E315D}" type="presParOf" srcId="{8B67EFAE-83FE-4B07-9A4E-0236E45281C8}" destId="{714C784F-7F1E-4652-9BC2-53B009C9BE95}" srcOrd="0" destOrd="0" presId="urn:microsoft.com/office/officeart/2016/7/layout/VerticalHollowActionList"/>
    <dgm:cxn modelId="{4E8B6DDE-B40F-4DFF-9ED1-ADB1E2ECA45D}" type="presParOf" srcId="{8B67EFAE-83FE-4B07-9A4E-0236E45281C8}" destId="{DA8074F0-1B23-435F-BEB5-52F57F13EA4A}" srcOrd="1" destOrd="0" presId="urn:microsoft.com/office/officeart/2016/7/layout/VerticalHollowActionList"/>
    <dgm:cxn modelId="{8D482DEA-7763-44C0-B9BC-0C454F4FC878}" type="presParOf" srcId="{1690EBAA-DF94-400C-8891-1FC5284D2E52}" destId="{60EA0D3E-7EDD-4A81-8202-ED0A713689F5}" srcOrd="1" destOrd="0" presId="urn:microsoft.com/office/officeart/2016/7/layout/VerticalHollowActionList"/>
    <dgm:cxn modelId="{4D1A8242-BC0E-4121-B9D0-54A1D1F614F6}" type="presParOf" srcId="{1690EBAA-DF94-400C-8891-1FC5284D2E52}" destId="{99D45C7A-285F-4969-941A-3E20C10FCB3C}" srcOrd="2" destOrd="0" presId="urn:microsoft.com/office/officeart/2016/7/layout/VerticalHollowActionList"/>
    <dgm:cxn modelId="{26CE9BCD-F049-4E94-82C0-822DBCF96905}" type="presParOf" srcId="{99D45C7A-285F-4969-941A-3E20C10FCB3C}" destId="{BFFB6FA0-38F8-4ADE-AD74-BB4D3CEB9AFD}" srcOrd="0" destOrd="0" presId="urn:microsoft.com/office/officeart/2016/7/layout/VerticalHollowActionList"/>
    <dgm:cxn modelId="{4095313B-6072-4CC9-B824-105C1282A1D6}" type="presParOf" srcId="{99D45C7A-285F-4969-941A-3E20C10FCB3C}" destId="{CEDE134C-5981-4F08-9F6C-8E5C18BEDB0D}" srcOrd="1" destOrd="0" presId="urn:microsoft.com/office/officeart/2016/7/layout/VerticalHollowActionList"/>
    <dgm:cxn modelId="{C58E5462-0DE3-4F5F-9861-3B7BCA6080BF}" type="presParOf" srcId="{1690EBAA-DF94-400C-8891-1FC5284D2E52}" destId="{97D63910-6325-4218-88E5-208E05181481}" srcOrd="3" destOrd="0" presId="urn:microsoft.com/office/officeart/2016/7/layout/VerticalHollowActionList"/>
    <dgm:cxn modelId="{602432AA-5C4C-4005-A455-62B18803EC9A}" type="presParOf" srcId="{1690EBAA-DF94-400C-8891-1FC5284D2E52}" destId="{DE422306-5D30-4D8F-A63F-D1878DCED16D}" srcOrd="4" destOrd="0" presId="urn:microsoft.com/office/officeart/2016/7/layout/VerticalHollowActionList"/>
    <dgm:cxn modelId="{D9DEE8A9-781F-4655-9590-AB029E6E52CF}" type="presParOf" srcId="{DE422306-5D30-4D8F-A63F-D1878DCED16D}" destId="{FC8901DF-87DF-4710-BD41-95E7630578DA}" srcOrd="0" destOrd="0" presId="urn:microsoft.com/office/officeart/2016/7/layout/VerticalHollowActionList"/>
    <dgm:cxn modelId="{B0630380-F8F3-4C18-959D-8E7FDCF5EB8A}" type="presParOf" srcId="{DE422306-5D30-4D8F-A63F-D1878DCED16D}" destId="{91D9C30A-DE5E-49E0-BE15-B2D85A99187E}" srcOrd="1" destOrd="0" presId="urn:microsoft.com/office/officeart/2016/7/layout/VerticalHollowActionList"/>
    <dgm:cxn modelId="{D927CA44-87F3-4063-A39A-E308D38BFE2E}" type="presParOf" srcId="{1690EBAA-DF94-400C-8891-1FC5284D2E52}" destId="{D4369FA0-2035-46D2-B957-8B2BCDE51B85}" srcOrd="5" destOrd="0" presId="urn:microsoft.com/office/officeart/2016/7/layout/VerticalHollowActionList"/>
    <dgm:cxn modelId="{CA33914C-659A-4786-AC84-9178D25AFCF9}" type="presParOf" srcId="{1690EBAA-DF94-400C-8891-1FC5284D2E52}" destId="{0614F073-2304-487E-8DA9-C64107EDEB4D}" srcOrd="6" destOrd="0" presId="urn:microsoft.com/office/officeart/2016/7/layout/VerticalHollowActionList"/>
    <dgm:cxn modelId="{01F81E41-8A93-4A18-BBB9-6AD4F0445F7B}" type="presParOf" srcId="{0614F073-2304-487E-8DA9-C64107EDEB4D}" destId="{0B2BF3C0-61A7-42AA-8F46-E63D3F87109F}" srcOrd="0" destOrd="0" presId="urn:microsoft.com/office/officeart/2016/7/layout/VerticalHollowActionList"/>
    <dgm:cxn modelId="{62B95617-810D-4290-89FB-D6D31DFD1364}" type="presParOf" srcId="{0614F073-2304-487E-8DA9-C64107EDEB4D}" destId="{9022CE68-2860-4D42-AB20-8BB991E222EF}" srcOrd="1" destOrd="0" presId="urn:microsoft.com/office/officeart/2016/7/layout/VerticalHollowActionList"/>
    <dgm:cxn modelId="{8893B1C0-CA2A-47AA-8C44-05AFC0971248}" type="presParOf" srcId="{1690EBAA-DF94-400C-8891-1FC5284D2E52}" destId="{AED9EDB0-FD78-4776-BF3F-23DB5EC26078}" srcOrd="7" destOrd="0" presId="urn:microsoft.com/office/officeart/2016/7/layout/VerticalHollowActionList"/>
    <dgm:cxn modelId="{C8A190C2-A921-454F-AFC3-EABBF5D757BA}" type="presParOf" srcId="{1690EBAA-DF94-400C-8891-1FC5284D2E52}" destId="{97623366-A520-47F0-941A-AE6230F69239}" srcOrd="8" destOrd="0" presId="urn:microsoft.com/office/officeart/2016/7/layout/VerticalHollowActionList"/>
    <dgm:cxn modelId="{5AAA6848-9FBD-42FF-96DB-709C7EB954D7}" type="presParOf" srcId="{97623366-A520-47F0-941A-AE6230F69239}" destId="{762D4E81-6D0B-4298-9005-7605E6DE30ED}" srcOrd="0" destOrd="0" presId="urn:microsoft.com/office/officeart/2016/7/layout/VerticalHollowActionList"/>
    <dgm:cxn modelId="{C87CF8DB-E688-4B87-BBB0-2E4C22C47560}" type="presParOf" srcId="{97623366-A520-47F0-941A-AE6230F69239}" destId="{84BC9872-0A9F-4E5A-AACA-42B2AB50444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9727-4A74-44CF-AD0A-D28514E726DE}">
      <dsp:nvSpPr>
        <dsp:cNvPr id="0" name=""/>
        <dsp:cNvSpPr/>
      </dsp:nvSpPr>
      <dsp:spPr>
        <a:xfrm>
          <a:off x="0" y="2234"/>
          <a:ext cx="6679720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total sales show a </a:t>
          </a:r>
          <a:r>
            <a:rPr lang="en-US" sz="2000" b="1" kern="1200" dirty="0"/>
            <a:t>consistent monthly fluctuation</a:t>
          </a:r>
          <a:r>
            <a:rPr lang="en-US" sz="2000" kern="1200" dirty="0"/>
            <a:t> from 2015 to 2020, with highs reaching above 0.5M/month.</a:t>
          </a:r>
        </a:p>
      </dsp:txBody>
      <dsp:txXfrm>
        <a:off x="68787" y="71021"/>
        <a:ext cx="6542146" cy="1271544"/>
      </dsp:txXfrm>
    </dsp:sp>
    <dsp:sp modelId="{7CA6B6A6-2F9C-44D2-9F82-387364A81205}">
      <dsp:nvSpPr>
        <dsp:cNvPr id="0" name=""/>
        <dsp:cNvSpPr/>
      </dsp:nvSpPr>
      <dsp:spPr>
        <a:xfrm>
          <a:off x="0" y="1468952"/>
          <a:ext cx="6679720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b="1" kern="1200" dirty="0"/>
            <a:t>West region</a:t>
          </a:r>
          <a:r>
            <a:rPr lang="en-US" sz="2000" kern="1200" dirty="0"/>
            <a:t> leads in sales contribution, exceeding 4M+, followed by East and Central.</a:t>
          </a:r>
        </a:p>
      </dsp:txBody>
      <dsp:txXfrm>
        <a:off x="68787" y="1537739"/>
        <a:ext cx="6542146" cy="1271544"/>
      </dsp:txXfrm>
    </dsp:sp>
    <dsp:sp modelId="{E357BAE6-DE1B-4E8A-A2A3-4701E155B768}">
      <dsp:nvSpPr>
        <dsp:cNvPr id="0" name=""/>
        <dsp:cNvSpPr/>
      </dsp:nvSpPr>
      <dsp:spPr>
        <a:xfrm>
          <a:off x="0" y="2935671"/>
          <a:ext cx="6679720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categories are performing nearly equally—</a:t>
          </a:r>
          <a:r>
            <a:rPr lang="en-US" sz="2000" b="1" kern="1200" dirty="0"/>
            <a:t>all major categories like Eggs &amp; Meat, Snacks, Food Grains, Bakery, etc., are within the 13–15% sales share</a:t>
          </a:r>
          <a:r>
            <a:rPr lang="en-US" sz="2000" kern="1200" dirty="0"/>
            <a:t>, suggesting balanced consumer demand.</a:t>
          </a:r>
        </a:p>
      </dsp:txBody>
      <dsp:txXfrm>
        <a:off x="68787" y="3004458"/>
        <a:ext cx="6542146" cy="1271544"/>
      </dsp:txXfrm>
    </dsp:sp>
    <dsp:sp modelId="{CDE68BB4-F701-488F-BDA7-614D132FB90C}">
      <dsp:nvSpPr>
        <dsp:cNvPr id="0" name=""/>
        <dsp:cNvSpPr/>
      </dsp:nvSpPr>
      <dsp:spPr>
        <a:xfrm>
          <a:off x="0" y="4402390"/>
          <a:ext cx="6679720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Top-selling sub-categories</a:t>
          </a:r>
          <a:r>
            <a:rPr lang="en-US" sz="2000" kern="1200" dirty="0"/>
            <a:t> include </a:t>
          </a:r>
          <a:r>
            <a:rPr lang="en-US" sz="2000" b="1" kern="1200" dirty="0"/>
            <a:t>Health Drinks, Soft Cookies, Breads, and Noodles</a:t>
          </a:r>
          <a:r>
            <a:rPr lang="en-US" sz="2000" kern="1200" dirty="0"/>
            <a:t>, each generating over 1M in sales, with strong backing from </a:t>
          </a:r>
          <a:r>
            <a:rPr lang="en-US" sz="2000" b="1" kern="1200" dirty="0"/>
            <a:t>West and Central regions</a:t>
          </a:r>
          <a:r>
            <a:rPr lang="en-US" sz="2000" kern="1200" dirty="0"/>
            <a:t>.</a:t>
          </a:r>
        </a:p>
      </dsp:txBody>
      <dsp:txXfrm>
        <a:off x="68787" y="4471177"/>
        <a:ext cx="6542146" cy="1271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805C-9F6C-4378-A454-29E8FCC8B66A}">
      <dsp:nvSpPr>
        <dsp:cNvPr id="0" name=""/>
        <dsp:cNvSpPr/>
      </dsp:nvSpPr>
      <dsp:spPr>
        <a:xfrm>
          <a:off x="0" y="206064"/>
          <a:ext cx="1115568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Inventory and marketing</a:t>
          </a:r>
          <a:r>
            <a:rPr lang="en-US" sz="2000" kern="1200"/>
            <a:t> efforts should be ramped up during sales peak months (e.g., Jan, Jul, Oct), which likely align with festivals or promotions.</a:t>
          </a:r>
        </a:p>
      </dsp:txBody>
      <dsp:txXfrm>
        <a:off x="38838" y="244902"/>
        <a:ext cx="11078004" cy="717924"/>
      </dsp:txXfrm>
    </dsp:sp>
    <dsp:sp modelId="{A9E0C9F0-8027-45C2-B74B-E0EA855660A2}">
      <dsp:nvSpPr>
        <dsp:cNvPr id="0" name=""/>
        <dsp:cNvSpPr/>
      </dsp:nvSpPr>
      <dsp:spPr>
        <a:xfrm>
          <a:off x="0" y="1059264"/>
          <a:ext cx="1115568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Underperforming sub-categories</a:t>
          </a:r>
          <a:r>
            <a:rPr lang="en-US" sz="2000" kern="1200"/>
            <a:t> such as </a:t>
          </a:r>
          <a:r>
            <a:rPr lang="en-US" sz="2000" b="1" kern="1200"/>
            <a:t>Rice, Organic Fruits, and Organic Chicken</a:t>
          </a:r>
          <a:r>
            <a:rPr lang="en-US" sz="2000" kern="1200"/>
            <a:t> show minimal contribution and may need promotional support or SKU rationalization.</a:t>
          </a:r>
        </a:p>
      </dsp:txBody>
      <dsp:txXfrm>
        <a:off x="38838" y="1098102"/>
        <a:ext cx="11078004" cy="717924"/>
      </dsp:txXfrm>
    </dsp:sp>
    <dsp:sp modelId="{AD215B25-96E3-4FBE-A176-0B9D628B422D}">
      <dsp:nvSpPr>
        <dsp:cNvPr id="0" name=""/>
        <dsp:cNvSpPr/>
      </dsp:nvSpPr>
      <dsp:spPr>
        <a:xfrm>
          <a:off x="0" y="1912464"/>
          <a:ext cx="1115568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</a:t>
          </a:r>
          <a:r>
            <a:rPr lang="en-US" sz="2000" b="1" kern="1200"/>
            <a:t>South and North regions</a:t>
          </a:r>
          <a:r>
            <a:rPr lang="en-US" sz="2000" kern="1200"/>
            <a:t> need localized strategies—possibly </a:t>
          </a:r>
          <a:r>
            <a:rPr lang="en-US" sz="2000" b="1" kern="1200"/>
            <a:t>improved distribution, pricing changes, or region-specific promotions</a:t>
          </a:r>
          <a:r>
            <a:rPr lang="en-US" sz="2000" kern="1200"/>
            <a:t> to lift engagement.</a:t>
          </a:r>
        </a:p>
      </dsp:txBody>
      <dsp:txXfrm>
        <a:off x="38838" y="1951302"/>
        <a:ext cx="11078004" cy="717924"/>
      </dsp:txXfrm>
    </dsp:sp>
    <dsp:sp modelId="{1293D89E-8993-439C-95F3-65A3988C95E2}">
      <dsp:nvSpPr>
        <dsp:cNvPr id="0" name=""/>
        <dsp:cNvSpPr/>
      </dsp:nvSpPr>
      <dsp:spPr>
        <a:xfrm>
          <a:off x="0" y="2765664"/>
          <a:ext cx="1115568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Balanced category contribution means </a:t>
          </a:r>
          <a:r>
            <a:rPr lang="en-US" sz="2000" b="1" kern="1200"/>
            <a:t>business isn't over-reliant on any one vertical</a:t>
          </a:r>
          <a:r>
            <a:rPr lang="en-US" sz="2000" kern="1200"/>
            <a:t>, which is good, but also indicates a lack of a clear hero product—opportunity to create a flagship brand.</a:t>
          </a:r>
        </a:p>
      </dsp:txBody>
      <dsp:txXfrm>
        <a:off x="38838" y="2804502"/>
        <a:ext cx="1107800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074F0-1B23-435F-BEB5-52F57F13EA4A}">
      <dsp:nvSpPr>
        <dsp:cNvPr id="0" name=""/>
        <dsp:cNvSpPr/>
      </dsp:nvSpPr>
      <dsp:spPr>
        <a:xfrm>
          <a:off x="1324051" y="2157"/>
          <a:ext cx="5296204" cy="946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761" tIns="240470" rIns="102761" bIns="2404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growth campaigns on the West region, where demand is already strong, to maximize ROI.</a:t>
          </a:r>
        </a:p>
      </dsp:txBody>
      <dsp:txXfrm>
        <a:off x="1324051" y="2157"/>
        <a:ext cx="5296204" cy="946732"/>
      </dsp:txXfrm>
    </dsp:sp>
    <dsp:sp modelId="{714C784F-7F1E-4652-9BC2-53B009C9BE95}">
      <dsp:nvSpPr>
        <dsp:cNvPr id="0" name=""/>
        <dsp:cNvSpPr/>
      </dsp:nvSpPr>
      <dsp:spPr>
        <a:xfrm>
          <a:off x="0" y="2157"/>
          <a:ext cx="1324051" cy="9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4" tIns="93516" rIns="70064" bIns="935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</a:t>
          </a:r>
        </a:p>
      </dsp:txBody>
      <dsp:txXfrm>
        <a:off x="0" y="2157"/>
        <a:ext cx="1324051" cy="946732"/>
      </dsp:txXfrm>
    </dsp:sp>
    <dsp:sp modelId="{CEDE134C-5981-4F08-9F6C-8E5C18BEDB0D}">
      <dsp:nvSpPr>
        <dsp:cNvPr id="0" name=""/>
        <dsp:cNvSpPr/>
      </dsp:nvSpPr>
      <dsp:spPr>
        <a:xfrm>
          <a:off x="1324051" y="1005693"/>
          <a:ext cx="5296204" cy="946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761" tIns="240470" rIns="102761" bIns="2404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cross-selling strategies for categories like Beverages + Snacks, which tend to be purchased together.</a:t>
          </a:r>
        </a:p>
      </dsp:txBody>
      <dsp:txXfrm>
        <a:off x="1324051" y="1005693"/>
        <a:ext cx="5296204" cy="946732"/>
      </dsp:txXfrm>
    </dsp:sp>
    <dsp:sp modelId="{BFFB6FA0-38F8-4ADE-AD74-BB4D3CEB9AFD}">
      <dsp:nvSpPr>
        <dsp:cNvPr id="0" name=""/>
        <dsp:cNvSpPr/>
      </dsp:nvSpPr>
      <dsp:spPr>
        <a:xfrm>
          <a:off x="0" y="1005693"/>
          <a:ext cx="1324051" cy="9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4" tIns="93516" rIns="70064" bIns="935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>
        <a:off x="0" y="1005693"/>
        <a:ext cx="1324051" cy="946732"/>
      </dsp:txXfrm>
    </dsp:sp>
    <dsp:sp modelId="{91D9C30A-DE5E-49E0-BE15-B2D85A99187E}">
      <dsp:nvSpPr>
        <dsp:cNvPr id="0" name=""/>
        <dsp:cNvSpPr/>
      </dsp:nvSpPr>
      <dsp:spPr>
        <a:xfrm>
          <a:off x="1324051" y="2009229"/>
          <a:ext cx="5296204" cy="946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761" tIns="240470" rIns="102761" bIns="2404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reasons behind low penetration in South/North (logistics? local competition?) and run pilot campaigns to test localized SKUs or bundles.</a:t>
          </a:r>
        </a:p>
      </dsp:txBody>
      <dsp:txXfrm>
        <a:off x="1324051" y="2009229"/>
        <a:ext cx="5296204" cy="946732"/>
      </dsp:txXfrm>
    </dsp:sp>
    <dsp:sp modelId="{FC8901DF-87DF-4710-BD41-95E7630578DA}">
      <dsp:nvSpPr>
        <dsp:cNvPr id="0" name=""/>
        <dsp:cNvSpPr/>
      </dsp:nvSpPr>
      <dsp:spPr>
        <a:xfrm>
          <a:off x="0" y="2009229"/>
          <a:ext cx="1324051" cy="9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4" tIns="93516" rIns="70064" bIns="935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Explore</a:t>
          </a:r>
        </a:p>
      </dsp:txBody>
      <dsp:txXfrm>
        <a:off x="0" y="2009229"/>
        <a:ext cx="1324051" cy="946732"/>
      </dsp:txXfrm>
    </dsp:sp>
    <dsp:sp modelId="{9022CE68-2860-4D42-AB20-8BB991E222EF}">
      <dsp:nvSpPr>
        <dsp:cNvPr id="0" name=""/>
        <dsp:cNvSpPr/>
      </dsp:nvSpPr>
      <dsp:spPr>
        <a:xfrm>
          <a:off x="1324051" y="3012766"/>
          <a:ext cx="5296204" cy="946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761" tIns="240470" rIns="102761" bIns="2404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Consider building subscription models or loyalty programs around high-retention items like Health Drinks and Bakery goods.</a:t>
          </a:r>
        </a:p>
      </dsp:txBody>
      <dsp:txXfrm>
        <a:off x="1324051" y="3012766"/>
        <a:ext cx="5296204" cy="946732"/>
      </dsp:txXfrm>
    </dsp:sp>
    <dsp:sp modelId="{0B2BF3C0-61A7-42AA-8F46-E63D3F87109F}">
      <dsp:nvSpPr>
        <dsp:cNvPr id="0" name=""/>
        <dsp:cNvSpPr/>
      </dsp:nvSpPr>
      <dsp:spPr>
        <a:xfrm>
          <a:off x="0" y="3012766"/>
          <a:ext cx="1324051" cy="9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4" tIns="93516" rIns="70064" bIns="935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Consider</a:t>
          </a:r>
        </a:p>
      </dsp:txBody>
      <dsp:txXfrm>
        <a:off x="0" y="3012766"/>
        <a:ext cx="1324051" cy="946732"/>
      </dsp:txXfrm>
    </dsp:sp>
    <dsp:sp modelId="{84BC9872-0A9F-4E5A-AACA-42B2AB504449}">
      <dsp:nvSpPr>
        <dsp:cNvPr id="0" name=""/>
        <dsp:cNvSpPr/>
      </dsp:nvSpPr>
      <dsp:spPr>
        <a:xfrm>
          <a:off x="1324051" y="4016302"/>
          <a:ext cx="5296204" cy="946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761" tIns="240470" rIns="102761" bIns="2404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region-wise discounting and bundling for low-volume items to increase turnover without hurting margins.</a:t>
          </a:r>
        </a:p>
      </dsp:txBody>
      <dsp:txXfrm>
        <a:off x="1324051" y="4016302"/>
        <a:ext cx="5296204" cy="946732"/>
      </dsp:txXfrm>
    </dsp:sp>
    <dsp:sp modelId="{762D4E81-6D0B-4298-9005-7605E6DE30ED}">
      <dsp:nvSpPr>
        <dsp:cNvPr id="0" name=""/>
        <dsp:cNvSpPr/>
      </dsp:nvSpPr>
      <dsp:spPr>
        <a:xfrm>
          <a:off x="0" y="4016302"/>
          <a:ext cx="1324051" cy="9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4" tIns="93516" rIns="70064" bIns="9351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</a:t>
          </a:r>
        </a:p>
      </dsp:txBody>
      <dsp:txXfrm>
        <a:off x="0" y="4016302"/>
        <a:ext cx="1324051" cy="94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 descr="A colorful light bulb with business icons">
            <a:extLst>
              <a:ext uri="{FF2B5EF4-FFF2-40B4-BE49-F238E27FC236}">
                <a16:creationId xmlns:a16="http://schemas.microsoft.com/office/drawing/2014/main" id="{ED5B3A45-907A-6032-DDC7-AFF19D2F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" t="22339" r="1402" b="-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Task_8 : Insights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-Trishala Shivashankara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7B76-C39E-6CEF-0B66-98DC6840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709928"/>
            <a:ext cx="4389120" cy="298094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Overall Performance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7632975-5CF8-7833-D06A-075CD43514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7128" y="449897"/>
          <a:ext cx="6679720" cy="581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3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4C72-5BB3-DCA4-5599-1B7E8917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255498"/>
            <a:ext cx="11155680" cy="1269077"/>
          </a:xfrm>
        </p:spPr>
        <p:txBody>
          <a:bodyPr/>
          <a:lstStyle/>
          <a:p>
            <a:pPr algn="ctr"/>
            <a:r>
              <a:rPr lang="en-US" b="0" dirty="0">
                <a:ea typeface="+mj-lt"/>
                <a:cs typeface="+mj-lt"/>
              </a:rPr>
              <a:t>Actionable Insights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A748B50-D772-51A0-6849-611DCEB54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351BF-DF19-E495-05AE-8908B15B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Recommendations</a:t>
            </a:r>
          </a:p>
          <a:p>
            <a:pPr marL="285750" indent="-285750"/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/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C2B8944-3AAD-2C35-50B9-560753AD1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817359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9034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Task_8 : Insights </vt:lpstr>
      <vt:lpstr>Overall Performance</vt:lpstr>
      <vt:lpstr>Actionable Insights</vt:lpstr>
      <vt:lpstr>Business Recommendations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</cp:revision>
  <dcterms:created xsi:type="dcterms:W3CDTF">2025-06-13T15:17:22Z</dcterms:created>
  <dcterms:modified xsi:type="dcterms:W3CDTF">2025-06-13T15:27:11Z</dcterms:modified>
</cp:coreProperties>
</file>