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58" r:id="rId4"/>
  </p:sldMasterIdLst>
  <p:notesMasterIdLst>
    <p:notesMasterId r:id="rId17"/>
  </p:notesMasterIdLst>
  <p:handoutMasterIdLst>
    <p:handoutMasterId r:id="rId18"/>
  </p:handoutMasterIdLst>
  <p:sldIdLst>
    <p:sldId id="325" r:id="rId5"/>
    <p:sldId id="347" r:id="rId6"/>
    <p:sldId id="338" r:id="rId7"/>
    <p:sldId id="327" r:id="rId8"/>
    <p:sldId id="341" r:id="rId9"/>
    <p:sldId id="328" r:id="rId10"/>
    <p:sldId id="326" r:id="rId11"/>
    <p:sldId id="350" r:id="rId12"/>
    <p:sldId id="349" r:id="rId13"/>
    <p:sldId id="345" r:id="rId14"/>
    <p:sldId id="346" r:id="rId15"/>
    <p:sldId id="34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a:srgbClr val="000099"/>
    <a:srgbClr val="E73D0F"/>
    <a:srgbClr val="3E1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2" autoAdjust="0"/>
    <p:restoredTop sz="94205" autoAdjust="0"/>
  </p:normalViewPr>
  <p:slideViewPr>
    <p:cSldViewPr snapToGrid="0">
      <p:cViewPr varScale="1">
        <p:scale>
          <a:sx n="74" d="100"/>
          <a:sy n="74" d="100"/>
        </p:scale>
        <p:origin x="101" y="31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2/24/2024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3219-7B7D-F865-8C62-3CC2438954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0E1DFA-9484-AA29-5D4C-DAF92B219B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69F585-87F8-6603-075E-AEF2CD9A6F60}"/>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a:extLst>
              <a:ext uri="{FF2B5EF4-FFF2-40B4-BE49-F238E27FC236}">
                <a16:creationId xmlns:a16="http://schemas.microsoft.com/office/drawing/2014/main" id="{301F76CF-E6EF-3248-C2DA-2E21B3FCA4D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F530EF45-12FA-B757-FAC7-7B995C8809E1}"/>
              </a:ext>
            </a:extLst>
          </p:cNvPr>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2784485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2199D-FCB2-F2AD-5AED-CD6A852FDA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522CFF-D89D-1568-0341-9C4ADE8FA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AA7334-E810-FC7B-4E73-69322AC4BE8B}"/>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a:extLst>
              <a:ext uri="{FF2B5EF4-FFF2-40B4-BE49-F238E27FC236}">
                <a16:creationId xmlns:a16="http://schemas.microsoft.com/office/drawing/2014/main" id="{AAAF7C4A-8B20-40F8-CE87-007E3DD838A0}"/>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F7C42F3-F3AC-974B-DB4E-F7BC194F4B2A}"/>
              </a:ext>
            </a:extLst>
          </p:cNvPr>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25039322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086C07-69FA-32F1-8E24-70BF0F9B52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40910-8336-DE7A-B4E8-9A2A675E0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ED4DF-5B0B-5E44-CCDB-C7921E778E38}"/>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a:extLst>
              <a:ext uri="{FF2B5EF4-FFF2-40B4-BE49-F238E27FC236}">
                <a16:creationId xmlns:a16="http://schemas.microsoft.com/office/drawing/2014/main" id="{F7BF5992-726C-B100-A8BA-37E074AD174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A0B3F12A-25E3-8C22-D820-EA2336AE3D20}"/>
              </a:ext>
            </a:extLst>
          </p:cNvPr>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3811947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0711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467582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361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7724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162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9696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A526-A03E-4943-574F-69D0EF99BE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506682-F41C-FEC2-3C82-AB626CF2AB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A3735-9AAA-80EA-67DF-00E7E84D9713}"/>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a:extLst>
              <a:ext uri="{FF2B5EF4-FFF2-40B4-BE49-F238E27FC236}">
                <a16:creationId xmlns:a16="http://schemas.microsoft.com/office/drawing/2014/main" id="{2474E430-707B-50F3-347A-724DC4755CF7}"/>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3C9510-1633-EE10-9D96-13093EE541BC}"/>
              </a:ext>
            </a:extLst>
          </p:cNvPr>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545028015"/>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0811-2BE4-0B20-4FBE-DBA750411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CA2B96-1855-C1B6-3325-709203DBD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2E23E-2C87-EF90-BB50-C6A5C7B32797}"/>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5" name="Footer Placeholder 4">
            <a:extLst>
              <a:ext uri="{FF2B5EF4-FFF2-40B4-BE49-F238E27FC236}">
                <a16:creationId xmlns:a16="http://schemas.microsoft.com/office/drawing/2014/main" id="{AC36FFED-C883-5C05-40AD-57D031D97FF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2DB6963-DDF7-DD7C-4ED3-AF0BBA742FAD}"/>
              </a:ext>
            </a:extLst>
          </p:cNvPr>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57806441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E1D4-1C09-FA2E-C308-C0FEC5156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0495B-0C66-901E-1B19-984C50EB73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B936DF-9362-8B0F-A503-5F5F2DDE2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D5A659-DDB2-32D2-43C0-DF36FD31F690}"/>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6" name="Footer Placeholder 5">
            <a:extLst>
              <a:ext uri="{FF2B5EF4-FFF2-40B4-BE49-F238E27FC236}">
                <a16:creationId xmlns:a16="http://schemas.microsoft.com/office/drawing/2014/main" id="{5C0C0E66-87C8-243F-2F7A-2680B859C441}"/>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1ADF00F8-D00D-0B5B-2655-42F1CA7AD668}"/>
              </a:ext>
            </a:extLst>
          </p:cNvPr>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07610389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DE569-578B-1CF1-D0BE-F0541B45E7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5618AA-72D4-8405-A316-A27FC8C16D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179B7-22A1-1B62-A513-F1C10D74D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B61867-7D3E-25CB-DBC8-DB456B5284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E4E3F2-48A6-AE92-85AD-77C68BE6D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C926AA-8573-C4E2-CF5B-00FF896FD83A}"/>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8" name="Footer Placeholder 7">
            <a:extLst>
              <a:ext uri="{FF2B5EF4-FFF2-40B4-BE49-F238E27FC236}">
                <a16:creationId xmlns:a16="http://schemas.microsoft.com/office/drawing/2014/main" id="{29D449E3-D276-08D0-A7B0-0E7ED00AC4F9}"/>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027AC10-1E8C-5267-966B-90C9B8C47060}"/>
              </a:ext>
            </a:extLst>
          </p:cNvPr>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35294089"/>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D7779-DCEC-0999-6344-57529EC14D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256836-D5E8-4608-834B-FFBD406742BE}"/>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4" name="Footer Placeholder 3">
            <a:extLst>
              <a:ext uri="{FF2B5EF4-FFF2-40B4-BE49-F238E27FC236}">
                <a16:creationId xmlns:a16="http://schemas.microsoft.com/office/drawing/2014/main" id="{1358676B-988B-79C4-0FFF-5C8EEF237A9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0543B32-7BF3-7A44-CF61-4CDC2548EC18}"/>
              </a:ext>
            </a:extLst>
          </p:cNvPr>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305290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CB5FD-AAE3-835B-B681-07BFF043920A}"/>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3" name="Footer Placeholder 2">
            <a:extLst>
              <a:ext uri="{FF2B5EF4-FFF2-40B4-BE49-F238E27FC236}">
                <a16:creationId xmlns:a16="http://schemas.microsoft.com/office/drawing/2014/main" id="{7B78C839-2B1A-90B7-88FA-5AE3F6ADF4CE}"/>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7B092C6-C128-4D8F-CB26-D7D3699762E8}"/>
              </a:ext>
            </a:extLst>
          </p:cNvPr>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316045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EAD52-5428-F36E-BE38-B5C86D9BE1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4C4F65-6A9D-7AA2-6088-836783005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7D7352-4717-FEA7-6A41-0F502C1AE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2CD4D-6BB6-25D1-F59E-31B6F89EDFD8}"/>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6" name="Footer Placeholder 5">
            <a:extLst>
              <a:ext uri="{FF2B5EF4-FFF2-40B4-BE49-F238E27FC236}">
                <a16:creationId xmlns:a16="http://schemas.microsoft.com/office/drawing/2014/main" id="{3B372F45-7CFF-4BF2-811B-58696A5C3AD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E4A1F85-10A4-F3F4-3AC4-F22772DC7237}"/>
              </a:ext>
            </a:extLst>
          </p:cNvPr>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2571142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898E-C16C-0ED5-D994-44F6E543D0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EB576F-FD8A-B82D-2C8E-726A00D198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73599E-36F4-5145-A0CF-7A6EBD6B1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DEED3-7C4D-555C-8ADD-53FC0922520A}"/>
              </a:ext>
            </a:extLst>
          </p:cNvPr>
          <p:cNvSpPr>
            <a:spLocks noGrp="1"/>
          </p:cNvSpPr>
          <p:nvPr>
            <p:ph type="dt" sz="half" idx="10"/>
          </p:nvPr>
        </p:nvSpPr>
        <p:spPr/>
        <p:txBody>
          <a:bodyPr/>
          <a:lstStyle/>
          <a:p>
            <a:fld id="{B61BEF0D-F0BB-DE4B-95CE-6DB70DBA9567}" type="datetimeFigureOut">
              <a:rPr lang="en-US" smtClean="0"/>
              <a:pPr/>
              <a:t>2/24/2024</a:t>
            </a:fld>
            <a:endParaRPr lang="en-US" dirty="0"/>
          </a:p>
        </p:txBody>
      </p:sp>
      <p:sp>
        <p:nvSpPr>
          <p:cNvPr id="6" name="Footer Placeholder 5">
            <a:extLst>
              <a:ext uri="{FF2B5EF4-FFF2-40B4-BE49-F238E27FC236}">
                <a16:creationId xmlns:a16="http://schemas.microsoft.com/office/drawing/2014/main" id="{5397AFEF-7B1B-C649-1A1B-5BE071E52D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DB042D-1F4C-B773-3362-A9F301C33345}"/>
              </a:ext>
            </a:extLst>
          </p:cNvPr>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176975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2B047-FEE6-A48D-6137-2CE4970CC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8A2FF7-BB69-9A93-EB6D-878C624C4F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22450-6E02-2BC5-139B-6BF80DBA6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2/24/2024</a:t>
            </a:fld>
            <a:endParaRPr lang="en-US" dirty="0"/>
          </a:p>
        </p:txBody>
      </p:sp>
      <p:sp>
        <p:nvSpPr>
          <p:cNvPr id="5" name="Footer Placeholder 4">
            <a:extLst>
              <a:ext uri="{FF2B5EF4-FFF2-40B4-BE49-F238E27FC236}">
                <a16:creationId xmlns:a16="http://schemas.microsoft.com/office/drawing/2014/main" id="{1DC7DFF2-B8A6-EF31-320D-37C9009CC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834BCF3-88CC-85B4-1F12-027D58646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DF2D63-3FF5-D547-96B9-BE9CCD1ABA58}" type="slidenum">
              <a:rPr lang="en-US" smtClean="0"/>
              <a:pPr/>
              <a:t>‹#›</a:t>
            </a:fld>
            <a:endParaRPr lang="en-US" dirty="0"/>
          </a:p>
        </p:txBody>
      </p:sp>
      <p:cxnSp>
        <p:nvCxnSpPr>
          <p:cNvPr id="7" name="Straight Connector 6">
            <a:extLst>
              <a:ext uri="{FF2B5EF4-FFF2-40B4-BE49-F238E27FC236}">
                <a16:creationId xmlns:a16="http://schemas.microsoft.com/office/drawing/2014/main" id="{E7E9EE2F-2738-C91F-41A7-15BAF4FC7B49}"/>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412146"/>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 id="2147483775" r:id="rId17"/>
    <p:sldLayoutId id="2147483666" r:id="rId18"/>
    <p:sldLayoutId id="2147483667" r:id="rId19"/>
    <p:sldLayoutId id="2147483668" r:id="rId20"/>
    <p:sldLayoutId id="2147483669" r:id="rId21"/>
    <p:sldLayoutId id="2147483670" r:id="rId22"/>
    <p:sldLayoutId id="2147483653" r:id="rId23"/>
    <p:sldLayoutId id="2147483671" r:id="rId2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C4442A15-97FE-12ED-EA9B-69808FD9853E}"/>
              </a:ext>
            </a:extLst>
          </p:cNvPr>
          <p:cNvSpPr>
            <a:spLocks noGrp="1"/>
          </p:cNvSpPr>
          <p:nvPr>
            <p:ph type="subTitle" idx="1"/>
          </p:nvPr>
        </p:nvSpPr>
        <p:spPr>
          <a:xfrm>
            <a:off x="1869211" y="615186"/>
            <a:ext cx="9144000" cy="356616"/>
          </a:xfrm>
        </p:spPr>
        <p:txBody>
          <a:bodyPr>
            <a:normAutofit fontScale="70000" lnSpcReduction="20000"/>
          </a:bodyPr>
          <a:lstStyle/>
          <a:p>
            <a:r>
              <a:rPr lang="en-US" sz="3200" b="1" dirty="0">
                <a:solidFill>
                  <a:srgbClr val="3E1B59"/>
                </a:solidFill>
                <a:latin typeface="Sitka Heading Semibold" pitchFamily="2" charset="0"/>
              </a:rPr>
              <a:t>Team Name: Tetra techies</a:t>
            </a:r>
            <a:endParaRPr lang="en-IN" sz="3200" b="1" dirty="0">
              <a:solidFill>
                <a:srgbClr val="3E1B59"/>
              </a:solidFill>
              <a:latin typeface="Sitka Heading Semibold" pitchFamily="2" charset="0"/>
            </a:endParaRPr>
          </a:p>
        </p:txBody>
      </p:sp>
      <p:pic>
        <p:nvPicPr>
          <p:cNvPr id="1028" name="Picture 4">
            <a:extLst>
              <a:ext uri="{FF2B5EF4-FFF2-40B4-BE49-F238E27FC236}">
                <a16:creationId xmlns:a16="http://schemas.microsoft.com/office/drawing/2014/main" id="{0FCF9ABF-3D0E-0537-02A0-991D0DEB9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55" y="2149607"/>
            <a:ext cx="4167947" cy="25761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EE45D9D-D7BE-857B-F3E4-84C4A7706F16}"/>
              </a:ext>
            </a:extLst>
          </p:cNvPr>
          <p:cNvSpPr txBox="1"/>
          <p:nvPr/>
        </p:nvSpPr>
        <p:spPr>
          <a:xfrm>
            <a:off x="5086320" y="1678765"/>
            <a:ext cx="2709781" cy="3046988"/>
          </a:xfrm>
          <a:prstGeom prst="rect">
            <a:avLst/>
          </a:prstGeom>
          <a:noFill/>
        </p:spPr>
        <p:txBody>
          <a:bodyPr wrap="none" rtlCol="0">
            <a:spAutoFit/>
          </a:bodyPr>
          <a:lstStyle/>
          <a:p>
            <a:r>
              <a:rPr lang="en-US" sz="2400" b="1" dirty="0">
                <a:solidFill>
                  <a:srgbClr val="E73D0F"/>
                </a:solidFill>
                <a:latin typeface="Arial Rounded MT Bold" panose="020F0704030504030204" pitchFamily="34" charset="0"/>
              </a:rPr>
              <a:t>Team Members:</a:t>
            </a:r>
          </a:p>
          <a:p>
            <a:endParaRPr lang="en-US" sz="2400" b="1" dirty="0">
              <a:solidFill>
                <a:schemeClr val="accent5">
                  <a:lumMod val="50000"/>
                </a:schemeClr>
              </a:solidFill>
            </a:endParaRPr>
          </a:p>
          <a:p>
            <a:endParaRPr lang="en-US" dirty="0"/>
          </a:p>
          <a:p>
            <a:pPr marL="342900" indent="-342900">
              <a:buAutoNum type="arabicPeriod"/>
            </a:pPr>
            <a:r>
              <a:rPr lang="en-US" b="1" dirty="0">
                <a:solidFill>
                  <a:srgbClr val="002060"/>
                </a:solidFill>
              </a:rPr>
              <a:t>Sushma S  (Team leader) </a:t>
            </a:r>
          </a:p>
          <a:p>
            <a:endParaRPr lang="en-US" b="1" dirty="0">
              <a:solidFill>
                <a:srgbClr val="002060"/>
              </a:solidFill>
            </a:endParaRPr>
          </a:p>
          <a:p>
            <a:r>
              <a:rPr lang="en-US" b="1" dirty="0">
                <a:solidFill>
                  <a:srgbClr val="002060"/>
                </a:solidFill>
              </a:rPr>
              <a:t>2.   Trishala Pandi S  </a:t>
            </a:r>
          </a:p>
          <a:p>
            <a:endParaRPr lang="en-US" b="1" dirty="0">
              <a:solidFill>
                <a:srgbClr val="002060"/>
              </a:solidFill>
            </a:endParaRPr>
          </a:p>
          <a:p>
            <a:r>
              <a:rPr lang="en-US" b="1" dirty="0">
                <a:solidFill>
                  <a:srgbClr val="002060"/>
                </a:solidFill>
              </a:rPr>
              <a:t>3.   Sarnitha M</a:t>
            </a:r>
          </a:p>
          <a:p>
            <a:endParaRPr lang="en-US" b="1" dirty="0">
              <a:solidFill>
                <a:srgbClr val="002060"/>
              </a:solidFill>
            </a:endParaRPr>
          </a:p>
          <a:p>
            <a:r>
              <a:rPr lang="en-US" b="1" dirty="0">
                <a:solidFill>
                  <a:srgbClr val="002060"/>
                </a:solidFill>
              </a:rPr>
              <a:t>4.   Seraphine T</a:t>
            </a:r>
            <a:endParaRPr lang="en-IN" b="1" dirty="0">
              <a:solidFill>
                <a:srgbClr val="002060"/>
              </a:solidFill>
            </a:endParaRPr>
          </a:p>
        </p:txBody>
      </p:sp>
      <p:sp>
        <p:nvSpPr>
          <p:cNvPr id="14" name="TextBox 13">
            <a:extLst>
              <a:ext uri="{FF2B5EF4-FFF2-40B4-BE49-F238E27FC236}">
                <a16:creationId xmlns:a16="http://schemas.microsoft.com/office/drawing/2014/main" id="{F2C2CFF1-EC60-C59F-DE2F-B10A5A1E936C}"/>
              </a:ext>
            </a:extLst>
          </p:cNvPr>
          <p:cNvSpPr txBox="1"/>
          <p:nvPr/>
        </p:nvSpPr>
        <p:spPr>
          <a:xfrm>
            <a:off x="8166221" y="2694428"/>
            <a:ext cx="500458" cy="2031325"/>
          </a:xfrm>
          <a:prstGeom prst="rect">
            <a:avLst/>
          </a:prstGeom>
          <a:noFill/>
        </p:spPr>
        <p:txBody>
          <a:bodyPr wrap="none" rtlCol="0">
            <a:spAutoFit/>
          </a:bodyPr>
          <a:lstStyle/>
          <a:p>
            <a:r>
              <a:rPr lang="en-US" b="1" dirty="0">
                <a:solidFill>
                  <a:srgbClr val="002060"/>
                </a:solidFill>
              </a:rPr>
              <a:t>CSE</a:t>
            </a:r>
          </a:p>
          <a:p>
            <a:endParaRPr lang="en-US" b="1" dirty="0">
              <a:solidFill>
                <a:srgbClr val="002060"/>
              </a:solidFill>
            </a:endParaRPr>
          </a:p>
          <a:p>
            <a:r>
              <a:rPr lang="en-US" b="1" dirty="0">
                <a:solidFill>
                  <a:srgbClr val="002060"/>
                </a:solidFill>
              </a:rPr>
              <a:t>CSE</a:t>
            </a:r>
          </a:p>
          <a:p>
            <a:endParaRPr lang="en-US" b="1" dirty="0">
              <a:solidFill>
                <a:srgbClr val="002060"/>
              </a:solidFill>
            </a:endParaRPr>
          </a:p>
          <a:p>
            <a:r>
              <a:rPr lang="en-US" b="1" dirty="0">
                <a:solidFill>
                  <a:srgbClr val="002060"/>
                </a:solidFill>
              </a:rPr>
              <a:t>IT</a:t>
            </a:r>
          </a:p>
          <a:p>
            <a:endParaRPr lang="en-US" b="1" dirty="0">
              <a:solidFill>
                <a:srgbClr val="002060"/>
              </a:solidFill>
            </a:endParaRPr>
          </a:p>
          <a:p>
            <a:r>
              <a:rPr lang="en-US" b="1" dirty="0">
                <a:solidFill>
                  <a:srgbClr val="002060"/>
                </a:solidFill>
              </a:rPr>
              <a:t>IT</a:t>
            </a:r>
            <a:endParaRPr lang="en-IN" b="1" dirty="0">
              <a:solidFill>
                <a:srgbClr val="002060"/>
              </a:solidFill>
            </a:endParaRPr>
          </a:p>
        </p:txBody>
      </p:sp>
      <p:sp>
        <p:nvSpPr>
          <p:cNvPr id="15" name="TextBox 14">
            <a:extLst>
              <a:ext uri="{FF2B5EF4-FFF2-40B4-BE49-F238E27FC236}">
                <a16:creationId xmlns:a16="http://schemas.microsoft.com/office/drawing/2014/main" id="{4EF97257-0C87-BBB9-27DC-36A6EA80D0C7}"/>
              </a:ext>
            </a:extLst>
          </p:cNvPr>
          <p:cNvSpPr txBox="1"/>
          <p:nvPr/>
        </p:nvSpPr>
        <p:spPr>
          <a:xfrm>
            <a:off x="9435384" y="2694427"/>
            <a:ext cx="415498" cy="2031325"/>
          </a:xfrm>
          <a:prstGeom prst="rect">
            <a:avLst/>
          </a:prstGeom>
          <a:noFill/>
        </p:spPr>
        <p:txBody>
          <a:bodyPr wrap="none" rtlCol="0">
            <a:spAutoFit/>
          </a:bodyPr>
          <a:lstStyle/>
          <a:p>
            <a:r>
              <a:rPr lang="en-US" b="1" dirty="0">
                <a:solidFill>
                  <a:srgbClr val="002060"/>
                </a:solidFill>
              </a:rPr>
              <a:t>III</a:t>
            </a:r>
          </a:p>
          <a:p>
            <a:endParaRPr lang="en-US" b="1" dirty="0">
              <a:solidFill>
                <a:srgbClr val="002060"/>
              </a:solidFill>
            </a:endParaRPr>
          </a:p>
          <a:p>
            <a:r>
              <a:rPr lang="en-US" b="1" dirty="0">
                <a:solidFill>
                  <a:srgbClr val="002060"/>
                </a:solidFill>
              </a:rPr>
              <a:t>III</a:t>
            </a:r>
          </a:p>
          <a:p>
            <a:endParaRPr lang="en-US" b="1" dirty="0">
              <a:solidFill>
                <a:srgbClr val="002060"/>
              </a:solidFill>
            </a:endParaRPr>
          </a:p>
          <a:p>
            <a:r>
              <a:rPr lang="en-US" b="1" dirty="0">
                <a:solidFill>
                  <a:srgbClr val="002060"/>
                </a:solidFill>
              </a:rPr>
              <a:t>III</a:t>
            </a:r>
          </a:p>
          <a:p>
            <a:endParaRPr lang="en-US" b="1" dirty="0">
              <a:solidFill>
                <a:srgbClr val="002060"/>
              </a:solidFill>
            </a:endParaRPr>
          </a:p>
          <a:p>
            <a:r>
              <a:rPr lang="en-US" b="1" dirty="0">
                <a:solidFill>
                  <a:srgbClr val="002060"/>
                </a:solidFill>
              </a:rPr>
              <a:t>III</a:t>
            </a:r>
            <a:endParaRPr lang="en-IN" b="1" dirty="0">
              <a:solidFill>
                <a:srgbClr val="002060"/>
              </a:solidFill>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2D-5848-C64E-3E68-26AF7288D9E0}"/>
              </a:ext>
            </a:extLst>
          </p:cNvPr>
          <p:cNvSpPr>
            <a:spLocks noGrp="1"/>
          </p:cNvSpPr>
          <p:nvPr>
            <p:ph type="title"/>
          </p:nvPr>
        </p:nvSpPr>
        <p:spPr>
          <a:xfrm>
            <a:off x="881589" y="0"/>
            <a:ext cx="10058400" cy="1609344"/>
          </a:xfrm>
        </p:spPr>
        <p:txBody>
          <a:bodyPr/>
          <a:lstStyle/>
          <a:p>
            <a:r>
              <a:rPr lang="en-US" dirty="0"/>
              <a:t>SAMPLE OUTPUT</a:t>
            </a:r>
          </a:p>
        </p:txBody>
      </p:sp>
      <p:sp>
        <p:nvSpPr>
          <p:cNvPr id="3" name="Slide Number Placeholder 2">
            <a:extLst>
              <a:ext uri="{FF2B5EF4-FFF2-40B4-BE49-F238E27FC236}">
                <a16:creationId xmlns:a16="http://schemas.microsoft.com/office/drawing/2014/main" id="{2554FF82-667F-2CD9-596C-FC5784D75228}"/>
              </a:ext>
            </a:extLst>
          </p:cNvPr>
          <p:cNvSpPr>
            <a:spLocks noGrp="1"/>
          </p:cNvSpPr>
          <p:nvPr>
            <p:ph type="sldNum" sz="quarter" idx="12"/>
          </p:nvPr>
        </p:nvSpPr>
        <p:spPr/>
        <p:txBody>
          <a:bodyPr/>
          <a:lstStyle/>
          <a:p>
            <a:fld id="{75DF2D63-3FF5-D547-96B9-BE9CCD1ABA58}" type="slidenum">
              <a:rPr lang="en-US" smtClean="0"/>
              <a:t>10</a:t>
            </a:fld>
            <a:endParaRPr lang="en-US" dirty="0"/>
          </a:p>
        </p:txBody>
      </p:sp>
      <p:pic>
        <p:nvPicPr>
          <p:cNvPr id="6" name="Picture 5">
            <a:extLst>
              <a:ext uri="{FF2B5EF4-FFF2-40B4-BE49-F238E27FC236}">
                <a16:creationId xmlns:a16="http://schemas.microsoft.com/office/drawing/2014/main" id="{A30118DA-0320-F11C-4CC1-9BA9FED79780}"/>
              </a:ext>
            </a:extLst>
          </p:cNvPr>
          <p:cNvPicPr>
            <a:picLocks noChangeAspect="1"/>
          </p:cNvPicPr>
          <p:nvPr/>
        </p:nvPicPr>
        <p:blipFill>
          <a:blip r:embed="rId2"/>
          <a:stretch>
            <a:fillRect/>
          </a:stretch>
        </p:blipFill>
        <p:spPr>
          <a:xfrm>
            <a:off x="998445" y="1470211"/>
            <a:ext cx="10017492" cy="4876865"/>
          </a:xfrm>
          <a:prstGeom prst="rect">
            <a:avLst/>
          </a:prstGeom>
        </p:spPr>
      </p:pic>
    </p:spTree>
    <p:extLst>
      <p:ext uri="{BB962C8B-B14F-4D97-AF65-F5344CB8AC3E}">
        <p14:creationId xmlns:p14="http://schemas.microsoft.com/office/powerpoint/2010/main" val="3700517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1E069F-A1C9-9BA0-20D9-CDEE0B7D08D4}"/>
              </a:ext>
            </a:extLst>
          </p:cNvPr>
          <p:cNvSpPr>
            <a:spLocks noGrp="1"/>
          </p:cNvSpPr>
          <p:nvPr>
            <p:ph type="sldNum" sz="quarter" idx="12"/>
          </p:nvPr>
        </p:nvSpPr>
        <p:spPr/>
        <p:txBody>
          <a:bodyPr/>
          <a:lstStyle/>
          <a:p>
            <a:fld id="{75DF2D63-3FF5-D547-96B9-BE9CCD1ABA58}" type="slidenum">
              <a:rPr lang="en-US" smtClean="0"/>
              <a:t>11</a:t>
            </a:fld>
            <a:endParaRPr lang="en-US" dirty="0"/>
          </a:p>
        </p:txBody>
      </p:sp>
      <p:pic>
        <p:nvPicPr>
          <p:cNvPr id="7" name="Picture 6">
            <a:extLst>
              <a:ext uri="{FF2B5EF4-FFF2-40B4-BE49-F238E27FC236}">
                <a16:creationId xmlns:a16="http://schemas.microsoft.com/office/drawing/2014/main" id="{0B4ABE30-5A24-E6BA-36F1-5DB7E01F5497}"/>
              </a:ext>
            </a:extLst>
          </p:cNvPr>
          <p:cNvPicPr>
            <a:picLocks noChangeAspect="1"/>
          </p:cNvPicPr>
          <p:nvPr/>
        </p:nvPicPr>
        <p:blipFill>
          <a:blip r:embed="rId2"/>
          <a:stretch>
            <a:fillRect/>
          </a:stretch>
        </p:blipFill>
        <p:spPr>
          <a:xfrm>
            <a:off x="649224" y="304800"/>
            <a:ext cx="5697158" cy="2753172"/>
          </a:xfrm>
          <a:prstGeom prst="rect">
            <a:avLst/>
          </a:prstGeom>
        </p:spPr>
      </p:pic>
      <p:pic>
        <p:nvPicPr>
          <p:cNvPr id="8" name="Picture 7">
            <a:extLst>
              <a:ext uri="{FF2B5EF4-FFF2-40B4-BE49-F238E27FC236}">
                <a16:creationId xmlns:a16="http://schemas.microsoft.com/office/drawing/2014/main" id="{9CE0835D-ECBA-E23A-F957-3816F56841EC}"/>
              </a:ext>
            </a:extLst>
          </p:cNvPr>
          <p:cNvPicPr>
            <a:picLocks noChangeAspect="1"/>
          </p:cNvPicPr>
          <p:nvPr/>
        </p:nvPicPr>
        <p:blipFill>
          <a:blip r:embed="rId3"/>
          <a:stretch>
            <a:fillRect/>
          </a:stretch>
        </p:blipFill>
        <p:spPr>
          <a:xfrm>
            <a:off x="6492015" y="304801"/>
            <a:ext cx="5432662" cy="2753172"/>
          </a:xfrm>
          <a:prstGeom prst="rect">
            <a:avLst/>
          </a:prstGeom>
        </p:spPr>
      </p:pic>
      <p:pic>
        <p:nvPicPr>
          <p:cNvPr id="9" name="Picture 8">
            <a:extLst>
              <a:ext uri="{FF2B5EF4-FFF2-40B4-BE49-F238E27FC236}">
                <a16:creationId xmlns:a16="http://schemas.microsoft.com/office/drawing/2014/main" id="{703F0E49-9DDF-46BE-EAE2-DC473E17601C}"/>
              </a:ext>
            </a:extLst>
          </p:cNvPr>
          <p:cNvPicPr>
            <a:picLocks noChangeAspect="1"/>
          </p:cNvPicPr>
          <p:nvPr/>
        </p:nvPicPr>
        <p:blipFill>
          <a:blip r:embed="rId4"/>
          <a:stretch>
            <a:fillRect/>
          </a:stretch>
        </p:blipFill>
        <p:spPr>
          <a:xfrm>
            <a:off x="3467787" y="3477579"/>
            <a:ext cx="5757189" cy="2753172"/>
          </a:xfrm>
          <a:prstGeom prst="rect">
            <a:avLst/>
          </a:prstGeom>
        </p:spPr>
      </p:pic>
    </p:spTree>
    <p:extLst>
      <p:ext uri="{BB962C8B-B14F-4D97-AF65-F5344CB8AC3E}">
        <p14:creationId xmlns:p14="http://schemas.microsoft.com/office/powerpoint/2010/main" val="2906288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15660-503A-BCE3-7AF9-6516660C26C2}"/>
              </a:ext>
            </a:extLst>
          </p:cNvPr>
          <p:cNvSpPr>
            <a:spLocks noGrp="1"/>
          </p:cNvSpPr>
          <p:nvPr>
            <p:ph type="title"/>
          </p:nvPr>
        </p:nvSpPr>
        <p:spPr>
          <a:solidFill>
            <a:srgbClr val="FFED00"/>
          </a:solidFill>
        </p:spPr>
        <p:txBody>
          <a:bodyPr/>
          <a:lstStyle/>
          <a:p>
            <a:r>
              <a:rPr lang="en-US" dirty="0"/>
              <a:t>Thank you</a:t>
            </a:r>
            <a:endParaRPr lang="en-IN" dirty="0"/>
          </a:p>
        </p:txBody>
      </p:sp>
    </p:spTree>
    <p:extLst>
      <p:ext uri="{BB962C8B-B14F-4D97-AF65-F5344CB8AC3E}">
        <p14:creationId xmlns:p14="http://schemas.microsoft.com/office/powerpoint/2010/main" val="256717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12DA11-E95D-DCDC-F1E9-4686798DA27E}"/>
              </a:ext>
            </a:extLst>
          </p:cNvPr>
          <p:cNvSpPr>
            <a:spLocks noGrp="1"/>
          </p:cNvSpPr>
          <p:nvPr>
            <p:ph type="sldNum" sz="quarter" idx="12"/>
          </p:nvPr>
        </p:nvSpPr>
        <p:spPr/>
        <p:txBody>
          <a:bodyPr/>
          <a:lstStyle/>
          <a:p>
            <a:fld id="{75DF2D63-3FF5-D547-96B9-BE9CCD1ABA58}" type="slidenum">
              <a:rPr lang="en-US" smtClean="0"/>
              <a:t>2</a:t>
            </a:fld>
            <a:endParaRPr lang="en-US" dirty="0"/>
          </a:p>
        </p:txBody>
      </p:sp>
      <p:sp>
        <p:nvSpPr>
          <p:cNvPr id="4" name="Rectangle: Rounded Corners 3">
            <a:extLst>
              <a:ext uri="{FF2B5EF4-FFF2-40B4-BE49-F238E27FC236}">
                <a16:creationId xmlns:a16="http://schemas.microsoft.com/office/drawing/2014/main" id="{06EF8F05-ABF7-98C7-8A5D-043243F28757}"/>
              </a:ext>
            </a:extLst>
          </p:cNvPr>
          <p:cNvSpPr/>
          <p:nvPr/>
        </p:nvSpPr>
        <p:spPr>
          <a:xfrm>
            <a:off x="1013012" y="762000"/>
            <a:ext cx="10076329" cy="5020235"/>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2EA381B-2BC3-308A-0B68-C3CD367A2D35}"/>
              </a:ext>
            </a:extLst>
          </p:cNvPr>
          <p:cNvSpPr txBox="1"/>
          <p:nvPr/>
        </p:nvSpPr>
        <p:spPr>
          <a:xfrm>
            <a:off x="1313329" y="1577789"/>
            <a:ext cx="9565341" cy="5632311"/>
          </a:xfrm>
          <a:prstGeom prst="rect">
            <a:avLst/>
          </a:prstGeom>
          <a:noFill/>
        </p:spPr>
        <p:txBody>
          <a:bodyPr wrap="square">
            <a:spAutoFit/>
          </a:bodyPr>
          <a:lstStyle/>
          <a:p>
            <a:pPr rtl="0">
              <a:spcBef>
                <a:spcPts val="0"/>
              </a:spcBef>
              <a:spcAft>
                <a:spcPts val="0"/>
              </a:spcAft>
            </a:pPr>
            <a:r>
              <a:rPr lang="en-IN" sz="7200" b="1" i="0" u="none" strike="noStrike" dirty="0">
                <a:solidFill>
                  <a:srgbClr val="002060"/>
                </a:solidFill>
                <a:effectLst/>
                <a:latin typeface="Calibri" panose="020F0502020204030204" pitchFamily="34" charset="0"/>
              </a:rPr>
              <a:t>Personalized Renewable 	</a:t>
            </a:r>
            <a:r>
              <a:rPr lang="en-IN" sz="7200" b="1" dirty="0">
                <a:solidFill>
                  <a:srgbClr val="002060"/>
                </a:solidFill>
                <a:latin typeface="Calibri" panose="020F0502020204030204" pitchFamily="34" charset="0"/>
              </a:rPr>
              <a:t>	</a:t>
            </a:r>
            <a:r>
              <a:rPr lang="en-IN" sz="7200" b="1" i="0" u="none" strike="noStrike" dirty="0">
                <a:solidFill>
                  <a:srgbClr val="002060"/>
                </a:solidFill>
                <a:effectLst/>
                <a:latin typeface="Calibri" panose="020F0502020204030204" pitchFamily="34" charset="0"/>
              </a:rPr>
              <a:t>Energy Siting 						Platform </a:t>
            </a:r>
            <a:endParaRPr lang="en-IN" sz="7200" b="1" dirty="0">
              <a:solidFill>
                <a:srgbClr val="002060"/>
              </a:solidFill>
              <a:effectLst/>
            </a:endParaRPr>
          </a:p>
          <a:p>
            <a:br>
              <a:rPr lang="en-IN" sz="7200" dirty="0">
                <a:solidFill>
                  <a:schemeClr val="tx1">
                    <a:lumMod val="95000"/>
                    <a:lumOff val="5000"/>
                  </a:schemeClr>
                </a:solidFill>
              </a:rPr>
            </a:br>
            <a:endParaRPr lang="en-US" sz="7200" dirty="0">
              <a:solidFill>
                <a:schemeClr val="tx1">
                  <a:lumMod val="95000"/>
                  <a:lumOff val="5000"/>
                </a:schemeClr>
              </a:solidFill>
            </a:endParaRPr>
          </a:p>
        </p:txBody>
      </p:sp>
    </p:spTree>
    <p:extLst>
      <p:ext uri="{BB962C8B-B14F-4D97-AF65-F5344CB8AC3E}">
        <p14:creationId xmlns:p14="http://schemas.microsoft.com/office/powerpoint/2010/main" val="157313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3</a:t>
            </a:fld>
            <a:endParaRPr lang="en-US" dirty="0"/>
          </a:p>
        </p:txBody>
      </p:sp>
      <p:sp>
        <p:nvSpPr>
          <p:cNvPr id="4" name="Text Placeholder 3">
            <a:extLst>
              <a:ext uri="{FF2B5EF4-FFF2-40B4-BE49-F238E27FC236}">
                <a16:creationId xmlns:a16="http://schemas.microsoft.com/office/drawing/2014/main" id="{68003147-27BE-7492-36B6-F405F1156F31}"/>
              </a:ext>
            </a:extLst>
          </p:cNvPr>
          <p:cNvSpPr>
            <a:spLocks noGrp="1"/>
          </p:cNvSpPr>
          <p:nvPr>
            <p:ph type="body" sz="quarter" idx="12"/>
          </p:nvPr>
        </p:nvSpPr>
        <p:spPr>
          <a:xfrm>
            <a:off x="2278380" y="1783716"/>
            <a:ext cx="7635240" cy="4328160"/>
          </a:xfrm>
        </p:spPr>
        <p:txBody>
          <a:bodyPr>
            <a:normAutofit fontScale="77500" lnSpcReduction="20000"/>
          </a:bodyPr>
          <a:lstStyle/>
          <a:p>
            <a:pPr rtl="0">
              <a:spcBef>
                <a:spcPts val="0"/>
              </a:spcBef>
              <a:spcAft>
                <a:spcPts val="0"/>
              </a:spcAft>
            </a:pPr>
            <a:endParaRPr lang="en-US" sz="1800" b="0" i="0" u="none" strike="noStrike" dirty="0">
              <a:solidFill>
                <a:schemeClr val="tx1">
                  <a:lumMod val="95000"/>
                  <a:lumOff val="5000"/>
                </a:schemeClr>
              </a:solidFill>
              <a:effectLst/>
              <a:latin typeface="Calibri" panose="020F0502020204030204" pitchFamily="34" charset="0"/>
            </a:endParaRPr>
          </a:p>
          <a:p>
            <a:pPr rtl="0">
              <a:spcBef>
                <a:spcPts val="0"/>
              </a:spcBef>
              <a:spcAft>
                <a:spcPts val="0"/>
              </a:spcAft>
            </a:pPr>
            <a:endParaRPr lang="en-US" sz="1800" dirty="0">
              <a:solidFill>
                <a:schemeClr val="tx1">
                  <a:lumMod val="95000"/>
                  <a:lumOff val="5000"/>
                </a:schemeClr>
              </a:solidFill>
              <a:latin typeface="Calibri" panose="020F0502020204030204" pitchFamily="34" charset="0"/>
            </a:endParaRPr>
          </a:p>
          <a:p>
            <a:pPr rtl="0">
              <a:spcBef>
                <a:spcPts val="0"/>
              </a:spcBef>
              <a:spcAft>
                <a:spcPts val="0"/>
              </a:spcAft>
            </a:pPr>
            <a:r>
              <a:rPr lang="en-US" sz="1800" b="0" i="0" u="none" strike="noStrike" dirty="0">
                <a:solidFill>
                  <a:schemeClr val="tx1">
                    <a:lumMod val="95000"/>
                    <a:lumOff val="5000"/>
                  </a:schemeClr>
                </a:solidFill>
                <a:effectLst/>
                <a:latin typeface="Calibri" panose="020F0502020204030204" pitchFamily="34" charset="0"/>
              </a:rPr>
              <a:t>Developing a personalized renewable energy recommendation platform that recommends suitable renewable energy options, such as solar panels and wind turbines, etc. for individuals or businesses based on their location, energy needs, square feet of area and budget. The platform utilizes open-source data on renewable energy potential and costs to provide users with accurate and relevant recommendations. Our goal is to promote the adoption of renewable energy sources and reduce carbon emissions, contributing to a more sustainable and environmentally friendly future.</a:t>
            </a:r>
            <a:endParaRPr lang="en-US" b="0" dirty="0">
              <a:solidFill>
                <a:schemeClr val="tx1">
                  <a:lumMod val="95000"/>
                  <a:lumOff val="5000"/>
                </a:schemeClr>
              </a:solidFill>
              <a:effectLst/>
            </a:endParaRPr>
          </a:p>
          <a:p>
            <a:br>
              <a:rPr lang="en-US" b="0" dirty="0">
                <a:effectLst/>
              </a:rPr>
            </a:br>
            <a:endParaRPr lang="en-US" sz="2000" spc="0" dirty="0">
              <a:ea typeface="+mn-lt"/>
              <a:cs typeface="+mn-lt"/>
            </a:endParaRPr>
          </a:p>
        </p:txBody>
      </p:sp>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2316480" y="777240"/>
            <a:ext cx="7833360" cy="530352"/>
          </a:xfrm>
        </p:spPr>
        <p:txBody>
          <a:bodyPr>
            <a:normAutofit fontScale="90000"/>
          </a:bodyPr>
          <a:lstStyle/>
          <a:p>
            <a:r>
              <a:rPr lang="en-US" dirty="0"/>
              <a:t>Problem statement</a:t>
            </a:r>
          </a:p>
        </p:txBody>
      </p:sp>
    </p:spTree>
    <p:extLst>
      <p:ext uri="{BB962C8B-B14F-4D97-AF65-F5344CB8AC3E}">
        <p14:creationId xmlns:p14="http://schemas.microsoft.com/office/powerpoint/2010/main" val="409420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205984" y="496823"/>
            <a:ext cx="5760720" cy="682752"/>
          </a:xfrm>
        </p:spPr>
        <p:txBody>
          <a:bodyPr>
            <a:normAutofit fontScale="90000"/>
          </a:bodyPr>
          <a:lstStyle/>
          <a:p>
            <a:r>
              <a:rPr lang="en-US" dirty="0"/>
              <a:t>WORKFLOW</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4</a:t>
            </a:fld>
            <a:endParaRPr lang="en-US" dirty="0"/>
          </a:p>
        </p:txBody>
      </p:sp>
      <p:pic>
        <p:nvPicPr>
          <p:cNvPr id="3074" name="Picture 2">
            <a:extLst>
              <a:ext uri="{FF2B5EF4-FFF2-40B4-BE49-F238E27FC236}">
                <a16:creationId xmlns:a16="http://schemas.microsoft.com/office/drawing/2014/main" id="{C911FFBA-B2FD-06B3-382B-C4CA175BA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0561" y="1773936"/>
            <a:ext cx="6034088" cy="458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33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0459B-B76C-A4D4-D050-F900FB6D3371}"/>
              </a:ext>
            </a:extLst>
          </p:cNvPr>
          <p:cNvSpPr>
            <a:spLocks noGrp="1"/>
          </p:cNvSpPr>
          <p:nvPr>
            <p:ph type="title"/>
          </p:nvPr>
        </p:nvSpPr>
        <p:spPr>
          <a:xfrm>
            <a:off x="553733" y="374904"/>
            <a:ext cx="5760720" cy="548640"/>
          </a:xfrm>
        </p:spPr>
        <p:txBody>
          <a:bodyPr>
            <a:normAutofit fontScale="90000"/>
          </a:bodyPr>
          <a:lstStyle/>
          <a:p>
            <a:r>
              <a:rPr lang="en-US" dirty="0"/>
              <a:t>Ideas &amp; approaches</a:t>
            </a:r>
            <a:endParaRPr lang="en-IN" dirty="0"/>
          </a:p>
        </p:txBody>
      </p:sp>
      <p:sp>
        <p:nvSpPr>
          <p:cNvPr id="7" name="TextBox 6">
            <a:extLst>
              <a:ext uri="{FF2B5EF4-FFF2-40B4-BE49-F238E27FC236}">
                <a16:creationId xmlns:a16="http://schemas.microsoft.com/office/drawing/2014/main" id="{3C2226D9-6737-C597-35DC-4C6502F0415F}"/>
              </a:ext>
            </a:extLst>
          </p:cNvPr>
          <p:cNvSpPr txBox="1"/>
          <p:nvPr/>
        </p:nvSpPr>
        <p:spPr>
          <a:xfrm>
            <a:off x="1122880" y="2268639"/>
            <a:ext cx="9946240" cy="4380686"/>
          </a:xfrm>
          <a:prstGeom prst="rect">
            <a:avLst/>
          </a:prstGeom>
          <a:noFill/>
        </p:spPr>
        <p:txBody>
          <a:bodyPr wrap="square" rtlCol="0">
            <a:spAutoFit/>
          </a:bodyPr>
          <a:lstStyle/>
          <a:p>
            <a:pPr rtl="0" fontAlgn="base">
              <a:spcBef>
                <a:spcPts val="800"/>
              </a:spcBef>
              <a:spcAft>
                <a:spcPts val="0"/>
              </a:spcAft>
              <a:buFont typeface="Arial" panose="020B0604020202020204" pitchFamily="34" charset="0"/>
              <a:buChar char="•"/>
            </a:pPr>
            <a:r>
              <a:rPr lang="en-US" sz="1800" b="0" i="0" u="none" strike="noStrike" dirty="0">
                <a:solidFill>
                  <a:srgbClr val="002060"/>
                </a:solidFill>
                <a:effectLst/>
                <a:latin typeface="Calibri" panose="020F0502020204030204" pitchFamily="34" charset="0"/>
              </a:rPr>
              <a:t>The account initiation process requires users to provide essential information and create a secure password, granting them comprehensive access to our diverse platform.</a:t>
            </a:r>
          </a:p>
          <a:p>
            <a:pPr fontAlgn="base">
              <a:spcBef>
                <a:spcPts val="800"/>
              </a:spcBef>
              <a:buFont typeface="Arial" panose="020B0604020202020204" pitchFamily="34" charset="0"/>
              <a:buChar char="•"/>
            </a:pPr>
            <a:r>
              <a:rPr lang="en-US" sz="1800" b="0" i="0" u="none" strike="noStrike" dirty="0">
                <a:solidFill>
                  <a:srgbClr val="002060"/>
                </a:solidFill>
                <a:effectLst/>
                <a:latin typeface="Calibri" panose="020F0502020204030204" pitchFamily="34" charset="0"/>
              </a:rPr>
              <a:t> Our customized dashboard seamlessly integrates real-time data </a:t>
            </a:r>
            <a:r>
              <a:rPr lang="en-US" sz="1800" b="0" i="0" u="none" strike="noStrike" dirty="0">
                <a:solidFill>
                  <a:srgbClr val="002060"/>
                </a:solidFill>
                <a:effectLst/>
                <a:latin typeface="Calibri" panose="020F0502020204030204" pitchFamily="34" charset="0"/>
                <a:ea typeface="Calibri" panose="020F0502020204030204" pitchFamily="34" charset="0"/>
                <a:cs typeface="Calibri" panose="020F0502020204030204" pitchFamily="34" charset="0"/>
              </a:rPr>
              <a:t>from </a:t>
            </a:r>
            <a:r>
              <a:rPr lang="en-IN" b="0" i="0" dirty="0">
                <a:solidFill>
                  <a:srgbClr val="364863"/>
                </a:solidFill>
                <a:effectLst/>
                <a:latin typeface="Calibri" panose="020F0502020204030204" pitchFamily="34" charset="0"/>
                <a:ea typeface="Calibri" panose="020F0502020204030204" pitchFamily="34" charset="0"/>
                <a:cs typeface="Calibri" panose="020F0502020204030204" pitchFamily="34" charset="0"/>
              </a:rPr>
              <a:t>Global Solar Atlas, </a:t>
            </a:r>
            <a:r>
              <a:rPr lang="en-IN" b="0" i="0" dirty="0" err="1">
                <a:solidFill>
                  <a:srgbClr val="364863"/>
                </a:solidFill>
                <a:effectLst/>
                <a:latin typeface="Calibri" panose="020F0502020204030204" pitchFamily="34" charset="0"/>
                <a:ea typeface="Calibri" panose="020F0502020204030204" pitchFamily="34" charset="0"/>
                <a:cs typeface="Calibri" panose="020F0502020204030204" pitchFamily="34" charset="0"/>
              </a:rPr>
              <a:t>LatLong.Net</a:t>
            </a:r>
            <a:r>
              <a:rPr lang="en-IN" b="0" i="0" dirty="0">
                <a:solidFill>
                  <a:srgbClr val="364863"/>
                </a:solidFill>
                <a:effectLst/>
                <a:latin typeface="Calibri" panose="020F0502020204030204" pitchFamily="34" charset="0"/>
                <a:ea typeface="Calibri" panose="020F0502020204030204" pitchFamily="34" charset="0"/>
                <a:cs typeface="Calibri" panose="020F0502020204030204" pitchFamily="34" charset="0"/>
              </a:rPr>
              <a:t>, Global Wind Atlas</a:t>
            </a:r>
            <a:r>
              <a:rPr lang="en-IN" dirty="0">
                <a:solidFill>
                  <a:srgbClr val="364863"/>
                </a:solidFill>
                <a:latin typeface="Roboto" panose="020F0502020204030204" pitchFamily="2" charset="0"/>
              </a:rPr>
              <a:t> , </a:t>
            </a:r>
            <a:r>
              <a:rPr lang="en-US" sz="1800" b="0" i="0" u="none" strike="noStrike" dirty="0">
                <a:solidFill>
                  <a:srgbClr val="002060"/>
                </a:solidFill>
                <a:effectLst/>
                <a:latin typeface="Calibri" panose="020F0502020204030204" pitchFamily="34" charset="0"/>
              </a:rPr>
              <a:t>allowing for precise evaluation of various energy resources potential tailored to users' geographic coordinates. </a:t>
            </a:r>
          </a:p>
          <a:p>
            <a:pPr rtl="0" fontAlgn="base">
              <a:spcBef>
                <a:spcPts val="800"/>
              </a:spcBef>
              <a:spcAft>
                <a:spcPts val="0"/>
              </a:spcAft>
              <a:buFont typeface="Arial" panose="020B0604020202020204" pitchFamily="34" charset="0"/>
              <a:buChar char="•"/>
            </a:pPr>
            <a:r>
              <a:rPr lang="en-US" sz="1800" b="0" i="0" u="none" strike="noStrike" dirty="0">
                <a:solidFill>
                  <a:srgbClr val="002060"/>
                </a:solidFill>
                <a:effectLst/>
                <a:latin typeface="Calibri" panose="020F0502020204030204" pitchFamily="34" charset="0"/>
              </a:rPr>
              <a:t>Users are encouraged to provide insightful inputs or smart-meter data to understand electricity consumption dynamics and anticipate future energy needs while setting a budget for installation. </a:t>
            </a:r>
          </a:p>
          <a:p>
            <a:pPr rtl="0" fontAlgn="base">
              <a:spcBef>
                <a:spcPts val="800"/>
              </a:spcBef>
              <a:spcAft>
                <a:spcPts val="0"/>
              </a:spcAft>
              <a:buFont typeface="Arial" panose="020B0604020202020204" pitchFamily="34" charset="0"/>
              <a:buChar char="•"/>
            </a:pPr>
            <a:r>
              <a:rPr lang="en-US" sz="1800" b="0" i="0" u="none" strike="noStrike" dirty="0">
                <a:solidFill>
                  <a:srgbClr val="002060"/>
                </a:solidFill>
                <a:effectLst/>
                <a:latin typeface="Calibri" panose="020F0502020204030204" pitchFamily="34" charset="0"/>
              </a:rPr>
              <a:t>The advanced deep learning algorithms, including </a:t>
            </a:r>
            <a:r>
              <a:rPr lang="en-US" dirty="0">
                <a:solidFill>
                  <a:srgbClr val="002060"/>
                </a:solidFill>
                <a:latin typeface="Calibri" panose="020F0502020204030204" pitchFamily="34" charset="0"/>
              </a:rPr>
              <a:t>K</a:t>
            </a:r>
            <a:r>
              <a:rPr lang="en-US" sz="1800" b="0" i="0" u="none" strike="noStrike" dirty="0">
                <a:solidFill>
                  <a:srgbClr val="002060"/>
                </a:solidFill>
                <a:effectLst/>
                <a:latin typeface="Calibri" panose="020F0502020204030204" pitchFamily="34" charset="0"/>
              </a:rPr>
              <a:t>NN and Gradient Boosting model, decode complex temporal nuances in energy consumption and renewable energy generation data, providing valuable insights into the viability and financial efficacy of various renewable energy options. </a:t>
            </a:r>
          </a:p>
          <a:p>
            <a:pPr rtl="0" fontAlgn="base">
              <a:spcBef>
                <a:spcPts val="800"/>
              </a:spcBef>
              <a:spcAft>
                <a:spcPts val="0"/>
              </a:spcAft>
              <a:buFont typeface="Arial" panose="020B0604020202020204" pitchFamily="34" charset="0"/>
              <a:buChar char="•"/>
            </a:pPr>
            <a:r>
              <a:rPr lang="en-US" sz="1800" b="0" i="0" u="none" strike="noStrike" dirty="0">
                <a:solidFill>
                  <a:srgbClr val="002060"/>
                </a:solidFill>
                <a:effectLst/>
                <a:latin typeface="Calibri" panose="020F0502020204030204" pitchFamily="34" charset="0"/>
              </a:rPr>
              <a:t>The integration of a refined chatbot framework, powered by NLP methodologies, distills user inquiries and preferences into tailored recommendations, enhancing comprehension and facilitating informed decision-making.</a:t>
            </a:r>
          </a:p>
          <a:p>
            <a:endParaRPr lang="en-IN" dirty="0"/>
          </a:p>
        </p:txBody>
      </p:sp>
    </p:spTree>
    <p:extLst>
      <p:ext uri="{BB962C8B-B14F-4D97-AF65-F5344CB8AC3E}">
        <p14:creationId xmlns:p14="http://schemas.microsoft.com/office/powerpoint/2010/main" val="167964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C332797-FFC4-1DFA-949D-D84951D59646}"/>
              </a:ext>
            </a:extLst>
          </p:cNvPr>
          <p:cNvSpPr txBox="1"/>
          <p:nvPr/>
        </p:nvSpPr>
        <p:spPr>
          <a:xfrm>
            <a:off x="3826148" y="307770"/>
            <a:ext cx="4539704" cy="646331"/>
          </a:xfrm>
          <a:prstGeom prst="rect">
            <a:avLst/>
          </a:prstGeom>
          <a:noFill/>
        </p:spPr>
        <p:txBody>
          <a:bodyPr wrap="none" rtlCol="0">
            <a:spAutoFit/>
          </a:bodyPr>
          <a:lstStyle/>
          <a:p>
            <a:r>
              <a:rPr lang="en-US" sz="3600" b="1" dirty="0">
                <a:solidFill>
                  <a:srgbClr val="000099"/>
                </a:solidFill>
              </a:rPr>
              <a:t>ARCHITECTURE DIAGRAM</a:t>
            </a:r>
            <a:endParaRPr lang="en-IN" sz="3600" b="1" dirty="0">
              <a:solidFill>
                <a:srgbClr val="000099"/>
              </a:solidFill>
            </a:endParaRPr>
          </a:p>
        </p:txBody>
      </p:sp>
      <p:pic>
        <p:nvPicPr>
          <p:cNvPr id="3" name="Picture 2">
            <a:extLst>
              <a:ext uri="{FF2B5EF4-FFF2-40B4-BE49-F238E27FC236}">
                <a16:creationId xmlns:a16="http://schemas.microsoft.com/office/drawing/2014/main" id="{02A5E459-5304-06D0-D113-33B88C052FE0}"/>
              </a:ext>
            </a:extLst>
          </p:cNvPr>
          <p:cNvPicPr>
            <a:picLocks noChangeAspect="1"/>
          </p:cNvPicPr>
          <p:nvPr/>
        </p:nvPicPr>
        <p:blipFill>
          <a:blip r:embed="rId2"/>
          <a:stretch>
            <a:fillRect/>
          </a:stretch>
        </p:blipFill>
        <p:spPr>
          <a:xfrm>
            <a:off x="1383323" y="1221320"/>
            <a:ext cx="9425353" cy="4943789"/>
          </a:xfrm>
          <a:prstGeom prst="rect">
            <a:avLst/>
          </a:prstGeom>
        </p:spPr>
      </p:pic>
    </p:spTree>
    <p:extLst>
      <p:ext uri="{BB962C8B-B14F-4D97-AF65-F5344CB8AC3E}">
        <p14:creationId xmlns:p14="http://schemas.microsoft.com/office/powerpoint/2010/main" val="29244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618744" y="1424212"/>
            <a:ext cx="5839968" cy="548640"/>
          </a:xfrm>
        </p:spPr>
        <p:txBody>
          <a:bodyPr>
            <a:normAutofit fontScale="90000"/>
          </a:bodyPr>
          <a:lstStyle/>
          <a:p>
            <a:r>
              <a:rPr lang="en-US" dirty="0"/>
              <a:t>Tech Stack</a:t>
            </a:r>
          </a:p>
        </p:txBody>
      </p:sp>
      <p:sp>
        <p:nvSpPr>
          <p:cNvPr id="11" name="TextBox 10">
            <a:extLst>
              <a:ext uri="{FF2B5EF4-FFF2-40B4-BE49-F238E27FC236}">
                <a16:creationId xmlns:a16="http://schemas.microsoft.com/office/drawing/2014/main" id="{BED6EFE7-B21D-FD2F-B5F6-091F9029A672}"/>
              </a:ext>
            </a:extLst>
          </p:cNvPr>
          <p:cNvSpPr txBox="1"/>
          <p:nvPr/>
        </p:nvSpPr>
        <p:spPr>
          <a:xfrm>
            <a:off x="8400422" y="1972852"/>
            <a:ext cx="3024554" cy="2492990"/>
          </a:xfrm>
          <a:prstGeom prst="rect">
            <a:avLst/>
          </a:prstGeom>
          <a:noFill/>
        </p:spPr>
        <p:txBody>
          <a:bodyPr wrap="square" rtlCol="0">
            <a:spAutoFit/>
          </a:bodyPr>
          <a:lstStyle/>
          <a:p>
            <a:pPr rtl="0">
              <a:spcBef>
                <a:spcPts val="0"/>
              </a:spcBef>
              <a:spcAft>
                <a:spcPts val="0"/>
              </a:spcAft>
            </a:pPr>
            <a:r>
              <a:rPr lang="en-US" sz="2400" b="1" i="0" dirty="0">
                <a:solidFill>
                  <a:srgbClr val="002060"/>
                </a:solidFill>
                <a:effectLst/>
                <a:latin typeface="Calibri" panose="020F0502020204030204" pitchFamily="34" charset="0"/>
              </a:rPr>
              <a:t>Algorithms :</a:t>
            </a:r>
          </a:p>
          <a:p>
            <a:pPr rtl="0">
              <a:spcBef>
                <a:spcPts val="0"/>
              </a:spcBef>
              <a:spcAft>
                <a:spcPts val="0"/>
              </a:spcAft>
            </a:pPr>
            <a:endParaRPr lang="en-US" sz="2400" b="1" dirty="0">
              <a:solidFill>
                <a:srgbClr val="002060"/>
              </a:solidFill>
              <a:effectLst/>
            </a:endParaRPr>
          </a:p>
          <a:p>
            <a:pPr marL="285750" indent="-285750" rtl="0" fontAlgn="base">
              <a:spcBef>
                <a:spcPts val="0"/>
              </a:spcBef>
              <a:spcAft>
                <a:spcPts val="0"/>
              </a:spcAft>
              <a:buFont typeface="Arial" panose="020B0604020202020204" pitchFamily="34" charset="0"/>
              <a:buChar char="•"/>
            </a:pPr>
            <a:r>
              <a:rPr lang="en-US" sz="1800" b="1" i="0" u="none" strike="noStrike" dirty="0">
                <a:solidFill>
                  <a:schemeClr val="accent1">
                    <a:lumMod val="50000"/>
                  </a:schemeClr>
                </a:solidFill>
                <a:effectLst/>
                <a:latin typeface="Twentieth Century"/>
              </a:rPr>
              <a:t>Gradient Boosting Model</a:t>
            </a:r>
          </a:p>
          <a:p>
            <a:pPr marL="285750" indent="-285750" rtl="0" fontAlgn="base">
              <a:spcBef>
                <a:spcPts val="0"/>
              </a:spcBef>
              <a:spcAft>
                <a:spcPts val="0"/>
              </a:spcAft>
              <a:buFont typeface="Arial" panose="020B0604020202020204" pitchFamily="34" charset="0"/>
              <a:buChar char="•"/>
            </a:pPr>
            <a:r>
              <a:rPr lang="en-US" b="1" dirty="0">
                <a:solidFill>
                  <a:schemeClr val="accent1">
                    <a:lumMod val="50000"/>
                  </a:schemeClr>
                </a:solidFill>
                <a:effectLst/>
                <a:latin typeface="Twentieth Century"/>
              </a:rPr>
              <a:t>XGBoost</a:t>
            </a:r>
          </a:p>
          <a:p>
            <a:pPr marL="285750" indent="-285750" rtl="0" fontAlgn="base">
              <a:spcBef>
                <a:spcPts val="0"/>
              </a:spcBef>
              <a:spcAft>
                <a:spcPts val="0"/>
              </a:spcAft>
              <a:buFont typeface="Arial" panose="020B0604020202020204" pitchFamily="34" charset="0"/>
              <a:buChar char="•"/>
            </a:pPr>
            <a:r>
              <a:rPr lang="en-US" b="1" dirty="0">
                <a:solidFill>
                  <a:schemeClr val="accent1">
                    <a:lumMod val="50000"/>
                  </a:schemeClr>
                </a:solidFill>
                <a:latin typeface="Twentieth Century"/>
              </a:rPr>
              <a:t>KNN</a:t>
            </a:r>
          </a:p>
          <a:p>
            <a:pPr marL="285750" indent="-285750" rtl="0" fontAlgn="base">
              <a:spcBef>
                <a:spcPts val="0"/>
              </a:spcBef>
              <a:spcAft>
                <a:spcPts val="0"/>
              </a:spcAft>
              <a:buFont typeface="Arial" panose="020B0604020202020204" pitchFamily="34" charset="0"/>
              <a:buChar char="•"/>
            </a:pPr>
            <a:r>
              <a:rPr lang="en-US" b="1" dirty="0">
                <a:solidFill>
                  <a:schemeClr val="accent1">
                    <a:lumMod val="50000"/>
                  </a:schemeClr>
                </a:solidFill>
                <a:effectLst/>
                <a:latin typeface="Twentieth Century"/>
              </a:rPr>
              <a:t>Stacking Classifier</a:t>
            </a:r>
          </a:p>
          <a:p>
            <a:br>
              <a:rPr lang="en-US" dirty="0"/>
            </a:br>
            <a:endParaRPr lang="en-IN" dirty="0"/>
          </a:p>
        </p:txBody>
      </p:sp>
      <p:pic>
        <p:nvPicPr>
          <p:cNvPr id="4" name="Picture 3">
            <a:extLst>
              <a:ext uri="{FF2B5EF4-FFF2-40B4-BE49-F238E27FC236}">
                <a16:creationId xmlns:a16="http://schemas.microsoft.com/office/drawing/2014/main" id="{BC954B51-BFD9-6A56-B14D-69F2CAB27E0E}"/>
              </a:ext>
            </a:extLst>
          </p:cNvPr>
          <p:cNvPicPr>
            <a:picLocks noChangeAspect="1"/>
          </p:cNvPicPr>
          <p:nvPr/>
        </p:nvPicPr>
        <p:blipFill>
          <a:blip r:embed="rId2"/>
          <a:stretch>
            <a:fillRect/>
          </a:stretch>
        </p:blipFill>
        <p:spPr>
          <a:xfrm>
            <a:off x="606552" y="2529465"/>
            <a:ext cx="7188926" cy="3263153"/>
          </a:xfrm>
          <a:prstGeom prst="rect">
            <a:avLst/>
          </a:prstGeom>
        </p:spPr>
      </p:pic>
    </p:spTree>
    <p:extLst>
      <p:ext uri="{BB962C8B-B14F-4D97-AF65-F5344CB8AC3E}">
        <p14:creationId xmlns:p14="http://schemas.microsoft.com/office/powerpoint/2010/main" val="29108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190412-79B9-5DA0-668D-020FE85CE769}"/>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8719A43F-EA9D-F49B-C37A-B7F94F28AABC}"/>
              </a:ext>
            </a:extLst>
          </p:cNvPr>
          <p:cNvSpPr>
            <a:spLocks noGrp="1"/>
          </p:cNvSpPr>
          <p:nvPr>
            <p:ph type="sldNum" sz="quarter" idx="12"/>
          </p:nvPr>
        </p:nvSpPr>
        <p:spPr/>
        <p:txBody>
          <a:bodyPr/>
          <a:lstStyle/>
          <a:p>
            <a:fld id="{75DF2D63-3FF5-D547-96B9-BE9CCD1ABA58}" type="slidenum">
              <a:rPr lang="en-US" smtClean="0"/>
              <a:t>8</a:t>
            </a:fld>
            <a:endParaRPr lang="en-US" dirty="0"/>
          </a:p>
        </p:txBody>
      </p:sp>
      <p:sp>
        <p:nvSpPr>
          <p:cNvPr id="14" name="TextBox 13"/>
          <p:cNvSpPr txBox="1"/>
          <p:nvPr/>
        </p:nvSpPr>
        <p:spPr>
          <a:xfrm>
            <a:off x="8071791" y="427546"/>
            <a:ext cx="3701667" cy="1151084"/>
          </a:xfrm>
          <a:prstGeom prst="rect">
            <a:avLst/>
          </a:prstGeom>
          <a:noFill/>
        </p:spPr>
        <p:txBody>
          <a:bodyPr wrap="square" rtlCol="0">
            <a:spAutoFit/>
          </a:bodyPr>
          <a:lstStyle/>
          <a:p>
            <a:pPr algn="r">
              <a:lnSpc>
                <a:spcPct val="80000"/>
              </a:lnSpc>
            </a:pPr>
            <a:r>
              <a:rPr lang="en-US" sz="5400" spc="300" dirty="0">
                <a:solidFill>
                  <a:schemeClr val="bg1"/>
                </a:solidFill>
                <a:latin typeface="Quicksand Medium" panose="00000600000000000000" pitchFamily="2" charset="0"/>
                <a:cs typeface="Poppins SemiBold" panose="02000000000000000000" pitchFamily="2" charset="0"/>
              </a:rPr>
              <a:t>SWOT</a:t>
            </a:r>
            <a:r>
              <a:rPr lang="en-US" sz="2800" spc="300" dirty="0">
                <a:solidFill>
                  <a:schemeClr val="bg1"/>
                </a:solidFill>
                <a:latin typeface="Quicksand Medium" panose="00000600000000000000" pitchFamily="2" charset="0"/>
                <a:cs typeface="Poppins SemiBold" panose="02000000000000000000" pitchFamily="2" charset="0"/>
              </a:rPr>
              <a:t> </a:t>
            </a:r>
            <a:r>
              <a:rPr lang="en-US" sz="3200" spc="300" dirty="0">
                <a:solidFill>
                  <a:schemeClr val="bg1"/>
                </a:solidFill>
                <a:latin typeface="Quicksand" panose="00000500000000000000" pitchFamily="2" charset="0"/>
                <a:cs typeface="Poppins SemiBold" panose="02000000000000000000" pitchFamily="2" charset="0"/>
              </a:rPr>
              <a:t>ANALYSIS</a:t>
            </a:r>
          </a:p>
        </p:txBody>
      </p:sp>
      <p:cxnSp>
        <p:nvCxnSpPr>
          <p:cNvPr id="8" name="Straight Connector 7"/>
          <p:cNvCxnSpPr/>
          <p:nvPr/>
        </p:nvCxnSpPr>
        <p:spPr>
          <a:xfrm>
            <a:off x="11887200" y="427546"/>
            <a:ext cx="0" cy="1093684"/>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a:off x="-449991" y="839635"/>
            <a:ext cx="9802809" cy="7081493"/>
            <a:chOff x="1202539" y="839635"/>
            <a:chExt cx="9802809" cy="7081493"/>
          </a:xfrm>
        </p:grpSpPr>
        <p:sp>
          <p:nvSpPr>
            <p:cNvPr id="41" name="TextBox 40"/>
            <p:cNvSpPr txBox="1"/>
            <p:nvPr/>
          </p:nvSpPr>
          <p:spPr>
            <a:xfrm>
              <a:off x="1202539" y="839635"/>
              <a:ext cx="3701667" cy="1877437"/>
            </a:xfrm>
            <a:prstGeom prst="rect">
              <a:avLst/>
            </a:prstGeom>
            <a:noFill/>
          </p:spPr>
          <p:txBody>
            <a:bodyPr wrap="square" rtlCol="0">
              <a:spAutoFit/>
            </a:bodyPr>
            <a:lstStyle/>
            <a:p>
              <a:pPr algn="ctr"/>
              <a:r>
                <a:rPr lang="en-US" sz="11600" b="1" spc="300" dirty="0">
                  <a:solidFill>
                    <a:schemeClr val="accent1"/>
                  </a:solidFill>
                  <a:latin typeface="Quicksand Medium" panose="00000600000000000000" pitchFamily="2" charset="0"/>
                  <a:cs typeface="Poppins SemiBold" panose="02000000000000000000" pitchFamily="2" charset="0"/>
                </a:rPr>
                <a:t>S</a:t>
              </a:r>
            </a:p>
          </p:txBody>
        </p:sp>
        <p:sp>
          <p:nvSpPr>
            <p:cNvPr id="6" name="Parallelogram 5"/>
            <p:cNvSpPr/>
            <p:nvPr/>
          </p:nvSpPr>
          <p:spPr>
            <a:xfrm rot="16200000" flipH="1">
              <a:off x="400638" y="3522786"/>
              <a:ext cx="5009560" cy="2034772"/>
            </a:xfrm>
            <a:prstGeom prst="parallelogram">
              <a:avLst>
                <a:gd name="adj" fmla="val 30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2293008" y="2604395"/>
              <a:ext cx="1700627" cy="3416320"/>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The platform offers personalized recommendations based on location, energy needs, square footage, and budget.</a:t>
              </a:r>
            </a:p>
            <a:p>
              <a:pPr marL="171450" indent="-171450">
                <a:buFont typeface="Arial" panose="020B0604020202020204" pitchFamily="34" charset="0"/>
                <a:buChar char="•"/>
              </a:pP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Leveraging open-source data  enhances the accuracy and relevance of recommendations.</a:t>
              </a:r>
            </a:p>
            <a:p>
              <a:pPr marL="171450" indent="-171450">
                <a:buFont typeface="Arial" panose="020B0604020202020204" pitchFamily="34" charset="0"/>
                <a:buChar char="•"/>
              </a:pP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The platform contributes to reducing carbon emissions and fostering a more sustainable future.</a:t>
              </a:r>
            </a:p>
          </p:txBody>
        </p:sp>
        <p:sp>
          <p:nvSpPr>
            <p:cNvPr id="42" name="Parallelogram 41"/>
            <p:cNvSpPr/>
            <p:nvPr/>
          </p:nvSpPr>
          <p:spPr>
            <a:xfrm rot="5400000">
              <a:off x="2879535" y="3407109"/>
              <a:ext cx="4778206" cy="2034772"/>
            </a:xfrm>
            <a:prstGeom prst="parallelogram">
              <a:avLst>
                <a:gd name="adj" fmla="val 2987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p:cNvSpPr txBox="1"/>
            <p:nvPr/>
          </p:nvSpPr>
          <p:spPr>
            <a:xfrm>
              <a:off x="3424658" y="849035"/>
              <a:ext cx="3701667" cy="1877437"/>
            </a:xfrm>
            <a:prstGeom prst="rect">
              <a:avLst/>
            </a:prstGeom>
            <a:noFill/>
          </p:spPr>
          <p:txBody>
            <a:bodyPr wrap="square" rtlCol="0">
              <a:spAutoFit/>
            </a:bodyPr>
            <a:lstStyle/>
            <a:p>
              <a:pPr algn="ctr"/>
              <a:r>
                <a:rPr lang="en-US" sz="11600" b="1" spc="300" dirty="0">
                  <a:solidFill>
                    <a:schemeClr val="accent4"/>
                  </a:solidFill>
                  <a:latin typeface="Quicksand Medium" panose="00000600000000000000" pitchFamily="2" charset="0"/>
                  <a:cs typeface="Poppins SemiBold" panose="02000000000000000000" pitchFamily="2" charset="0"/>
                </a:rPr>
                <a:t>W</a:t>
              </a:r>
            </a:p>
          </p:txBody>
        </p:sp>
        <p:sp>
          <p:nvSpPr>
            <p:cNvPr id="35" name="TextBox 34"/>
            <p:cNvSpPr txBox="1"/>
            <p:nvPr/>
          </p:nvSpPr>
          <p:spPr>
            <a:xfrm rot="16200000">
              <a:off x="326025" y="4974655"/>
              <a:ext cx="3740484" cy="400110"/>
            </a:xfrm>
            <a:prstGeom prst="rect">
              <a:avLst/>
            </a:prstGeom>
            <a:noFill/>
          </p:spPr>
          <p:txBody>
            <a:bodyPr wrap="square" rtlCol="0">
              <a:spAutoFit/>
            </a:bodyPr>
            <a:lstStyle/>
            <a:p>
              <a:pPr algn="r"/>
              <a:r>
                <a:rPr lang="en-US" sz="2000" spc="300" dirty="0">
                  <a:solidFill>
                    <a:schemeClr val="bg1"/>
                  </a:solidFill>
                  <a:latin typeface="Quicksand Medium" panose="00000600000000000000" pitchFamily="2" charset="0"/>
                  <a:cs typeface="Poppins SemiBold" panose="02000000000000000000" pitchFamily="2" charset="0"/>
                </a:rPr>
                <a:t>STRENGTHS</a:t>
              </a:r>
            </a:p>
          </p:txBody>
        </p:sp>
        <p:sp>
          <p:nvSpPr>
            <p:cNvPr id="44" name="TextBox 43"/>
            <p:cNvSpPr txBox="1"/>
            <p:nvPr/>
          </p:nvSpPr>
          <p:spPr>
            <a:xfrm rot="16200000">
              <a:off x="4207504" y="5572783"/>
              <a:ext cx="3701667" cy="400110"/>
            </a:xfrm>
            <a:prstGeom prst="rect">
              <a:avLst/>
            </a:prstGeom>
            <a:noFill/>
          </p:spPr>
          <p:txBody>
            <a:bodyPr wrap="square" rtlCol="0">
              <a:spAutoFit/>
            </a:bodyPr>
            <a:lstStyle/>
            <a:p>
              <a:pPr algn="r"/>
              <a:r>
                <a:rPr lang="en-US" sz="2000" spc="300" dirty="0">
                  <a:solidFill>
                    <a:schemeClr val="bg1"/>
                  </a:solidFill>
                  <a:latin typeface="Quicksand Medium" panose="00000600000000000000" pitchFamily="2" charset="0"/>
                  <a:cs typeface="Poppins SemiBold" panose="02000000000000000000" pitchFamily="2" charset="0"/>
                </a:rPr>
                <a:t>WEAKNESSES</a:t>
              </a:r>
            </a:p>
          </p:txBody>
        </p:sp>
        <p:sp>
          <p:nvSpPr>
            <p:cNvPr id="45" name="TextBox 44"/>
            <p:cNvSpPr txBox="1"/>
            <p:nvPr/>
          </p:nvSpPr>
          <p:spPr>
            <a:xfrm>
              <a:off x="4365571" y="3939722"/>
              <a:ext cx="1486709" cy="276999"/>
            </a:xfrm>
            <a:prstGeom prst="rect">
              <a:avLst/>
            </a:prstGeom>
            <a:noFill/>
          </p:spPr>
          <p:txBody>
            <a:bodyPr wrap="square" rtlCol="0">
              <a:spAutoFit/>
            </a:bodyPr>
            <a:lstStyle/>
            <a:p>
              <a:endParaRPr lang="en-US" sz="1200" dirty="0">
                <a:solidFill>
                  <a:schemeClr val="bg1"/>
                </a:solidFill>
                <a:latin typeface="Quicksand" panose="00000500000000000000" pitchFamily="2" charset="0"/>
                <a:cs typeface="Poppins" panose="02000000000000000000" pitchFamily="2" charset="0"/>
              </a:endParaRPr>
            </a:p>
          </p:txBody>
        </p:sp>
        <p:sp>
          <p:nvSpPr>
            <p:cNvPr id="46" name="Parallelogram 45"/>
            <p:cNvSpPr/>
            <p:nvPr/>
          </p:nvSpPr>
          <p:spPr>
            <a:xfrm rot="16200000" flipH="1">
              <a:off x="4859343" y="4137918"/>
              <a:ext cx="5531649" cy="2034772"/>
            </a:xfrm>
            <a:prstGeom prst="parallelogram">
              <a:avLst>
                <a:gd name="adj" fmla="val 30414"/>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rot="16200000">
              <a:off x="5014033" y="4730321"/>
              <a:ext cx="3701667" cy="400110"/>
            </a:xfrm>
            <a:prstGeom prst="rect">
              <a:avLst/>
            </a:prstGeom>
            <a:noFill/>
          </p:spPr>
          <p:txBody>
            <a:bodyPr wrap="square" rtlCol="0">
              <a:spAutoFit/>
            </a:bodyPr>
            <a:lstStyle/>
            <a:p>
              <a:pPr algn="r"/>
              <a:r>
                <a:rPr lang="en-US" sz="2000" spc="300" dirty="0">
                  <a:solidFill>
                    <a:schemeClr val="bg1"/>
                  </a:solidFill>
                  <a:latin typeface="Quicksand Medium" panose="00000600000000000000" pitchFamily="2" charset="0"/>
                  <a:cs typeface="Poppins SemiBold" panose="02000000000000000000" pitchFamily="2" charset="0"/>
                </a:rPr>
                <a:t>OPPORTUNITIES</a:t>
              </a:r>
            </a:p>
          </p:txBody>
        </p:sp>
        <p:sp>
          <p:nvSpPr>
            <p:cNvPr id="48" name="TextBox 47"/>
            <p:cNvSpPr txBox="1"/>
            <p:nvPr/>
          </p:nvSpPr>
          <p:spPr>
            <a:xfrm>
              <a:off x="5753059" y="1332047"/>
              <a:ext cx="3701667" cy="1877437"/>
            </a:xfrm>
            <a:prstGeom prst="rect">
              <a:avLst/>
            </a:prstGeom>
            <a:noFill/>
          </p:spPr>
          <p:txBody>
            <a:bodyPr wrap="square" rtlCol="0">
              <a:spAutoFit/>
            </a:bodyPr>
            <a:lstStyle/>
            <a:p>
              <a:pPr algn="ctr"/>
              <a:r>
                <a:rPr lang="en-US" sz="11600" b="1" spc="300" dirty="0">
                  <a:solidFill>
                    <a:srgbClr val="92D050"/>
                  </a:solidFill>
                  <a:latin typeface="Quicksand Medium" panose="00000600000000000000" pitchFamily="2" charset="0"/>
                  <a:cs typeface="Poppins SemiBold" panose="02000000000000000000" pitchFamily="2" charset="0"/>
                </a:rPr>
                <a:t>O</a:t>
              </a:r>
            </a:p>
          </p:txBody>
        </p:sp>
        <p:sp>
          <p:nvSpPr>
            <p:cNvPr id="49" name="TextBox 48"/>
            <p:cNvSpPr txBox="1"/>
            <p:nvPr/>
          </p:nvSpPr>
          <p:spPr>
            <a:xfrm>
              <a:off x="7126325" y="3133111"/>
              <a:ext cx="1486709" cy="276999"/>
            </a:xfrm>
            <a:prstGeom prst="rect">
              <a:avLst/>
            </a:prstGeom>
            <a:noFill/>
          </p:spPr>
          <p:txBody>
            <a:bodyPr wrap="square" rtlCol="0">
              <a:spAutoFit/>
            </a:bodyPr>
            <a:lstStyle/>
            <a:p>
              <a:pPr marL="171450" indent="-171450">
                <a:buFont typeface="Arial" panose="020B0604020202020204" pitchFamily="34" charset="0"/>
                <a:buChar char="•"/>
              </a:pPr>
              <a:endParaRPr lang="en-US" sz="1200" dirty="0">
                <a:solidFill>
                  <a:schemeClr val="bg1"/>
                </a:solidFill>
                <a:latin typeface="Quicksand" panose="00000500000000000000" pitchFamily="2" charset="0"/>
                <a:cs typeface="Poppins" panose="02000000000000000000" pitchFamily="2" charset="0"/>
              </a:endParaRPr>
            </a:p>
          </p:txBody>
        </p:sp>
        <p:sp>
          <p:nvSpPr>
            <p:cNvPr id="51" name="Parallelogram 50"/>
            <p:cNvSpPr/>
            <p:nvPr/>
          </p:nvSpPr>
          <p:spPr>
            <a:xfrm rot="5400000">
              <a:off x="7598859" y="3761196"/>
              <a:ext cx="4778206" cy="2034772"/>
            </a:xfrm>
            <a:prstGeom prst="parallelogram">
              <a:avLst>
                <a:gd name="adj" fmla="val 29873"/>
              </a:avLst>
            </a:prstGeom>
            <a:solidFill>
              <a:srgbClr val="DA26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8983341" y="3537853"/>
              <a:ext cx="1461810" cy="3046988"/>
            </a:xfrm>
            <a:prstGeom prst="rect">
              <a:avLst/>
            </a:prstGeom>
            <a:noFill/>
          </p:spPr>
          <p:txBody>
            <a:bodyPr wrap="square" rtlCol="0">
              <a:spAutoFit/>
            </a:bodyPr>
            <a:lstStyle/>
            <a:p>
              <a:pPr marL="171450" indent="-171450" algn="ctr">
                <a:buFont typeface="Arial" panose="020B0604020202020204" pitchFamily="34" charset="0"/>
                <a:buChar char="•"/>
              </a:pPr>
              <a:r>
                <a:rPr lang="en-US" sz="1200" dirty="0"/>
                <a:t>The renewable energy sector is competitive.</a:t>
              </a:r>
            </a:p>
            <a:p>
              <a:pPr marL="171450" indent="-171450" algn="ctr">
                <a:buFont typeface="Arial" panose="020B0604020202020204" pitchFamily="34" charset="0"/>
                <a:buChar char="•"/>
              </a:pPr>
              <a:r>
                <a:rPr lang="en-US" sz="1200" dirty="0"/>
                <a:t>Changes in government policies and regulations related to renewable energy incentives and subsidies could impact the platform's viability and profitability.</a:t>
              </a:r>
            </a:p>
            <a:p>
              <a:pPr algn="ctr"/>
              <a:endParaRPr lang="en-US" sz="1200" b="1" spc="300" dirty="0">
                <a:solidFill>
                  <a:schemeClr val="bg1"/>
                </a:solidFill>
                <a:cs typeface="Poppins SemiBold" panose="02000000000000000000" pitchFamily="2" charset="0"/>
              </a:endParaRPr>
            </a:p>
          </p:txBody>
        </p:sp>
        <p:sp>
          <p:nvSpPr>
            <p:cNvPr id="53" name="TextBox 52"/>
            <p:cNvSpPr txBox="1"/>
            <p:nvPr/>
          </p:nvSpPr>
          <p:spPr>
            <a:xfrm rot="16200000">
              <a:off x="8807374" y="4994063"/>
              <a:ext cx="3701667" cy="400110"/>
            </a:xfrm>
            <a:prstGeom prst="rect">
              <a:avLst/>
            </a:prstGeom>
            <a:noFill/>
          </p:spPr>
          <p:txBody>
            <a:bodyPr wrap="square" rtlCol="0">
              <a:spAutoFit/>
            </a:bodyPr>
            <a:lstStyle/>
            <a:p>
              <a:pPr algn="r"/>
              <a:r>
                <a:rPr lang="en-US" sz="2000" spc="300" dirty="0">
                  <a:solidFill>
                    <a:schemeClr val="bg1"/>
                  </a:solidFill>
                  <a:latin typeface="Quicksand Medium" panose="00000600000000000000" pitchFamily="2" charset="0"/>
                  <a:cs typeface="Poppins SemiBold" panose="02000000000000000000" pitchFamily="2" charset="0"/>
                </a:rPr>
                <a:t>THREATS</a:t>
              </a:r>
            </a:p>
          </p:txBody>
        </p:sp>
      </p:grpSp>
      <p:sp>
        <p:nvSpPr>
          <p:cNvPr id="7" name="TextBox 6">
            <a:extLst>
              <a:ext uri="{FF2B5EF4-FFF2-40B4-BE49-F238E27FC236}">
                <a16:creationId xmlns:a16="http://schemas.microsoft.com/office/drawing/2014/main" id="{2F027E92-12A1-ED12-15F4-9D77B032555C}"/>
              </a:ext>
            </a:extLst>
          </p:cNvPr>
          <p:cNvSpPr txBox="1"/>
          <p:nvPr/>
        </p:nvSpPr>
        <p:spPr>
          <a:xfrm>
            <a:off x="2628010" y="2509712"/>
            <a:ext cx="1833282" cy="2677656"/>
          </a:xfrm>
          <a:prstGeom prst="rect">
            <a:avLst/>
          </a:prstGeom>
          <a:noFill/>
        </p:spPr>
        <p:txBody>
          <a:bodyPr wrap="square">
            <a:spAutoFit/>
          </a:bodyPr>
          <a:lstStyle/>
          <a:p>
            <a:pPr marL="285750" indent="-285750">
              <a:buFont typeface="Arial" panose="020B0604020202020204" pitchFamily="34" charset="0"/>
              <a:buChar char="•"/>
            </a:pPr>
            <a:r>
              <a:rPr lang="en-US" sz="1200" dirty="0"/>
              <a:t>Dependence on open-source data may lead to inaccuracies, affecting the reliability of recommendations.</a:t>
            </a:r>
          </a:p>
          <a:p>
            <a:pPr marL="285750" indent="-285750">
              <a:buFont typeface="Arial" panose="020B0604020202020204" pitchFamily="34" charset="0"/>
              <a:buChar char="•"/>
            </a:pPr>
            <a:r>
              <a:rPr lang="en-US" sz="1200" dirty="0"/>
              <a:t>Users may lack awareness of the platform's existence or the benefits of renewable energy, requiring robust marketing.</a:t>
            </a:r>
          </a:p>
        </p:txBody>
      </p:sp>
      <p:sp>
        <p:nvSpPr>
          <p:cNvPr id="9" name="TextBox 8">
            <a:extLst>
              <a:ext uri="{FF2B5EF4-FFF2-40B4-BE49-F238E27FC236}">
                <a16:creationId xmlns:a16="http://schemas.microsoft.com/office/drawing/2014/main" id="{D43BF66C-A2EB-853A-36EB-C018DDD22CE8}"/>
              </a:ext>
            </a:extLst>
          </p:cNvPr>
          <p:cNvSpPr txBox="1"/>
          <p:nvPr/>
        </p:nvSpPr>
        <p:spPr>
          <a:xfrm>
            <a:off x="5353068" y="3057399"/>
            <a:ext cx="1611859" cy="3416320"/>
          </a:xfrm>
          <a:prstGeom prst="rect">
            <a:avLst/>
          </a:prstGeom>
          <a:noFill/>
        </p:spPr>
        <p:txBody>
          <a:bodyPr wrap="square">
            <a:spAutoFit/>
          </a:bodyPr>
          <a:lstStyle/>
          <a:p>
            <a:pPr marL="171450" indent="-171450">
              <a:buFont typeface="Arial" panose="020B0604020202020204" pitchFamily="34" charset="0"/>
              <a:buChar char="•"/>
            </a:pPr>
            <a:r>
              <a:rPr lang="en-US" sz="1200" dirty="0"/>
              <a:t>The platform has the potential for global scalability, allowing it to address renewable energy needs beyond its initial target market.</a:t>
            </a:r>
          </a:p>
          <a:p>
            <a:pPr marL="171450" indent="-171450">
              <a:buFont typeface="Arial" panose="020B0604020202020204" pitchFamily="34" charset="0"/>
              <a:buChar char="•"/>
            </a:pPr>
            <a:r>
              <a:rPr lang="en-US" sz="1200" dirty="0"/>
              <a:t>Collaborating with renewable energy providers, government agencies, and environmental organizations can expand the platform's reach and credibility.</a:t>
            </a:r>
          </a:p>
        </p:txBody>
      </p:sp>
      <p:sp>
        <p:nvSpPr>
          <p:cNvPr id="33" name="TextBox 32">
            <a:extLst>
              <a:ext uri="{FF2B5EF4-FFF2-40B4-BE49-F238E27FC236}">
                <a16:creationId xmlns:a16="http://schemas.microsoft.com/office/drawing/2014/main" id="{A80149AA-AF47-F913-E70A-94860E33DEA8}"/>
              </a:ext>
            </a:extLst>
          </p:cNvPr>
          <p:cNvSpPr txBox="1"/>
          <p:nvPr/>
        </p:nvSpPr>
        <p:spPr>
          <a:xfrm>
            <a:off x="6796904" y="1327833"/>
            <a:ext cx="3382320" cy="1604652"/>
          </a:xfrm>
          <a:prstGeom prst="rect">
            <a:avLst/>
          </a:prstGeom>
          <a:noFill/>
        </p:spPr>
        <p:txBody>
          <a:bodyPr wrap="square" rtlCol="0">
            <a:spAutoFit/>
          </a:bodyPr>
          <a:lstStyle/>
          <a:p>
            <a:pPr algn="ctr"/>
            <a:r>
              <a:rPr lang="en-US" sz="11600" b="1" spc="300" dirty="0">
                <a:solidFill>
                  <a:srgbClr val="DA267C"/>
                </a:solidFill>
                <a:latin typeface="Quicksand Medium" panose="00000600000000000000" pitchFamily="2" charset="0"/>
                <a:cs typeface="Poppins SemiBold" panose="02000000000000000000" pitchFamily="2" charset="0"/>
              </a:rPr>
              <a:t>T</a:t>
            </a:r>
          </a:p>
        </p:txBody>
      </p:sp>
    </p:spTree>
    <p:extLst>
      <p:ext uri="{BB962C8B-B14F-4D97-AF65-F5344CB8AC3E}">
        <p14:creationId xmlns:p14="http://schemas.microsoft.com/office/powerpoint/2010/main" val="2367152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0828">
              <a:srgbClr val="FDCA2D"/>
            </a:gs>
            <a:gs pos="0">
              <a:schemeClr val="accent1">
                <a:lumMod val="5000"/>
                <a:lumOff val="95000"/>
              </a:schemeClr>
            </a:gs>
            <a:gs pos="74000">
              <a:srgbClr val="FFC000"/>
            </a:gs>
            <a:gs pos="83000">
              <a:srgbClr val="FFC000"/>
            </a:gs>
            <a:gs pos="100000">
              <a:schemeClr val="accent2">
                <a:lumMod val="60000"/>
                <a:lumOff val="4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AC453-3D85-E555-1888-142CF0F621EA}"/>
              </a:ext>
            </a:extLst>
          </p:cNvPr>
          <p:cNvSpPr>
            <a:spLocks noGrp="1"/>
          </p:cNvSpPr>
          <p:nvPr>
            <p:ph type="title"/>
          </p:nvPr>
        </p:nvSpPr>
        <p:spPr/>
        <p:txBody>
          <a:bodyPr/>
          <a:lstStyle/>
          <a:p>
            <a:r>
              <a:rPr lang="en-US" dirty="0"/>
              <a:t>MARKET ANALYSIS</a:t>
            </a:r>
          </a:p>
        </p:txBody>
      </p:sp>
      <p:sp>
        <p:nvSpPr>
          <p:cNvPr id="3" name="Footer Placeholder 2">
            <a:extLst>
              <a:ext uri="{FF2B5EF4-FFF2-40B4-BE49-F238E27FC236}">
                <a16:creationId xmlns:a16="http://schemas.microsoft.com/office/drawing/2014/main" id="{54B0867B-8734-C4B4-0B39-EF1EE8BBA810}"/>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EEC97F9C-79AF-34E5-E65F-6A0C052125B5}"/>
              </a:ext>
            </a:extLst>
          </p:cNvPr>
          <p:cNvSpPr>
            <a:spLocks noGrp="1"/>
          </p:cNvSpPr>
          <p:nvPr>
            <p:ph type="sldNum" sz="quarter" idx="12"/>
          </p:nvPr>
        </p:nvSpPr>
        <p:spPr/>
        <p:txBody>
          <a:bodyPr/>
          <a:lstStyle/>
          <a:p>
            <a:fld id="{75DF2D63-3FF5-D547-96B9-BE9CCD1ABA58}" type="slidenum">
              <a:rPr lang="en-US" smtClean="0"/>
              <a:t>9</a:t>
            </a:fld>
            <a:endParaRPr lang="en-US" dirty="0"/>
          </a:p>
        </p:txBody>
      </p:sp>
      <p:sp>
        <p:nvSpPr>
          <p:cNvPr id="5" name="TextBox 4">
            <a:extLst>
              <a:ext uri="{FF2B5EF4-FFF2-40B4-BE49-F238E27FC236}">
                <a16:creationId xmlns:a16="http://schemas.microsoft.com/office/drawing/2014/main" id="{6542FF67-D75D-07AD-A861-DC4CC4523E2F}"/>
              </a:ext>
            </a:extLst>
          </p:cNvPr>
          <p:cNvSpPr txBox="1"/>
          <p:nvPr/>
        </p:nvSpPr>
        <p:spPr>
          <a:xfrm>
            <a:off x="999565" y="1690688"/>
            <a:ext cx="7611035" cy="3785652"/>
          </a:xfrm>
          <a:prstGeom prst="rect">
            <a:avLst/>
          </a:prstGeom>
          <a:noFill/>
        </p:spPr>
        <p:txBody>
          <a:bodyPr wrap="square">
            <a:spAutoFit/>
          </a:bodyPr>
          <a:lstStyle/>
          <a:p>
            <a:pPr marL="171450" indent="-171450">
              <a:buFont typeface="Arial" panose="020B0604020202020204" pitchFamily="34" charset="0"/>
              <a:buChar char="•"/>
            </a:pPr>
            <a:r>
              <a:rPr lang="en-US" sz="2400" dirty="0">
                <a:solidFill>
                  <a:srgbClr val="FF0000"/>
                </a:solidFill>
                <a:latin typeface="Quicksand" panose="00000500000000000000" pitchFamily="2" charset="0"/>
                <a:cs typeface="Poppins" panose="02000000000000000000" pitchFamily="2" charset="0"/>
              </a:rPr>
              <a:t>Increasing awareness of environmental issues and government incentives for renewable energy adoption create a favorable market.</a:t>
            </a:r>
          </a:p>
          <a:p>
            <a:pPr marL="171450" indent="-171450">
              <a:buFont typeface="Arial" panose="020B0604020202020204" pitchFamily="34" charset="0"/>
              <a:buChar char="•"/>
            </a:pPr>
            <a:r>
              <a:rPr lang="en-US" sz="2400" dirty="0">
                <a:solidFill>
                  <a:srgbClr val="FF0000"/>
                </a:solidFill>
                <a:latin typeface="Quicksand" panose="00000500000000000000" pitchFamily="2" charset="0"/>
                <a:cs typeface="Poppins" panose="02000000000000000000" pitchFamily="2" charset="0"/>
              </a:rPr>
              <a:t>Collaborating with renewable energy providers, government agencies, and environmental organizations can expand the platform's reach and credibility.</a:t>
            </a:r>
          </a:p>
          <a:p>
            <a:pPr marL="171450" indent="-171450">
              <a:buFont typeface="Arial" panose="020B0604020202020204" pitchFamily="34" charset="0"/>
              <a:buChar char="•"/>
            </a:pPr>
            <a:r>
              <a:rPr lang="en-US" sz="2400" dirty="0">
                <a:solidFill>
                  <a:srgbClr val="FF0000"/>
                </a:solidFill>
                <a:latin typeface="Quicksand" panose="00000500000000000000" pitchFamily="2" charset="0"/>
                <a:cs typeface="Poppins" panose="02000000000000000000" pitchFamily="2" charset="0"/>
              </a:rPr>
              <a:t>The platform has the potential for global scalability, allowing it to address renewable energy needs beyond its initial target </a:t>
            </a:r>
            <a:r>
              <a:rPr lang="en-US" sz="2400" dirty="0" err="1">
                <a:solidFill>
                  <a:srgbClr val="FF0000"/>
                </a:solidFill>
                <a:latin typeface="Quicksand" panose="00000500000000000000" pitchFamily="2" charset="0"/>
                <a:cs typeface="Poppins" panose="02000000000000000000" pitchFamily="2" charset="0"/>
              </a:rPr>
              <a:t>marke</a:t>
            </a:r>
            <a:endParaRPr lang="en-US" sz="2400" dirty="0">
              <a:solidFill>
                <a:srgbClr val="FF0000"/>
              </a:solidFill>
              <a:latin typeface="Quicksand" panose="00000500000000000000" pitchFamily="2" charset="0"/>
              <a:cs typeface="Poppins" panose="02000000000000000000" pitchFamily="2" charset="0"/>
            </a:endParaRPr>
          </a:p>
        </p:txBody>
      </p:sp>
    </p:spTree>
    <p:extLst>
      <p:ext uri="{BB962C8B-B14F-4D97-AF65-F5344CB8AC3E}">
        <p14:creationId xmlns:p14="http://schemas.microsoft.com/office/powerpoint/2010/main" val="2243406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250</TotalTime>
  <Words>551</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Rounded MT Bold</vt:lpstr>
      <vt:lpstr>Calibri</vt:lpstr>
      <vt:lpstr>Calibri Light</vt:lpstr>
      <vt:lpstr>Poppins SemiBold</vt:lpstr>
      <vt:lpstr>Quicksand</vt:lpstr>
      <vt:lpstr>Quicksand Medium</vt:lpstr>
      <vt:lpstr>Roboto</vt:lpstr>
      <vt:lpstr>Sitka Heading Semibold</vt:lpstr>
      <vt:lpstr>Twentieth Century</vt:lpstr>
      <vt:lpstr>Office Theme</vt:lpstr>
      <vt:lpstr>PowerPoint Presentation</vt:lpstr>
      <vt:lpstr>PowerPoint Presentation</vt:lpstr>
      <vt:lpstr>Problem statement</vt:lpstr>
      <vt:lpstr>WORKFLOW</vt:lpstr>
      <vt:lpstr>Ideas &amp; approaches</vt:lpstr>
      <vt:lpstr>PowerPoint Presentation</vt:lpstr>
      <vt:lpstr>Tech Stack</vt:lpstr>
      <vt:lpstr>PowerPoint Presentation</vt:lpstr>
      <vt:lpstr>MARKET ANALYSIS</vt:lpstr>
      <vt:lpstr>SAMPLE OUTPUT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Sarnitha M</dc:creator>
  <cp:lastModifiedBy>Pooja S</cp:lastModifiedBy>
  <cp:revision>12</cp:revision>
  <dcterms:created xsi:type="dcterms:W3CDTF">2024-02-22T04:54:39Z</dcterms:created>
  <dcterms:modified xsi:type="dcterms:W3CDTF">2024-02-24T02:21:24Z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