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60" r:id="rId5"/>
    <p:sldId id="267" r:id="rId6"/>
    <p:sldId id="268" r:id="rId7"/>
    <p:sldId id="259"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p:cViewPr varScale="1">
        <p:scale>
          <a:sx n="114" d="100"/>
          <a:sy n="114" d="100"/>
        </p:scale>
        <p:origin x="450" y="11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Male (</a:t>
          </a:r>
          <a:r>
            <a:rPr lang="en-US" dirty="0" err="1"/>
            <a:t>trestbps</a:t>
          </a:r>
          <a:r>
            <a:rPr lang="en-US" dirty="0"/>
            <a:t>&gt;170)</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Female (</a:t>
          </a:r>
          <a:r>
            <a:rPr lang="en-US" dirty="0" err="1"/>
            <a:t>trestbps</a:t>
          </a:r>
          <a:r>
            <a:rPr lang="en-US" dirty="0"/>
            <a:t>&gt;170)</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Chol&gt;300  </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Chol&gt;500</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Heart disease targets</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Heart disease targets</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Heart disease targets</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Heart disease targets</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Chol&gt;300  </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Chol&gt;500</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Male (</a:t>
          </a:r>
          <a:r>
            <a:rPr lang="en-US" sz="1800" kern="1200" dirty="0" err="1"/>
            <a:t>trestbps</a:t>
          </a:r>
          <a:r>
            <a:rPr lang="en-US" sz="1800" kern="1200" dirty="0"/>
            <a:t>&gt;170)</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Female (</a:t>
          </a:r>
          <a:r>
            <a:rPr lang="en-US" sz="1800" kern="1200" dirty="0" err="1"/>
            <a:t>trestbps</a:t>
          </a:r>
          <a:r>
            <a:rPr lang="en-US" sz="1800" kern="1200" dirty="0"/>
            <a:t>&gt;170)</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4/22/2019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4/22/2019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4/22/2019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4/22/2019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4/22/2019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4/22/2019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4/22/2019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ronitf/heart-disease-uc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143000"/>
            <a:ext cx="4098175" cy="3177380"/>
          </a:xfrm>
        </p:spPr>
        <p:txBody>
          <a:bodyPr>
            <a:normAutofit/>
          </a:bodyPr>
          <a:lstStyle/>
          <a:p>
            <a:r>
              <a:rPr lang="en-US" dirty="0"/>
              <a:t>Visualization on Heart Disease Targets</a:t>
            </a:r>
          </a:p>
        </p:txBody>
      </p:sp>
      <p:sp>
        <p:nvSpPr>
          <p:cNvPr id="3" name="Subtitle 2"/>
          <p:cNvSpPr>
            <a:spLocks noGrp="1"/>
          </p:cNvSpPr>
          <p:nvPr>
            <p:ph type="subTitle" idx="1"/>
          </p:nvPr>
        </p:nvSpPr>
        <p:spPr/>
        <p:txBody>
          <a:bodyPr>
            <a:normAutofit fontScale="85000" lnSpcReduction="20000"/>
          </a:bodyPr>
          <a:lstStyle/>
          <a:p>
            <a:r>
              <a:rPr lang="en-US" dirty="0"/>
              <a:t>Projection of Data on Heart Disease to the checkup team in cardiology department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10058400" cy="1325563"/>
          </a:xfrm>
        </p:spPr>
        <p:txBody>
          <a:bodyPr>
            <a:normAutofit fontScale="90000"/>
          </a:bodyPr>
          <a:lstStyle/>
          <a:p>
            <a:br>
              <a:rPr lang="en-US" dirty="0"/>
            </a:br>
            <a:br>
              <a:rPr lang="en-US" dirty="0"/>
            </a:br>
            <a:r>
              <a:rPr lang="en-US" dirty="0"/>
              <a:t>Projection of Data on Heart Disease to the checkup team in cardiology department</a:t>
            </a:r>
            <a:br>
              <a:rPr lang="en-US" dirty="0"/>
            </a:br>
            <a:br>
              <a:rPr lang="en-US" dirty="0"/>
            </a:br>
            <a:endParaRPr lang="en-US" dirty="0"/>
          </a:p>
        </p:txBody>
      </p:sp>
      <p:sp>
        <p:nvSpPr>
          <p:cNvPr id="3" name="Content Placeholder 2"/>
          <p:cNvSpPr>
            <a:spLocks noGrp="1"/>
          </p:cNvSpPr>
          <p:nvPr>
            <p:ph idx="1"/>
          </p:nvPr>
        </p:nvSpPr>
        <p:spPr/>
        <p:txBody>
          <a:bodyPr/>
          <a:lstStyle/>
          <a:p>
            <a:endParaRPr lang="en-US" b="1" dirty="0"/>
          </a:p>
          <a:p>
            <a:endParaRPr lang="en-US" b="1" dirty="0"/>
          </a:p>
          <a:p>
            <a:r>
              <a:rPr lang="en-US" b="1" dirty="0"/>
              <a:t>Healthcare Data on Heart Disease:</a:t>
            </a:r>
          </a:p>
          <a:p>
            <a:r>
              <a:rPr lang="en-US" b="1" dirty="0"/>
              <a:t>Data has been taken from:</a:t>
            </a:r>
            <a:r>
              <a:rPr lang="en-US" dirty="0"/>
              <a:t> </a:t>
            </a:r>
            <a:r>
              <a:rPr lang="en-US" u="sng" dirty="0">
                <a:hlinkClick r:id="rId2"/>
              </a:rPr>
              <a:t>https://www.kaggle.com/ronitf/heart-disease-uci</a:t>
            </a:r>
            <a:endParaRPr lang="en-US" dirty="0"/>
          </a:p>
          <a:p>
            <a:r>
              <a:rPr lang="en-US" dirty="0"/>
              <a:t>Visualizations on various features of the data to the Checkup team who are most likely targets of heart disease.</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Graphs on male individuals potentially target for heart diseases</a:t>
            </a:r>
          </a:p>
        </p:txBody>
      </p:sp>
      <p:pic>
        <p:nvPicPr>
          <p:cNvPr id="7" name="Content Placeholder 6">
            <a:extLst>
              <a:ext uri="{FF2B5EF4-FFF2-40B4-BE49-F238E27FC236}">
                <a16:creationId xmlns:a16="http://schemas.microsoft.com/office/drawing/2014/main" id="{CAF68AFE-6295-4917-8ACF-E515A1853AA3}"/>
              </a:ext>
            </a:extLst>
          </p:cNvPr>
          <p:cNvPicPr>
            <a:picLocks noGrp="1" noChangeAspect="1"/>
          </p:cNvPicPr>
          <p:nvPr>
            <p:ph idx="1"/>
          </p:nvPr>
        </p:nvPicPr>
        <p:blipFill>
          <a:blip r:embed="rId2"/>
          <a:stretch>
            <a:fillRect/>
          </a:stretch>
        </p:blipFill>
        <p:spPr>
          <a:xfrm>
            <a:off x="0" y="1752600"/>
            <a:ext cx="12146508" cy="5006180"/>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obtained  from the graph in male  individuals who are targets of heart disease</a:t>
            </a:r>
          </a:p>
        </p:txBody>
      </p:sp>
      <p:sp>
        <p:nvSpPr>
          <p:cNvPr id="3" name="Content Placeholder 2"/>
          <p:cNvSpPr>
            <a:spLocks noGrp="1"/>
          </p:cNvSpPr>
          <p:nvPr>
            <p:ph sz="half" idx="1"/>
          </p:nvPr>
        </p:nvSpPr>
        <p:spPr>
          <a:xfrm>
            <a:off x="1066800" y="1825624"/>
            <a:ext cx="10210800" cy="4575175"/>
          </a:xfrm>
        </p:spPr>
        <p:txBody>
          <a:bodyPr>
            <a:normAutofit/>
          </a:bodyPr>
          <a:lstStyle/>
          <a:p>
            <a:r>
              <a:rPr lang="en-US" dirty="0"/>
              <a:t>cholesterol levels are above 300 for male and max is </a:t>
            </a:r>
            <a:r>
              <a:rPr lang="en-US" dirty="0" err="1"/>
              <a:t>upto</a:t>
            </a:r>
            <a:r>
              <a:rPr lang="en-US" dirty="0"/>
              <a:t> 325</a:t>
            </a:r>
          </a:p>
          <a:p>
            <a:r>
              <a:rPr lang="en-US" dirty="0" err="1"/>
              <a:t>restbprs</a:t>
            </a:r>
            <a:r>
              <a:rPr lang="en-US" dirty="0"/>
              <a:t> max is 178</a:t>
            </a:r>
          </a:p>
          <a:p>
            <a:r>
              <a:rPr lang="en-US" dirty="0" err="1"/>
              <a:t>thalach</a:t>
            </a:r>
            <a:r>
              <a:rPr lang="en-US" dirty="0"/>
              <a:t> is seen up to max 202 </a:t>
            </a:r>
          </a:p>
          <a:p>
            <a:r>
              <a:rPr lang="en-US" dirty="0" err="1"/>
              <a:t>cp</a:t>
            </a:r>
            <a:r>
              <a:rPr lang="en-US" dirty="0"/>
              <a:t> and </a:t>
            </a:r>
            <a:r>
              <a:rPr lang="en-US" dirty="0" err="1"/>
              <a:t>thal</a:t>
            </a:r>
            <a:r>
              <a:rPr lang="en-US" dirty="0"/>
              <a:t> are 3 </a:t>
            </a:r>
          </a:p>
          <a:p>
            <a:r>
              <a:rPr lang="en-US" dirty="0" err="1"/>
              <a:t>fbs</a:t>
            </a:r>
            <a:r>
              <a:rPr lang="en-US" dirty="0"/>
              <a:t>, </a:t>
            </a:r>
            <a:r>
              <a:rPr lang="en-US" dirty="0" err="1"/>
              <a:t>restecg</a:t>
            </a:r>
            <a:r>
              <a:rPr lang="en-US" dirty="0"/>
              <a:t>, and </a:t>
            </a:r>
            <a:r>
              <a:rPr lang="en-US" dirty="0" err="1"/>
              <a:t>exeng</a:t>
            </a:r>
            <a:r>
              <a:rPr lang="en-US" dirty="0"/>
              <a:t> are 1 </a:t>
            </a:r>
          </a:p>
          <a:p>
            <a:r>
              <a:rPr lang="en-US" dirty="0" err="1"/>
              <a:t>oldpeack</a:t>
            </a:r>
            <a:r>
              <a:rPr lang="en-US" dirty="0"/>
              <a:t> is 4.2</a:t>
            </a:r>
          </a:p>
          <a:p>
            <a:r>
              <a:rPr lang="en-US" dirty="0"/>
              <a:t>ca is recorded max to 4</a:t>
            </a:r>
          </a:p>
          <a:p>
            <a:r>
              <a:rPr lang="en-US" dirty="0"/>
              <a:t>slope is 2</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Graphs on male individuals potentially target for heart diseases</a:t>
            </a:r>
          </a:p>
        </p:txBody>
      </p:sp>
      <p:pic>
        <p:nvPicPr>
          <p:cNvPr id="5" name="Content Placeholder 4">
            <a:extLst>
              <a:ext uri="{FF2B5EF4-FFF2-40B4-BE49-F238E27FC236}">
                <a16:creationId xmlns:a16="http://schemas.microsoft.com/office/drawing/2014/main" id="{690F669D-FAED-4B71-8709-37BBD121F329}"/>
              </a:ext>
            </a:extLst>
          </p:cNvPr>
          <p:cNvPicPr>
            <a:picLocks noGrp="1" noChangeAspect="1"/>
          </p:cNvPicPr>
          <p:nvPr>
            <p:ph idx="1"/>
          </p:nvPr>
        </p:nvPicPr>
        <p:blipFill>
          <a:blip r:embed="rId2"/>
          <a:stretch>
            <a:fillRect/>
          </a:stretch>
        </p:blipFill>
        <p:spPr>
          <a:xfrm>
            <a:off x="76200" y="1600200"/>
            <a:ext cx="12115800" cy="5257800"/>
          </a:xfrm>
          <a:prstGeom prst="rect">
            <a:avLst/>
          </a:prstGeom>
        </p:spPr>
      </p:pic>
    </p:spTree>
    <p:extLst>
      <p:ext uri="{BB962C8B-B14F-4D97-AF65-F5344CB8AC3E}">
        <p14:creationId xmlns:p14="http://schemas.microsoft.com/office/powerpoint/2010/main" val="366634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obtained  from the graph in female  individuals who are targets of heart disease</a:t>
            </a:r>
          </a:p>
        </p:txBody>
      </p:sp>
      <p:sp>
        <p:nvSpPr>
          <p:cNvPr id="3" name="Content Placeholder 2"/>
          <p:cNvSpPr>
            <a:spLocks noGrp="1"/>
          </p:cNvSpPr>
          <p:nvPr>
            <p:ph sz="half" idx="1"/>
          </p:nvPr>
        </p:nvSpPr>
        <p:spPr>
          <a:xfrm>
            <a:off x="1066800" y="1825624"/>
            <a:ext cx="10210800" cy="4575175"/>
          </a:xfrm>
        </p:spPr>
        <p:txBody>
          <a:bodyPr>
            <a:normAutofit/>
          </a:bodyPr>
          <a:lstStyle/>
          <a:p>
            <a:r>
              <a:rPr lang="en-US" dirty="0"/>
              <a:t>cholesterol levels are above 500 for female and max is </a:t>
            </a:r>
            <a:r>
              <a:rPr lang="en-US" dirty="0" err="1"/>
              <a:t>upto</a:t>
            </a:r>
            <a:r>
              <a:rPr lang="en-US" dirty="0"/>
              <a:t> 564</a:t>
            </a:r>
          </a:p>
          <a:p>
            <a:r>
              <a:rPr lang="en-US" dirty="0" err="1"/>
              <a:t>restbprs</a:t>
            </a:r>
            <a:r>
              <a:rPr lang="en-US" dirty="0"/>
              <a:t> max is 180</a:t>
            </a:r>
          </a:p>
          <a:p>
            <a:r>
              <a:rPr lang="en-US" dirty="0" err="1"/>
              <a:t>thalach</a:t>
            </a:r>
            <a:r>
              <a:rPr lang="en-US" dirty="0"/>
              <a:t> is seen up to max 192</a:t>
            </a:r>
          </a:p>
          <a:p>
            <a:r>
              <a:rPr lang="en-US" dirty="0" err="1"/>
              <a:t>cp</a:t>
            </a:r>
            <a:r>
              <a:rPr lang="en-US" dirty="0"/>
              <a:t> and </a:t>
            </a:r>
            <a:r>
              <a:rPr lang="en-US" dirty="0" err="1"/>
              <a:t>thal</a:t>
            </a:r>
            <a:r>
              <a:rPr lang="en-US" dirty="0"/>
              <a:t> are 3 </a:t>
            </a:r>
          </a:p>
          <a:p>
            <a:r>
              <a:rPr lang="en-US" dirty="0" err="1"/>
              <a:t>fbs</a:t>
            </a:r>
            <a:r>
              <a:rPr lang="en-US" dirty="0"/>
              <a:t> and </a:t>
            </a:r>
            <a:r>
              <a:rPr lang="en-US" dirty="0" err="1"/>
              <a:t>exeng</a:t>
            </a:r>
            <a:r>
              <a:rPr lang="en-US" dirty="0"/>
              <a:t> are 1 </a:t>
            </a:r>
          </a:p>
          <a:p>
            <a:r>
              <a:rPr lang="en-US" dirty="0"/>
              <a:t>ca, </a:t>
            </a:r>
            <a:r>
              <a:rPr lang="en-US" dirty="0" err="1"/>
              <a:t>restecg</a:t>
            </a:r>
            <a:r>
              <a:rPr lang="en-US" dirty="0"/>
              <a:t>, slope are recorded 2. ca is less than male here.</a:t>
            </a:r>
          </a:p>
          <a:p>
            <a:r>
              <a:rPr lang="en-US" dirty="0" err="1"/>
              <a:t>oldpeak</a:t>
            </a:r>
            <a:r>
              <a:rPr lang="en-US" dirty="0"/>
              <a:t> is 2.6 which is lesser compared to men.</a:t>
            </a:r>
          </a:p>
        </p:txBody>
      </p:sp>
    </p:spTree>
    <p:extLst>
      <p:ext uri="{BB962C8B-B14F-4D97-AF65-F5344CB8AC3E}">
        <p14:creationId xmlns:p14="http://schemas.microsoft.com/office/powerpoint/2010/main" val="270194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from the male/female data points on heart disease.</a:t>
            </a:r>
          </a:p>
        </p:txBody>
      </p:sp>
      <p:sp>
        <p:nvSpPr>
          <p:cNvPr id="3" name="Content Placeholder 2"/>
          <p:cNvSpPr>
            <a:spLocks noGrp="1"/>
          </p:cNvSpPr>
          <p:nvPr>
            <p:ph sz="half" idx="1"/>
          </p:nvPr>
        </p:nvSpPr>
        <p:spPr/>
        <p:txBody>
          <a:bodyPr/>
          <a:lstStyle/>
          <a:p>
            <a:r>
              <a:rPr lang="en-US" dirty="0"/>
              <a:t>Individuals coming for the checkups having </a:t>
            </a:r>
            <a:r>
              <a:rPr lang="en-US" dirty="0" err="1"/>
              <a:t>trestbps</a:t>
            </a:r>
            <a:r>
              <a:rPr lang="en-US" dirty="0"/>
              <a:t>&gt;170 have likely chances to have high </a:t>
            </a:r>
            <a:r>
              <a:rPr lang="en-US" dirty="0" err="1"/>
              <a:t>cholestrol</a:t>
            </a:r>
            <a:endParaRPr lang="en-US" dirty="0"/>
          </a:p>
          <a:p>
            <a:r>
              <a:rPr lang="en-US" dirty="0"/>
              <a:t>If cholesterol in male is more than 300 and in female it is more than 500 are highly potential targets for Heart disease.</a:t>
            </a:r>
          </a:p>
          <a:p>
            <a:pPr marL="0" indent="0">
              <a:buNone/>
            </a:pPr>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1675667060"/>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698" y="2819400"/>
            <a:ext cx="3932237" cy="1752600"/>
          </a:xfrm>
        </p:spPr>
        <p:txBody>
          <a:bodyPr>
            <a:normAutofit/>
          </a:bodyPr>
          <a:lstStyle/>
          <a:p>
            <a:r>
              <a:rPr lang="en-US" dirty="0"/>
              <a:t>Thank You</a:t>
            </a:r>
          </a:p>
        </p:txBody>
      </p:sp>
      <p:pic>
        <p:nvPicPr>
          <p:cNvPr id="6" name="Content Placeholder 5">
            <a:extLst>
              <a:ext uri="{FF2B5EF4-FFF2-40B4-BE49-F238E27FC236}">
                <a16:creationId xmlns:a16="http://schemas.microsoft.com/office/drawing/2014/main" id="{356C1E7A-5D56-4B49-B593-47D3AFC406B2}"/>
              </a:ext>
            </a:extLst>
          </p:cNvPr>
          <p:cNvPicPr>
            <a:picLocks noGrp="1" noChangeAspect="1"/>
          </p:cNvPicPr>
          <p:nvPr>
            <p:ph idx="1"/>
          </p:nvPr>
        </p:nvPicPr>
        <p:blipFill>
          <a:blip r:embed="rId2"/>
          <a:stretch>
            <a:fillRect/>
          </a:stretch>
        </p:blipFill>
        <p:spPr>
          <a:xfrm>
            <a:off x="609600" y="1461247"/>
            <a:ext cx="5943600" cy="3935505"/>
          </a:xfrm>
          <a:prstGeom prst="rect">
            <a:avLst/>
          </a:prstGeom>
        </p:spPr>
      </p:pic>
      <p:sp>
        <p:nvSpPr>
          <p:cNvPr id="4" name="Text Placeholder 3"/>
          <p:cNvSpPr>
            <a:spLocks noGrp="1"/>
          </p:cNvSpPr>
          <p:nvPr>
            <p:ph type="body" sz="half" idx="2"/>
          </p:nvPr>
        </p:nvSpPr>
        <p:spPr/>
        <p:txBody>
          <a:bodyPr/>
          <a:lstStyle/>
          <a:p>
            <a:r>
              <a:rPr lang="en-US" dirty="0"/>
              <a:t>Trishala Basti ( Student of ELU)</a:t>
            </a:r>
          </a:p>
          <a:p>
            <a:r>
              <a:rPr lang="en-US" dirty="0"/>
              <a:t>Module2 Project</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204</TotalTime>
  <Words>276</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Medium</vt:lpstr>
      <vt:lpstr>Medical Design 16x9</vt:lpstr>
      <vt:lpstr>Visualization on Heart Disease Targets</vt:lpstr>
      <vt:lpstr>  Projection of Data on Heart Disease to the checkup team in cardiology department  </vt:lpstr>
      <vt:lpstr>Graphs on male individuals potentially target for heart diseases</vt:lpstr>
      <vt:lpstr>Characteristics obtained  from the graph in male  individuals who are targets of heart disease</vt:lpstr>
      <vt:lpstr>Graphs on male individuals potentially target for heart diseases</vt:lpstr>
      <vt:lpstr>Characteristics obtained  from the graph in female  individuals who are targets of heart disease</vt:lpstr>
      <vt:lpstr>Inferences from the male/female data points on heart disease.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on Heart Disease Targets to Head of Heart Department</dc:title>
  <dc:creator>Basti, Trishala</dc:creator>
  <cp:lastModifiedBy>Basti, Trishala</cp:lastModifiedBy>
  <cp:revision>31</cp:revision>
  <dcterms:created xsi:type="dcterms:W3CDTF">2019-04-22T03:18:14Z</dcterms:created>
  <dcterms:modified xsi:type="dcterms:W3CDTF">2019-04-22T06:50:39Z</dcterms:modified>
</cp:coreProperties>
</file>