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7" r:id="rId2"/>
    <p:sldId id="257" r:id="rId3"/>
    <p:sldId id="268" r:id="rId4"/>
    <p:sldId id="269" r:id="rId5"/>
    <p:sldId id="25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Age               :</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44 and above</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Heart checkups: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Chol, </a:t>
          </a:r>
          <a:r>
            <a:rPr lang="en-US" dirty="0" err="1"/>
            <a:t>ecg</a:t>
          </a:r>
          <a:r>
            <a:rPr lang="en-US" dirty="0"/>
            <a:t>, </a:t>
          </a:r>
          <a:r>
            <a:rPr lang="en-US" dirty="0" err="1"/>
            <a:t>cp</a:t>
          </a:r>
          <a:r>
            <a:rPr lang="en-US" dirty="0"/>
            <a:t>, </a:t>
          </a:r>
          <a:r>
            <a:rPr lang="en-US" dirty="0" err="1"/>
            <a:t>bp</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Target level: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High</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Target level: </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High</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Heart checkups:</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Chol, </a:t>
          </a:r>
          <a:r>
            <a:rPr lang="en-US" sz="2300" kern="1200" dirty="0" err="1"/>
            <a:t>ecg</a:t>
          </a:r>
          <a:r>
            <a:rPr lang="en-US" sz="2300" kern="1200" dirty="0"/>
            <a:t>, </a:t>
          </a:r>
          <a:r>
            <a:rPr lang="en-US" sz="2300" kern="1200" dirty="0" err="1"/>
            <a:t>cp</a:t>
          </a:r>
          <a:r>
            <a:rPr lang="en-US" sz="2300" kern="1200" dirty="0"/>
            <a:t>, </a:t>
          </a:r>
          <a:r>
            <a:rPr lang="en-US" sz="2300" kern="1200" dirty="0" err="1"/>
            <a:t>bp</a:t>
          </a:r>
          <a:endParaRPr lang="en-US" sz="23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Age               :</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44 and above</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4/22/2019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4/22/2019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4/22/2019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4/22/2019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4/22/2019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447800"/>
            <a:ext cx="4098175" cy="3177380"/>
          </a:xfrm>
        </p:spPr>
        <p:txBody>
          <a:bodyPr>
            <a:normAutofit fontScale="90000"/>
          </a:bodyPr>
          <a:lstStyle/>
          <a:p>
            <a:r>
              <a:rPr lang="en-US" dirty="0"/>
              <a:t>Visualization on different age groups targets for Heart Disease</a:t>
            </a:r>
          </a:p>
        </p:txBody>
      </p:sp>
      <p:sp>
        <p:nvSpPr>
          <p:cNvPr id="3" name="Subtitle 2"/>
          <p:cNvSpPr>
            <a:spLocks noGrp="1"/>
          </p:cNvSpPr>
          <p:nvPr>
            <p:ph type="subTitle" idx="1"/>
          </p:nvPr>
        </p:nvSpPr>
        <p:spPr>
          <a:xfrm>
            <a:off x="626225" y="5334000"/>
            <a:ext cx="4098175" cy="685800"/>
          </a:xfrm>
        </p:spPr>
        <p:txBody>
          <a:bodyPr>
            <a:normAutofit fontScale="92500"/>
          </a:bodyPr>
          <a:lstStyle/>
          <a:p>
            <a:r>
              <a:rPr lang="en-US" dirty="0"/>
              <a:t>Projection of Data on Heart Disease Targets to Cardiologist</a:t>
            </a:r>
          </a:p>
        </p:txBody>
      </p:sp>
    </p:spTree>
    <p:extLst>
      <p:ext uri="{BB962C8B-B14F-4D97-AF65-F5344CB8AC3E}">
        <p14:creationId xmlns:p14="http://schemas.microsoft.com/office/powerpoint/2010/main" val="293648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Projection of data to Cardiologist on age group with likely targets for Heart Disease</a:t>
            </a:r>
          </a:p>
        </p:txBody>
      </p:sp>
      <p:sp>
        <p:nvSpPr>
          <p:cNvPr id="4" name="Content Placeholder 2">
            <a:extLst>
              <a:ext uri="{FF2B5EF4-FFF2-40B4-BE49-F238E27FC236}">
                <a16:creationId xmlns:a16="http://schemas.microsoft.com/office/drawing/2014/main" id="{0D8234EB-75FB-4F15-BBCF-069C3C8CC81A}"/>
              </a:ext>
            </a:extLst>
          </p:cNvPr>
          <p:cNvSpPr>
            <a:spLocks noGrp="1"/>
          </p:cNvSpPr>
          <p:nvPr>
            <p:ph idx="1"/>
          </p:nvPr>
        </p:nvSpPr>
        <p:spPr/>
        <p:txBody>
          <a:bodyPr/>
          <a:lstStyle/>
          <a:p>
            <a:endParaRPr lang="en-US" b="1" dirty="0"/>
          </a:p>
          <a:p>
            <a:r>
              <a:rPr lang="en-US" b="1" dirty="0"/>
              <a:t>Healthcare Data on Heart Disease</a:t>
            </a:r>
          </a:p>
          <a:p>
            <a:r>
              <a:rPr lang="en-US" b="1" dirty="0"/>
              <a:t>Data has been taken from:</a:t>
            </a:r>
            <a:r>
              <a:rPr lang="en-US" dirty="0"/>
              <a:t> </a:t>
            </a:r>
            <a:r>
              <a:rPr lang="en-US" u="sng" dirty="0">
                <a:hlinkClick r:id="rId2"/>
              </a:rPr>
              <a:t>https://www.kaggle.com/ronitf/heart-disease-uci</a:t>
            </a:r>
            <a:endParaRPr lang="en-US" u="sng" dirty="0"/>
          </a:p>
          <a:p>
            <a:r>
              <a:rPr lang="en-US" dirty="0"/>
              <a:t>Targets of heart disease in particular age group</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Potential targets based on age groups</a:t>
            </a:r>
          </a:p>
        </p:txBody>
      </p:sp>
      <p:pic>
        <p:nvPicPr>
          <p:cNvPr id="13" name="Content Placeholder 12">
            <a:extLst>
              <a:ext uri="{FF2B5EF4-FFF2-40B4-BE49-F238E27FC236}">
                <a16:creationId xmlns:a16="http://schemas.microsoft.com/office/drawing/2014/main" id="{41299A95-0E75-452B-B3A9-468A068AF7AC}"/>
              </a:ext>
            </a:extLst>
          </p:cNvPr>
          <p:cNvPicPr>
            <a:picLocks noGrp="1" noChangeAspect="1"/>
          </p:cNvPicPr>
          <p:nvPr>
            <p:ph idx="1"/>
          </p:nvPr>
        </p:nvPicPr>
        <p:blipFill>
          <a:blip r:embed="rId2"/>
          <a:stretch>
            <a:fillRect/>
          </a:stretch>
        </p:blipFill>
        <p:spPr>
          <a:xfrm>
            <a:off x="457200" y="1600200"/>
            <a:ext cx="11277600" cy="5158580"/>
          </a:xfrm>
          <a:prstGeom prst="rect">
            <a:avLst/>
          </a:prstGeom>
        </p:spPr>
      </p:pic>
      <p:sp>
        <p:nvSpPr>
          <p:cNvPr id="14" name="TextBox 13">
            <a:extLst>
              <a:ext uri="{FF2B5EF4-FFF2-40B4-BE49-F238E27FC236}">
                <a16:creationId xmlns:a16="http://schemas.microsoft.com/office/drawing/2014/main" id="{B664F2A3-0D1A-4016-967F-840E2CDE4336}"/>
              </a:ext>
            </a:extLst>
          </p:cNvPr>
          <p:cNvSpPr txBox="1"/>
          <p:nvPr/>
        </p:nvSpPr>
        <p:spPr>
          <a:xfrm>
            <a:off x="1600200" y="2514600"/>
            <a:ext cx="381000" cy="369332"/>
          </a:xfrm>
          <a:prstGeom prst="rect">
            <a:avLst/>
          </a:prstGeom>
          <a:noFill/>
        </p:spPr>
        <p:txBody>
          <a:bodyPr wrap="square" rtlCol="0">
            <a:spAutoFit/>
          </a:bodyPr>
          <a:lstStyle/>
          <a:p>
            <a:r>
              <a:rPr lang="en-US" dirty="0"/>
              <a:t>8</a:t>
            </a:r>
          </a:p>
        </p:txBody>
      </p:sp>
      <p:sp>
        <p:nvSpPr>
          <p:cNvPr id="16" name="TextBox 15">
            <a:extLst>
              <a:ext uri="{FF2B5EF4-FFF2-40B4-BE49-F238E27FC236}">
                <a16:creationId xmlns:a16="http://schemas.microsoft.com/office/drawing/2014/main" id="{47CAF9CB-B269-4A88-B429-9DDF88E82A8B}"/>
              </a:ext>
            </a:extLst>
          </p:cNvPr>
          <p:cNvSpPr txBox="1"/>
          <p:nvPr/>
        </p:nvSpPr>
        <p:spPr>
          <a:xfrm>
            <a:off x="5181600" y="2133600"/>
            <a:ext cx="381000" cy="381000"/>
          </a:xfrm>
          <a:prstGeom prst="rect">
            <a:avLst/>
          </a:prstGeom>
          <a:noFill/>
        </p:spPr>
        <p:txBody>
          <a:bodyPr wrap="square" rtlCol="0">
            <a:spAutoFit/>
          </a:bodyPr>
          <a:lstStyle/>
          <a:p>
            <a:r>
              <a:rPr lang="en-US" dirty="0"/>
              <a:t>9</a:t>
            </a:r>
          </a:p>
        </p:txBody>
      </p:sp>
      <p:sp>
        <p:nvSpPr>
          <p:cNvPr id="17" name="TextBox 16">
            <a:extLst>
              <a:ext uri="{FF2B5EF4-FFF2-40B4-BE49-F238E27FC236}">
                <a16:creationId xmlns:a16="http://schemas.microsoft.com/office/drawing/2014/main" id="{619B134A-4727-4247-A975-FBCFC3C7A2AB}"/>
              </a:ext>
            </a:extLst>
          </p:cNvPr>
          <p:cNvSpPr txBox="1"/>
          <p:nvPr/>
        </p:nvSpPr>
        <p:spPr>
          <a:xfrm>
            <a:off x="5715000" y="2133600"/>
            <a:ext cx="381000" cy="381000"/>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9492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obtained  from the graph with age group who are targets of heart disease</a:t>
            </a:r>
          </a:p>
        </p:txBody>
      </p:sp>
      <p:sp>
        <p:nvSpPr>
          <p:cNvPr id="3" name="Content Placeholder 2"/>
          <p:cNvSpPr>
            <a:spLocks noGrp="1"/>
          </p:cNvSpPr>
          <p:nvPr>
            <p:ph sz="half" idx="1"/>
          </p:nvPr>
        </p:nvSpPr>
        <p:spPr>
          <a:xfrm>
            <a:off x="1066800" y="1825624"/>
            <a:ext cx="10210800" cy="4575175"/>
          </a:xfrm>
        </p:spPr>
        <p:txBody>
          <a:bodyPr>
            <a:normAutofit/>
          </a:bodyPr>
          <a:lstStyle/>
          <a:p>
            <a:endParaRPr lang="en-US" dirty="0"/>
          </a:p>
          <a:p>
            <a:r>
              <a:rPr lang="en-US" dirty="0"/>
              <a:t>Highest number of targets were in age of 54</a:t>
            </a:r>
          </a:p>
          <a:p>
            <a:r>
              <a:rPr lang="en-US" dirty="0"/>
              <a:t>Range of the highest targets range from 51 to 54</a:t>
            </a:r>
          </a:p>
          <a:p>
            <a:r>
              <a:rPr lang="en-US" dirty="0"/>
              <a:t>Individuals with age group range from 51 to 62 are most likely targets for heart disease</a:t>
            </a:r>
          </a:p>
          <a:p>
            <a:r>
              <a:rPr lang="en-US" dirty="0"/>
              <a:t>The early period for the heart disease for individuals is seen at the age of 44</a:t>
            </a:r>
          </a:p>
          <a:p>
            <a:endParaRPr lang="en-US" dirty="0"/>
          </a:p>
        </p:txBody>
      </p:sp>
    </p:spTree>
    <p:extLst>
      <p:ext uri="{BB962C8B-B14F-4D97-AF65-F5344CB8AC3E}">
        <p14:creationId xmlns:p14="http://schemas.microsoft.com/office/powerpoint/2010/main" val="364518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the data points on heart disease.</a:t>
            </a:r>
          </a:p>
        </p:txBody>
      </p:sp>
      <p:sp>
        <p:nvSpPr>
          <p:cNvPr id="3" name="Content Placeholder 2"/>
          <p:cNvSpPr>
            <a:spLocks noGrp="1"/>
          </p:cNvSpPr>
          <p:nvPr>
            <p:ph sz="half"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The targets for heart diseases are seen for the age group of 44 and 62.</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972725861"/>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699" y="2895600"/>
            <a:ext cx="3932237" cy="1752600"/>
          </a:xfrm>
        </p:spPr>
        <p:txBody>
          <a:bodyPr>
            <a:normAutofit/>
          </a:bodyPr>
          <a:lstStyle/>
          <a:p>
            <a:r>
              <a:rPr lang="en-US" dirty="0"/>
              <a:t>THANK YOU</a:t>
            </a:r>
          </a:p>
        </p:txBody>
      </p:sp>
      <p:pic>
        <p:nvPicPr>
          <p:cNvPr id="6" name="Content Placeholder 5">
            <a:extLst>
              <a:ext uri="{FF2B5EF4-FFF2-40B4-BE49-F238E27FC236}">
                <a16:creationId xmlns:a16="http://schemas.microsoft.com/office/drawing/2014/main" id="{356C1E7A-5D56-4B49-B593-47D3AFC406B2}"/>
              </a:ext>
            </a:extLst>
          </p:cNvPr>
          <p:cNvPicPr>
            <a:picLocks noGrp="1" noChangeAspect="1"/>
          </p:cNvPicPr>
          <p:nvPr>
            <p:ph idx="1"/>
          </p:nvPr>
        </p:nvPicPr>
        <p:blipFill>
          <a:blip r:embed="rId2"/>
          <a:stretch>
            <a:fillRect/>
          </a:stretch>
        </p:blipFill>
        <p:spPr>
          <a:xfrm>
            <a:off x="609600" y="1461247"/>
            <a:ext cx="5943600" cy="3935505"/>
          </a:xfrm>
          <a:prstGeom prst="rect">
            <a:avLst/>
          </a:prstGeom>
        </p:spPr>
      </p:pic>
      <p:sp>
        <p:nvSpPr>
          <p:cNvPr id="4" name="Text Placeholder 3"/>
          <p:cNvSpPr>
            <a:spLocks noGrp="1"/>
          </p:cNvSpPr>
          <p:nvPr>
            <p:ph type="body" sz="half" idx="2"/>
          </p:nvPr>
        </p:nvSpPr>
        <p:spPr/>
        <p:txBody>
          <a:bodyPr/>
          <a:lstStyle/>
          <a:p>
            <a:endParaRPr lang="en-US" dirty="0"/>
          </a:p>
          <a:p>
            <a:r>
              <a:rPr lang="en-US" dirty="0"/>
              <a:t>Trishala </a:t>
            </a:r>
            <a:r>
              <a:rPr lang="en-US"/>
              <a:t>Basti  (Student of ELU)</a:t>
            </a:r>
            <a:endParaRPr lang="en-US"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58</TotalTime>
  <Words>176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Medium</vt:lpstr>
      <vt:lpstr>Medical Design 16x9</vt:lpstr>
      <vt:lpstr>Visualization on different age groups targets for Heart Disease</vt:lpstr>
      <vt:lpstr>Projection of data to Cardiologist on age group with likely targets for Heart Disease</vt:lpstr>
      <vt:lpstr>Potential targets based on age groups</vt:lpstr>
      <vt:lpstr>Characteristics obtained  from the graph with age group who are targets of heart disease</vt:lpstr>
      <vt:lpstr>Inferences from the data points on heart disease.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on age groups who are Heart Disease Targets</dc:title>
  <dc:creator>Basti, Trishala</dc:creator>
  <cp:lastModifiedBy>Basti, Trishala</cp:lastModifiedBy>
  <cp:revision>13</cp:revision>
  <dcterms:created xsi:type="dcterms:W3CDTF">2019-04-22T05:38:22Z</dcterms:created>
  <dcterms:modified xsi:type="dcterms:W3CDTF">2019-04-22T06:37:11Z</dcterms:modified>
</cp:coreProperties>
</file>