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8" r:id="rId7"/>
    <p:sldId id="258" r:id="rId8"/>
    <p:sldId id="272" r:id="rId9"/>
    <p:sldId id="264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14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43105</c:v>
                </c:pt>
                <c:pt idx="1">
                  <c:v>43106</c:v>
                </c:pt>
                <c:pt idx="2">
                  <c:v>43107</c:v>
                </c:pt>
                <c:pt idx="3">
                  <c:v>43108</c:v>
                </c:pt>
                <c:pt idx="4">
                  <c:v>43109</c:v>
                </c:pt>
                <c:pt idx="5">
                  <c:v>43110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3D0-4211-AA0C-C3E7B74F8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" cap="rnd">
              <a:solidFill>
                <a:srgbClr val="CE295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295E"/>
              </a:solidFill>
              <a:ln w="6350">
                <a:noFill/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43105</c:v>
                </c:pt>
                <c:pt idx="1">
                  <c:v>43106</c:v>
                </c:pt>
                <c:pt idx="2">
                  <c:v>43107</c:v>
                </c:pt>
                <c:pt idx="3">
                  <c:v>43108</c:v>
                </c:pt>
                <c:pt idx="4">
                  <c:v>43109</c:v>
                </c:pt>
                <c:pt idx="5">
                  <c:v>43110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30</c:v>
                </c:pt>
                <c:pt idx="1">
                  <c:v>50</c:v>
                </c:pt>
                <c:pt idx="2">
                  <c:v>30</c:v>
                </c:pt>
                <c:pt idx="3">
                  <c:v>10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3D0-4211-AA0C-C3E7B74F8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105304"/>
        <c:axId val="799112752"/>
      </c:lineChart>
      <c:dateAx>
        <c:axId val="7991053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12752"/>
        <c:crosses val="autoZero"/>
        <c:auto val="1"/>
        <c:lblOffset val="100"/>
        <c:baseTimeUnit val="days"/>
      </c:dateAx>
      <c:valAx>
        <c:axId val="79911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5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4A8B870-3F3E-4AD1-8F65-856C3EF02E3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266667" cy="54000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ADEDE2F-9FC5-454F-B8E5-F3C6839C674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438095" cy="5066667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3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8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534662" y="2203083"/>
            <a:ext cx="330407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Business Case Presentation to CEO for Women Shoe 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AF944-8988-42C9-BAC4-72316C6E29F6}"/>
              </a:ext>
            </a:extLst>
          </p:cNvPr>
          <p:cNvSpPr txBox="1"/>
          <p:nvPr/>
        </p:nvSpPr>
        <p:spPr>
          <a:xfrm>
            <a:off x="8823029" y="5082540"/>
            <a:ext cx="28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Trishala Basti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Data Scientist  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A3DA-4A44-4868-8F8D-E871505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TO CEO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425A8-2A54-46F4-B55A-645B522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48379-5B13-441D-AE61-5174097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C998-6C72-4BCB-9760-6FC80D04A5E3}"/>
              </a:ext>
            </a:extLst>
          </p:cNvPr>
          <p:cNvSpPr txBox="1"/>
          <p:nvPr/>
        </p:nvSpPr>
        <p:spPr>
          <a:xfrm>
            <a:off x="1898469" y="1166949"/>
            <a:ext cx="101982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Case:</a:t>
            </a:r>
          </a:p>
          <a:p>
            <a:r>
              <a:rPr lang="en-US" b="1" dirty="0"/>
              <a:t>=========</a:t>
            </a:r>
          </a:p>
          <a:p>
            <a:endParaRPr lang="en-US" b="1" dirty="0"/>
          </a:p>
          <a:p>
            <a:r>
              <a:rPr lang="en-US" b="1" dirty="0"/>
              <a:t>The CEO "Mr. James </a:t>
            </a:r>
            <a:r>
              <a:rPr lang="en-US" b="1" dirty="0" err="1"/>
              <a:t>Disouza</a:t>
            </a:r>
            <a:r>
              <a:rPr lang="en-US" b="1" dirty="0"/>
              <a:t>" of a department store chain "Metro </a:t>
            </a:r>
            <a:r>
              <a:rPr lang="en-US" b="1" dirty="0" err="1"/>
              <a:t>Spencers</a:t>
            </a:r>
            <a:r>
              <a:rPr lang="en-US" b="1" dirty="0"/>
              <a:t>" wants to expand a new chain dedicated to Women Shoes.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 a Data Scientist, I have collected the data on latest market trend in the </a:t>
            </a:r>
            <a:r>
              <a:rPr lang="en-US" b="1" dirty="0" err="1"/>
              <a:t>Womens</a:t>
            </a:r>
            <a:r>
              <a:rPr lang="en-US" b="1" dirty="0"/>
              <a:t>' Shoes 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Based on my findings I am presenting the ideas and suggestions to the CEO "Mr. James </a:t>
            </a:r>
            <a:r>
              <a:rPr lang="en-US" b="1" dirty="0" err="1"/>
              <a:t>Disouza</a:t>
            </a:r>
            <a:r>
              <a:rPr lang="en-US" b="1" dirty="0"/>
              <a:t>" of “Metro </a:t>
            </a:r>
            <a:r>
              <a:rPr lang="en-US" b="1" dirty="0" err="1"/>
              <a:t>Spencers</a:t>
            </a:r>
            <a:r>
              <a:rPr lang="en-US" b="1" dirty="0"/>
              <a:t>” to help him with the business solution to be implemented for the dedicated store on Women Shoes.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 descr="This is a chart.">
            <a:extLst>
              <a:ext uri="{FF2B5EF4-FFF2-40B4-BE49-F238E27FC236}">
                <a16:creationId xmlns:a16="http://schemas.microsoft.com/office/drawing/2014/main" id="{18162A1C-5D5A-4433-8DB2-134D67A3D5CB}"/>
              </a:ext>
            </a:extLst>
          </p:cNvPr>
          <p:cNvGraphicFramePr/>
          <p:nvPr>
            <p:extLst/>
          </p:nvPr>
        </p:nvGraphicFramePr>
        <p:xfrm>
          <a:off x="434186" y="2324866"/>
          <a:ext cx="6254275" cy="334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1" y="1658178"/>
            <a:ext cx="6513044" cy="435291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4A4F9E-61F7-4D26-8491-5F945D5C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6776" y="3223140"/>
            <a:ext cx="482603" cy="482603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73E51D0F-C13A-4F6C-9EE5-4C796F23FB96}"/>
              </a:ext>
            </a:extLst>
          </p:cNvPr>
          <p:cNvSpPr txBox="1"/>
          <p:nvPr/>
        </p:nvSpPr>
        <p:spPr>
          <a:xfrm>
            <a:off x="7806393" y="3210773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COLORS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09A931-854B-4B37-8A67-C4A960EAA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6391" y="3571581"/>
            <a:ext cx="3468226" cy="80"/>
            <a:chOff x="5388790" y="1573133"/>
            <a:chExt cx="2917010" cy="80"/>
          </a:xfrm>
        </p:grpSpPr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22B7E11D-808D-4182-B244-491256DE8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FA2F8884-7496-43BC-B283-17B2238D7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0" y="1573133"/>
              <a:ext cx="2917009" cy="80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8" name="TextBox 62">
            <a:extLst>
              <a:ext uri="{FF2B5EF4-FFF2-40B4-BE49-F238E27FC236}">
                <a16:creationId xmlns:a16="http://schemas.microsoft.com/office/drawing/2014/main" id="{51659907-07B0-4DB0-8B90-7E72BDBAED3B}"/>
              </a:ext>
            </a:extLst>
          </p:cNvPr>
          <p:cNvSpPr txBox="1"/>
          <p:nvPr/>
        </p:nvSpPr>
        <p:spPr>
          <a:xfrm>
            <a:off x="7806393" y="3882439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BRANDS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F03843-249D-4613-A818-1A9BC7E0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6391" y="4243326"/>
            <a:ext cx="3468226" cy="1"/>
            <a:chOff x="5388790" y="1573212"/>
            <a:chExt cx="2917010" cy="1"/>
          </a:xfrm>
        </p:grpSpPr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E464F7C5-1209-4C6C-B394-90C57173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96F3F53A-5DBD-4553-9C2E-1D5E77F27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0" y="1573212"/>
              <a:ext cx="2917007" cy="1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2" name="TextBox 69">
            <a:extLst>
              <a:ext uri="{FF2B5EF4-FFF2-40B4-BE49-F238E27FC236}">
                <a16:creationId xmlns:a16="http://schemas.microsoft.com/office/drawing/2014/main" id="{B71BA6C7-3C87-4195-B0BB-1626F1A1ADD2}"/>
              </a:ext>
            </a:extLst>
          </p:cNvPr>
          <p:cNvSpPr txBox="1"/>
          <p:nvPr/>
        </p:nvSpPr>
        <p:spPr>
          <a:xfrm>
            <a:off x="7806393" y="4554186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C87A94-A79B-4134-80A6-FFF8012F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6393" y="4914991"/>
            <a:ext cx="3468225" cy="83"/>
            <a:chOff x="5388791" y="1573130"/>
            <a:chExt cx="2917009" cy="83"/>
          </a:xfrm>
        </p:grpSpPr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FD7CA159-F8F2-4143-93C3-DC2FE32E9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13C2DEFB-DF3E-4BBA-928E-11847CDC6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3130"/>
              <a:ext cx="2917005" cy="83"/>
            </a:xfrm>
            <a:prstGeom prst="line">
              <a:avLst/>
            </a:prstGeom>
            <a:noFill/>
            <a:ln w="76200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5402DE0-9847-4060-BCBB-3815517C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3871472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18FEB0-5FCA-4B8E-9936-15F531834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4566553"/>
            <a:ext cx="482603" cy="482603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 4404" descr="This is an icon of an hourglass.">
            <a:extLst>
              <a:ext uri="{FF2B5EF4-FFF2-40B4-BE49-F238E27FC236}">
                <a16:creationId xmlns:a16="http://schemas.microsoft.com/office/drawing/2014/main" id="{DF91D015-C26B-4016-9D8E-A4F27E7BBD97}"/>
              </a:ext>
            </a:extLst>
          </p:cNvPr>
          <p:cNvSpPr>
            <a:spLocks noEditPoints="1"/>
          </p:cNvSpPr>
          <p:nvPr/>
        </p:nvSpPr>
        <p:spPr bwMode="auto">
          <a:xfrm>
            <a:off x="7310461" y="5371530"/>
            <a:ext cx="156245" cy="213495"/>
          </a:xfrm>
          <a:custGeom>
            <a:avLst/>
            <a:gdLst>
              <a:gd name="T0" fmla="*/ 337 w 658"/>
              <a:gd name="T1" fmla="*/ 615 h 896"/>
              <a:gd name="T2" fmla="*/ 327 w 658"/>
              <a:gd name="T3" fmla="*/ 613 h 896"/>
              <a:gd name="T4" fmla="*/ 219 w 658"/>
              <a:gd name="T5" fmla="*/ 717 h 896"/>
              <a:gd name="T6" fmla="*/ 106 w 658"/>
              <a:gd name="T7" fmla="*/ 664 h 896"/>
              <a:gd name="T8" fmla="*/ 115 w 658"/>
              <a:gd name="T9" fmla="*/ 619 h 896"/>
              <a:gd name="T10" fmla="*/ 143 w 658"/>
              <a:gd name="T11" fmla="*/ 562 h 896"/>
              <a:gd name="T12" fmla="*/ 203 w 658"/>
              <a:gd name="T13" fmla="*/ 501 h 896"/>
              <a:gd name="T14" fmla="*/ 261 w 658"/>
              <a:gd name="T15" fmla="*/ 473 h 896"/>
              <a:gd name="T16" fmla="*/ 306 w 658"/>
              <a:gd name="T17" fmla="*/ 464 h 896"/>
              <a:gd name="T18" fmla="*/ 352 w 658"/>
              <a:gd name="T19" fmla="*/ 464 h 896"/>
              <a:gd name="T20" fmla="*/ 397 w 658"/>
              <a:gd name="T21" fmla="*/ 473 h 896"/>
              <a:gd name="T22" fmla="*/ 438 w 658"/>
              <a:gd name="T23" fmla="*/ 489 h 896"/>
              <a:gd name="T24" fmla="*/ 489 w 658"/>
              <a:gd name="T25" fmla="*/ 527 h 896"/>
              <a:gd name="T26" fmla="*/ 536 w 658"/>
              <a:gd name="T27" fmla="*/ 599 h 896"/>
              <a:gd name="T28" fmla="*/ 549 w 658"/>
              <a:gd name="T29" fmla="*/ 641 h 896"/>
              <a:gd name="T30" fmla="*/ 554 w 658"/>
              <a:gd name="T31" fmla="*/ 687 h 896"/>
              <a:gd name="T32" fmla="*/ 127 w 658"/>
              <a:gd name="T33" fmla="*/ 308 h 896"/>
              <a:gd name="T34" fmla="*/ 109 w 658"/>
              <a:gd name="T35" fmla="*/ 253 h 896"/>
              <a:gd name="T36" fmla="*/ 105 w 658"/>
              <a:gd name="T37" fmla="*/ 29 h 896"/>
              <a:gd name="T38" fmla="*/ 551 w 658"/>
              <a:gd name="T39" fmla="*/ 238 h 896"/>
              <a:gd name="T40" fmla="*/ 537 w 658"/>
              <a:gd name="T41" fmla="*/ 295 h 896"/>
              <a:gd name="T42" fmla="*/ 643 w 658"/>
              <a:gd name="T43" fmla="*/ 866 h 896"/>
              <a:gd name="T44" fmla="*/ 582 w 658"/>
              <a:gd name="T45" fmla="*/ 666 h 896"/>
              <a:gd name="T46" fmla="*/ 564 w 658"/>
              <a:gd name="T47" fmla="*/ 588 h 896"/>
              <a:gd name="T48" fmla="*/ 526 w 658"/>
              <a:gd name="T49" fmla="*/ 523 h 896"/>
              <a:gd name="T50" fmla="*/ 469 w 658"/>
              <a:gd name="T51" fmla="*/ 473 h 896"/>
              <a:gd name="T52" fmla="*/ 436 w 658"/>
              <a:gd name="T53" fmla="*/ 441 h 896"/>
              <a:gd name="T54" fmla="*/ 504 w 658"/>
              <a:gd name="T55" fmla="*/ 395 h 896"/>
              <a:gd name="T56" fmla="*/ 554 w 658"/>
              <a:gd name="T57" fmla="*/ 333 h 896"/>
              <a:gd name="T58" fmla="*/ 578 w 658"/>
              <a:gd name="T59" fmla="*/ 264 h 896"/>
              <a:gd name="T60" fmla="*/ 584 w 658"/>
              <a:gd name="T61" fmla="*/ 29 h 896"/>
              <a:gd name="T62" fmla="*/ 652 w 658"/>
              <a:gd name="T63" fmla="*/ 27 h 896"/>
              <a:gd name="T64" fmla="*/ 658 w 658"/>
              <a:gd name="T65" fmla="*/ 17 h 896"/>
              <a:gd name="T66" fmla="*/ 655 w 658"/>
              <a:gd name="T67" fmla="*/ 6 h 896"/>
              <a:gd name="T68" fmla="*/ 647 w 658"/>
              <a:gd name="T69" fmla="*/ 0 h 896"/>
              <a:gd name="T70" fmla="*/ 15 w 658"/>
              <a:gd name="T71" fmla="*/ 0 h 896"/>
              <a:gd name="T72" fmla="*/ 5 w 658"/>
              <a:gd name="T73" fmla="*/ 4 h 896"/>
              <a:gd name="T74" fmla="*/ 0 w 658"/>
              <a:gd name="T75" fmla="*/ 14 h 896"/>
              <a:gd name="T76" fmla="*/ 5 w 658"/>
              <a:gd name="T77" fmla="*/ 26 h 896"/>
              <a:gd name="T78" fmla="*/ 15 w 658"/>
              <a:gd name="T79" fmla="*/ 29 h 896"/>
              <a:gd name="T80" fmla="*/ 77 w 658"/>
              <a:gd name="T81" fmla="*/ 245 h 896"/>
              <a:gd name="T82" fmla="*/ 96 w 658"/>
              <a:gd name="T83" fmla="*/ 312 h 896"/>
              <a:gd name="T84" fmla="*/ 137 w 658"/>
              <a:gd name="T85" fmla="*/ 378 h 896"/>
              <a:gd name="T86" fmla="*/ 204 w 658"/>
              <a:gd name="T87" fmla="*/ 431 h 896"/>
              <a:gd name="T88" fmla="*/ 207 w 658"/>
              <a:gd name="T89" fmla="*/ 464 h 896"/>
              <a:gd name="T90" fmla="*/ 146 w 658"/>
              <a:gd name="T91" fmla="*/ 510 h 896"/>
              <a:gd name="T92" fmla="*/ 102 w 658"/>
              <a:gd name="T93" fmla="*/ 572 h 896"/>
              <a:gd name="T94" fmla="*/ 78 w 658"/>
              <a:gd name="T95" fmla="*/ 647 h 896"/>
              <a:gd name="T96" fmla="*/ 75 w 658"/>
              <a:gd name="T97" fmla="*/ 866 h 896"/>
              <a:gd name="T98" fmla="*/ 7 w 658"/>
              <a:gd name="T99" fmla="*/ 870 h 896"/>
              <a:gd name="T100" fmla="*/ 0 w 658"/>
              <a:gd name="T101" fmla="*/ 879 h 896"/>
              <a:gd name="T102" fmla="*/ 2 w 658"/>
              <a:gd name="T103" fmla="*/ 890 h 896"/>
              <a:gd name="T104" fmla="*/ 12 w 658"/>
              <a:gd name="T105" fmla="*/ 896 h 896"/>
              <a:gd name="T106" fmla="*/ 643 w 658"/>
              <a:gd name="T107" fmla="*/ 896 h 896"/>
              <a:gd name="T108" fmla="*/ 654 w 658"/>
              <a:gd name="T109" fmla="*/ 892 h 896"/>
              <a:gd name="T110" fmla="*/ 658 w 658"/>
              <a:gd name="T111" fmla="*/ 881 h 896"/>
              <a:gd name="T112" fmla="*/ 654 w 658"/>
              <a:gd name="T113" fmla="*/ 872 h 896"/>
              <a:gd name="T114" fmla="*/ 643 w 658"/>
              <a:gd name="T115" fmla="*/ 86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" h="896">
                <a:moveTo>
                  <a:pt x="554" y="717"/>
                </a:moveTo>
                <a:lnTo>
                  <a:pt x="440" y="717"/>
                </a:lnTo>
                <a:lnTo>
                  <a:pt x="340" y="617"/>
                </a:lnTo>
                <a:lnTo>
                  <a:pt x="337" y="615"/>
                </a:lnTo>
                <a:lnTo>
                  <a:pt x="335" y="614"/>
                </a:lnTo>
                <a:lnTo>
                  <a:pt x="332" y="613"/>
                </a:lnTo>
                <a:lnTo>
                  <a:pt x="329" y="613"/>
                </a:lnTo>
                <a:lnTo>
                  <a:pt x="327" y="613"/>
                </a:lnTo>
                <a:lnTo>
                  <a:pt x="323" y="614"/>
                </a:lnTo>
                <a:lnTo>
                  <a:pt x="321" y="615"/>
                </a:lnTo>
                <a:lnTo>
                  <a:pt x="318" y="617"/>
                </a:lnTo>
                <a:lnTo>
                  <a:pt x="219" y="717"/>
                </a:lnTo>
                <a:lnTo>
                  <a:pt x="105" y="717"/>
                </a:lnTo>
                <a:lnTo>
                  <a:pt x="105" y="687"/>
                </a:lnTo>
                <a:lnTo>
                  <a:pt x="105" y="676"/>
                </a:lnTo>
                <a:lnTo>
                  <a:pt x="106" y="664"/>
                </a:lnTo>
                <a:lnTo>
                  <a:pt x="107" y="652"/>
                </a:lnTo>
                <a:lnTo>
                  <a:pt x="109" y="642"/>
                </a:lnTo>
                <a:lnTo>
                  <a:pt x="112" y="630"/>
                </a:lnTo>
                <a:lnTo>
                  <a:pt x="115" y="619"/>
                </a:lnTo>
                <a:lnTo>
                  <a:pt x="118" y="610"/>
                </a:lnTo>
                <a:lnTo>
                  <a:pt x="122" y="599"/>
                </a:lnTo>
                <a:lnTo>
                  <a:pt x="132" y="580"/>
                </a:lnTo>
                <a:lnTo>
                  <a:pt x="143" y="562"/>
                </a:lnTo>
                <a:lnTo>
                  <a:pt x="156" y="543"/>
                </a:lnTo>
                <a:lnTo>
                  <a:pt x="169" y="528"/>
                </a:lnTo>
                <a:lnTo>
                  <a:pt x="185" y="513"/>
                </a:lnTo>
                <a:lnTo>
                  <a:pt x="203" y="501"/>
                </a:lnTo>
                <a:lnTo>
                  <a:pt x="222" y="490"/>
                </a:lnTo>
                <a:lnTo>
                  <a:pt x="241" y="480"/>
                </a:lnTo>
                <a:lnTo>
                  <a:pt x="252" y="476"/>
                </a:lnTo>
                <a:lnTo>
                  <a:pt x="261" y="473"/>
                </a:lnTo>
                <a:lnTo>
                  <a:pt x="272" y="470"/>
                </a:lnTo>
                <a:lnTo>
                  <a:pt x="284" y="467"/>
                </a:lnTo>
                <a:lnTo>
                  <a:pt x="295" y="465"/>
                </a:lnTo>
                <a:lnTo>
                  <a:pt x="306" y="464"/>
                </a:lnTo>
                <a:lnTo>
                  <a:pt x="317" y="463"/>
                </a:lnTo>
                <a:lnTo>
                  <a:pt x="329" y="463"/>
                </a:lnTo>
                <a:lnTo>
                  <a:pt x="341" y="463"/>
                </a:lnTo>
                <a:lnTo>
                  <a:pt x="352" y="464"/>
                </a:lnTo>
                <a:lnTo>
                  <a:pt x="364" y="465"/>
                </a:lnTo>
                <a:lnTo>
                  <a:pt x="376" y="467"/>
                </a:lnTo>
                <a:lnTo>
                  <a:pt x="387" y="470"/>
                </a:lnTo>
                <a:lnTo>
                  <a:pt x="397" y="473"/>
                </a:lnTo>
                <a:lnTo>
                  <a:pt x="408" y="476"/>
                </a:lnTo>
                <a:lnTo>
                  <a:pt x="418" y="480"/>
                </a:lnTo>
                <a:lnTo>
                  <a:pt x="428" y="485"/>
                </a:lnTo>
                <a:lnTo>
                  <a:pt x="438" y="489"/>
                </a:lnTo>
                <a:lnTo>
                  <a:pt x="447" y="494"/>
                </a:lnTo>
                <a:lnTo>
                  <a:pt x="456" y="501"/>
                </a:lnTo>
                <a:lnTo>
                  <a:pt x="473" y="513"/>
                </a:lnTo>
                <a:lnTo>
                  <a:pt x="489" y="527"/>
                </a:lnTo>
                <a:lnTo>
                  <a:pt x="503" y="543"/>
                </a:lnTo>
                <a:lnTo>
                  <a:pt x="516" y="560"/>
                </a:lnTo>
                <a:lnTo>
                  <a:pt x="527" y="579"/>
                </a:lnTo>
                <a:lnTo>
                  <a:pt x="536" y="599"/>
                </a:lnTo>
                <a:lnTo>
                  <a:pt x="540" y="609"/>
                </a:lnTo>
                <a:lnTo>
                  <a:pt x="544" y="619"/>
                </a:lnTo>
                <a:lnTo>
                  <a:pt x="546" y="630"/>
                </a:lnTo>
                <a:lnTo>
                  <a:pt x="549" y="641"/>
                </a:lnTo>
                <a:lnTo>
                  <a:pt x="551" y="652"/>
                </a:lnTo>
                <a:lnTo>
                  <a:pt x="552" y="664"/>
                </a:lnTo>
                <a:lnTo>
                  <a:pt x="554" y="675"/>
                </a:lnTo>
                <a:lnTo>
                  <a:pt x="554" y="687"/>
                </a:lnTo>
                <a:lnTo>
                  <a:pt x="554" y="717"/>
                </a:lnTo>
                <a:close/>
                <a:moveTo>
                  <a:pt x="135" y="321"/>
                </a:moveTo>
                <a:lnTo>
                  <a:pt x="133" y="321"/>
                </a:lnTo>
                <a:lnTo>
                  <a:pt x="127" y="308"/>
                </a:lnTo>
                <a:lnTo>
                  <a:pt x="121" y="295"/>
                </a:lnTo>
                <a:lnTo>
                  <a:pt x="116" y="281"/>
                </a:lnTo>
                <a:lnTo>
                  <a:pt x="113" y="267"/>
                </a:lnTo>
                <a:lnTo>
                  <a:pt x="109" y="253"/>
                </a:lnTo>
                <a:lnTo>
                  <a:pt x="106" y="238"/>
                </a:lnTo>
                <a:lnTo>
                  <a:pt x="105" y="223"/>
                </a:lnTo>
                <a:lnTo>
                  <a:pt x="105" y="208"/>
                </a:lnTo>
                <a:lnTo>
                  <a:pt x="105" y="29"/>
                </a:lnTo>
                <a:lnTo>
                  <a:pt x="554" y="29"/>
                </a:lnTo>
                <a:lnTo>
                  <a:pt x="554" y="208"/>
                </a:lnTo>
                <a:lnTo>
                  <a:pt x="554" y="223"/>
                </a:lnTo>
                <a:lnTo>
                  <a:pt x="551" y="238"/>
                </a:lnTo>
                <a:lnTo>
                  <a:pt x="549" y="253"/>
                </a:lnTo>
                <a:lnTo>
                  <a:pt x="546" y="267"/>
                </a:lnTo>
                <a:lnTo>
                  <a:pt x="542" y="281"/>
                </a:lnTo>
                <a:lnTo>
                  <a:pt x="537" y="295"/>
                </a:lnTo>
                <a:lnTo>
                  <a:pt x="531" y="308"/>
                </a:lnTo>
                <a:lnTo>
                  <a:pt x="525" y="321"/>
                </a:lnTo>
                <a:lnTo>
                  <a:pt x="135" y="321"/>
                </a:lnTo>
                <a:close/>
                <a:moveTo>
                  <a:pt x="643" y="866"/>
                </a:moveTo>
                <a:lnTo>
                  <a:pt x="584" y="866"/>
                </a:lnTo>
                <a:lnTo>
                  <a:pt x="584" y="732"/>
                </a:lnTo>
                <a:lnTo>
                  <a:pt x="584" y="687"/>
                </a:lnTo>
                <a:lnTo>
                  <a:pt x="582" y="666"/>
                </a:lnTo>
                <a:lnTo>
                  <a:pt x="580" y="646"/>
                </a:lnTo>
                <a:lnTo>
                  <a:pt x="576" y="626"/>
                </a:lnTo>
                <a:lnTo>
                  <a:pt x="571" y="606"/>
                </a:lnTo>
                <a:lnTo>
                  <a:pt x="564" y="588"/>
                </a:lnTo>
                <a:lnTo>
                  <a:pt x="557" y="570"/>
                </a:lnTo>
                <a:lnTo>
                  <a:pt x="547" y="554"/>
                </a:lnTo>
                <a:lnTo>
                  <a:pt x="537" y="538"/>
                </a:lnTo>
                <a:lnTo>
                  <a:pt x="526" y="523"/>
                </a:lnTo>
                <a:lnTo>
                  <a:pt x="513" y="509"/>
                </a:lnTo>
                <a:lnTo>
                  <a:pt x="499" y="496"/>
                </a:lnTo>
                <a:lnTo>
                  <a:pt x="485" y="483"/>
                </a:lnTo>
                <a:lnTo>
                  <a:pt x="469" y="473"/>
                </a:lnTo>
                <a:lnTo>
                  <a:pt x="453" y="463"/>
                </a:lnTo>
                <a:lnTo>
                  <a:pt x="435" y="455"/>
                </a:lnTo>
                <a:lnTo>
                  <a:pt x="417" y="448"/>
                </a:lnTo>
                <a:lnTo>
                  <a:pt x="436" y="441"/>
                </a:lnTo>
                <a:lnTo>
                  <a:pt x="455" y="431"/>
                </a:lnTo>
                <a:lnTo>
                  <a:pt x="472" y="420"/>
                </a:lnTo>
                <a:lnTo>
                  <a:pt x="489" y="409"/>
                </a:lnTo>
                <a:lnTo>
                  <a:pt x="504" y="395"/>
                </a:lnTo>
                <a:lnTo>
                  <a:pt x="519" y="381"/>
                </a:lnTo>
                <a:lnTo>
                  <a:pt x="532" y="365"/>
                </a:lnTo>
                <a:lnTo>
                  <a:pt x="544" y="348"/>
                </a:lnTo>
                <a:lnTo>
                  <a:pt x="554" y="333"/>
                </a:lnTo>
                <a:lnTo>
                  <a:pt x="561" y="317"/>
                </a:lnTo>
                <a:lnTo>
                  <a:pt x="567" y="299"/>
                </a:lnTo>
                <a:lnTo>
                  <a:pt x="573" y="282"/>
                </a:lnTo>
                <a:lnTo>
                  <a:pt x="578" y="264"/>
                </a:lnTo>
                <a:lnTo>
                  <a:pt x="580" y="246"/>
                </a:lnTo>
                <a:lnTo>
                  <a:pt x="582" y="228"/>
                </a:lnTo>
                <a:lnTo>
                  <a:pt x="584" y="208"/>
                </a:lnTo>
                <a:lnTo>
                  <a:pt x="584" y="29"/>
                </a:lnTo>
                <a:lnTo>
                  <a:pt x="643" y="29"/>
                </a:lnTo>
                <a:lnTo>
                  <a:pt x="647" y="29"/>
                </a:lnTo>
                <a:lnTo>
                  <a:pt x="649" y="28"/>
                </a:lnTo>
                <a:lnTo>
                  <a:pt x="652" y="27"/>
                </a:lnTo>
                <a:lnTo>
                  <a:pt x="654" y="26"/>
                </a:lnTo>
                <a:lnTo>
                  <a:pt x="655" y="23"/>
                </a:lnTo>
                <a:lnTo>
                  <a:pt x="657" y="20"/>
                </a:lnTo>
                <a:lnTo>
                  <a:pt x="658" y="17"/>
                </a:lnTo>
                <a:lnTo>
                  <a:pt x="658" y="14"/>
                </a:lnTo>
                <a:lnTo>
                  <a:pt x="658" y="12"/>
                </a:lnTo>
                <a:lnTo>
                  <a:pt x="657" y="8"/>
                </a:lnTo>
                <a:lnTo>
                  <a:pt x="655" y="6"/>
                </a:lnTo>
                <a:lnTo>
                  <a:pt x="654" y="4"/>
                </a:lnTo>
                <a:lnTo>
                  <a:pt x="652" y="2"/>
                </a:lnTo>
                <a:lnTo>
                  <a:pt x="649" y="1"/>
                </a:lnTo>
                <a:lnTo>
                  <a:pt x="647" y="0"/>
                </a:lnTo>
                <a:lnTo>
                  <a:pt x="643" y="0"/>
                </a:lnTo>
                <a:lnTo>
                  <a:pt x="569" y="0"/>
                </a:lnTo>
                <a:lnTo>
                  <a:pt x="90" y="0"/>
                </a:ln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1" y="20"/>
                </a:lnTo>
                <a:lnTo>
                  <a:pt x="2" y="23"/>
                </a:lnTo>
                <a:lnTo>
                  <a:pt x="5" y="26"/>
                </a:lnTo>
                <a:lnTo>
                  <a:pt x="7" y="27"/>
                </a:lnTo>
                <a:lnTo>
                  <a:pt x="9" y="28"/>
                </a:lnTo>
                <a:lnTo>
                  <a:pt x="12" y="29"/>
                </a:lnTo>
                <a:lnTo>
                  <a:pt x="15" y="29"/>
                </a:lnTo>
                <a:lnTo>
                  <a:pt x="75" y="29"/>
                </a:lnTo>
                <a:lnTo>
                  <a:pt x="75" y="208"/>
                </a:lnTo>
                <a:lnTo>
                  <a:pt x="75" y="227"/>
                </a:lnTo>
                <a:lnTo>
                  <a:pt x="77" y="245"/>
                </a:lnTo>
                <a:lnTo>
                  <a:pt x="81" y="263"/>
                </a:lnTo>
                <a:lnTo>
                  <a:pt x="85" y="280"/>
                </a:lnTo>
                <a:lnTo>
                  <a:pt x="89" y="296"/>
                </a:lnTo>
                <a:lnTo>
                  <a:pt x="96" y="312"/>
                </a:lnTo>
                <a:lnTo>
                  <a:pt x="103" y="328"/>
                </a:lnTo>
                <a:lnTo>
                  <a:pt x="112" y="343"/>
                </a:lnTo>
                <a:lnTo>
                  <a:pt x="124" y="361"/>
                </a:lnTo>
                <a:lnTo>
                  <a:pt x="137" y="378"/>
                </a:lnTo>
                <a:lnTo>
                  <a:pt x="152" y="394"/>
                </a:lnTo>
                <a:lnTo>
                  <a:pt x="168" y="407"/>
                </a:lnTo>
                <a:lnTo>
                  <a:pt x="185" y="420"/>
                </a:lnTo>
                <a:lnTo>
                  <a:pt x="204" y="431"/>
                </a:lnTo>
                <a:lnTo>
                  <a:pt x="222" y="441"/>
                </a:lnTo>
                <a:lnTo>
                  <a:pt x="242" y="448"/>
                </a:lnTo>
                <a:lnTo>
                  <a:pt x="224" y="456"/>
                </a:lnTo>
                <a:lnTo>
                  <a:pt x="207" y="464"/>
                </a:lnTo>
                <a:lnTo>
                  <a:pt x="190" y="474"/>
                </a:lnTo>
                <a:lnTo>
                  <a:pt x="175" y="485"/>
                </a:lnTo>
                <a:lnTo>
                  <a:pt x="160" y="497"/>
                </a:lnTo>
                <a:lnTo>
                  <a:pt x="146" y="510"/>
                </a:lnTo>
                <a:lnTo>
                  <a:pt x="133" y="524"/>
                </a:lnTo>
                <a:lnTo>
                  <a:pt x="121" y="539"/>
                </a:lnTo>
                <a:lnTo>
                  <a:pt x="112" y="555"/>
                </a:lnTo>
                <a:lnTo>
                  <a:pt x="102" y="572"/>
                </a:lnTo>
                <a:lnTo>
                  <a:pt x="93" y="589"/>
                </a:lnTo>
                <a:lnTo>
                  <a:pt x="87" y="609"/>
                </a:lnTo>
                <a:lnTo>
                  <a:pt x="82" y="627"/>
                </a:lnTo>
                <a:lnTo>
                  <a:pt x="78" y="647"/>
                </a:lnTo>
                <a:lnTo>
                  <a:pt x="76" y="666"/>
                </a:lnTo>
                <a:lnTo>
                  <a:pt x="75" y="687"/>
                </a:lnTo>
                <a:lnTo>
                  <a:pt x="75" y="732"/>
                </a:lnTo>
                <a:lnTo>
                  <a:pt x="75" y="866"/>
                </a:lnTo>
                <a:lnTo>
                  <a:pt x="15" y="866"/>
                </a:lnTo>
                <a:lnTo>
                  <a:pt x="12" y="866"/>
                </a:lnTo>
                <a:lnTo>
                  <a:pt x="9" y="868"/>
                </a:lnTo>
                <a:lnTo>
                  <a:pt x="7" y="870"/>
                </a:lnTo>
                <a:lnTo>
                  <a:pt x="5" y="872"/>
                </a:lnTo>
                <a:lnTo>
                  <a:pt x="2" y="874"/>
                </a:lnTo>
                <a:lnTo>
                  <a:pt x="1" y="876"/>
                </a:lnTo>
                <a:lnTo>
                  <a:pt x="0" y="879"/>
                </a:lnTo>
                <a:lnTo>
                  <a:pt x="0" y="881"/>
                </a:lnTo>
                <a:lnTo>
                  <a:pt x="0" y="885"/>
                </a:lnTo>
                <a:lnTo>
                  <a:pt x="1" y="888"/>
                </a:lnTo>
                <a:lnTo>
                  <a:pt x="2" y="890"/>
                </a:lnTo>
                <a:lnTo>
                  <a:pt x="5" y="892"/>
                </a:lnTo>
                <a:lnTo>
                  <a:pt x="7" y="894"/>
                </a:lnTo>
                <a:lnTo>
                  <a:pt x="9" y="895"/>
                </a:lnTo>
                <a:lnTo>
                  <a:pt x="12" y="896"/>
                </a:lnTo>
                <a:lnTo>
                  <a:pt x="15" y="896"/>
                </a:lnTo>
                <a:lnTo>
                  <a:pt x="90" y="896"/>
                </a:lnTo>
                <a:lnTo>
                  <a:pt x="569" y="896"/>
                </a:lnTo>
                <a:lnTo>
                  <a:pt x="643" y="896"/>
                </a:lnTo>
                <a:lnTo>
                  <a:pt x="647" y="896"/>
                </a:lnTo>
                <a:lnTo>
                  <a:pt x="649" y="895"/>
                </a:lnTo>
                <a:lnTo>
                  <a:pt x="652" y="894"/>
                </a:lnTo>
                <a:lnTo>
                  <a:pt x="654" y="892"/>
                </a:lnTo>
                <a:lnTo>
                  <a:pt x="655" y="890"/>
                </a:lnTo>
                <a:lnTo>
                  <a:pt x="657" y="888"/>
                </a:lnTo>
                <a:lnTo>
                  <a:pt x="658" y="885"/>
                </a:lnTo>
                <a:lnTo>
                  <a:pt x="658" y="881"/>
                </a:lnTo>
                <a:lnTo>
                  <a:pt x="658" y="879"/>
                </a:lnTo>
                <a:lnTo>
                  <a:pt x="657" y="876"/>
                </a:lnTo>
                <a:lnTo>
                  <a:pt x="655" y="874"/>
                </a:lnTo>
                <a:lnTo>
                  <a:pt x="654" y="872"/>
                </a:lnTo>
                <a:lnTo>
                  <a:pt x="652" y="870"/>
                </a:lnTo>
                <a:lnTo>
                  <a:pt x="649" y="868"/>
                </a:lnTo>
                <a:lnTo>
                  <a:pt x="647" y="866"/>
                </a:lnTo>
                <a:lnTo>
                  <a:pt x="643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7184003" y="1949691"/>
            <a:ext cx="4537090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run a successful business on Women Shoe store we should be looking at the most important features which shows visible trend in the shoes sold.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Hence, my findings are based on those features that are most observed/preferred: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445549" y="1434672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Women Shoe Store Business</a:t>
            </a:r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737022" y="1555348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696"/>
            <a:ext cx="10515600" cy="498598"/>
          </a:xfrm>
        </p:spPr>
        <p:txBody>
          <a:bodyPr/>
          <a:lstStyle/>
          <a:p>
            <a:r>
              <a:rPr lang="en-US" dirty="0"/>
              <a:t>Important features for this business</a:t>
            </a:r>
          </a:p>
        </p:txBody>
      </p:sp>
      <p:sp>
        <p:nvSpPr>
          <p:cNvPr id="129" name="Footer Placeholder 128">
            <a:extLst>
              <a:ext uri="{FF2B5EF4-FFF2-40B4-BE49-F238E27FC236}">
                <a16:creationId xmlns:a16="http://schemas.microsoft.com/office/drawing/2014/main" id="{B1EC8198-CF19-4894-AB0A-1568DC1E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29588"/>
            <a:ext cx="1561696" cy="276999"/>
          </a:xfrm>
        </p:spPr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7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799" y="1687232"/>
            <a:ext cx="6101297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love colors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968911"/>
              </p:ext>
            </p:extLst>
          </p:nvPr>
        </p:nvGraphicFramePr>
        <p:xfrm>
          <a:off x="235130" y="1293617"/>
          <a:ext cx="6642191" cy="503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39DF1E-B82C-43A9-B077-FF21A980E4EB}"/>
              </a:ext>
            </a:extLst>
          </p:cNvPr>
          <p:cNvSpPr txBox="1"/>
          <p:nvPr/>
        </p:nvSpPr>
        <p:spPr>
          <a:xfrm>
            <a:off x="7048500" y="1687232"/>
            <a:ext cx="4450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 is clearly seen from the graph that a various amount of colors is driving the volumes of shoes sold. </a:t>
            </a:r>
          </a:p>
          <a:p>
            <a:endParaRPr lang="en-US" sz="2000" b="1" dirty="0"/>
          </a:p>
          <a:p>
            <a:r>
              <a:rPr lang="en-US" sz="2000" b="1" dirty="0"/>
              <a:t>Specially we can see that </a:t>
            </a:r>
            <a:r>
              <a:rPr lang="en-US" sz="2000" b="1" dirty="0" err="1"/>
              <a:t>Multicolors</a:t>
            </a:r>
            <a:r>
              <a:rPr lang="en-US" sz="2000" b="1" dirty="0"/>
              <a:t>, Black and White can give us a good volume Business.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99" y="1024416"/>
            <a:ext cx="4991101" cy="5307766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selling brands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9DF1E-B82C-43A9-B077-FF21A980E4EB}"/>
              </a:ext>
            </a:extLst>
          </p:cNvPr>
          <p:cNvSpPr txBox="1"/>
          <p:nvPr/>
        </p:nvSpPr>
        <p:spPr>
          <a:xfrm>
            <a:off x="6119264" y="1520293"/>
            <a:ext cx="4450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 the list we can make out some brands have a very good volumes of shoes sold. </a:t>
            </a:r>
          </a:p>
          <a:p>
            <a:endParaRPr lang="en-US" sz="2000" b="1" dirty="0"/>
          </a:p>
          <a:p>
            <a:r>
              <a:rPr lang="en-US" sz="2000" b="1" dirty="0"/>
              <a:t>Getting highly moving brands will also fetch us Volume business and target many customers.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D15F5-060B-456A-8ED6-6968587C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132742"/>
            <a:ext cx="388620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8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Upcoming Deposits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89" y="4024406"/>
            <a:ext cx="3419022" cy="2251046"/>
            <a:chOff x="304799" y="4024406"/>
            <a:chExt cx="3419022" cy="225104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799" y="4024406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17% Volume Business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755EE4-AAED-40FD-A16A-259334EE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CC89592-EA05-4F09-AE50-51BC0C185628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CFFF09D-96F9-453A-AC93-BC01E504D3B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High Volume Business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29D36-DA44-4B35-931C-00DBA53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8246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Low Range Shoe Sold Count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C834D-A801-489D-B18E-A3C9646F4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89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0A31DB-DD27-4F64-AB8C-EC7887B70CFD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 1736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A4160-8BE0-4F42-8528-A692DB7BDCCE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 Range Shoe Sold Count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8467384" y="1600176"/>
            <a:ext cx="3419021" cy="1755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8795693" y="2139635"/>
            <a:ext cx="178413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3600" b="1" dirty="0">
                <a:solidFill>
                  <a:schemeClr val="lt1"/>
                </a:solidFill>
                <a:latin typeface="+mj-lt"/>
              </a:rPr>
              <a:t>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$186.54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CFE568-7FCC-424B-A984-83C1BEC0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8246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82BF9D-B1F9-42B7-A5B7-17D6E2F2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8246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3B46BDB-2180-429D-9022-E545B55D2758}"/>
              </a:ext>
            </a:extLst>
          </p:cNvPr>
          <p:cNvSpPr/>
          <p:nvPr/>
        </p:nvSpPr>
        <p:spPr>
          <a:xfrm>
            <a:off x="8467384" y="3357517"/>
            <a:ext cx="3419021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Transactions: 134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BE5D31-29BE-4B56-B179-8BC832648CA7}"/>
              </a:ext>
            </a:extLst>
          </p:cNvPr>
          <p:cNvSpPr txBox="1"/>
          <p:nvPr/>
        </p:nvSpPr>
        <p:spPr>
          <a:xfrm>
            <a:off x="762000" y="4642857"/>
            <a:ext cx="267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Range:</a:t>
            </a:r>
          </a:p>
          <a:p>
            <a:endParaRPr lang="en-US" dirty="0"/>
          </a:p>
          <a:p>
            <a:r>
              <a:rPr lang="en-US" dirty="0"/>
              <a:t>20 USD to 100 USD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0CA85E-A2FC-46E1-92EA-41E741689292}"/>
              </a:ext>
            </a:extLst>
          </p:cNvPr>
          <p:cNvSpPr txBox="1"/>
          <p:nvPr/>
        </p:nvSpPr>
        <p:spPr>
          <a:xfrm>
            <a:off x="4632960" y="4642857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Range:</a:t>
            </a:r>
          </a:p>
          <a:p>
            <a:endParaRPr lang="en-US" dirty="0"/>
          </a:p>
          <a:p>
            <a:r>
              <a:rPr lang="en-US" dirty="0"/>
              <a:t>101 USD to 500 USD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F4E5085-EBC2-4E74-8470-389B717E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21" y="3938263"/>
            <a:ext cx="3473362" cy="2304592"/>
            <a:chOff x="250459" y="3970860"/>
            <a:chExt cx="3473362" cy="230459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7657FF9-467A-4F9B-961F-6FADBFDF21A1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41E2ABE-3ECF-426D-8F16-78BD4B2900CB}"/>
                </a:ext>
              </a:extLst>
            </p:cNvPr>
            <p:cNvSpPr/>
            <p:nvPr/>
          </p:nvSpPr>
          <p:spPr>
            <a:xfrm>
              <a:off x="250459" y="3970860"/>
              <a:ext cx="3473362" cy="472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Customers of “Pride of Ownership”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06B1BF1-346A-476C-B377-A0AD6B6A98A7}"/>
              </a:ext>
            </a:extLst>
          </p:cNvPr>
          <p:cNvSpPr txBox="1"/>
          <p:nvPr/>
        </p:nvSpPr>
        <p:spPr>
          <a:xfrm>
            <a:off x="8672875" y="4677693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Range:</a:t>
            </a:r>
          </a:p>
          <a:p>
            <a:endParaRPr lang="en-US" dirty="0"/>
          </a:p>
          <a:p>
            <a:r>
              <a:rPr lang="en-US" dirty="0"/>
              <a:t>500 USD to 5000 USD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0593" y="1452100"/>
            <a:ext cx="11112138" cy="439135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as a data scientist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7131053" y="1714815"/>
            <a:ext cx="2743746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Pellentesque sit amet feugiat mi. 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7219405" y="4206399"/>
            <a:ext cx="274374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AB1DF-91A8-4432-AAD9-504F0AA59627}"/>
              </a:ext>
            </a:extLst>
          </p:cNvPr>
          <p:cNvSpPr txBox="1"/>
          <p:nvPr/>
        </p:nvSpPr>
        <p:spPr>
          <a:xfrm>
            <a:off x="1933302" y="2328962"/>
            <a:ext cx="7802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based on the above findings, it is good to host the shoes from highly moving  </a:t>
            </a:r>
            <a:r>
              <a:rPr lang="en-US" b="1" dirty="0"/>
              <a:t>Brands</a:t>
            </a:r>
            <a:r>
              <a:rPr lang="en-US" dirty="0"/>
              <a:t> and with shoes having </a:t>
            </a:r>
            <a:r>
              <a:rPr lang="en-US" b="1" dirty="0" err="1"/>
              <a:t>multicolors</a:t>
            </a:r>
            <a:r>
              <a:rPr lang="en-US" b="1" dirty="0"/>
              <a:t> and some top colors </a:t>
            </a:r>
            <a:r>
              <a:rPr lang="en-US" dirty="0"/>
              <a:t>with must. </a:t>
            </a:r>
          </a:p>
          <a:p>
            <a:endParaRPr lang="en-US" dirty="0"/>
          </a:p>
          <a:p>
            <a:r>
              <a:rPr lang="en-US" dirty="0"/>
              <a:t>To have a huge customer base, price range of the shoes should be targeted from </a:t>
            </a:r>
            <a:r>
              <a:rPr lang="en-US" b="1" dirty="0"/>
              <a:t>20 USD to 100 USD.</a:t>
            </a:r>
          </a:p>
          <a:p>
            <a:endParaRPr lang="en-US" dirty="0"/>
          </a:p>
          <a:p>
            <a:r>
              <a:rPr lang="en-US" dirty="0"/>
              <a:t>The store can also host few shoes in the range </a:t>
            </a:r>
            <a:r>
              <a:rPr lang="en-US" b="1" dirty="0"/>
              <a:t>100 to 300 USD </a:t>
            </a:r>
            <a:r>
              <a:rPr lang="en-US" dirty="0"/>
              <a:t>to give an edge to the business and attractive more customers. </a:t>
            </a:r>
          </a:p>
        </p:txBody>
      </p:sp>
    </p:spTree>
    <p:extLst>
      <p:ext uri="{BB962C8B-B14F-4D97-AF65-F5344CB8AC3E}">
        <p14:creationId xmlns:p14="http://schemas.microsoft.com/office/powerpoint/2010/main" val="43167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EC375F-F377-4CDC-ADF0-CC8811D177D6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457</Words>
  <Application>Microsoft Office PowerPoint</Application>
  <PresentationFormat>Widescreen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Segoe UI Light</vt:lpstr>
      <vt:lpstr>Office Theme</vt:lpstr>
      <vt:lpstr>Slide 1</vt:lpstr>
      <vt:lpstr>PRESENTATION TO CEO </vt:lpstr>
      <vt:lpstr>Important features for this business</vt:lpstr>
      <vt:lpstr>Women love colors</vt:lpstr>
      <vt:lpstr>Most selling brands</vt:lpstr>
      <vt:lpstr>dashboard</vt:lpstr>
      <vt:lpstr>Suggestion as a data scientist </vt:lpstr>
      <vt:lpstr>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2019-08-09T18:46:15Z</dcterms:created>
  <dcterms:modified xsi:type="dcterms:W3CDTF">2019-08-10T11:33:00Z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Trishala.Basti@emc.com</vt:lpwstr>
  </property>
  <property fmtid="{D5CDD505-2E9C-101B-9397-08002B2CF9AE}" pid="6" name="MSIP_Label_17cb76b2-10b8-4fe1-93d4-2202842406cd_SetDate">
    <vt:lpwstr>2019-08-09T19:11:18.3083013Z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