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2"/>
  </p:notesMasterIdLst>
  <p:handoutMasterIdLst>
    <p:handoutMasterId r:id="rId23"/>
  </p:handoutMasterIdLst>
  <p:sldIdLst>
    <p:sldId id="256" r:id="rId5"/>
    <p:sldId id="267" r:id="rId6"/>
    <p:sldId id="268" r:id="rId7"/>
    <p:sldId id="272" r:id="rId8"/>
    <p:sldId id="273" r:id="rId9"/>
    <p:sldId id="263" r:id="rId10"/>
    <p:sldId id="274" r:id="rId11"/>
    <p:sldId id="277" r:id="rId12"/>
    <p:sldId id="275" r:id="rId13"/>
    <p:sldId id="276" r:id="rId14"/>
    <p:sldId id="278" r:id="rId15"/>
    <p:sldId id="279" r:id="rId16"/>
    <p:sldId id="280" r:id="rId17"/>
    <p:sldId id="281" r:id="rId18"/>
    <p:sldId id="282" r:id="rId19"/>
    <p:sldId id="283"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CE295E"/>
    <a:srgbClr val="7F7F7F"/>
    <a:srgbClr val="A6A6A6"/>
    <a:srgbClr val="F2F2F2"/>
    <a:srgbClr val="BFBFBF"/>
    <a:srgbClr val="E37777"/>
    <a:srgbClr val="64A4CA"/>
    <a:srgbClr val="66C5F3"/>
    <a:srgbClr val="F2C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varScale="1">
        <p:scale>
          <a:sx n="110" d="100"/>
          <a:sy n="110" d="100"/>
        </p:scale>
        <p:origin x="576" y="114"/>
      </p:cViewPr>
      <p:guideLst>
        <p:guide orient="horz" pos="2424"/>
        <p:guide pos="3840"/>
        <p:guide pos="192"/>
        <p:guide pos="7512"/>
        <p:guide orient="horz" pos="216"/>
        <p:guide orient="horz" pos="4032"/>
        <p:guide orient="horz" pos="696"/>
      </p:guideLst>
    </p:cSldViewPr>
  </p:slideViewPr>
  <p:notesTextViewPr>
    <p:cViewPr>
      <p:scale>
        <a:sx n="1" d="1"/>
        <a:sy n="1" d="1"/>
      </p:scale>
      <p:origin x="0" y="0"/>
    </p:cViewPr>
  </p:notesTextViewPr>
  <p:notesViewPr>
    <p:cSldViewPr snapToGrid="0">
      <p:cViewPr varScale="1">
        <p:scale>
          <a:sx n="68" d="100"/>
          <a:sy n="68" d="100"/>
        </p:scale>
        <p:origin x="328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Series 1</c:v>
                </c:pt>
              </c:strCache>
            </c:strRef>
          </c:tx>
          <c:spPr>
            <a:ln w="6350" cap="rnd">
              <a:solidFill>
                <a:schemeClr val="tx1">
                  <a:lumMod val="75000"/>
                  <a:lumOff val="25000"/>
                </a:schemeClr>
              </a:solidFill>
              <a:round/>
            </a:ln>
            <a:effectLst/>
          </c:spPr>
          <c:marker>
            <c:symbol val="circle"/>
            <c:size val="5"/>
            <c:spPr>
              <a:solidFill>
                <a:schemeClr val="tx1">
                  <a:lumMod val="75000"/>
                  <a:lumOff val="25000"/>
                </a:schemeClr>
              </a:solidFill>
              <a:ln w="6350">
                <a:noFill/>
              </a:ln>
              <a:effectLst/>
            </c:spPr>
          </c:marker>
          <c:cat>
            <c:numRef>
              <c:f>Sheet1!$A$2:$A$7</c:f>
              <c:numCache>
                <c:formatCode>m/d/yyyy</c:formatCode>
                <c:ptCount val="6"/>
                <c:pt idx="0">
                  <c:v>43105</c:v>
                </c:pt>
                <c:pt idx="1">
                  <c:v>43106</c:v>
                </c:pt>
                <c:pt idx="2">
                  <c:v>43107</c:v>
                </c:pt>
                <c:pt idx="3">
                  <c:v>43108</c:v>
                </c:pt>
                <c:pt idx="4">
                  <c:v>43109</c:v>
                </c:pt>
                <c:pt idx="5">
                  <c:v>43110</c:v>
                </c:pt>
              </c:numCache>
            </c:numRef>
          </c:cat>
          <c:val>
            <c:numRef>
              <c:f>Sheet1!$B$2:$B$7</c:f>
              <c:numCache>
                <c:formatCode>General</c:formatCode>
                <c:ptCount val="6"/>
                <c:pt idx="0">
                  <c:v>40</c:v>
                </c:pt>
                <c:pt idx="1">
                  <c:v>30</c:v>
                </c:pt>
                <c:pt idx="2">
                  <c:v>25</c:v>
                </c:pt>
                <c:pt idx="3">
                  <c:v>15</c:v>
                </c:pt>
                <c:pt idx="4">
                  <c:v>20</c:v>
                </c:pt>
                <c:pt idx="5">
                  <c:v>30</c:v>
                </c:pt>
              </c:numCache>
            </c:numRef>
          </c:val>
          <c:smooth val="1"/>
          <c:extLst>
            <c:ext xmlns:c16="http://schemas.microsoft.com/office/drawing/2014/chart" uri="{C3380CC4-5D6E-409C-BE32-E72D297353CC}">
              <c16:uniqueId val="{00000000-53D0-4211-AA0C-C3E7B74F87A7}"/>
            </c:ext>
          </c:extLst>
        </c:ser>
        <c:ser>
          <c:idx val="1"/>
          <c:order val="1"/>
          <c:tx>
            <c:strRef>
              <c:f>Sheet1!$C$1</c:f>
              <c:strCache>
                <c:ptCount val="1"/>
                <c:pt idx="0">
                  <c:v>Series 2</c:v>
                </c:pt>
              </c:strCache>
            </c:strRef>
          </c:tx>
          <c:spPr>
            <a:ln w="6350" cap="rnd">
              <a:solidFill>
                <a:srgbClr val="CE295E"/>
              </a:solidFill>
              <a:round/>
            </a:ln>
            <a:effectLst/>
          </c:spPr>
          <c:marker>
            <c:symbol val="circle"/>
            <c:size val="5"/>
            <c:spPr>
              <a:solidFill>
                <a:srgbClr val="CE295E"/>
              </a:solidFill>
              <a:ln w="6350">
                <a:noFill/>
              </a:ln>
              <a:effectLst/>
            </c:spPr>
          </c:marker>
          <c:cat>
            <c:numRef>
              <c:f>Sheet1!$A$2:$A$7</c:f>
              <c:numCache>
                <c:formatCode>m/d/yyyy</c:formatCode>
                <c:ptCount val="6"/>
                <c:pt idx="0">
                  <c:v>43105</c:v>
                </c:pt>
                <c:pt idx="1">
                  <c:v>43106</c:v>
                </c:pt>
                <c:pt idx="2">
                  <c:v>43107</c:v>
                </c:pt>
                <c:pt idx="3">
                  <c:v>43108</c:v>
                </c:pt>
                <c:pt idx="4">
                  <c:v>43109</c:v>
                </c:pt>
                <c:pt idx="5">
                  <c:v>43110</c:v>
                </c:pt>
              </c:numCache>
            </c:numRef>
          </c:cat>
          <c:val>
            <c:numRef>
              <c:f>Sheet1!$C$2:$C$7</c:f>
              <c:numCache>
                <c:formatCode>General</c:formatCode>
                <c:ptCount val="6"/>
                <c:pt idx="0">
                  <c:v>30</c:v>
                </c:pt>
                <c:pt idx="1">
                  <c:v>50</c:v>
                </c:pt>
                <c:pt idx="2">
                  <c:v>30</c:v>
                </c:pt>
                <c:pt idx="3">
                  <c:v>10</c:v>
                </c:pt>
                <c:pt idx="4">
                  <c:v>5</c:v>
                </c:pt>
                <c:pt idx="5">
                  <c:v>15</c:v>
                </c:pt>
              </c:numCache>
            </c:numRef>
          </c:val>
          <c:smooth val="1"/>
          <c:extLst>
            <c:ext xmlns:c16="http://schemas.microsoft.com/office/drawing/2014/chart" uri="{C3380CC4-5D6E-409C-BE32-E72D297353CC}">
              <c16:uniqueId val="{00000001-53D0-4211-AA0C-C3E7B74F87A7}"/>
            </c:ext>
          </c:extLst>
        </c:ser>
        <c:dLbls>
          <c:showLegendKey val="0"/>
          <c:showVal val="0"/>
          <c:showCatName val="0"/>
          <c:showSerName val="0"/>
          <c:showPercent val="0"/>
          <c:showBubbleSize val="0"/>
        </c:dLbls>
        <c:marker val="1"/>
        <c:smooth val="0"/>
        <c:axId val="799105304"/>
        <c:axId val="799112752"/>
      </c:lineChart>
      <c:dateAx>
        <c:axId val="79910530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799112752"/>
        <c:crosses val="autoZero"/>
        <c:auto val="1"/>
        <c:lblOffset val="100"/>
        <c:baseTimeUnit val="days"/>
      </c:dateAx>
      <c:valAx>
        <c:axId val="799112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799105304"/>
        <c:crosses val="autoZero"/>
        <c:crossBetween val="between"/>
      </c:valAx>
      <c:spPr>
        <a:noFill/>
        <a:ln w="25400">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94A8B870-3F3E-4AD1-8F65-856C3EF02E36}"/>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9266667" cy="540000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5DE61D-30EF-4C9B-8D44-E691F3239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68B3DF-723E-432F-969B-97B388C9E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EEDC24-AEF3-4156-91F4-FB474A5F24DB}" type="datetimeFigureOut">
              <a:rPr lang="en-US" smtClean="0"/>
              <a:t>8/10/2019</a:t>
            </a:fld>
            <a:endParaRPr lang="en-US" dirty="0"/>
          </a:p>
        </p:txBody>
      </p:sp>
      <p:sp>
        <p:nvSpPr>
          <p:cNvPr id="4" name="Footer Placeholder 3">
            <a:extLst>
              <a:ext uri="{FF2B5EF4-FFF2-40B4-BE49-F238E27FC236}">
                <a16:creationId xmlns:a16="http://schemas.microsoft.com/office/drawing/2014/main" id="{10D9C936-9EF8-46A3-B2D4-DE8362A54E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9F7898E-02B9-4C24-8F47-60A833CD36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23B91B-56FA-44FF-A036-17B4166BAD1A}" type="slidenum">
              <a:rPr lang="en-US" smtClean="0"/>
              <a:t>‹#›</a:t>
            </a:fld>
            <a:endParaRPr lang="en-US" dirty="0"/>
          </a:p>
        </p:txBody>
      </p:sp>
    </p:spTree>
    <p:extLst>
      <p:ext uri="{BB962C8B-B14F-4D97-AF65-F5344CB8AC3E}">
        <p14:creationId xmlns:p14="http://schemas.microsoft.com/office/powerpoint/2010/main" val="137725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8/10/2019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dirty="0"/>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a:t>
            </a:fld>
            <a:endParaRPr lang="en-US" dirty="0"/>
          </a:p>
        </p:txBody>
      </p:sp>
    </p:spTree>
    <p:extLst>
      <p:ext uri="{BB962C8B-B14F-4D97-AF65-F5344CB8AC3E}">
        <p14:creationId xmlns:p14="http://schemas.microsoft.com/office/powerpoint/2010/main" val="3429256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3</a:t>
            </a:fld>
            <a:endParaRPr lang="en-US" dirty="0"/>
          </a:p>
        </p:txBody>
      </p:sp>
    </p:spTree>
    <p:extLst>
      <p:ext uri="{BB962C8B-B14F-4D97-AF65-F5344CB8AC3E}">
        <p14:creationId xmlns:p14="http://schemas.microsoft.com/office/powerpoint/2010/main" val="2282337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4</a:t>
            </a:fld>
            <a:endParaRPr lang="en-US" dirty="0"/>
          </a:p>
        </p:txBody>
      </p:sp>
    </p:spTree>
    <p:extLst>
      <p:ext uri="{BB962C8B-B14F-4D97-AF65-F5344CB8AC3E}">
        <p14:creationId xmlns:p14="http://schemas.microsoft.com/office/powerpoint/2010/main" val="1582498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6</a:t>
            </a:fld>
            <a:endParaRPr lang="en-US" dirty="0"/>
          </a:p>
        </p:txBody>
      </p:sp>
    </p:spTree>
    <p:extLst>
      <p:ext uri="{BB962C8B-B14F-4D97-AF65-F5344CB8AC3E}">
        <p14:creationId xmlns:p14="http://schemas.microsoft.com/office/powerpoint/2010/main" val="2026123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17</a:t>
            </a:fld>
            <a:endParaRPr lang="en-US" dirty="0"/>
          </a:p>
        </p:txBody>
      </p:sp>
    </p:spTree>
    <p:extLst>
      <p:ext uri="{BB962C8B-B14F-4D97-AF65-F5344CB8AC3E}">
        <p14:creationId xmlns:p14="http://schemas.microsoft.com/office/powerpoint/2010/main" val="2834447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B0AA9-8E90-484A-ADD9-31AA1A53D7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278E9EE-6889-428D-B6A1-8BAC3E3F5E4B}"/>
              </a:ext>
            </a:extLst>
          </p:cNvPr>
          <p:cNvSpPr>
            <a:spLocks noGrp="1"/>
          </p:cNvSpPr>
          <p:nvPr>
            <p:ph type="ftr" sz="quarter" idx="11"/>
          </p:nvPr>
        </p:nvSpPr>
        <p:spPr/>
        <p:txBody>
          <a:bodyPr/>
          <a:lstStyle/>
          <a:p>
            <a:r>
              <a:rPr lang="en-US" dirty="0"/>
              <a:t>Your Logo Here</a:t>
            </a:r>
          </a:p>
        </p:txBody>
      </p:sp>
      <p:sp>
        <p:nvSpPr>
          <p:cNvPr id="6" name="Slide Number Placeholder 5">
            <a:extLst>
              <a:ext uri="{FF2B5EF4-FFF2-40B4-BE49-F238E27FC236}">
                <a16:creationId xmlns:a16="http://schemas.microsoft.com/office/drawing/2014/main"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dirty="0"/>
          </a:p>
        </p:txBody>
      </p:sp>
    </p:spTree>
    <p:extLst>
      <p:ext uri="{BB962C8B-B14F-4D97-AF65-F5344CB8AC3E}">
        <p14:creationId xmlns:p14="http://schemas.microsoft.com/office/powerpoint/2010/main" val="346556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638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a:extLst>
              <a:ext uri="{FF2B5EF4-FFF2-40B4-BE49-F238E27FC236}">
                <a16:creationId xmlns:a16="http://schemas.microsoft.com/office/drawing/2014/main"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38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Your Logo Here</a:t>
            </a:r>
          </a:p>
        </p:txBody>
      </p:sp>
      <p:sp>
        <p:nvSpPr>
          <p:cNvPr id="6" name="Slide Number Placeholder 5">
            <a:extLst>
              <a:ext uri="{FF2B5EF4-FFF2-40B4-BE49-F238E27FC236}">
                <a16:creationId xmlns:a16="http://schemas.microsoft.com/office/drawing/2014/main"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of a city. ">
            <a:extLst>
              <a:ext uri="{FF2B5EF4-FFF2-40B4-BE49-F238E27FC236}">
                <a16:creationId xmlns:a16="http://schemas.microsoft.com/office/drawing/2014/main" id="{8C9681D9-380A-4EAF-91DB-E07432FF9C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1"/>
            <a:ext cx="12192000" cy="6857999"/>
          </a:xfrm>
          <a:prstGeom prst="rect">
            <a:avLst/>
          </a:prstGeom>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4E70207C-E81D-4E79-9654-07E51237BC3C}"/>
              </a:ext>
              <a:ext uri="{C183D7F6-B498-43B3-948B-1728B52AA6E4}">
                <adec:decorative xmlns:adec="http://schemas.microsoft.com/office/drawing/2017/decorative" val="1"/>
              </a:ext>
            </a:extLst>
          </p:cNvPr>
          <p:cNvSpPr/>
          <p:nvPr/>
        </p:nvSpPr>
        <p:spPr>
          <a:xfrm rot="18900000">
            <a:off x="9999285" y="328273"/>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966781" y="4176660"/>
            <a:ext cx="1585044" cy="1585044"/>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FA111C5-A78D-479B-8C31-7C75D54750E4}"/>
              </a:ext>
              <a:ext uri="{C183D7F6-B498-43B3-948B-1728B52AA6E4}">
                <adec:decorative xmlns:adec="http://schemas.microsoft.com/office/drawing/2017/decorative" val="1"/>
              </a:ext>
            </a:extLst>
          </p:cNvPr>
          <p:cNvSpPr/>
          <p:nvPr/>
        </p:nvSpPr>
        <p:spPr>
          <a:xfrm>
            <a:off x="360470" y="297509"/>
            <a:ext cx="11471060" cy="626298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2907CD1A-2477-48CA-8693-2133EA1C329A}"/>
              </a:ext>
              <a:ext uri="{C183D7F6-B498-43B3-948B-1728B52AA6E4}">
                <adec:decorative xmlns:adec="http://schemas.microsoft.com/office/drawing/2017/decorative" val="1"/>
              </a:ext>
            </a:extLst>
          </p:cNvPr>
          <p:cNvGrpSpPr/>
          <p:nvPr/>
        </p:nvGrpSpPr>
        <p:grpSpPr>
          <a:xfrm>
            <a:off x="4167698" y="1224091"/>
            <a:ext cx="3856603" cy="4409819"/>
            <a:chOff x="4167698" y="1500698"/>
            <a:chExt cx="3856603" cy="4409819"/>
          </a:xfrm>
        </p:grpSpPr>
        <p:sp>
          <p:nvSpPr>
            <p:cNvPr id="12" name="Rectangle: Rounded Corners 11">
              <a:extLst>
                <a:ext uri="{FF2B5EF4-FFF2-40B4-BE49-F238E27FC236}">
                  <a16:creationId xmlns:a16="http://schemas.microsoft.com/office/drawing/2014/main" id="{485D1319-7BD4-47DE-B3DF-55B655BB34C4}"/>
                </a:ext>
              </a:extLst>
            </p:cNvPr>
            <p:cNvSpPr/>
            <p:nvPr/>
          </p:nvSpPr>
          <p:spPr>
            <a:xfrm rot="18900000">
              <a:off x="4167698" y="1500698"/>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3A6B26EE-CB0C-4C1C-981C-B7972827533E}"/>
                </a:ext>
              </a:extLst>
            </p:cNvPr>
            <p:cNvSpPr/>
            <p:nvPr/>
          </p:nvSpPr>
          <p:spPr>
            <a:xfrm rot="18900000">
              <a:off x="4167699" y="2053915"/>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DAD3AC05-2DFE-4FEA-BD0F-67495472A283}"/>
              </a:ext>
            </a:extLst>
          </p:cNvPr>
          <p:cNvSpPr txBox="1"/>
          <p:nvPr/>
        </p:nvSpPr>
        <p:spPr>
          <a:xfrm>
            <a:off x="3368968" y="1758553"/>
            <a:ext cx="5372988" cy="3416320"/>
          </a:xfrm>
          <a:prstGeom prst="rect">
            <a:avLst/>
          </a:prstGeom>
          <a:noFill/>
        </p:spPr>
        <p:txBody>
          <a:bodyPr wrap="square" rtlCol="0" anchor="ctr">
            <a:spAutoFit/>
          </a:bodyPr>
          <a:lstStyle/>
          <a:p>
            <a:pPr algn="ctr"/>
            <a:r>
              <a:rPr lang="en-US" sz="3600" dirty="0">
                <a:solidFill>
                  <a:schemeClr val="bg1"/>
                </a:solidFill>
                <a:latin typeface="+mj-lt"/>
              </a:rPr>
              <a:t>Presentation for the Departmental Store Management and Procurement team  on Suggestions for Women Shoe Store</a:t>
            </a:r>
          </a:p>
        </p:txBody>
      </p:sp>
      <p:sp>
        <p:nvSpPr>
          <p:cNvPr id="19" name="TextBox 18">
            <a:extLst>
              <a:ext uri="{FF2B5EF4-FFF2-40B4-BE49-F238E27FC236}">
                <a16:creationId xmlns:a16="http://schemas.microsoft.com/office/drawing/2014/main" id="{3BCC445D-99BF-4BD6-A87A-9AB46C82F7C1}"/>
              </a:ext>
            </a:extLst>
          </p:cNvPr>
          <p:cNvSpPr txBox="1"/>
          <p:nvPr/>
        </p:nvSpPr>
        <p:spPr>
          <a:xfrm>
            <a:off x="3524250" y="3679109"/>
            <a:ext cx="5143500" cy="338554"/>
          </a:xfrm>
          <a:prstGeom prst="rect">
            <a:avLst/>
          </a:prstGeom>
          <a:noFill/>
        </p:spPr>
        <p:txBody>
          <a:bodyPr wrap="square" rtlCol="0" anchor="ctr">
            <a:spAutoFit/>
          </a:bodyPr>
          <a:lstStyle/>
          <a:p>
            <a:pPr algn="ctr"/>
            <a:endParaRPr lang="en-US" sz="1600" dirty="0">
              <a:solidFill>
                <a:schemeClr val="bg1"/>
              </a:solidFill>
            </a:endParaRPr>
          </a:p>
        </p:txBody>
      </p:sp>
      <p:sp>
        <p:nvSpPr>
          <p:cNvPr id="21" name="Rectangle: Rounded Corners 20">
            <a:extLst>
              <a:ext uri="{FF2B5EF4-FFF2-40B4-BE49-F238E27FC236}">
                <a16:creationId xmlns:a16="http://schemas.microsoft.com/office/drawing/2014/main" id="{34457E54-1FC4-4040-9DF5-1D27FD6BBD8C}"/>
              </a:ext>
              <a:ext uri="{C183D7F6-B498-43B3-948B-1728B52AA6E4}">
                <adec:decorative xmlns:adec="http://schemas.microsoft.com/office/drawing/2017/decorative" val="1"/>
              </a:ext>
            </a:extLst>
          </p:cNvPr>
          <p:cNvSpPr/>
          <p:nvPr/>
        </p:nvSpPr>
        <p:spPr>
          <a:xfrm rot="18900000">
            <a:off x="-6742765" y="-1434593"/>
            <a:ext cx="3681702" cy="3681702"/>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01FF3AA5-65B8-4250-9FA5-E730BA5D93C8}"/>
              </a:ext>
              <a:ext uri="{C183D7F6-B498-43B3-948B-1728B52AA6E4}">
                <adec:decorative xmlns:adec="http://schemas.microsoft.com/office/drawing/2017/decorative" val="1"/>
              </a:ext>
            </a:extLst>
          </p:cNvPr>
          <p:cNvSpPr/>
          <p:nvPr/>
        </p:nvSpPr>
        <p:spPr>
          <a:xfrm>
            <a:off x="9593942" y="5808574"/>
            <a:ext cx="2293258" cy="1049426"/>
          </a:xfrm>
          <a:custGeom>
            <a:avLst/>
            <a:gdLst>
              <a:gd name="connsiteX0" fmla="*/ 1146629 w 2293258"/>
              <a:gd name="connsiteY0" fmla="*/ 0 h 1049426"/>
              <a:gd name="connsiteX1" fmla="*/ 1312564 w 2293258"/>
              <a:gd name="connsiteY1" fmla="*/ 68733 h 1049426"/>
              <a:gd name="connsiteX2" fmla="*/ 2293258 w 2293258"/>
              <a:gd name="connsiteY2" fmla="*/ 1049426 h 1049426"/>
              <a:gd name="connsiteX3" fmla="*/ 0 w 2293258"/>
              <a:gd name="connsiteY3" fmla="*/ 1049426 h 1049426"/>
              <a:gd name="connsiteX4" fmla="*/ 980694 w 2293258"/>
              <a:gd name="connsiteY4" fmla="*/ 68733 h 1049426"/>
              <a:gd name="connsiteX5" fmla="*/ 1146629 w 2293258"/>
              <a:gd name="connsiteY5" fmla="*/ 0 h 10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3258" h="1049426">
                <a:moveTo>
                  <a:pt x="1146629" y="0"/>
                </a:moveTo>
                <a:cubicBezTo>
                  <a:pt x="1206686" y="0"/>
                  <a:pt x="1266742" y="22911"/>
                  <a:pt x="1312564" y="68733"/>
                </a:cubicBezTo>
                <a:lnTo>
                  <a:pt x="2293258" y="1049426"/>
                </a:lnTo>
                <a:lnTo>
                  <a:pt x="0" y="1049426"/>
                </a:lnTo>
                <a:lnTo>
                  <a:pt x="980694" y="68733"/>
                </a:lnTo>
                <a:cubicBezTo>
                  <a:pt x="1026516" y="22911"/>
                  <a:pt x="1086572" y="0"/>
                  <a:pt x="1146629"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9BCCD400-5AC0-46BA-AF0D-532EA062DDFE}"/>
              </a:ext>
              <a:ext uri="{C183D7F6-B498-43B3-948B-1728B52AA6E4}">
                <adec:decorative xmlns:adec="http://schemas.microsoft.com/office/drawing/2017/decorative" val="1"/>
              </a:ext>
            </a:extLst>
          </p:cNvPr>
          <p:cNvSpPr/>
          <p:nvPr/>
        </p:nvSpPr>
        <p:spPr>
          <a:xfrm>
            <a:off x="0" y="0"/>
            <a:ext cx="2739184" cy="2840643"/>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020D1C37-27ED-4160-AE67-E6F23CD58E73}"/>
              </a:ext>
            </a:extLst>
          </p:cNvPr>
          <p:cNvSpPr>
            <a:spLocks noGrp="1"/>
          </p:cNvSpPr>
          <p:nvPr>
            <p:ph type="title"/>
          </p:nvPr>
        </p:nvSpPr>
        <p:spPr/>
        <p:txBody>
          <a:bodyPr/>
          <a:lstStyle/>
          <a:p>
            <a:r>
              <a:rPr lang="en-US" dirty="0"/>
              <a:t>Slide 1</a:t>
            </a:r>
          </a:p>
        </p:txBody>
      </p:sp>
      <p:sp>
        <p:nvSpPr>
          <p:cNvPr id="3" name="TextBox 2">
            <a:extLst>
              <a:ext uri="{FF2B5EF4-FFF2-40B4-BE49-F238E27FC236}">
                <a16:creationId xmlns:a16="http://schemas.microsoft.com/office/drawing/2014/main" id="{ECEAF944-8988-42C9-BAC4-72316C6E29F6}"/>
              </a:ext>
            </a:extLst>
          </p:cNvPr>
          <p:cNvSpPr txBox="1"/>
          <p:nvPr/>
        </p:nvSpPr>
        <p:spPr>
          <a:xfrm>
            <a:off x="8823029" y="5082540"/>
            <a:ext cx="2858431" cy="646331"/>
          </a:xfrm>
          <a:prstGeom prst="rect">
            <a:avLst/>
          </a:prstGeom>
          <a:noFill/>
        </p:spPr>
        <p:txBody>
          <a:bodyPr wrap="square" rtlCol="0">
            <a:spAutoFit/>
          </a:bodyPr>
          <a:lstStyle/>
          <a:p>
            <a:r>
              <a:rPr lang="en-US" dirty="0">
                <a:solidFill>
                  <a:schemeClr val="bg1"/>
                </a:solidFill>
              </a:rPr>
              <a:t>            Trishala Basti</a:t>
            </a:r>
          </a:p>
          <a:p>
            <a:r>
              <a:rPr lang="en-US" dirty="0">
                <a:solidFill>
                  <a:schemeClr val="bg1"/>
                </a:solidFill>
              </a:rPr>
              <a:t>            Data Scientist  </a:t>
            </a:r>
          </a:p>
        </p:txBody>
      </p:sp>
    </p:spTree>
    <p:extLst>
      <p:ext uri="{BB962C8B-B14F-4D97-AF65-F5344CB8AC3E}">
        <p14:creationId xmlns:p14="http://schemas.microsoft.com/office/powerpoint/2010/main" val="310594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BD1A-5B49-4FA7-8BD1-ABDC04F74C1F}"/>
              </a:ext>
            </a:extLst>
          </p:cNvPr>
          <p:cNvSpPr>
            <a:spLocks noGrp="1"/>
          </p:cNvSpPr>
          <p:nvPr>
            <p:ph type="title"/>
          </p:nvPr>
        </p:nvSpPr>
        <p:spPr/>
        <p:txBody>
          <a:bodyPr/>
          <a:lstStyle/>
          <a:p>
            <a:r>
              <a:rPr lang="en-US" dirty="0"/>
              <a:t>Mid Range (100 </a:t>
            </a:r>
            <a:r>
              <a:rPr lang="en-US" dirty="0" err="1"/>
              <a:t>usd</a:t>
            </a:r>
            <a:r>
              <a:rPr lang="en-US" dirty="0"/>
              <a:t> TO 500 USD)</a:t>
            </a:r>
          </a:p>
        </p:txBody>
      </p:sp>
      <p:sp>
        <p:nvSpPr>
          <p:cNvPr id="3" name="Footer Placeholder 2">
            <a:extLst>
              <a:ext uri="{FF2B5EF4-FFF2-40B4-BE49-F238E27FC236}">
                <a16:creationId xmlns:a16="http://schemas.microsoft.com/office/drawing/2014/main" id="{881F1230-2807-495C-B3F0-364BD4D07E8A}"/>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B660D0EF-8B03-4024-AB4D-D1989F15F99B}"/>
              </a:ext>
            </a:extLst>
          </p:cNvPr>
          <p:cNvSpPr>
            <a:spLocks noGrp="1"/>
          </p:cNvSpPr>
          <p:nvPr>
            <p:ph type="sldNum" sz="quarter" idx="12"/>
          </p:nvPr>
        </p:nvSpPr>
        <p:spPr/>
        <p:txBody>
          <a:bodyPr/>
          <a:lstStyle/>
          <a:p>
            <a:fld id="{0FD50806-BABF-4915-9689-3B9956D1C75C}" type="slidenum">
              <a:rPr lang="en-US" smtClean="0"/>
              <a:pPr/>
              <a:t>10</a:t>
            </a:fld>
            <a:endParaRPr lang="en-US" dirty="0"/>
          </a:p>
        </p:txBody>
      </p:sp>
      <p:sp>
        <p:nvSpPr>
          <p:cNvPr id="8" name="TextBox 7">
            <a:extLst>
              <a:ext uri="{FF2B5EF4-FFF2-40B4-BE49-F238E27FC236}">
                <a16:creationId xmlns:a16="http://schemas.microsoft.com/office/drawing/2014/main" id="{F244B6CD-1140-4A51-9906-4A2E5180F63B}"/>
              </a:ext>
            </a:extLst>
          </p:cNvPr>
          <p:cNvSpPr txBox="1"/>
          <p:nvPr/>
        </p:nvSpPr>
        <p:spPr>
          <a:xfrm>
            <a:off x="624840" y="1242060"/>
            <a:ext cx="10287000" cy="1477328"/>
          </a:xfrm>
          <a:prstGeom prst="rect">
            <a:avLst/>
          </a:prstGeom>
          <a:noFill/>
        </p:spPr>
        <p:txBody>
          <a:bodyPr wrap="square" rtlCol="0">
            <a:spAutoFit/>
          </a:bodyPr>
          <a:lstStyle/>
          <a:p>
            <a:r>
              <a:rPr lang="en-US" dirty="0"/>
              <a:t>The customers in this range are just 17% equaling around : 1736 counts. </a:t>
            </a:r>
          </a:p>
          <a:p>
            <a:endParaRPr lang="en-US" dirty="0"/>
          </a:p>
          <a:p>
            <a:r>
              <a:rPr lang="en-US" dirty="0"/>
              <a:t>Not many of the shoes has to be in the store in this range. Ideally the mid range value of 100 USD to 150 USD shoes will attract more customers. </a:t>
            </a:r>
          </a:p>
          <a:p>
            <a:endParaRPr lang="en-US" dirty="0"/>
          </a:p>
        </p:txBody>
      </p:sp>
      <p:pic>
        <p:nvPicPr>
          <p:cNvPr id="9" name="Picture 8">
            <a:extLst>
              <a:ext uri="{FF2B5EF4-FFF2-40B4-BE49-F238E27FC236}">
                <a16:creationId xmlns:a16="http://schemas.microsoft.com/office/drawing/2014/main" id="{4585470C-FE0E-41C9-AC80-F063AEA50D56}"/>
              </a:ext>
            </a:extLst>
          </p:cNvPr>
          <p:cNvPicPr>
            <a:picLocks noChangeAspect="1"/>
          </p:cNvPicPr>
          <p:nvPr/>
        </p:nvPicPr>
        <p:blipFill>
          <a:blip r:embed="rId2"/>
          <a:stretch>
            <a:fillRect/>
          </a:stretch>
        </p:blipFill>
        <p:spPr>
          <a:xfrm>
            <a:off x="961072" y="2719388"/>
            <a:ext cx="9950768" cy="3247072"/>
          </a:xfrm>
          <a:prstGeom prst="rect">
            <a:avLst/>
          </a:prstGeom>
        </p:spPr>
      </p:pic>
    </p:spTree>
    <p:extLst>
      <p:ext uri="{BB962C8B-B14F-4D97-AF65-F5344CB8AC3E}">
        <p14:creationId xmlns:p14="http://schemas.microsoft.com/office/powerpoint/2010/main" val="681704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A72B-9D65-4350-8FDA-1CD09D282DBB}"/>
              </a:ext>
            </a:extLst>
          </p:cNvPr>
          <p:cNvSpPr>
            <a:spLocks noGrp="1"/>
          </p:cNvSpPr>
          <p:nvPr>
            <p:ph type="title"/>
          </p:nvPr>
        </p:nvSpPr>
        <p:spPr/>
        <p:txBody>
          <a:bodyPr/>
          <a:lstStyle/>
          <a:p>
            <a:r>
              <a:rPr lang="en-US" dirty="0"/>
              <a:t>High  range (500 </a:t>
            </a:r>
            <a:r>
              <a:rPr lang="en-US" dirty="0" err="1"/>
              <a:t>usd</a:t>
            </a:r>
            <a:r>
              <a:rPr lang="en-US" dirty="0"/>
              <a:t> TO 5000 USD)</a:t>
            </a:r>
          </a:p>
        </p:txBody>
      </p:sp>
      <p:sp>
        <p:nvSpPr>
          <p:cNvPr id="3" name="Footer Placeholder 2">
            <a:extLst>
              <a:ext uri="{FF2B5EF4-FFF2-40B4-BE49-F238E27FC236}">
                <a16:creationId xmlns:a16="http://schemas.microsoft.com/office/drawing/2014/main" id="{35CC91EC-9684-483D-8741-4FC0C50EFD71}"/>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F04E7BD3-F44B-40DC-9C0A-9A4AE787E4E6}"/>
              </a:ext>
            </a:extLst>
          </p:cNvPr>
          <p:cNvSpPr>
            <a:spLocks noGrp="1"/>
          </p:cNvSpPr>
          <p:nvPr>
            <p:ph type="sldNum" sz="quarter" idx="12"/>
          </p:nvPr>
        </p:nvSpPr>
        <p:spPr/>
        <p:txBody>
          <a:bodyPr/>
          <a:lstStyle/>
          <a:p>
            <a:fld id="{0FD50806-BABF-4915-9689-3B9956D1C75C}" type="slidenum">
              <a:rPr lang="en-US" smtClean="0"/>
              <a:pPr/>
              <a:t>11</a:t>
            </a:fld>
            <a:endParaRPr lang="en-US" dirty="0"/>
          </a:p>
        </p:txBody>
      </p:sp>
      <p:sp>
        <p:nvSpPr>
          <p:cNvPr id="5" name="TextBox 4">
            <a:extLst>
              <a:ext uri="{FF2B5EF4-FFF2-40B4-BE49-F238E27FC236}">
                <a16:creationId xmlns:a16="http://schemas.microsoft.com/office/drawing/2014/main" id="{F2212266-50A1-444B-A492-9BD9BBB1D3BB}"/>
              </a:ext>
            </a:extLst>
          </p:cNvPr>
          <p:cNvSpPr txBox="1"/>
          <p:nvPr/>
        </p:nvSpPr>
        <p:spPr>
          <a:xfrm>
            <a:off x="685800" y="1173480"/>
            <a:ext cx="11056620" cy="2031325"/>
          </a:xfrm>
          <a:prstGeom prst="rect">
            <a:avLst/>
          </a:prstGeom>
          <a:noFill/>
        </p:spPr>
        <p:txBody>
          <a:bodyPr wrap="square" rtlCol="0">
            <a:spAutoFit/>
          </a:bodyPr>
          <a:lstStyle/>
          <a:p>
            <a:r>
              <a:rPr lang="en-US" dirty="0"/>
              <a:t>Exclusive counted customers around 18.</a:t>
            </a:r>
          </a:p>
          <a:p>
            <a:endParaRPr lang="en-US" dirty="0"/>
          </a:p>
          <a:p>
            <a:r>
              <a:rPr lang="en-US" dirty="0"/>
              <a:t>The highest shoe prize sold in this range  is 5000 USD which is a case of Pride of Ownership</a:t>
            </a:r>
          </a:p>
          <a:p>
            <a:endParaRPr lang="en-US" dirty="0"/>
          </a:p>
          <a:p>
            <a:r>
              <a:rPr lang="en-US" dirty="0"/>
              <a:t>The store may not benefit much with hosting these shoes. </a:t>
            </a:r>
          </a:p>
          <a:p>
            <a:endParaRPr lang="en-US" dirty="0"/>
          </a:p>
          <a:p>
            <a:r>
              <a:rPr lang="en-US" dirty="0"/>
              <a:t>If the store wants to host in this range, they can keep a counted of 5 shoes in the range of 500 USD to 1000 USD</a:t>
            </a:r>
          </a:p>
        </p:txBody>
      </p:sp>
      <p:pic>
        <p:nvPicPr>
          <p:cNvPr id="6" name="Picture 5">
            <a:extLst>
              <a:ext uri="{FF2B5EF4-FFF2-40B4-BE49-F238E27FC236}">
                <a16:creationId xmlns:a16="http://schemas.microsoft.com/office/drawing/2014/main" id="{E9F0C3AD-0804-4D15-872F-919A4AA66F78}"/>
              </a:ext>
            </a:extLst>
          </p:cNvPr>
          <p:cNvPicPr>
            <a:picLocks noChangeAspect="1"/>
          </p:cNvPicPr>
          <p:nvPr/>
        </p:nvPicPr>
        <p:blipFill>
          <a:blip r:embed="rId2"/>
          <a:stretch>
            <a:fillRect/>
          </a:stretch>
        </p:blipFill>
        <p:spPr>
          <a:xfrm>
            <a:off x="838200" y="3123215"/>
            <a:ext cx="10401300" cy="3162300"/>
          </a:xfrm>
          <a:prstGeom prst="rect">
            <a:avLst/>
          </a:prstGeom>
        </p:spPr>
      </p:pic>
    </p:spTree>
    <p:extLst>
      <p:ext uri="{BB962C8B-B14F-4D97-AF65-F5344CB8AC3E}">
        <p14:creationId xmlns:p14="http://schemas.microsoft.com/office/powerpoint/2010/main" val="347298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79EEB47-6EA0-4C1A-AAE0-0D09337C8766}"/>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1FE00B47-EA0E-4AA0-939D-C9E25744B189}"/>
              </a:ext>
            </a:extLst>
          </p:cNvPr>
          <p:cNvSpPr>
            <a:spLocks noGrp="1"/>
          </p:cNvSpPr>
          <p:nvPr>
            <p:ph type="sldNum" sz="quarter" idx="12"/>
          </p:nvPr>
        </p:nvSpPr>
        <p:spPr/>
        <p:txBody>
          <a:bodyPr/>
          <a:lstStyle/>
          <a:p>
            <a:fld id="{0FD50806-BABF-4915-9689-3B9956D1C75C}" type="slidenum">
              <a:rPr lang="en-US" smtClean="0"/>
              <a:pPr/>
              <a:t>12</a:t>
            </a:fld>
            <a:endParaRPr lang="en-US" dirty="0"/>
          </a:p>
        </p:txBody>
      </p:sp>
      <p:sp>
        <p:nvSpPr>
          <p:cNvPr id="5" name="TextBox 4">
            <a:extLst>
              <a:ext uri="{FF2B5EF4-FFF2-40B4-BE49-F238E27FC236}">
                <a16:creationId xmlns:a16="http://schemas.microsoft.com/office/drawing/2014/main" id="{81B6C6CE-FA8C-48B2-B0DD-35F314CB8702}"/>
              </a:ext>
            </a:extLst>
          </p:cNvPr>
          <p:cNvSpPr txBox="1"/>
          <p:nvPr/>
        </p:nvSpPr>
        <p:spPr>
          <a:xfrm>
            <a:off x="922020" y="1409700"/>
            <a:ext cx="10081260" cy="1477328"/>
          </a:xfrm>
          <a:prstGeom prst="rect">
            <a:avLst/>
          </a:prstGeom>
          <a:noFill/>
        </p:spPr>
        <p:txBody>
          <a:bodyPr wrap="square" rtlCol="0">
            <a:spAutoFit/>
          </a:bodyPr>
          <a:lstStyle/>
          <a:p>
            <a:r>
              <a:rPr lang="en-US" dirty="0"/>
              <a:t>Hence the managers have to keep the Brand, Colors and Prices combination in mind and next ask the teams to make necessary orders based on the Brand color and price combinations.</a:t>
            </a:r>
          </a:p>
          <a:p>
            <a:endParaRPr lang="en-US" dirty="0"/>
          </a:p>
          <a:p>
            <a:r>
              <a:rPr lang="en-US" dirty="0"/>
              <a:t>The manager should talk to the team and assign individual team members to get shoes with specific color and costs in the store.</a:t>
            </a:r>
          </a:p>
        </p:txBody>
      </p:sp>
    </p:spTree>
    <p:extLst>
      <p:ext uri="{BB962C8B-B14F-4D97-AF65-F5344CB8AC3E}">
        <p14:creationId xmlns:p14="http://schemas.microsoft.com/office/powerpoint/2010/main" val="3607615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D63A2-47E2-47FD-951F-48E38AAE9604}"/>
              </a:ext>
            </a:extLst>
          </p:cNvPr>
          <p:cNvSpPr>
            <a:spLocks noGrp="1"/>
          </p:cNvSpPr>
          <p:nvPr>
            <p:ph type="title"/>
          </p:nvPr>
        </p:nvSpPr>
        <p:spPr/>
        <p:txBody>
          <a:bodyPr/>
          <a:lstStyle/>
          <a:p>
            <a:r>
              <a:rPr lang="en-US" dirty="0"/>
              <a:t>Suggestion to the procurement team</a:t>
            </a:r>
          </a:p>
        </p:txBody>
      </p:sp>
      <p:sp>
        <p:nvSpPr>
          <p:cNvPr id="3" name="Footer Placeholder 2">
            <a:extLst>
              <a:ext uri="{FF2B5EF4-FFF2-40B4-BE49-F238E27FC236}">
                <a16:creationId xmlns:a16="http://schemas.microsoft.com/office/drawing/2014/main" id="{A2998967-4BA3-406A-9861-394A73575413}"/>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CD1742FB-B184-4F07-84F9-3F05834E099A}"/>
              </a:ext>
            </a:extLst>
          </p:cNvPr>
          <p:cNvSpPr>
            <a:spLocks noGrp="1"/>
          </p:cNvSpPr>
          <p:nvPr>
            <p:ph type="sldNum" sz="quarter" idx="12"/>
          </p:nvPr>
        </p:nvSpPr>
        <p:spPr/>
        <p:txBody>
          <a:bodyPr/>
          <a:lstStyle/>
          <a:p>
            <a:fld id="{0FD50806-BABF-4915-9689-3B9956D1C75C}" type="slidenum">
              <a:rPr lang="en-US" smtClean="0"/>
              <a:pPr/>
              <a:t>13</a:t>
            </a:fld>
            <a:endParaRPr lang="en-US" dirty="0"/>
          </a:p>
        </p:txBody>
      </p:sp>
      <p:sp>
        <p:nvSpPr>
          <p:cNvPr id="5" name="TextBox 4">
            <a:extLst>
              <a:ext uri="{FF2B5EF4-FFF2-40B4-BE49-F238E27FC236}">
                <a16:creationId xmlns:a16="http://schemas.microsoft.com/office/drawing/2014/main" id="{D456023B-1BD1-467A-AE90-02D354B3ABC9}"/>
              </a:ext>
            </a:extLst>
          </p:cNvPr>
          <p:cNvSpPr txBox="1"/>
          <p:nvPr/>
        </p:nvSpPr>
        <p:spPr>
          <a:xfrm>
            <a:off x="1805940" y="1798320"/>
            <a:ext cx="8846820" cy="3416320"/>
          </a:xfrm>
          <a:prstGeom prst="rect">
            <a:avLst/>
          </a:prstGeom>
          <a:noFill/>
        </p:spPr>
        <p:txBody>
          <a:bodyPr wrap="square" rtlCol="0">
            <a:spAutoFit/>
          </a:bodyPr>
          <a:lstStyle/>
          <a:p>
            <a:r>
              <a:rPr lang="en-US" dirty="0">
                <a:solidFill>
                  <a:schemeClr val="tx1">
                    <a:lumMod val="75000"/>
                    <a:lumOff val="25000"/>
                  </a:schemeClr>
                </a:solidFill>
              </a:rPr>
              <a:t>The managers have identified the directions on which the orders has to be placed from the right brands based on the results provided by the  Data Scientist. Now this presentation will give more insights to the Procurement team to make right orders to host in the shoe store. </a:t>
            </a:r>
          </a:p>
          <a:p>
            <a:endParaRPr lang="en-US" dirty="0">
              <a:solidFill>
                <a:schemeClr val="tx1">
                  <a:lumMod val="75000"/>
                  <a:lumOff val="25000"/>
                </a:schemeClr>
              </a:solidFill>
            </a:endParaRPr>
          </a:p>
          <a:p>
            <a:r>
              <a:rPr lang="en-US" dirty="0">
                <a:solidFill>
                  <a:schemeClr val="tx1">
                    <a:lumMod val="75000"/>
                    <a:lumOff val="25000"/>
                  </a:schemeClr>
                </a:solidFill>
              </a:rPr>
              <a:t>The procurement team can start making more orders from the high selling brands and with the cost range specifically in 20$ to 80$</a:t>
            </a:r>
          </a:p>
          <a:p>
            <a:endParaRPr lang="en-US" dirty="0">
              <a:solidFill>
                <a:schemeClr val="tx1">
                  <a:lumMod val="75000"/>
                  <a:lumOff val="25000"/>
                </a:schemeClr>
              </a:solidFill>
            </a:endParaRPr>
          </a:p>
          <a:p>
            <a:r>
              <a:rPr lang="en-US" dirty="0">
                <a:solidFill>
                  <a:schemeClr val="tx1">
                    <a:lumMod val="75000"/>
                    <a:lumOff val="25000"/>
                  </a:schemeClr>
                </a:solidFill>
              </a:rPr>
              <a:t>The procurement should also look at the next data visuals to get more deeper understanding while ordering for colors in price range. Not all the colors of shoe have the same price ranges sold out. </a:t>
            </a:r>
          </a:p>
          <a:p>
            <a:endParaRPr lang="en-US" dirty="0"/>
          </a:p>
        </p:txBody>
      </p:sp>
    </p:spTree>
    <p:extLst>
      <p:ext uri="{BB962C8B-B14F-4D97-AF65-F5344CB8AC3E}">
        <p14:creationId xmlns:p14="http://schemas.microsoft.com/office/powerpoint/2010/main" val="3069737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0A67E0-6008-45DF-8117-382B4F748D2D}"/>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956ED9BD-F495-4EF4-B89D-492F4D21C6D3}"/>
              </a:ext>
            </a:extLst>
          </p:cNvPr>
          <p:cNvSpPr>
            <a:spLocks noGrp="1"/>
          </p:cNvSpPr>
          <p:nvPr>
            <p:ph type="sldNum" sz="quarter" idx="12"/>
          </p:nvPr>
        </p:nvSpPr>
        <p:spPr/>
        <p:txBody>
          <a:bodyPr/>
          <a:lstStyle/>
          <a:p>
            <a:fld id="{0FD50806-BABF-4915-9689-3B9956D1C75C}" type="slidenum">
              <a:rPr lang="en-US" smtClean="0"/>
              <a:pPr/>
              <a:t>14</a:t>
            </a:fld>
            <a:endParaRPr lang="en-US" dirty="0"/>
          </a:p>
        </p:txBody>
      </p:sp>
      <p:pic>
        <p:nvPicPr>
          <p:cNvPr id="5" name="Picture 4">
            <a:extLst>
              <a:ext uri="{FF2B5EF4-FFF2-40B4-BE49-F238E27FC236}">
                <a16:creationId xmlns:a16="http://schemas.microsoft.com/office/drawing/2014/main" id="{28453DB9-3148-4A65-8416-541B1D3F2E9C}"/>
              </a:ext>
            </a:extLst>
          </p:cNvPr>
          <p:cNvPicPr>
            <a:picLocks noChangeAspect="1"/>
          </p:cNvPicPr>
          <p:nvPr/>
        </p:nvPicPr>
        <p:blipFill>
          <a:blip r:embed="rId2"/>
          <a:stretch>
            <a:fillRect/>
          </a:stretch>
        </p:blipFill>
        <p:spPr>
          <a:xfrm>
            <a:off x="322897" y="155257"/>
            <a:ext cx="5495925" cy="1383983"/>
          </a:xfrm>
          <a:prstGeom prst="rect">
            <a:avLst/>
          </a:prstGeom>
        </p:spPr>
      </p:pic>
      <p:pic>
        <p:nvPicPr>
          <p:cNvPr id="6" name="Picture 5">
            <a:extLst>
              <a:ext uri="{FF2B5EF4-FFF2-40B4-BE49-F238E27FC236}">
                <a16:creationId xmlns:a16="http://schemas.microsoft.com/office/drawing/2014/main" id="{DB314DE5-7725-4FC4-A02C-5419F1722EFF}"/>
              </a:ext>
            </a:extLst>
          </p:cNvPr>
          <p:cNvPicPr>
            <a:picLocks noChangeAspect="1"/>
          </p:cNvPicPr>
          <p:nvPr/>
        </p:nvPicPr>
        <p:blipFill>
          <a:blip r:embed="rId3"/>
          <a:stretch>
            <a:fillRect/>
          </a:stretch>
        </p:blipFill>
        <p:spPr>
          <a:xfrm>
            <a:off x="5823108" y="155257"/>
            <a:ext cx="5372100" cy="1383983"/>
          </a:xfrm>
          <a:prstGeom prst="rect">
            <a:avLst/>
          </a:prstGeom>
        </p:spPr>
      </p:pic>
      <p:pic>
        <p:nvPicPr>
          <p:cNvPr id="7" name="Picture 6">
            <a:extLst>
              <a:ext uri="{FF2B5EF4-FFF2-40B4-BE49-F238E27FC236}">
                <a16:creationId xmlns:a16="http://schemas.microsoft.com/office/drawing/2014/main" id="{4EB0D2B6-2226-4B2E-A77A-0157D8F27A1A}"/>
              </a:ext>
            </a:extLst>
          </p:cNvPr>
          <p:cNvPicPr>
            <a:picLocks noChangeAspect="1"/>
          </p:cNvPicPr>
          <p:nvPr/>
        </p:nvPicPr>
        <p:blipFill>
          <a:blip r:embed="rId4"/>
          <a:stretch>
            <a:fillRect/>
          </a:stretch>
        </p:blipFill>
        <p:spPr>
          <a:xfrm>
            <a:off x="322897" y="3429000"/>
            <a:ext cx="11029950" cy="1776412"/>
          </a:xfrm>
          <a:prstGeom prst="rect">
            <a:avLst/>
          </a:prstGeom>
        </p:spPr>
      </p:pic>
      <p:sp>
        <p:nvSpPr>
          <p:cNvPr id="8" name="TextBox 7">
            <a:extLst>
              <a:ext uri="{FF2B5EF4-FFF2-40B4-BE49-F238E27FC236}">
                <a16:creationId xmlns:a16="http://schemas.microsoft.com/office/drawing/2014/main" id="{B4460064-DD62-4C25-9257-244C038B1A56}"/>
              </a:ext>
            </a:extLst>
          </p:cNvPr>
          <p:cNvSpPr txBox="1"/>
          <p:nvPr/>
        </p:nvSpPr>
        <p:spPr>
          <a:xfrm>
            <a:off x="205739" y="5205412"/>
            <a:ext cx="11663363" cy="1477328"/>
          </a:xfrm>
          <a:prstGeom prst="rect">
            <a:avLst/>
          </a:prstGeom>
          <a:noFill/>
        </p:spPr>
        <p:txBody>
          <a:bodyPr wrap="square" rtlCol="0">
            <a:spAutoFit/>
          </a:bodyPr>
          <a:lstStyle/>
          <a:p>
            <a:r>
              <a:rPr lang="en-US" dirty="0"/>
              <a:t>As seen in the above graphs, the procurement team should order shoes of colors Multicolor, Black, Brown, Gold and Grey in range between 20 USD to 80 USD for high volume gains.</a:t>
            </a:r>
          </a:p>
          <a:p>
            <a:r>
              <a:rPr lang="en-US" dirty="0"/>
              <a:t>Wine Color shoes should be more in the range of 20 USD to 40 USD for volume business. </a:t>
            </a:r>
          </a:p>
          <a:p>
            <a:r>
              <a:rPr lang="en-US" dirty="0"/>
              <a:t>Black and Multicolor has some decent volume gains in the </a:t>
            </a:r>
            <a:r>
              <a:rPr lang="en-US" dirty="0" err="1"/>
              <a:t>rainge</a:t>
            </a:r>
            <a:r>
              <a:rPr lang="en-US" dirty="0"/>
              <a:t> 100 USD to 170 USD. And few in this range can be ordered. </a:t>
            </a:r>
          </a:p>
        </p:txBody>
      </p:sp>
      <p:pic>
        <p:nvPicPr>
          <p:cNvPr id="9" name="Picture 8">
            <a:extLst>
              <a:ext uri="{FF2B5EF4-FFF2-40B4-BE49-F238E27FC236}">
                <a16:creationId xmlns:a16="http://schemas.microsoft.com/office/drawing/2014/main" id="{BE2D317A-11B3-4016-817C-6353AC8F7E6D}"/>
              </a:ext>
            </a:extLst>
          </p:cNvPr>
          <p:cNvPicPr>
            <a:picLocks noChangeAspect="1"/>
          </p:cNvPicPr>
          <p:nvPr/>
        </p:nvPicPr>
        <p:blipFill>
          <a:blip r:embed="rId5"/>
          <a:stretch>
            <a:fillRect/>
          </a:stretch>
        </p:blipFill>
        <p:spPr>
          <a:xfrm>
            <a:off x="322897" y="1652588"/>
            <a:ext cx="5705475" cy="1672443"/>
          </a:xfrm>
          <a:prstGeom prst="rect">
            <a:avLst/>
          </a:prstGeom>
        </p:spPr>
      </p:pic>
      <p:pic>
        <p:nvPicPr>
          <p:cNvPr id="10" name="Picture 9">
            <a:extLst>
              <a:ext uri="{FF2B5EF4-FFF2-40B4-BE49-F238E27FC236}">
                <a16:creationId xmlns:a16="http://schemas.microsoft.com/office/drawing/2014/main" id="{5E6CBC74-A28C-4E98-BB9B-B460EAE21603}"/>
              </a:ext>
            </a:extLst>
          </p:cNvPr>
          <p:cNvPicPr>
            <a:picLocks noChangeAspect="1"/>
          </p:cNvPicPr>
          <p:nvPr/>
        </p:nvPicPr>
        <p:blipFill>
          <a:blip r:embed="rId6"/>
          <a:stretch>
            <a:fillRect/>
          </a:stretch>
        </p:blipFill>
        <p:spPr>
          <a:xfrm>
            <a:off x="5849778" y="1652588"/>
            <a:ext cx="5372101" cy="1672443"/>
          </a:xfrm>
          <a:prstGeom prst="rect">
            <a:avLst/>
          </a:prstGeom>
        </p:spPr>
      </p:pic>
    </p:spTree>
    <p:extLst>
      <p:ext uri="{BB962C8B-B14F-4D97-AF65-F5344CB8AC3E}">
        <p14:creationId xmlns:p14="http://schemas.microsoft.com/office/powerpoint/2010/main" val="334385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904321D-4FCE-4EAB-A87C-F846B0224F9B}"/>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35723E36-84BD-4D3B-BB94-5DD359734096}"/>
              </a:ext>
            </a:extLst>
          </p:cNvPr>
          <p:cNvSpPr>
            <a:spLocks noGrp="1"/>
          </p:cNvSpPr>
          <p:nvPr>
            <p:ph type="sldNum" sz="quarter" idx="12"/>
          </p:nvPr>
        </p:nvSpPr>
        <p:spPr/>
        <p:txBody>
          <a:bodyPr/>
          <a:lstStyle/>
          <a:p>
            <a:fld id="{0FD50806-BABF-4915-9689-3B9956D1C75C}" type="slidenum">
              <a:rPr lang="en-US" smtClean="0"/>
              <a:pPr/>
              <a:t>15</a:t>
            </a:fld>
            <a:endParaRPr lang="en-US" dirty="0"/>
          </a:p>
        </p:txBody>
      </p:sp>
      <p:pic>
        <p:nvPicPr>
          <p:cNvPr id="5" name="Picture 4">
            <a:extLst>
              <a:ext uri="{FF2B5EF4-FFF2-40B4-BE49-F238E27FC236}">
                <a16:creationId xmlns:a16="http://schemas.microsoft.com/office/drawing/2014/main" id="{8CF28287-434A-4CC3-93A1-9A218776EFCB}"/>
              </a:ext>
            </a:extLst>
          </p:cNvPr>
          <p:cNvPicPr>
            <a:picLocks noChangeAspect="1"/>
          </p:cNvPicPr>
          <p:nvPr/>
        </p:nvPicPr>
        <p:blipFill>
          <a:blip r:embed="rId2"/>
          <a:stretch>
            <a:fillRect/>
          </a:stretch>
        </p:blipFill>
        <p:spPr>
          <a:xfrm>
            <a:off x="188595" y="1236345"/>
            <a:ext cx="11144250" cy="2571750"/>
          </a:xfrm>
          <a:prstGeom prst="rect">
            <a:avLst/>
          </a:prstGeom>
        </p:spPr>
      </p:pic>
      <p:sp>
        <p:nvSpPr>
          <p:cNvPr id="6" name="TextBox 5">
            <a:extLst>
              <a:ext uri="{FF2B5EF4-FFF2-40B4-BE49-F238E27FC236}">
                <a16:creationId xmlns:a16="http://schemas.microsoft.com/office/drawing/2014/main" id="{E3151D37-6F71-46CA-A3DC-1A87FC482029}"/>
              </a:ext>
            </a:extLst>
          </p:cNvPr>
          <p:cNvSpPr txBox="1"/>
          <p:nvPr/>
        </p:nvSpPr>
        <p:spPr>
          <a:xfrm>
            <a:off x="556260" y="4107180"/>
            <a:ext cx="10591800" cy="2862322"/>
          </a:xfrm>
          <a:prstGeom prst="rect">
            <a:avLst/>
          </a:prstGeom>
          <a:noFill/>
        </p:spPr>
        <p:txBody>
          <a:bodyPr wrap="square" rtlCol="0">
            <a:spAutoFit/>
          </a:bodyPr>
          <a:lstStyle/>
          <a:p>
            <a:r>
              <a:rPr lang="en-US" dirty="0"/>
              <a:t>From the above graph we can find that, the white and blue shoe color has some good business even in the range of 100 USD to 150 USD.</a:t>
            </a:r>
          </a:p>
          <a:p>
            <a:endParaRPr lang="en-US" dirty="0"/>
          </a:p>
          <a:p>
            <a:r>
              <a:rPr lang="en-US" dirty="0"/>
              <a:t>White color has huge presence in the range of 30 USD to 70 USD. And quite a good presence in the range of 120 USD to 130 USD.</a:t>
            </a:r>
          </a:p>
          <a:p>
            <a:endParaRPr lang="en-US" dirty="0"/>
          </a:p>
          <a:p>
            <a:r>
              <a:rPr lang="en-US" dirty="0"/>
              <a:t>Blue color is mostly doing good in the range 20 USD to 50 USD. And amazingly around 130 USD to 150 USD.</a:t>
            </a:r>
          </a:p>
          <a:p>
            <a:endParaRPr lang="en-US" dirty="0"/>
          </a:p>
          <a:p>
            <a:r>
              <a:rPr lang="en-US" dirty="0"/>
              <a:t>These ranges in white and blue color orders of the shoes can be done by the procurement team. </a:t>
            </a:r>
          </a:p>
          <a:p>
            <a:endParaRPr lang="en-US" dirty="0"/>
          </a:p>
        </p:txBody>
      </p:sp>
    </p:spTree>
    <p:extLst>
      <p:ext uri="{BB962C8B-B14F-4D97-AF65-F5344CB8AC3E}">
        <p14:creationId xmlns:p14="http://schemas.microsoft.com/office/powerpoint/2010/main" val="3657854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BD34F-A779-4C08-A3FA-BD8061165D2D}"/>
              </a:ext>
            </a:extLst>
          </p:cNvPr>
          <p:cNvSpPr>
            <a:spLocks noGrp="1"/>
          </p:cNvSpPr>
          <p:nvPr>
            <p:ph type="title"/>
          </p:nvPr>
        </p:nvSpPr>
        <p:spPr>
          <a:xfrm>
            <a:off x="838200" y="525818"/>
            <a:ext cx="10515600" cy="997196"/>
          </a:xfrm>
        </p:spPr>
        <p:txBody>
          <a:bodyPr/>
          <a:lstStyle/>
          <a:p>
            <a:r>
              <a:rPr lang="en-US" dirty="0"/>
              <a:t>Discounts versus fixed price to the store managers and team</a:t>
            </a:r>
          </a:p>
        </p:txBody>
      </p:sp>
      <p:sp>
        <p:nvSpPr>
          <p:cNvPr id="3" name="Footer Placeholder 2">
            <a:extLst>
              <a:ext uri="{FF2B5EF4-FFF2-40B4-BE49-F238E27FC236}">
                <a16:creationId xmlns:a16="http://schemas.microsoft.com/office/drawing/2014/main" id="{B26D7D8A-6F64-4E60-A3A4-2455D2269341}"/>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AC82CAF1-C292-45A3-B14A-0397BB6E3B2C}"/>
              </a:ext>
            </a:extLst>
          </p:cNvPr>
          <p:cNvSpPr>
            <a:spLocks noGrp="1"/>
          </p:cNvSpPr>
          <p:nvPr>
            <p:ph type="sldNum" sz="quarter" idx="12"/>
          </p:nvPr>
        </p:nvSpPr>
        <p:spPr/>
        <p:txBody>
          <a:bodyPr/>
          <a:lstStyle/>
          <a:p>
            <a:fld id="{0FD50806-BABF-4915-9689-3B9956D1C75C}" type="slidenum">
              <a:rPr lang="en-US" smtClean="0"/>
              <a:pPr/>
              <a:t>16</a:t>
            </a:fld>
            <a:endParaRPr lang="en-US" dirty="0"/>
          </a:p>
        </p:txBody>
      </p:sp>
      <p:pic>
        <p:nvPicPr>
          <p:cNvPr id="5" name="Picture 4">
            <a:extLst>
              <a:ext uri="{FF2B5EF4-FFF2-40B4-BE49-F238E27FC236}">
                <a16:creationId xmlns:a16="http://schemas.microsoft.com/office/drawing/2014/main" id="{A2909598-2840-407F-B39F-1D7C9902CF61}"/>
              </a:ext>
            </a:extLst>
          </p:cNvPr>
          <p:cNvPicPr>
            <a:picLocks noChangeAspect="1"/>
          </p:cNvPicPr>
          <p:nvPr/>
        </p:nvPicPr>
        <p:blipFill>
          <a:blip r:embed="rId2"/>
          <a:stretch>
            <a:fillRect/>
          </a:stretch>
        </p:blipFill>
        <p:spPr>
          <a:xfrm>
            <a:off x="365761" y="1628503"/>
            <a:ext cx="6949440" cy="4563291"/>
          </a:xfrm>
          <a:prstGeom prst="rect">
            <a:avLst/>
          </a:prstGeom>
        </p:spPr>
      </p:pic>
      <p:sp>
        <p:nvSpPr>
          <p:cNvPr id="6" name="TextBox 5">
            <a:extLst>
              <a:ext uri="{FF2B5EF4-FFF2-40B4-BE49-F238E27FC236}">
                <a16:creationId xmlns:a16="http://schemas.microsoft.com/office/drawing/2014/main" id="{145FC9D0-BED0-4355-A129-5124581DBABE}"/>
              </a:ext>
            </a:extLst>
          </p:cNvPr>
          <p:cNvSpPr txBox="1"/>
          <p:nvPr/>
        </p:nvSpPr>
        <p:spPr>
          <a:xfrm>
            <a:off x="7141029" y="1811383"/>
            <a:ext cx="4955721" cy="2308324"/>
          </a:xfrm>
          <a:prstGeom prst="rect">
            <a:avLst/>
          </a:prstGeom>
          <a:noFill/>
        </p:spPr>
        <p:txBody>
          <a:bodyPr wrap="square" rtlCol="0">
            <a:spAutoFit/>
          </a:bodyPr>
          <a:lstStyle/>
          <a:p>
            <a:r>
              <a:rPr lang="en-US" dirty="0"/>
              <a:t>The procurement team should try to make deals and orders with the brands in such a way that they should try to sell the products in the store with the Fixed price.</a:t>
            </a:r>
          </a:p>
          <a:p>
            <a:endParaRPr lang="en-US" dirty="0"/>
          </a:p>
          <a:p>
            <a:r>
              <a:rPr lang="en-US" dirty="0"/>
              <a:t>Reason: As seen from the graph around 7000+ shoes are sold with fixed price and </a:t>
            </a:r>
            <a:r>
              <a:rPr lang="en-US"/>
              <a:t>less than 3000 are sold on offer. </a:t>
            </a:r>
          </a:p>
        </p:txBody>
      </p:sp>
    </p:spTree>
    <p:extLst>
      <p:ext uri="{BB962C8B-B14F-4D97-AF65-F5344CB8AC3E}">
        <p14:creationId xmlns:p14="http://schemas.microsoft.com/office/powerpoint/2010/main" val="3273629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9681D9-380A-4EAF-91DB-E07432FF9C3F}"/>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048000" y="1"/>
            <a:ext cx="6096000" cy="6857999"/>
          </a:xfrm>
          <a:prstGeom prst="rect">
            <a:avLst/>
          </a:prstGeom>
          <a:solidFill>
            <a:schemeClr val="tx1">
              <a:lumMod val="95000"/>
              <a:lumOff val="5000"/>
              <a:alpha val="85000"/>
            </a:schemeClr>
          </a:solidFill>
          <a:ln>
            <a:noFill/>
          </a:ln>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3048000" y="0"/>
            <a:ext cx="6096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485D1319-7BD4-47DE-B3DF-55B655BB34C4}"/>
              </a:ext>
              <a:ext uri="{C183D7F6-B498-43B3-948B-1728B52AA6E4}">
                <adec:decorative xmlns:adec="http://schemas.microsoft.com/office/drawing/2017/decorative" val="1"/>
              </a:ext>
            </a:extLst>
          </p:cNvPr>
          <p:cNvSpPr/>
          <p:nvPr/>
        </p:nvSpPr>
        <p:spPr>
          <a:xfrm rot="18900000">
            <a:off x="4167699" y="1500699"/>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AD3AC05-2DFE-4FEA-BD0F-67495472A283}"/>
              </a:ext>
            </a:extLst>
          </p:cNvPr>
          <p:cNvSpPr txBox="1"/>
          <p:nvPr/>
        </p:nvSpPr>
        <p:spPr>
          <a:xfrm>
            <a:off x="4443963" y="2274840"/>
            <a:ext cx="3304076" cy="2308324"/>
          </a:xfrm>
          <a:prstGeom prst="rect">
            <a:avLst/>
          </a:prstGeom>
          <a:noFill/>
        </p:spPr>
        <p:txBody>
          <a:bodyPr wrap="square" rtlCol="0" anchor="ctr">
            <a:spAutoFit/>
          </a:bodyPr>
          <a:lstStyle/>
          <a:p>
            <a:pPr algn="ctr"/>
            <a:r>
              <a:rPr lang="en-US" sz="7200" dirty="0">
                <a:solidFill>
                  <a:schemeClr val="bg1"/>
                </a:solidFill>
                <a:latin typeface="+mj-lt"/>
              </a:rPr>
              <a:t>THANK YOU</a:t>
            </a:r>
          </a:p>
        </p:txBody>
      </p:sp>
      <p:pic>
        <p:nvPicPr>
          <p:cNvPr id="11" name="Picture 10" descr="This image is an icon reading &quot;24Slides.&quot;">
            <a:extLst>
              <a:ext uri="{FF2B5EF4-FFF2-40B4-BE49-F238E27FC236}">
                <a16:creationId xmlns:a16="http://schemas.microsoft.com/office/drawing/2014/main" id="{2EDE650A-484A-4B1F-81B3-5F644EC5CD1B}"/>
              </a:ext>
            </a:extLst>
          </p:cNvPr>
          <p:cNvPicPr>
            <a:picLocks noChangeAspect="1"/>
          </p:cNvPicPr>
          <p:nvPr/>
        </p:nvPicPr>
        <p:blipFill rotWithShape="1">
          <a:blip r:embed="rId4">
            <a:extLst>
              <a:ext uri="{28A0092B-C50C-407E-A947-70E740481C1C}">
                <a14:useLocalDpi xmlns:a14="http://schemas.microsoft.com/office/drawing/2010/main"/>
              </a:ext>
            </a:extLst>
          </a:blip>
          <a:srcRect l="35690" t="44951" r="29720" b="44305"/>
          <a:stretch/>
        </p:blipFill>
        <p:spPr>
          <a:xfrm>
            <a:off x="5471887" y="4806358"/>
            <a:ext cx="1248228" cy="395430"/>
          </a:xfrm>
          <a:prstGeom prst="rect">
            <a:avLst/>
          </a:prstGeom>
          <a:noFill/>
          <a:ln>
            <a:noFill/>
          </a:ln>
        </p:spPr>
      </p:pic>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3681074" y="4409266"/>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08DED9FB-5603-488F-827B-05F43B91C25A}"/>
              </a:ext>
              <a:ext uri="{C183D7F6-B498-43B3-948B-1728B52AA6E4}">
                <adec:decorative xmlns:adec="http://schemas.microsoft.com/office/drawing/2017/decorative" val="1"/>
              </a:ext>
            </a:extLst>
          </p:cNvPr>
          <p:cNvSpPr/>
          <p:nvPr/>
        </p:nvSpPr>
        <p:spPr>
          <a:xfrm rot="18900000">
            <a:off x="5424287" y="621132"/>
            <a:ext cx="1343428" cy="1343428"/>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AA70618-CDC0-4C13-8EE9-54ABCDECF7CC}"/>
              </a:ext>
              <a:ext uri="{C183D7F6-B498-43B3-948B-1728B52AA6E4}">
                <adec:decorative xmlns:adec="http://schemas.microsoft.com/office/drawing/2017/decorative" val="1"/>
              </a:ext>
            </a:extLst>
          </p:cNvPr>
          <p:cNvSpPr/>
          <p:nvPr/>
        </p:nvSpPr>
        <p:spPr>
          <a:xfrm>
            <a:off x="6699988" y="5809950"/>
            <a:ext cx="2096100" cy="1048050"/>
          </a:xfrm>
          <a:custGeom>
            <a:avLst/>
            <a:gdLst>
              <a:gd name="connsiteX0" fmla="*/ 1048050 w 2096100"/>
              <a:gd name="connsiteY0" fmla="*/ 0 h 1048050"/>
              <a:gd name="connsiteX1" fmla="*/ 1172234 w 2096100"/>
              <a:gd name="connsiteY1" fmla="*/ 51439 h 1048050"/>
              <a:gd name="connsiteX2" fmla="*/ 2044661 w 2096100"/>
              <a:gd name="connsiteY2" fmla="*/ 923866 h 1048050"/>
              <a:gd name="connsiteX3" fmla="*/ 2096100 w 2096100"/>
              <a:gd name="connsiteY3" fmla="*/ 1048050 h 1048050"/>
              <a:gd name="connsiteX4" fmla="*/ 0 w 2096100"/>
              <a:gd name="connsiteY4" fmla="*/ 1048050 h 1048050"/>
              <a:gd name="connsiteX5" fmla="*/ 51439 w 2096100"/>
              <a:gd name="connsiteY5" fmla="*/ 923866 h 1048050"/>
              <a:gd name="connsiteX6" fmla="*/ 923866 w 2096100"/>
              <a:gd name="connsiteY6" fmla="*/ 51439 h 1048050"/>
              <a:gd name="connsiteX7" fmla="*/ 1048050 w 2096100"/>
              <a:gd name="connsiteY7" fmla="*/ 0 h 104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100" h="1048050">
                <a:moveTo>
                  <a:pt x="1048050" y="0"/>
                </a:moveTo>
                <a:cubicBezTo>
                  <a:pt x="1092996" y="0"/>
                  <a:pt x="1137942" y="17146"/>
                  <a:pt x="1172234" y="51439"/>
                </a:cubicBezTo>
                <a:lnTo>
                  <a:pt x="2044661" y="923866"/>
                </a:lnTo>
                <a:cubicBezTo>
                  <a:pt x="2078954" y="958158"/>
                  <a:pt x="2096100" y="1003104"/>
                  <a:pt x="2096100" y="1048050"/>
                </a:cubicBezTo>
                <a:lnTo>
                  <a:pt x="0" y="1048050"/>
                </a:lnTo>
                <a:cubicBezTo>
                  <a:pt x="0" y="1003104"/>
                  <a:pt x="17147" y="958158"/>
                  <a:pt x="51439" y="923866"/>
                </a:cubicBezTo>
                <a:lnTo>
                  <a:pt x="923866" y="51439"/>
                </a:lnTo>
                <a:cubicBezTo>
                  <a:pt x="958159" y="17146"/>
                  <a:pt x="1003104" y="0"/>
                  <a:pt x="1048050"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D46C762C-2601-4280-8833-726D27D88AA3}"/>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68607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8A3DA-4A44-4868-8F8D-E871505352D3}"/>
              </a:ext>
            </a:extLst>
          </p:cNvPr>
          <p:cNvSpPr>
            <a:spLocks noGrp="1"/>
          </p:cNvSpPr>
          <p:nvPr>
            <p:ph type="title"/>
          </p:nvPr>
        </p:nvSpPr>
        <p:spPr>
          <a:xfrm>
            <a:off x="838200" y="525818"/>
            <a:ext cx="10515600" cy="997196"/>
          </a:xfrm>
        </p:spPr>
        <p:txBody>
          <a:bodyPr/>
          <a:lstStyle/>
          <a:p>
            <a:r>
              <a:rPr lang="en-US" dirty="0"/>
              <a:t>PRESENTATION TO Managers and Procurement Team</a:t>
            </a:r>
          </a:p>
        </p:txBody>
      </p:sp>
      <p:sp>
        <p:nvSpPr>
          <p:cNvPr id="3" name="Footer Placeholder 2">
            <a:extLst>
              <a:ext uri="{FF2B5EF4-FFF2-40B4-BE49-F238E27FC236}">
                <a16:creationId xmlns:a16="http://schemas.microsoft.com/office/drawing/2014/main" id="{E6F425A8-2A54-46F4-B55A-645B5222B9A8}"/>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8A648379-5B13-441D-AE61-51740973FBF9}"/>
              </a:ext>
            </a:extLst>
          </p:cNvPr>
          <p:cNvSpPr>
            <a:spLocks noGrp="1"/>
          </p:cNvSpPr>
          <p:nvPr>
            <p:ph type="sldNum" sz="quarter" idx="12"/>
          </p:nvPr>
        </p:nvSpPr>
        <p:spPr/>
        <p:txBody>
          <a:bodyPr/>
          <a:lstStyle/>
          <a:p>
            <a:fld id="{0FD50806-BABF-4915-9689-3B9956D1C75C}" type="slidenum">
              <a:rPr lang="en-US" smtClean="0"/>
              <a:pPr/>
              <a:t>2</a:t>
            </a:fld>
            <a:endParaRPr lang="en-US" dirty="0"/>
          </a:p>
        </p:txBody>
      </p:sp>
      <p:sp>
        <p:nvSpPr>
          <p:cNvPr id="5" name="TextBox 4">
            <a:extLst>
              <a:ext uri="{FF2B5EF4-FFF2-40B4-BE49-F238E27FC236}">
                <a16:creationId xmlns:a16="http://schemas.microsoft.com/office/drawing/2014/main" id="{D08AC998-6C72-4BCB-9760-6FC80D04A5E3}"/>
              </a:ext>
            </a:extLst>
          </p:cNvPr>
          <p:cNvSpPr txBox="1"/>
          <p:nvPr/>
        </p:nvSpPr>
        <p:spPr>
          <a:xfrm>
            <a:off x="1688919" y="1166949"/>
            <a:ext cx="10198281" cy="4801314"/>
          </a:xfrm>
          <a:prstGeom prst="rect">
            <a:avLst/>
          </a:prstGeom>
          <a:noFill/>
        </p:spPr>
        <p:txBody>
          <a:bodyPr wrap="square" rtlCol="0">
            <a:spAutoFit/>
          </a:bodyPr>
          <a:lstStyle/>
          <a:p>
            <a:r>
              <a:rPr lang="en-US" b="1" dirty="0"/>
              <a:t>Business Case:</a:t>
            </a:r>
          </a:p>
          <a:p>
            <a:r>
              <a:rPr lang="en-US" b="1" dirty="0"/>
              <a:t>=========</a:t>
            </a:r>
          </a:p>
          <a:p>
            <a:endParaRPr lang="en-US" b="1" dirty="0"/>
          </a:p>
          <a:p>
            <a:r>
              <a:rPr lang="en-US" b="1" dirty="0"/>
              <a:t>The CEO "Mr. James </a:t>
            </a:r>
            <a:r>
              <a:rPr lang="en-US" b="1" dirty="0" err="1"/>
              <a:t>Disouza</a:t>
            </a:r>
            <a:r>
              <a:rPr lang="en-US" b="1" dirty="0"/>
              <a:t>" of a department store chain "Metro </a:t>
            </a:r>
            <a:r>
              <a:rPr lang="en-US" b="1" dirty="0" err="1"/>
              <a:t>Spencers</a:t>
            </a:r>
            <a:r>
              <a:rPr lang="en-US" b="1" dirty="0"/>
              <a:t>" wants to expand a new chain dedicated to Women Shoes.</a:t>
            </a:r>
          </a:p>
          <a:p>
            <a:endParaRPr lang="en-US" dirty="0"/>
          </a:p>
          <a:p>
            <a:r>
              <a:rPr lang="en-US" b="1" dirty="0"/>
              <a:t>As a Data Scientist, I have collected the data on latest market trend in the </a:t>
            </a:r>
            <a:r>
              <a:rPr lang="en-US" b="1" dirty="0" err="1"/>
              <a:t>Womens</a:t>
            </a:r>
            <a:r>
              <a:rPr lang="en-US" b="1" dirty="0"/>
              <a:t>' Shoes .</a:t>
            </a:r>
          </a:p>
          <a:p>
            <a:endParaRPr lang="en-US" b="1" dirty="0"/>
          </a:p>
          <a:p>
            <a:endParaRPr lang="en-US" b="1" dirty="0"/>
          </a:p>
          <a:p>
            <a:r>
              <a:rPr lang="en-US" b="1" dirty="0"/>
              <a:t>Based on my findings, this presentation is to the </a:t>
            </a:r>
            <a:r>
              <a:rPr lang="en-US" b="1" dirty="0" err="1"/>
              <a:t>Deparmental</a:t>
            </a:r>
            <a:r>
              <a:rPr lang="en-US" b="1" dirty="0"/>
              <a:t> Store Chain “Metro </a:t>
            </a:r>
            <a:r>
              <a:rPr lang="en-US" b="1" dirty="0" err="1"/>
              <a:t>Spencers</a:t>
            </a:r>
            <a:r>
              <a:rPr lang="en-US" b="1" dirty="0"/>
              <a:t>” Management team to help them planning the orders of Women Shoes to host them in the stores. </a:t>
            </a:r>
          </a:p>
          <a:p>
            <a:r>
              <a:rPr lang="en-US" b="1" dirty="0"/>
              <a:t>The store manager will have a task to look at the specific details on the combination of brands, colors and cost of the shoes.</a:t>
            </a:r>
          </a:p>
          <a:p>
            <a:endParaRPr lang="en-US" b="1" dirty="0"/>
          </a:p>
          <a:p>
            <a:r>
              <a:rPr lang="en-US" b="1" dirty="0"/>
              <a:t>Later we will advise the Procurement team who has will get this as Project details from Managers on the Women Shoe Products to be ordered. </a:t>
            </a:r>
          </a:p>
          <a:p>
            <a:endParaRPr lang="en-US" b="1" dirty="0"/>
          </a:p>
        </p:txBody>
      </p:sp>
    </p:spTree>
    <p:extLst>
      <p:ext uri="{BB962C8B-B14F-4D97-AF65-F5344CB8AC3E}">
        <p14:creationId xmlns:p14="http://schemas.microsoft.com/office/powerpoint/2010/main" val="3355418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Chart 39" descr="This is a chart.">
            <a:extLst>
              <a:ext uri="{FF2B5EF4-FFF2-40B4-BE49-F238E27FC236}">
                <a16:creationId xmlns:a16="http://schemas.microsoft.com/office/drawing/2014/main" id="{18162A1C-5D5A-4433-8DB2-134D67A3D5CB}"/>
              </a:ext>
            </a:extLst>
          </p:cNvPr>
          <p:cNvGraphicFramePr/>
          <p:nvPr>
            <p:extLst/>
          </p:nvPr>
        </p:nvGraphicFramePr>
        <p:xfrm>
          <a:off x="434186" y="2324866"/>
          <a:ext cx="6254275" cy="3347885"/>
        </p:xfrm>
        <a:graphic>
          <a:graphicData uri="http://schemas.openxmlformats.org/drawingml/2006/chart">
            <c:chart xmlns:c="http://schemas.openxmlformats.org/drawingml/2006/chart" xmlns:r="http://schemas.openxmlformats.org/officeDocument/2006/relationships" r:id="rId3"/>
          </a:graphicData>
        </a:graphic>
      </p:graphicFrame>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1" y="1658178"/>
            <a:ext cx="6513044" cy="4352915"/>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a16="http://schemas.microsoft.com/office/drawing/2014/main" id="{634A4F9E-61F7-4D26-8491-5F945D5C4E29}"/>
              </a:ext>
              <a:ext uri="{C183D7F6-B498-43B3-948B-1728B52AA6E4}">
                <adec:decorative xmlns:adec="http://schemas.microsoft.com/office/drawing/2017/decorative" val="1"/>
              </a:ext>
            </a:extLst>
          </p:cNvPr>
          <p:cNvSpPr/>
          <p:nvPr/>
        </p:nvSpPr>
        <p:spPr>
          <a:xfrm>
            <a:off x="8725375" y="3049787"/>
            <a:ext cx="1262743" cy="1048096"/>
          </a:xfrm>
          <a:prstGeom prst="ellipse">
            <a:avLst/>
          </a:prstGeom>
          <a:solidFill>
            <a:srgbClr val="CE295E"/>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47">
            <a:extLst>
              <a:ext uri="{FF2B5EF4-FFF2-40B4-BE49-F238E27FC236}">
                <a16:creationId xmlns:a16="http://schemas.microsoft.com/office/drawing/2014/main" id="{73E51D0F-C13A-4F6C-9EE5-4C796F23FB96}"/>
              </a:ext>
            </a:extLst>
          </p:cNvPr>
          <p:cNvSpPr txBox="1"/>
          <p:nvPr/>
        </p:nvSpPr>
        <p:spPr>
          <a:xfrm>
            <a:off x="8837974" y="3419946"/>
            <a:ext cx="1037546" cy="307777"/>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lumMod val="75000"/>
                    <a:lumOff val="25000"/>
                  </a:schemeClr>
                </a:solidFill>
              </a:rPr>
              <a:t> </a:t>
            </a:r>
            <a:r>
              <a:rPr lang="en-US" sz="2000" b="1" dirty="0">
                <a:solidFill>
                  <a:schemeClr val="tx1">
                    <a:lumMod val="75000"/>
                    <a:lumOff val="25000"/>
                  </a:schemeClr>
                </a:solidFill>
              </a:rPr>
              <a:t>COLORS</a:t>
            </a:r>
          </a:p>
        </p:txBody>
      </p:sp>
      <p:sp>
        <p:nvSpPr>
          <p:cNvPr id="111" name="TextBox 47">
            <a:extLst>
              <a:ext uri="{FF2B5EF4-FFF2-40B4-BE49-F238E27FC236}">
                <a16:creationId xmlns:a16="http://schemas.microsoft.com/office/drawing/2014/main" id="{853D56A8-B36E-4520-9327-AFD45439C181}"/>
              </a:ext>
            </a:extLst>
          </p:cNvPr>
          <p:cNvSpPr txBox="1"/>
          <p:nvPr/>
        </p:nvSpPr>
        <p:spPr>
          <a:xfrm>
            <a:off x="7184003" y="1949691"/>
            <a:ext cx="4537090" cy="107721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The managers have identified the directions on which the orders has to be placed from the right brands based on the results provided by the  Data Scientist. Now this presentation will give more insights to the Procurement team to make right orders to host in the shoe store. </a:t>
            </a: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1445549" y="1434672"/>
            <a:ext cx="315257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Women Shoe Store Business</a:t>
            </a: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81176"/>
            <a:ext cx="10515600" cy="997196"/>
          </a:xfrm>
        </p:spPr>
        <p:txBody>
          <a:bodyPr/>
          <a:lstStyle/>
          <a:p>
            <a:r>
              <a:rPr lang="en-US" dirty="0"/>
              <a:t>Important features for The managers to deal with</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3</a:t>
            </a:fld>
            <a:endParaRPr lang="en-US" dirty="0"/>
          </a:p>
        </p:txBody>
      </p:sp>
      <p:sp>
        <p:nvSpPr>
          <p:cNvPr id="29" name="Oval 28">
            <a:extLst>
              <a:ext uri="{FF2B5EF4-FFF2-40B4-BE49-F238E27FC236}">
                <a16:creationId xmlns:a16="http://schemas.microsoft.com/office/drawing/2014/main" id="{EF45BEC8-1372-4875-876E-3C2EC058C99D}"/>
              </a:ext>
              <a:ext uri="{C183D7F6-B498-43B3-948B-1728B52AA6E4}">
                <adec:decorative xmlns:adec="http://schemas.microsoft.com/office/drawing/2017/decorative" val="1"/>
              </a:ext>
            </a:extLst>
          </p:cNvPr>
          <p:cNvSpPr/>
          <p:nvPr/>
        </p:nvSpPr>
        <p:spPr>
          <a:xfrm>
            <a:off x="7498649" y="4769630"/>
            <a:ext cx="1262743" cy="1048096"/>
          </a:xfrm>
          <a:prstGeom prst="ellipse">
            <a:avLst/>
          </a:prstGeom>
          <a:solidFill>
            <a:srgbClr val="CE295E"/>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A3A8553-278F-4A40-8E91-83BD941E500C}"/>
              </a:ext>
              <a:ext uri="{C183D7F6-B498-43B3-948B-1728B52AA6E4}">
                <adec:decorative xmlns:adec="http://schemas.microsoft.com/office/drawing/2017/decorative" val="1"/>
              </a:ext>
            </a:extLst>
          </p:cNvPr>
          <p:cNvSpPr/>
          <p:nvPr/>
        </p:nvSpPr>
        <p:spPr>
          <a:xfrm>
            <a:off x="10091057" y="4751079"/>
            <a:ext cx="1262743" cy="1048096"/>
          </a:xfrm>
          <a:prstGeom prst="ellipse">
            <a:avLst/>
          </a:prstGeom>
          <a:solidFill>
            <a:srgbClr val="CE295E"/>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252CC7B-711F-4CE3-BF7B-93CD57BD646D}"/>
              </a:ext>
            </a:extLst>
          </p:cNvPr>
          <p:cNvSpPr txBox="1"/>
          <p:nvPr/>
        </p:nvSpPr>
        <p:spPr>
          <a:xfrm>
            <a:off x="7724502" y="5125977"/>
            <a:ext cx="931817" cy="369332"/>
          </a:xfrm>
          <a:prstGeom prst="rect">
            <a:avLst/>
          </a:prstGeom>
          <a:noFill/>
        </p:spPr>
        <p:txBody>
          <a:bodyPr wrap="square" rtlCol="0">
            <a:spAutoFit/>
          </a:bodyPr>
          <a:lstStyle/>
          <a:p>
            <a:r>
              <a:rPr lang="en-US" dirty="0"/>
              <a:t> </a:t>
            </a:r>
            <a:r>
              <a:rPr lang="en-US" b="1" dirty="0"/>
              <a:t>COST</a:t>
            </a:r>
          </a:p>
        </p:txBody>
      </p:sp>
      <p:sp>
        <p:nvSpPr>
          <p:cNvPr id="3" name="TextBox 2">
            <a:extLst>
              <a:ext uri="{FF2B5EF4-FFF2-40B4-BE49-F238E27FC236}">
                <a16:creationId xmlns:a16="http://schemas.microsoft.com/office/drawing/2014/main" id="{A5CABA6D-A40A-41A4-AC43-066CAC116614}"/>
              </a:ext>
            </a:extLst>
          </p:cNvPr>
          <p:cNvSpPr txBox="1"/>
          <p:nvPr/>
        </p:nvSpPr>
        <p:spPr>
          <a:xfrm>
            <a:off x="10332413" y="5125977"/>
            <a:ext cx="914400" cy="369332"/>
          </a:xfrm>
          <a:prstGeom prst="rect">
            <a:avLst/>
          </a:prstGeom>
          <a:noFill/>
        </p:spPr>
        <p:txBody>
          <a:bodyPr wrap="square" rtlCol="0">
            <a:spAutoFit/>
          </a:bodyPr>
          <a:lstStyle/>
          <a:p>
            <a:r>
              <a:rPr lang="en-US" b="1" dirty="0"/>
              <a:t>BRAND</a:t>
            </a:r>
          </a:p>
        </p:txBody>
      </p:sp>
      <p:cxnSp>
        <p:nvCxnSpPr>
          <p:cNvPr id="7" name="Straight Arrow Connector 6">
            <a:extLst>
              <a:ext uri="{FF2B5EF4-FFF2-40B4-BE49-F238E27FC236}">
                <a16:creationId xmlns:a16="http://schemas.microsoft.com/office/drawing/2014/main" id="{20872672-953C-4895-A017-1E0878C87F3A}"/>
              </a:ext>
            </a:extLst>
          </p:cNvPr>
          <p:cNvCxnSpPr/>
          <p:nvPr/>
        </p:nvCxnSpPr>
        <p:spPr>
          <a:xfrm flipH="1">
            <a:off x="7942217" y="3823063"/>
            <a:ext cx="618309" cy="7576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A94E86B-0610-4088-946E-50E4F6E59C0F}"/>
              </a:ext>
            </a:extLst>
          </p:cNvPr>
          <p:cNvCxnSpPr>
            <a:cxnSpLocks/>
          </p:cNvCxnSpPr>
          <p:nvPr/>
        </p:nvCxnSpPr>
        <p:spPr>
          <a:xfrm>
            <a:off x="8934994" y="5376863"/>
            <a:ext cx="10531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A270DD3-FC96-4EBB-8559-D4D30593B4C7}"/>
              </a:ext>
            </a:extLst>
          </p:cNvPr>
          <p:cNvCxnSpPr>
            <a:cxnSpLocks/>
          </p:cNvCxnSpPr>
          <p:nvPr/>
        </p:nvCxnSpPr>
        <p:spPr>
          <a:xfrm flipH="1" flipV="1">
            <a:off x="9988120" y="3997235"/>
            <a:ext cx="687500" cy="5671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A4CFAF5-FCD1-4627-8CDD-1223C1DACEC4}"/>
              </a:ext>
            </a:extLst>
          </p:cNvPr>
          <p:cNvCxnSpPr>
            <a:cxnSpLocks/>
          </p:cNvCxnSpPr>
          <p:nvPr/>
        </p:nvCxnSpPr>
        <p:spPr>
          <a:xfrm flipV="1">
            <a:off x="8190410" y="3997235"/>
            <a:ext cx="570982" cy="658831"/>
          </a:xfrm>
          <a:prstGeom prst="straightConnector1">
            <a:avLst/>
          </a:prstGeom>
          <a:ln>
            <a:solidFill>
              <a:srgbClr val="40404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678CF64-5402-4E05-AD2D-4FBDE4DAE58F}"/>
              </a:ext>
            </a:extLst>
          </p:cNvPr>
          <p:cNvCxnSpPr>
            <a:cxnSpLocks/>
          </p:cNvCxnSpPr>
          <p:nvPr/>
        </p:nvCxnSpPr>
        <p:spPr>
          <a:xfrm flipH="1">
            <a:off x="8934994" y="5181600"/>
            <a:ext cx="9405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E55D455-4E21-43EA-93A8-6534F284A0CE}"/>
              </a:ext>
            </a:extLst>
          </p:cNvPr>
          <p:cNvCxnSpPr>
            <a:cxnSpLocks/>
          </p:cNvCxnSpPr>
          <p:nvPr/>
        </p:nvCxnSpPr>
        <p:spPr>
          <a:xfrm>
            <a:off x="9787254" y="4158783"/>
            <a:ext cx="667386" cy="516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237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5517C826-C471-4169-9892-EEBF4B4D8645}"/>
              </a:ext>
              <a:ext uri="{C183D7F6-B498-43B3-948B-1728B52AA6E4}">
                <adec:decorative xmlns:adec="http://schemas.microsoft.com/office/drawing/2017/decorative" val="1"/>
              </a:ext>
            </a:extLst>
          </p:cNvPr>
          <p:cNvSpPr/>
          <p:nvPr/>
        </p:nvSpPr>
        <p:spPr>
          <a:xfrm>
            <a:off x="152399" y="1024416"/>
            <a:ext cx="4991101" cy="5307766"/>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p:txBody>
          <a:bodyPr/>
          <a:lstStyle/>
          <a:p>
            <a:r>
              <a:rPr lang="en-US" dirty="0"/>
              <a:t>Most selling brands</a:t>
            </a:r>
          </a:p>
        </p:txBody>
      </p:sp>
      <p:sp>
        <p:nvSpPr>
          <p:cNvPr id="3" name="Footer Placeholder 2">
            <a:extLst>
              <a:ext uri="{FF2B5EF4-FFF2-40B4-BE49-F238E27FC236}">
                <a16:creationId xmlns:a16="http://schemas.microsoft.com/office/drawing/2014/main" id="{CF39A793-F356-45AC-A556-47A0CCFA47C5}"/>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4</a:t>
            </a:fld>
            <a:endParaRPr lang="en-US" dirty="0"/>
          </a:p>
        </p:txBody>
      </p:sp>
      <p:sp>
        <p:nvSpPr>
          <p:cNvPr id="5" name="TextBox 4">
            <a:extLst>
              <a:ext uri="{FF2B5EF4-FFF2-40B4-BE49-F238E27FC236}">
                <a16:creationId xmlns:a16="http://schemas.microsoft.com/office/drawing/2014/main" id="{4A39DF1E-B82C-43A9-B077-FF21A980E4EB}"/>
              </a:ext>
            </a:extLst>
          </p:cNvPr>
          <p:cNvSpPr txBox="1"/>
          <p:nvPr/>
        </p:nvSpPr>
        <p:spPr>
          <a:xfrm>
            <a:off x="6119264" y="1520293"/>
            <a:ext cx="4450080" cy="2862322"/>
          </a:xfrm>
          <a:prstGeom prst="rect">
            <a:avLst/>
          </a:prstGeom>
          <a:noFill/>
        </p:spPr>
        <p:txBody>
          <a:bodyPr wrap="square" rtlCol="0">
            <a:spAutoFit/>
          </a:bodyPr>
          <a:lstStyle/>
          <a:p>
            <a:r>
              <a:rPr lang="en-US" sz="2000" b="1" dirty="0"/>
              <a:t>The top selling colors must be </a:t>
            </a:r>
            <a:r>
              <a:rPr lang="en-US" sz="2000" b="1" dirty="0" err="1"/>
              <a:t>orderd</a:t>
            </a:r>
            <a:r>
              <a:rPr lang="en-US" sz="2000" b="1" dirty="0"/>
              <a:t> from the top selling brands as listed in the left.</a:t>
            </a:r>
          </a:p>
          <a:p>
            <a:endParaRPr lang="en-US" sz="2000" b="1" dirty="0"/>
          </a:p>
          <a:p>
            <a:r>
              <a:rPr lang="en-US" sz="2000" b="1" dirty="0"/>
              <a:t>We will see in the next slide the top brands with the top selling colors. </a:t>
            </a:r>
          </a:p>
          <a:p>
            <a:endParaRPr lang="en-US" sz="2000" b="1" dirty="0"/>
          </a:p>
          <a:p>
            <a:endParaRPr lang="en-US" sz="2000" b="1" dirty="0"/>
          </a:p>
          <a:p>
            <a:endParaRPr lang="en-US" sz="2000" b="1" dirty="0"/>
          </a:p>
        </p:txBody>
      </p:sp>
      <p:pic>
        <p:nvPicPr>
          <p:cNvPr id="6" name="Picture 5">
            <a:extLst>
              <a:ext uri="{FF2B5EF4-FFF2-40B4-BE49-F238E27FC236}">
                <a16:creationId xmlns:a16="http://schemas.microsoft.com/office/drawing/2014/main" id="{6DED15F5-060B-456A-8ED6-6968587C1524}"/>
              </a:ext>
            </a:extLst>
          </p:cNvPr>
          <p:cNvPicPr>
            <a:picLocks noChangeAspect="1"/>
          </p:cNvPicPr>
          <p:nvPr/>
        </p:nvPicPr>
        <p:blipFill>
          <a:blip r:embed="rId3"/>
          <a:stretch>
            <a:fillRect/>
          </a:stretch>
        </p:blipFill>
        <p:spPr>
          <a:xfrm>
            <a:off x="632460" y="1132742"/>
            <a:ext cx="3886200" cy="5091113"/>
          </a:xfrm>
          <a:prstGeom prst="rect">
            <a:avLst/>
          </a:prstGeom>
        </p:spPr>
      </p:pic>
    </p:spTree>
    <p:extLst>
      <p:ext uri="{BB962C8B-B14F-4D97-AF65-F5344CB8AC3E}">
        <p14:creationId xmlns:p14="http://schemas.microsoft.com/office/powerpoint/2010/main" val="3508786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8750-86DF-4422-B760-35465DE5D87E}"/>
              </a:ext>
            </a:extLst>
          </p:cNvPr>
          <p:cNvSpPr>
            <a:spLocks noGrp="1"/>
          </p:cNvSpPr>
          <p:nvPr>
            <p:ph type="title"/>
          </p:nvPr>
        </p:nvSpPr>
        <p:spPr>
          <a:xfrm>
            <a:off x="838200" y="525818"/>
            <a:ext cx="10515600" cy="997196"/>
          </a:xfrm>
        </p:spPr>
        <p:txBody>
          <a:bodyPr/>
          <a:lstStyle/>
          <a:p>
            <a:r>
              <a:rPr lang="en-US" dirty="0"/>
              <a:t>Suggestion to order Multicolor shoes from brands </a:t>
            </a:r>
          </a:p>
        </p:txBody>
      </p:sp>
      <p:sp>
        <p:nvSpPr>
          <p:cNvPr id="3" name="Footer Placeholder 2">
            <a:extLst>
              <a:ext uri="{FF2B5EF4-FFF2-40B4-BE49-F238E27FC236}">
                <a16:creationId xmlns:a16="http://schemas.microsoft.com/office/drawing/2014/main" id="{D938E584-BAD8-40B0-ABE2-95AD0D7151A2}"/>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DA308B97-7D08-4F86-BFD3-2387EE57A6F4}"/>
              </a:ext>
            </a:extLst>
          </p:cNvPr>
          <p:cNvSpPr>
            <a:spLocks noGrp="1"/>
          </p:cNvSpPr>
          <p:nvPr>
            <p:ph type="sldNum" sz="quarter" idx="12"/>
          </p:nvPr>
        </p:nvSpPr>
        <p:spPr/>
        <p:txBody>
          <a:bodyPr/>
          <a:lstStyle/>
          <a:p>
            <a:fld id="{0FD50806-BABF-4915-9689-3B9956D1C75C}" type="slidenum">
              <a:rPr lang="en-US" smtClean="0"/>
              <a:pPr/>
              <a:t>5</a:t>
            </a:fld>
            <a:endParaRPr lang="en-US" dirty="0"/>
          </a:p>
        </p:txBody>
      </p:sp>
      <p:pic>
        <p:nvPicPr>
          <p:cNvPr id="5" name="Picture 4">
            <a:extLst>
              <a:ext uri="{FF2B5EF4-FFF2-40B4-BE49-F238E27FC236}">
                <a16:creationId xmlns:a16="http://schemas.microsoft.com/office/drawing/2014/main" id="{9394D964-23BF-417B-ABDC-C50D211CB8A5}"/>
              </a:ext>
            </a:extLst>
          </p:cNvPr>
          <p:cNvPicPr>
            <a:picLocks noChangeAspect="1"/>
          </p:cNvPicPr>
          <p:nvPr/>
        </p:nvPicPr>
        <p:blipFill>
          <a:blip r:embed="rId2"/>
          <a:stretch>
            <a:fillRect/>
          </a:stretch>
        </p:blipFill>
        <p:spPr>
          <a:xfrm>
            <a:off x="1203960" y="1069072"/>
            <a:ext cx="8825234" cy="4257307"/>
          </a:xfrm>
          <a:prstGeom prst="rect">
            <a:avLst/>
          </a:prstGeom>
        </p:spPr>
      </p:pic>
      <p:sp>
        <p:nvSpPr>
          <p:cNvPr id="6" name="TextBox 5">
            <a:extLst>
              <a:ext uri="{FF2B5EF4-FFF2-40B4-BE49-F238E27FC236}">
                <a16:creationId xmlns:a16="http://schemas.microsoft.com/office/drawing/2014/main" id="{9D3BCF59-262B-4B6A-A42B-BFC7380EDE81}"/>
              </a:ext>
            </a:extLst>
          </p:cNvPr>
          <p:cNvSpPr txBox="1"/>
          <p:nvPr/>
        </p:nvSpPr>
        <p:spPr>
          <a:xfrm>
            <a:off x="838200" y="5181600"/>
            <a:ext cx="10149840" cy="923330"/>
          </a:xfrm>
          <a:prstGeom prst="rect">
            <a:avLst/>
          </a:prstGeom>
          <a:noFill/>
        </p:spPr>
        <p:txBody>
          <a:bodyPr wrap="square" rtlCol="0">
            <a:spAutoFit/>
          </a:bodyPr>
          <a:lstStyle/>
          <a:p>
            <a:endParaRPr lang="en-US" dirty="0"/>
          </a:p>
          <a:p>
            <a:r>
              <a:rPr lang="en-US" dirty="0"/>
              <a:t>The above is the top 7 brands in which multicolor shoes were sold the most. Hence, the Multicolor shoes can be ordered from the Brands </a:t>
            </a:r>
            <a:r>
              <a:rPr lang="en-US" dirty="0" err="1"/>
              <a:t>Propet</a:t>
            </a:r>
            <a:r>
              <a:rPr lang="en-US" dirty="0"/>
              <a:t>, Brinley Co., Trotters  the most. </a:t>
            </a:r>
          </a:p>
        </p:txBody>
      </p:sp>
    </p:spTree>
    <p:extLst>
      <p:ext uri="{BB962C8B-B14F-4D97-AF65-F5344CB8AC3E}">
        <p14:creationId xmlns:p14="http://schemas.microsoft.com/office/powerpoint/2010/main" val="573159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DEFF9E6-E51F-41E6-AD19-8FF84549AB3E}"/>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9555BE32-A5E1-45B4-BD01-9003A5E2174F}"/>
              </a:ext>
            </a:extLst>
          </p:cNvPr>
          <p:cNvSpPr>
            <a:spLocks noGrp="1"/>
          </p:cNvSpPr>
          <p:nvPr>
            <p:ph type="sldNum" sz="quarter" idx="12"/>
          </p:nvPr>
        </p:nvSpPr>
        <p:spPr/>
        <p:txBody>
          <a:bodyPr/>
          <a:lstStyle/>
          <a:p>
            <a:fld id="{0FD50806-BABF-4915-9689-3B9956D1C75C}" type="slidenum">
              <a:rPr lang="en-US" smtClean="0"/>
              <a:pPr/>
              <a:t>6</a:t>
            </a:fld>
            <a:endParaRPr lang="en-US" dirty="0"/>
          </a:p>
        </p:txBody>
      </p:sp>
      <p:pic>
        <p:nvPicPr>
          <p:cNvPr id="9" name="Picture 8">
            <a:extLst>
              <a:ext uri="{FF2B5EF4-FFF2-40B4-BE49-F238E27FC236}">
                <a16:creationId xmlns:a16="http://schemas.microsoft.com/office/drawing/2014/main" id="{78786902-B5E3-4F84-AA19-33A8834E8B24}"/>
              </a:ext>
            </a:extLst>
          </p:cNvPr>
          <p:cNvPicPr>
            <a:picLocks noChangeAspect="1"/>
          </p:cNvPicPr>
          <p:nvPr/>
        </p:nvPicPr>
        <p:blipFill>
          <a:blip r:embed="rId3"/>
          <a:stretch>
            <a:fillRect/>
          </a:stretch>
        </p:blipFill>
        <p:spPr>
          <a:xfrm>
            <a:off x="981075" y="772037"/>
            <a:ext cx="9620250" cy="1981200"/>
          </a:xfrm>
          <a:prstGeom prst="rect">
            <a:avLst/>
          </a:prstGeom>
        </p:spPr>
      </p:pic>
      <p:pic>
        <p:nvPicPr>
          <p:cNvPr id="11" name="Picture 10">
            <a:extLst>
              <a:ext uri="{FF2B5EF4-FFF2-40B4-BE49-F238E27FC236}">
                <a16:creationId xmlns:a16="http://schemas.microsoft.com/office/drawing/2014/main" id="{92DB933C-1D7A-4098-B7D5-937D75B4A0AA}"/>
              </a:ext>
            </a:extLst>
          </p:cNvPr>
          <p:cNvPicPr>
            <a:picLocks noChangeAspect="1"/>
          </p:cNvPicPr>
          <p:nvPr/>
        </p:nvPicPr>
        <p:blipFill>
          <a:blip r:embed="rId4"/>
          <a:stretch>
            <a:fillRect/>
          </a:stretch>
        </p:blipFill>
        <p:spPr>
          <a:xfrm>
            <a:off x="1314450" y="2810827"/>
            <a:ext cx="4781550" cy="2181225"/>
          </a:xfrm>
          <a:prstGeom prst="rect">
            <a:avLst/>
          </a:prstGeom>
        </p:spPr>
      </p:pic>
      <p:pic>
        <p:nvPicPr>
          <p:cNvPr id="12" name="Picture 11">
            <a:extLst>
              <a:ext uri="{FF2B5EF4-FFF2-40B4-BE49-F238E27FC236}">
                <a16:creationId xmlns:a16="http://schemas.microsoft.com/office/drawing/2014/main" id="{E257D828-75E5-42FA-BB30-C25AFE5BD93D}"/>
              </a:ext>
            </a:extLst>
          </p:cNvPr>
          <p:cNvPicPr>
            <a:picLocks noChangeAspect="1"/>
          </p:cNvPicPr>
          <p:nvPr/>
        </p:nvPicPr>
        <p:blipFill>
          <a:blip r:embed="rId5"/>
          <a:stretch>
            <a:fillRect/>
          </a:stretch>
        </p:blipFill>
        <p:spPr>
          <a:xfrm>
            <a:off x="6096000" y="2767524"/>
            <a:ext cx="4676775" cy="2152650"/>
          </a:xfrm>
          <a:prstGeom prst="rect">
            <a:avLst/>
          </a:prstGeom>
        </p:spPr>
      </p:pic>
      <p:sp>
        <p:nvSpPr>
          <p:cNvPr id="15" name="TextBox 14">
            <a:extLst>
              <a:ext uri="{FF2B5EF4-FFF2-40B4-BE49-F238E27FC236}">
                <a16:creationId xmlns:a16="http://schemas.microsoft.com/office/drawing/2014/main" id="{4A2A4C2F-148B-4D00-86E9-F6184BA0D0F4}"/>
              </a:ext>
            </a:extLst>
          </p:cNvPr>
          <p:cNvSpPr txBox="1"/>
          <p:nvPr/>
        </p:nvSpPr>
        <p:spPr>
          <a:xfrm>
            <a:off x="815340" y="4992052"/>
            <a:ext cx="10862310" cy="1200329"/>
          </a:xfrm>
          <a:prstGeom prst="rect">
            <a:avLst/>
          </a:prstGeom>
          <a:noFill/>
        </p:spPr>
        <p:txBody>
          <a:bodyPr wrap="square" rtlCol="0">
            <a:spAutoFit/>
          </a:bodyPr>
          <a:lstStyle/>
          <a:p>
            <a:r>
              <a:rPr lang="en-US" dirty="0"/>
              <a:t>From the above, we find that the brand Brinley Co. is quite famous in certain colors like Black, Grey, Brown and Taupe. The above graph also displays other famous brands selling these colored shoes like “Nature Breeze, Soda, SAS, Unique Bargains and so on. </a:t>
            </a:r>
          </a:p>
          <a:p>
            <a:endParaRPr lang="en-US" dirty="0"/>
          </a:p>
        </p:txBody>
      </p:sp>
    </p:spTree>
    <p:extLst>
      <p:ext uri="{BB962C8B-B14F-4D97-AF65-F5344CB8AC3E}">
        <p14:creationId xmlns:p14="http://schemas.microsoft.com/office/powerpoint/2010/main" val="100671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F73713B-A336-4762-865E-2B943782CF0E}"/>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73BCF381-B048-48C4-9B46-7D94AFC41929}"/>
              </a:ext>
            </a:extLst>
          </p:cNvPr>
          <p:cNvSpPr>
            <a:spLocks noGrp="1"/>
          </p:cNvSpPr>
          <p:nvPr>
            <p:ph type="sldNum" sz="quarter" idx="12"/>
          </p:nvPr>
        </p:nvSpPr>
        <p:spPr/>
        <p:txBody>
          <a:bodyPr/>
          <a:lstStyle/>
          <a:p>
            <a:fld id="{0FD50806-BABF-4915-9689-3B9956D1C75C}" type="slidenum">
              <a:rPr lang="en-US" smtClean="0"/>
              <a:pPr/>
              <a:t>7</a:t>
            </a:fld>
            <a:endParaRPr lang="en-US" dirty="0"/>
          </a:p>
        </p:txBody>
      </p:sp>
      <p:pic>
        <p:nvPicPr>
          <p:cNvPr id="5" name="Picture 4">
            <a:extLst>
              <a:ext uri="{FF2B5EF4-FFF2-40B4-BE49-F238E27FC236}">
                <a16:creationId xmlns:a16="http://schemas.microsoft.com/office/drawing/2014/main" id="{5DB96DAA-4200-45EB-8105-3A13C8DDCFF8}"/>
              </a:ext>
            </a:extLst>
          </p:cNvPr>
          <p:cNvPicPr>
            <a:picLocks noChangeAspect="1"/>
          </p:cNvPicPr>
          <p:nvPr/>
        </p:nvPicPr>
        <p:blipFill>
          <a:blip r:embed="rId2"/>
          <a:stretch>
            <a:fillRect/>
          </a:stretch>
        </p:blipFill>
        <p:spPr>
          <a:xfrm>
            <a:off x="434340" y="335280"/>
            <a:ext cx="5120640" cy="2427842"/>
          </a:xfrm>
          <a:prstGeom prst="rect">
            <a:avLst/>
          </a:prstGeom>
        </p:spPr>
      </p:pic>
      <p:pic>
        <p:nvPicPr>
          <p:cNvPr id="6" name="Picture 5">
            <a:extLst>
              <a:ext uri="{FF2B5EF4-FFF2-40B4-BE49-F238E27FC236}">
                <a16:creationId xmlns:a16="http://schemas.microsoft.com/office/drawing/2014/main" id="{9331B80A-FD90-4DEF-A031-2448C96CA64B}"/>
              </a:ext>
            </a:extLst>
          </p:cNvPr>
          <p:cNvPicPr>
            <a:picLocks noChangeAspect="1"/>
          </p:cNvPicPr>
          <p:nvPr/>
        </p:nvPicPr>
        <p:blipFill>
          <a:blip r:embed="rId3"/>
          <a:stretch>
            <a:fillRect/>
          </a:stretch>
        </p:blipFill>
        <p:spPr>
          <a:xfrm>
            <a:off x="5554980" y="335280"/>
            <a:ext cx="5958840" cy="2545145"/>
          </a:xfrm>
          <a:prstGeom prst="rect">
            <a:avLst/>
          </a:prstGeom>
        </p:spPr>
      </p:pic>
      <p:sp>
        <p:nvSpPr>
          <p:cNvPr id="7" name="TextBox 6">
            <a:extLst>
              <a:ext uri="{FF2B5EF4-FFF2-40B4-BE49-F238E27FC236}">
                <a16:creationId xmlns:a16="http://schemas.microsoft.com/office/drawing/2014/main" id="{CA2D1272-CF54-4300-8C24-EC4DDD7055D1}"/>
              </a:ext>
            </a:extLst>
          </p:cNvPr>
          <p:cNvSpPr txBox="1"/>
          <p:nvPr/>
        </p:nvSpPr>
        <p:spPr>
          <a:xfrm>
            <a:off x="739140" y="3215640"/>
            <a:ext cx="10149840" cy="2308324"/>
          </a:xfrm>
          <a:prstGeom prst="rect">
            <a:avLst/>
          </a:prstGeom>
          <a:noFill/>
        </p:spPr>
        <p:txBody>
          <a:bodyPr wrap="square" rtlCol="0">
            <a:spAutoFit/>
          </a:bodyPr>
          <a:lstStyle/>
          <a:p>
            <a:r>
              <a:rPr lang="en-US" dirty="0"/>
              <a:t>From the above graphs we can say that :</a:t>
            </a:r>
          </a:p>
          <a:p>
            <a:pPr marL="285750" indent="-285750">
              <a:buFont typeface="Arial" panose="020B0604020202020204" pitchFamily="34" charset="0"/>
              <a:buChar char="•"/>
            </a:pPr>
            <a:r>
              <a:rPr lang="en-US" dirty="0"/>
              <a:t>White colored shoes and Gold colored shoes are not having great sales counts  from Brand Brinley Co brand (compared to previous data on different colors)</a:t>
            </a:r>
          </a:p>
          <a:p>
            <a:pPr marL="285750" indent="-285750">
              <a:buFont typeface="Arial" panose="020B0604020202020204" pitchFamily="34" charset="0"/>
              <a:buChar char="•"/>
            </a:pPr>
            <a:r>
              <a:rPr lang="en-US" dirty="0"/>
              <a:t>These colors have different brands serving the customers perseverance. </a:t>
            </a:r>
          </a:p>
          <a:p>
            <a:pPr marL="285750" indent="-285750">
              <a:buFont typeface="Arial" panose="020B0604020202020204" pitchFamily="34" charset="0"/>
              <a:buChar char="•"/>
            </a:pPr>
            <a:r>
              <a:rPr lang="en-US" dirty="0"/>
              <a:t>White can be mostly ordered from brands Trotters, </a:t>
            </a:r>
            <a:r>
              <a:rPr lang="en-US" dirty="0" err="1"/>
              <a:t>Aerosales</a:t>
            </a:r>
            <a:r>
              <a:rPr lang="en-US" dirty="0"/>
              <a:t> and SAS.</a:t>
            </a:r>
          </a:p>
          <a:p>
            <a:pPr marL="285750" indent="-285750">
              <a:buFont typeface="Arial" panose="020B0604020202020204" pitchFamily="34" charset="0"/>
              <a:buChar char="•"/>
            </a:pPr>
            <a:r>
              <a:rPr lang="en-US" dirty="0"/>
              <a:t>Gold colored shoes can be mostly ordered from brand Floral.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HENCE IT IS IMPORTANT TO ORDER DIFFERENT COLORS FROM THEIR MOST SELLING BRANDS. </a:t>
            </a:r>
          </a:p>
        </p:txBody>
      </p:sp>
    </p:spTree>
    <p:extLst>
      <p:ext uri="{BB962C8B-B14F-4D97-AF65-F5344CB8AC3E}">
        <p14:creationId xmlns:p14="http://schemas.microsoft.com/office/powerpoint/2010/main" val="1627090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93CE7C-9593-447E-9F7A-0FDC241031C7}"/>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1A47DF98-909B-4845-86E2-32F714CD7C71}"/>
              </a:ext>
            </a:extLst>
          </p:cNvPr>
          <p:cNvSpPr>
            <a:spLocks noGrp="1"/>
          </p:cNvSpPr>
          <p:nvPr>
            <p:ph type="sldNum" sz="quarter" idx="12"/>
          </p:nvPr>
        </p:nvSpPr>
        <p:spPr/>
        <p:txBody>
          <a:bodyPr/>
          <a:lstStyle/>
          <a:p>
            <a:fld id="{0FD50806-BABF-4915-9689-3B9956D1C75C}" type="slidenum">
              <a:rPr lang="en-US" smtClean="0"/>
              <a:pPr/>
              <a:t>8</a:t>
            </a:fld>
            <a:endParaRPr lang="en-US" dirty="0"/>
          </a:p>
        </p:txBody>
      </p:sp>
      <p:sp>
        <p:nvSpPr>
          <p:cNvPr id="5" name="Title 1">
            <a:extLst>
              <a:ext uri="{FF2B5EF4-FFF2-40B4-BE49-F238E27FC236}">
                <a16:creationId xmlns:a16="http://schemas.microsoft.com/office/drawing/2014/main" id="{18E84C3B-3B19-4DCB-B1D7-BC6920E9DA5E}"/>
              </a:ext>
            </a:extLst>
          </p:cNvPr>
          <p:cNvSpPr txBox="1">
            <a:spLocks/>
          </p:cNvSpPr>
          <p:nvPr/>
        </p:nvSpPr>
        <p:spPr>
          <a:xfrm>
            <a:off x="528435" y="1257338"/>
            <a:ext cx="10515600" cy="664797"/>
          </a:xfrm>
          <a:prstGeom prst="rect">
            <a:avLst/>
          </a:prstGeom>
        </p:spPr>
        <p:txBody>
          <a:bodyPr vert="horz" lIns="0" tIns="0" rIns="0" bIns="0" rtlCol="0" anchor="t">
            <a:spAutoFit/>
          </a:bodyPr>
          <a:lstStyle>
            <a:lvl1pPr algn="ctr" defTabSz="914400" rtl="0" eaLnBrk="1" latinLnBrk="0" hangingPunct="1">
              <a:lnSpc>
                <a:spcPct val="90000"/>
              </a:lnSpc>
              <a:spcBef>
                <a:spcPct val="0"/>
              </a:spcBef>
              <a:buNone/>
              <a:defRPr sz="3600" kern="1200" cap="all" baseline="0">
                <a:solidFill>
                  <a:schemeClr val="tx1">
                    <a:lumMod val="75000"/>
                    <a:lumOff val="25000"/>
                  </a:schemeClr>
                </a:solidFill>
                <a:latin typeface="+mj-lt"/>
                <a:ea typeface="+mj-ea"/>
                <a:cs typeface="+mj-cs"/>
              </a:defRPr>
            </a:lvl1pPr>
          </a:lstStyle>
          <a:p>
            <a:r>
              <a:rPr lang="en-US" sz="4800" dirty="0"/>
              <a:t>Price ranges to look for</a:t>
            </a:r>
          </a:p>
        </p:txBody>
      </p:sp>
      <p:sp>
        <p:nvSpPr>
          <p:cNvPr id="6" name="TextBox 5">
            <a:extLst>
              <a:ext uri="{FF2B5EF4-FFF2-40B4-BE49-F238E27FC236}">
                <a16:creationId xmlns:a16="http://schemas.microsoft.com/office/drawing/2014/main" id="{E0A75E36-0B31-446B-B5E0-6524E51D17A0}"/>
              </a:ext>
            </a:extLst>
          </p:cNvPr>
          <p:cNvSpPr txBox="1"/>
          <p:nvPr/>
        </p:nvSpPr>
        <p:spPr>
          <a:xfrm>
            <a:off x="2773680" y="2804160"/>
            <a:ext cx="4831080" cy="1477328"/>
          </a:xfrm>
          <a:prstGeom prst="rect">
            <a:avLst/>
          </a:prstGeom>
          <a:noFill/>
        </p:spPr>
        <p:txBody>
          <a:bodyPr wrap="square" rtlCol="0">
            <a:spAutoFit/>
          </a:bodyPr>
          <a:lstStyle/>
          <a:p>
            <a:pPr marL="342900" indent="-342900">
              <a:buAutoNum type="arabicPeriod"/>
            </a:pPr>
            <a:r>
              <a:rPr lang="en-US" dirty="0"/>
              <a:t>Low Range</a:t>
            </a:r>
          </a:p>
          <a:p>
            <a:pPr marL="342900" indent="-342900">
              <a:buAutoNum type="arabicPeriod"/>
            </a:pPr>
            <a:endParaRPr lang="en-US" dirty="0"/>
          </a:p>
          <a:p>
            <a:pPr marL="342900" indent="-342900">
              <a:buAutoNum type="arabicPeriod"/>
            </a:pPr>
            <a:r>
              <a:rPr lang="en-US" dirty="0"/>
              <a:t>Mid Range</a:t>
            </a:r>
          </a:p>
          <a:p>
            <a:pPr marL="342900" indent="-342900">
              <a:buAutoNum type="arabicPeriod"/>
            </a:pPr>
            <a:endParaRPr lang="en-US" dirty="0"/>
          </a:p>
          <a:p>
            <a:pPr marL="342900" indent="-342900">
              <a:buAutoNum type="arabicPeriod"/>
            </a:pPr>
            <a:r>
              <a:rPr lang="en-US" dirty="0"/>
              <a:t>High Range</a:t>
            </a:r>
          </a:p>
        </p:txBody>
      </p:sp>
    </p:spTree>
    <p:extLst>
      <p:ext uri="{BB962C8B-B14F-4D97-AF65-F5344CB8AC3E}">
        <p14:creationId xmlns:p14="http://schemas.microsoft.com/office/powerpoint/2010/main" val="419185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DBB2-9859-4F07-A601-67DF7CAF2CC0}"/>
              </a:ext>
            </a:extLst>
          </p:cNvPr>
          <p:cNvSpPr>
            <a:spLocks noGrp="1"/>
          </p:cNvSpPr>
          <p:nvPr>
            <p:ph type="title"/>
          </p:nvPr>
        </p:nvSpPr>
        <p:spPr/>
        <p:txBody>
          <a:bodyPr/>
          <a:lstStyle/>
          <a:p>
            <a:r>
              <a:rPr lang="en-US" dirty="0"/>
              <a:t>Low range (20 </a:t>
            </a:r>
            <a:r>
              <a:rPr lang="en-US" dirty="0" err="1"/>
              <a:t>usd</a:t>
            </a:r>
            <a:r>
              <a:rPr lang="en-US" dirty="0"/>
              <a:t> to 100 </a:t>
            </a:r>
            <a:r>
              <a:rPr lang="en-US" dirty="0" err="1"/>
              <a:t>usd</a:t>
            </a:r>
            <a:r>
              <a:rPr lang="en-US" dirty="0"/>
              <a:t>)</a:t>
            </a:r>
          </a:p>
        </p:txBody>
      </p:sp>
      <p:sp>
        <p:nvSpPr>
          <p:cNvPr id="3" name="Footer Placeholder 2">
            <a:extLst>
              <a:ext uri="{FF2B5EF4-FFF2-40B4-BE49-F238E27FC236}">
                <a16:creationId xmlns:a16="http://schemas.microsoft.com/office/drawing/2014/main" id="{C2B4710C-1574-4403-87D3-CC30DD3445B7}"/>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07C01CC7-1C0F-4B41-A34A-F39DF39E54D4}"/>
              </a:ext>
            </a:extLst>
          </p:cNvPr>
          <p:cNvSpPr>
            <a:spLocks noGrp="1"/>
          </p:cNvSpPr>
          <p:nvPr>
            <p:ph type="sldNum" sz="quarter" idx="12"/>
          </p:nvPr>
        </p:nvSpPr>
        <p:spPr/>
        <p:txBody>
          <a:bodyPr/>
          <a:lstStyle/>
          <a:p>
            <a:fld id="{0FD50806-BABF-4915-9689-3B9956D1C75C}" type="slidenum">
              <a:rPr lang="en-US" smtClean="0"/>
              <a:pPr/>
              <a:t>9</a:t>
            </a:fld>
            <a:endParaRPr lang="en-US" dirty="0"/>
          </a:p>
        </p:txBody>
      </p:sp>
      <p:sp>
        <p:nvSpPr>
          <p:cNvPr id="5" name="TextBox 4">
            <a:extLst>
              <a:ext uri="{FF2B5EF4-FFF2-40B4-BE49-F238E27FC236}">
                <a16:creationId xmlns:a16="http://schemas.microsoft.com/office/drawing/2014/main" id="{AFB08B90-17C1-43AC-84F1-06DE81368119}"/>
              </a:ext>
            </a:extLst>
          </p:cNvPr>
          <p:cNvSpPr txBox="1"/>
          <p:nvPr/>
        </p:nvSpPr>
        <p:spPr>
          <a:xfrm>
            <a:off x="838200" y="1264920"/>
            <a:ext cx="10226040" cy="2308324"/>
          </a:xfrm>
          <a:prstGeom prst="rect">
            <a:avLst/>
          </a:prstGeom>
          <a:noFill/>
        </p:spPr>
        <p:txBody>
          <a:bodyPr wrap="square" rtlCol="0">
            <a:spAutoFit/>
          </a:bodyPr>
          <a:lstStyle/>
          <a:p>
            <a:r>
              <a:rPr lang="en-US" dirty="0"/>
              <a:t>For volume business the store should have costing from 20 USD to 100 USD. The total customer count in this range is : 8246</a:t>
            </a:r>
          </a:p>
          <a:p>
            <a:r>
              <a:rPr lang="en-US" dirty="0"/>
              <a:t>As seen in the graph, specifically the store should host a major amount of shoes in the range 30 USD  to 50 USD. This will give the highest volume business</a:t>
            </a:r>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7D19AF6E-4A98-4617-B2B0-33784B18F957}"/>
              </a:ext>
            </a:extLst>
          </p:cNvPr>
          <p:cNvPicPr>
            <a:picLocks noChangeAspect="1"/>
          </p:cNvPicPr>
          <p:nvPr/>
        </p:nvPicPr>
        <p:blipFill>
          <a:blip r:embed="rId2"/>
          <a:stretch>
            <a:fillRect/>
          </a:stretch>
        </p:blipFill>
        <p:spPr>
          <a:xfrm>
            <a:off x="614362" y="2510790"/>
            <a:ext cx="10449878" cy="3257550"/>
          </a:xfrm>
          <a:prstGeom prst="rect">
            <a:avLst/>
          </a:prstGeom>
        </p:spPr>
      </p:pic>
    </p:spTree>
    <p:extLst>
      <p:ext uri="{BB962C8B-B14F-4D97-AF65-F5344CB8AC3E}">
        <p14:creationId xmlns:p14="http://schemas.microsoft.com/office/powerpoint/2010/main" val="1489954493"/>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676778_Dashboard, from 24Slides_SL_V1.pptx" id="{295C4539-006B-481B-BB49-AA6696014542}" vid="{08D33979-AB7E-4584-851D-4053B37BB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1B0ABC2-BF39-4F70-A7AD-9DFBD1D272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1A1251-DA89-493A-8204-679220DD13D9}">
  <ds:schemaRefs>
    <ds:schemaRef ds:uri="http://schemas.microsoft.com/sharepoint/v3/contenttype/forms"/>
  </ds:schemaRefs>
</ds:datastoreItem>
</file>

<file path=customXml/itemProps3.xml><?xml version="1.0" encoding="utf-8"?>
<ds:datastoreItem xmlns:ds="http://schemas.openxmlformats.org/officeDocument/2006/customXml" ds:itemID="{33EC375F-F377-4CDC-ADF0-CC8811D177D6}">
  <ds:schemaRefs>
    <ds:schemaRef ds:uri="http://schemas.microsoft.com/office/2006/metadata/properties"/>
    <ds:schemaRef ds:uri="http://purl.org/dc/terms/"/>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www.w3.org/XML/1998/namespace"/>
    <ds:schemaRef ds:uri="http://purl.org/dc/dcmitype/"/>
    <ds:schemaRef ds:uri="16c05727-aa75-4e4a-9b5f-8a80a1165891"/>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Dashboard, from 24Slides</Template>
  <TotalTime>0</TotalTime>
  <Words>1154</Words>
  <Application>Microsoft Office PowerPoint</Application>
  <PresentationFormat>Widescreen</PresentationFormat>
  <Paragraphs>122</Paragraphs>
  <Slides>17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Segoe UI Light</vt:lpstr>
      <vt:lpstr>Office Theme</vt:lpstr>
      <vt:lpstr>Slide 1</vt:lpstr>
      <vt:lpstr>PRESENTATION TO Managers and Procurement Team</vt:lpstr>
      <vt:lpstr>Important features for The managers to deal with</vt:lpstr>
      <vt:lpstr>Most selling brands</vt:lpstr>
      <vt:lpstr>Suggestion to order Multicolor shoes from brands </vt:lpstr>
      <vt:lpstr>PowerPoint Presentation</vt:lpstr>
      <vt:lpstr>PowerPoint Presentation</vt:lpstr>
      <vt:lpstr>PowerPoint Presentation</vt:lpstr>
      <vt:lpstr>Low range (20 usd to 100 usd)</vt:lpstr>
      <vt:lpstr>Mid Range (100 usd TO 500 USD)</vt:lpstr>
      <vt:lpstr>High  range (500 usd TO 5000 USD)</vt:lpstr>
      <vt:lpstr>PowerPoint Presentation</vt:lpstr>
      <vt:lpstr>Suggestion to the procurement team</vt:lpstr>
      <vt:lpstr>PowerPoint Presentation</vt:lpstr>
      <vt:lpstr>PowerPoint Presentation</vt:lpstr>
      <vt:lpstr>Discounts versus fixed price to the store managers and team</vt:lpstr>
      <vt:lpstr>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2019-08-09T18:46:15Z</dcterms:created>
  <dcterms:modified xsi:type="dcterms:W3CDTF">2019-08-10T13:50:56Z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17cb76b2-10b8-4fe1-93d4-2202842406cd_Enabled">
    <vt:lpwstr>True</vt:lpwstr>
  </property>
  <property fmtid="{D5CDD505-2E9C-101B-9397-08002B2CF9AE}" pid="4" name="MSIP_Label_17cb76b2-10b8-4fe1-93d4-2202842406cd_SiteId">
    <vt:lpwstr>945c199a-83a2-4e80-9f8c-5a91be5752dd</vt:lpwstr>
  </property>
  <property fmtid="{D5CDD505-2E9C-101B-9397-08002B2CF9AE}" pid="5" name="MSIP_Label_17cb76b2-10b8-4fe1-93d4-2202842406cd_Owner">
    <vt:lpwstr>Trishala.Basti@emc.com</vt:lpwstr>
  </property>
  <property fmtid="{D5CDD505-2E9C-101B-9397-08002B2CF9AE}" pid="6" name="MSIP_Label_17cb76b2-10b8-4fe1-93d4-2202842406cd_SetDate">
    <vt:lpwstr>2019-08-09T19:11:18.3083013Z</vt:lpwstr>
  </property>
  <property fmtid="{D5CDD505-2E9C-101B-9397-08002B2CF9AE}" pid="7" name="MSIP_Label_17cb76b2-10b8-4fe1-93d4-2202842406cd_Name">
    <vt:lpwstr>External Public</vt:lpwstr>
  </property>
  <property fmtid="{D5CDD505-2E9C-101B-9397-08002B2CF9AE}" pid="8" name="MSIP_Label_17cb76b2-10b8-4fe1-93d4-2202842406cd_Application">
    <vt:lpwstr>Microsoft Azure Information Protection</vt:lpwstr>
  </property>
  <property fmtid="{D5CDD505-2E9C-101B-9397-08002B2CF9AE}" pid="9" name="MSIP_Label_17cb76b2-10b8-4fe1-93d4-2202842406cd_Extended_MSFT_Method">
    <vt:lpwstr>Manual</vt:lpwstr>
  </property>
  <property fmtid="{D5CDD505-2E9C-101B-9397-08002B2CF9AE}" pid="10" name="aiplabel">
    <vt:lpwstr>External Public</vt:lpwstr>
  </property>
</Properties>
</file>