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3/12/2024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3/12/2024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EEDEE-ED00-03E3-152C-7B953082DDA2}"/>
              </a:ext>
            </a:extLst>
          </p:cNvPr>
          <p:cNvSpPr>
            <a:spLocks noGrp="1"/>
          </p:cNvSpPr>
          <p:nvPr>
            <p:ph type="ctrTitle"/>
          </p:nvPr>
        </p:nvSpPr>
        <p:spPr>
          <a:xfrm>
            <a:off x="2582883" y="103909"/>
            <a:ext cx="6754092" cy="2879766"/>
          </a:xfrm>
        </p:spPr>
        <p:txBody>
          <a:bodyPr>
            <a:noAutofit/>
          </a:bodyPr>
          <a:lstStyle/>
          <a:p>
            <a:r>
              <a:rPr lang="en-IN" sz="8800" dirty="0">
                <a:solidFill>
                  <a:schemeClr val="bg1">
                    <a:lumMod val="90000"/>
                    <a:lumOff val="10000"/>
                  </a:schemeClr>
                </a:solidFill>
              </a:rPr>
              <a:t>Connector network</a:t>
            </a:r>
            <a:endParaRPr lang="en-US" sz="8800" dirty="0">
              <a:solidFill>
                <a:schemeClr val="bg1">
                  <a:lumMod val="90000"/>
                  <a:lumOff val="10000"/>
                </a:schemeClr>
              </a:solidFill>
            </a:endParaRPr>
          </a:p>
        </p:txBody>
      </p:sp>
      <p:sp>
        <p:nvSpPr>
          <p:cNvPr id="3" name="Subtitle 2">
            <a:extLst>
              <a:ext uri="{FF2B5EF4-FFF2-40B4-BE49-F238E27FC236}">
                <a16:creationId xmlns:a16="http://schemas.microsoft.com/office/drawing/2014/main" id="{3B4857C8-38C2-2D9C-0B38-D649E2FFBEC4}"/>
              </a:ext>
            </a:extLst>
          </p:cNvPr>
          <p:cNvSpPr>
            <a:spLocks noGrp="1"/>
          </p:cNvSpPr>
          <p:nvPr>
            <p:ph type="subTitle" idx="1"/>
          </p:nvPr>
        </p:nvSpPr>
        <p:spPr>
          <a:xfrm>
            <a:off x="3057896" y="3429000"/>
            <a:ext cx="9619013" cy="2078180"/>
          </a:xfrm>
        </p:spPr>
        <p:txBody>
          <a:bodyPr>
            <a:noAutofit/>
          </a:bodyPr>
          <a:lstStyle/>
          <a:p>
            <a:r>
              <a:rPr lang="en-IN" sz="7200" dirty="0">
                <a:solidFill>
                  <a:schemeClr val="tx1"/>
                </a:solidFill>
              </a:rPr>
              <a:t>Presentation by puja</a:t>
            </a:r>
            <a:endParaRPr lang="en-US" sz="7200" dirty="0">
              <a:solidFill>
                <a:schemeClr val="tx1"/>
              </a:solidFill>
            </a:endParaRPr>
          </a:p>
        </p:txBody>
      </p:sp>
    </p:spTree>
    <p:extLst>
      <p:ext uri="{BB962C8B-B14F-4D97-AF65-F5344CB8AC3E}">
        <p14:creationId xmlns:p14="http://schemas.microsoft.com/office/powerpoint/2010/main" val="1199014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B8CA5-7C5E-FD87-FBD5-1BA4D9A5B3AE}"/>
              </a:ext>
            </a:extLst>
          </p:cNvPr>
          <p:cNvSpPr>
            <a:spLocks noGrp="1"/>
          </p:cNvSpPr>
          <p:nvPr>
            <p:ph type="title"/>
          </p:nvPr>
        </p:nvSpPr>
        <p:spPr>
          <a:xfrm>
            <a:off x="1141413" y="0"/>
            <a:ext cx="9905998" cy="1175162"/>
          </a:xfrm>
        </p:spPr>
        <p:txBody>
          <a:bodyPr>
            <a:normAutofit/>
          </a:bodyPr>
          <a:lstStyle/>
          <a:p>
            <a:r>
              <a:rPr lang="en-IN" sz="4000" dirty="0">
                <a:solidFill>
                  <a:schemeClr val="bg1"/>
                </a:solidFill>
              </a:rPr>
              <a:t>What is  connector network</a:t>
            </a:r>
            <a:endParaRPr lang="en-US" sz="4000" dirty="0">
              <a:solidFill>
                <a:schemeClr val="bg1"/>
              </a:solidFill>
            </a:endParaRPr>
          </a:p>
        </p:txBody>
      </p:sp>
      <p:sp>
        <p:nvSpPr>
          <p:cNvPr id="5" name="TextBox 4">
            <a:extLst>
              <a:ext uri="{FF2B5EF4-FFF2-40B4-BE49-F238E27FC236}">
                <a16:creationId xmlns:a16="http://schemas.microsoft.com/office/drawing/2014/main" id="{910C488C-7AB7-D920-761C-524623E1659D}"/>
              </a:ext>
            </a:extLst>
          </p:cNvPr>
          <p:cNvSpPr txBox="1"/>
          <p:nvPr/>
        </p:nvSpPr>
        <p:spPr>
          <a:xfrm>
            <a:off x="482435" y="2301338"/>
            <a:ext cx="4910943" cy="4105893"/>
          </a:xfrm>
          <a:prstGeom prst="rect">
            <a:avLst/>
          </a:prstGeom>
          <a:noFill/>
        </p:spPr>
        <p:txBody>
          <a:bodyPr wrap="square" rtlCol="0">
            <a:spAutoFit/>
          </a:bodyPr>
          <a:lstStyle/>
          <a:p>
            <a:pPr algn="l"/>
            <a:endParaRPr lang="en-US" dirty="0"/>
          </a:p>
        </p:txBody>
      </p:sp>
      <p:sp>
        <p:nvSpPr>
          <p:cNvPr id="6" name="Content Placeholder 5">
            <a:extLst>
              <a:ext uri="{FF2B5EF4-FFF2-40B4-BE49-F238E27FC236}">
                <a16:creationId xmlns:a16="http://schemas.microsoft.com/office/drawing/2014/main" id="{E6227C3D-C200-B77B-60E6-F98C8C3C5847}"/>
              </a:ext>
            </a:extLst>
          </p:cNvPr>
          <p:cNvSpPr>
            <a:spLocks noGrp="1"/>
          </p:cNvSpPr>
          <p:nvPr>
            <p:ph idx="1"/>
          </p:nvPr>
        </p:nvSpPr>
        <p:spPr>
          <a:xfrm>
            <a:off x="720828" y="2065811"/>
            <a:ext cx="4449886" cy="4911434"/>
          </a:xfrm>
        </p:spPr>
        <p:txBody>
          <a:bodyPr>
            <a:noAutofit/>
          </a:bodyPr>
          <a:lstStyle/>
          <a:p>
            <a:r>
              <a:rPr lang="en-IN" sz="3200" dirty="0"/>
              <a:t>When you are </a:t>
            </a:r>
            <a:r>
              <a:rPr lang="en-IN" sz="2800" dirty="0"/>
              <a:t>installing a network, you need to have plenty of cable connectors for connecting patch panels to network switches and servers or computers.</a:t>
            </a:r>
            <a:endParaRPr lang="en-US" sz="2800" dirty="0"/>
          </a:p>
        </p:txBody>
      </p:sp>
      <p:pic>
        <p:nvPicPr>
          <p:cNvPr id="7" name="Picture 6">
            <a:extLst>
              <a:ext uri="{FF2B5EF4-FFF2-40B4-BE49-F238E27FC236}">
                <a16:creationId xmlns:a16="http://schemas.microsoft.com/office/drawing/2014/main" id="{CF16C4C7-1F41-5BD6-FBEA-97D5EC39FBFB}"/>
              </a:ext>
            </a:extLst>
          </p:cNvPr>
          <p:cNvPicPr>
            <a:picLocks noChangeAspect="1"/>
          </p:cNvPicPr>
          <p:nvPr/>
        </p:nvPicPr>
        <p:blipFill>
          <a:blip r:embed="rId2"/>
          <a:stretch>
            <a:fillRect/>
          </a:stretch>
        </p:blipFill>
        <p:spPr>
          <a:xfrm>
            <a:off x="5863442" y="2065811"/>
            <a:ext cx="5739740" cy="4477987"/>
          </a:xfrm>
          <a:prstGeom prst="rect">
            <a:avLst/>
          </a:prstGeom>
        </p:spPr>
      </p:pic>
    </p:spTree>
    <p:extLst>
      <p:ext uri="{BB962C8B-B14F-4D97-AF65-F5344CB8AC3E}">
        <p14:creationId xmlns:p14="http://schemas.microsoft.com/office/powerpoint/2010/main" val="753691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27BC4-3693-068A-DC49-2EB60EFBF85E}"/>
              </a:ext>
            </a:extLst>
          </p:cNvPr>
          <p:cNvSpPr>
            <a:spLocks noGrp="1"/>
          </p:cNvSpPr>
          <p:nvPr>
            <p:ph type="title"/>
          </p:nvPr>
        </p:nvSpPr>
        <p:spPr/>
        <p:txBody>
          <a:bodyPr/>
          <a:lstStyle/>
          <a:p>
            <a:r>
              <a:rPr lang="en-IN" sz="5400" dirty="0">
                <a:solidFill>
                  <a:srgbClr val="FF0000"/>
                </a:solidFill>
              </a:rPr>
              <a:t>Types of connectors</a:t>
            </a:r>
            <a:r>
              <a:rPr lang="en-IN" dirty="0"/>
              <a:t> </a:t>
            </a:r>
            <a:endParaRPr lang="en-US" dirty="0"/>
          </a:p>
        </p:txBody>
      </p:sp>
      <p:sp>
        <p:nvSpPr>
          <p:cNvPr id="3" name="Content Placeholder 2">
            <a:extLst>
              <a:ext uri="{FF2B5EF4-FFF2-40B4-BE49-F238E27FC236}">
                <a16:creationId xmlns:a16="http://schemas.microsoft.com/office/drawing/2014/main" id="{0FD65951-66E7-8A50-91CE-6B0F5E7C41E6}"/>
              </a:ext>
            </a:extLst>
          </p:cNvPr>
          <p:cNvSpPr>
            <a:spLocks noGrp="1"/>
          </p:cNvSpPr>
          <p:nvPr>
            <p:ph idx="1"/>
          </p:nvPr>
        </p:nvSpPr>
        <p:spPr/>
        <p:txBody>
          <a:bodyPr>
            <a:normAutofit fontScale="77500" lnSpcReduction="20000"/>
          </a:bodyPr>
          <a:lstStyle/>
          <a:p>
            <a:r>
              <a:rPr lang="en-IN" sz="4400" dirty="0"/>
              <a:t>The types of wiring connectors used depends on the network cable types. There are different connectors for </a:t>
            </a:r>
          </a:p>
          <a:p>
            <a:r>
              <a:rPr lang="en-IN" sz="4300" dirty="0">
                <a:solidFill>
                  <a:srgbClr val="FFC000"/>
                </a:solidFill>
              </a:rPr>
              <a:t>Ethernet/twisted-pair, </a:t>
            </a:r>
          </a:p>
          <a:p>
            <a:r>
              <a:rPr lang="en-IN" sz="4300" dirty="0">
                <a:solidFill>
                  <a:srgbClr val="FFC000"/>
                </a:solidFill>
              </a:rPr>
              <a:t>coaxial, </a:t>
            </a:r>
          </a:p>
          <a:p>
            <a:r>
              <a:rPr lang="en-IN" sz="4300" dirty="0">
                <a:solidFill>
                  <a:srgbClr val="FFC000"/>
                </a:solidFill>
              </a:rPr>
              <a:t>USB and </a:t>
            </a:r>
            <a:r>
              <a:rPr lang="en-IN" sz="4300" dirty="0" err="1">
                <a:solidFill>
                  <a:srgbClr val="FFC000"/>
                </a:solidFill>
              </a:rPr>
              <a:t>fiber</a:t>
            </a:r>
            <a:r>
              <a:rPr lang="en-IN" sz="4300" dirty="0">
                <a:solidFill>
                  <a:srgbClr val="FFC000"/>
                </a:solidFill>
              </a:rPr>
              <a:t> optic cables. </a:t>
            </a:r>
            <a:endParaRPr lang="en-US" sz="4300" dirty="0">
              <a:solidFill>
                <a:srgbClr val="FFC000"/>
              </a:solidFill>
            </a:endParaRPr>
          </a:p>
        </p:txBody>
      </p:sp>
    </p:spTree>
    <p:extLst>
      <p:ext uri="{BB962C8B-B14F-4D97-AF65-F5344CB8AC3E}">
        <p14:creationId xmlns:p14="http://schemas.microsoft.com/office/powerpoint/2010/main" val="4172915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1B5AD-CD10-59F7-C306-512EF9762F0F}"/>
              </a:ext>
            </a:extLst>
          </p:cNvPr>
          <p:cNvSpPr>
            <a:spLocks noGrp="1"/>
          </p:cNvSpPr>
          <p:nvPr>
            <p:ph type="title"/>
          </p:nvPr>
        </p:nvSpPr>
        <p:spPr/>
        <p:txBody>
          <a:bodyPr>
            <a:normAutofit/>
          </a:bodyPr>
          <a:lstStyle/>
          <a:p>
            <a:r>
              <a:rPr lang="en-IN" sz="4400" dirty="0">
                <a:solidFill>
                  <a:srgbClr val="FF0000"/>
                </a:solidFill>
              </a:rPr>
              <a:t>Ethernet Cable Connectors</a:t>
            </a:r>
            <a:endParaRPr lang="en-US" sz="4400" dirty="0">
              <a:solidFill>
                <a:srgbClr val="FF0000"/>
              </a:solidFill>
            </a:endParaRPr>
          </a:p>
        </p:txBody>
      </p:sp>
      <p:sp>
        <p:nvSpPr>
          <p:cNvPr id="3" name="Content Placeholder 2">
            <a:extLst>
              <a:ext uri="{FF2B5EF4-FFF2-40B4-BE49-F238E27FC236}">
                <a16:creationId xmlns:a16="http://schemas.microsoft.com/office/drawing/2014/main" id="{F66F100A-D094-ECC1-7047-3F1784D7C4BC}"/>
              </a:ext>
            </a:extLst>
          </p:cNvPr>
          <p:cNvSpPr>
            <a:spLocks noGrp="1"/>
          </p:cNvSpPr>
          <p:nvPr>
            <p:ph idx="1"/>
          </p:nvPr>
        </p:nvSpPr>
        <p:spPr>
          <a:xfrm>
            <a:off x="318449" y="1865415"/>
            <a:ext cx="6865420" cy="4582782"/>
          </a:xfrm>
        </p:spPr>
        <p:txBody>
          <a:bodyPr>
            <a:normAutofit fontScale="70000" lnSpcReduction="20000"/>
          </a:bodyPr>
          <a:lstStyle/>
          <a:p>
            <a:r>
              <a:rPr lang="en-IN" dirty="0"/>
              <a:t>RJ</a:t>
            </a:r>
            <a:r>
              <a:rPr lang="en-IN" sz="3300" dirty="0"/>
              <a:t>45 connectors are used for CAT6 cables and CAT5e cables. These connectors for twisted-pair Ethernet cables are similar in appearance to a standard telephone cord connector. They are wider, however, because they have eight conductors compared to only four conductors on a telephone jack. 
To install these types of wiring connectors, a stripping tool is used to expose the twisted pairs of wires from the cable, which are then positioned into the appropriate slots on the terminal plug. The connector is then crimped to the cable using a crimping tool. </a:t>
            </a:r>
            <a:endParaRPr lang="en-US" sz="3300" dirty="0"/>
          </a:p>
        </p:txBody>
      </p:sp>
      <p:pic>
        <p:nvPicPr>
          <p:cNvPr id="4" name="Picture 3">
            <a:extLst>
              <a:ext uri="{FF2B5EF4-FFF2-40B4-BE49-F238E27FC236}">
                <a16:creationId xmlns:a16="http://schemas.microsoft.com/office/drawing/2014/main" id="{16E7848F-FDAE-DF03-F6FA-A2F250506EE2}"/>
              </a:ext>
            </a:extLst>
          </p:cNvPr>
          <p:cNvPicPr>
            <a:picLocks noChangeAspect="1"/>
          </p:cNvPicPr>
          <p:nvPr/>
        </p:nvPicPr>
        <p:blipFill>
          <a:blip r:embed="rId2"/>
          <a:stretch>
            <a:fillRect/>
          </a:stretch>
        </p:blipFill>
        <p:spPr>
          <a:xfrm>
            <a:off x="7281056" y="1865415"/>
            <a:ext cx="4589319" cy="4903519"/>
          </a:xfrm>
          <a:prstGeom prst="rect">
            <a:avLst/>
          </a:prstGeom>
        </p:spPr>
      </p:pic>
    </p:spTree>
    <p:extLst>
      <p:ext uri="{BB962C8B-B14F-4D97-AF65-F5344CB8AC3E}">
        <p14:creationId xmlns:p14="http://schemas.microsoft.com/office/powerpoint/2010/main" val="4197934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4EBC9-C392-E1A5-2F44-FAB39F00D2B8}"/>
              </a:ext>
            </a:extLst>
          </p:cNvPr>
          <p:cNvSpPr>
            <a:spLocks noGrp="1"/>
          </p:cNvSpPr>
          <p:nvPr>
            <p:ph type="title"/>
          </p:nvPr>
        </p:nvSpPr>
        <p:spPr>
          <a:xfrm>
            <a:off x="856900" y="334005"/>
            <a:ext cx="9905998" cy="616618"/>
          </a:xfrm>
        </p:spPr>
        <p:txBody>
          <a:bodyPr>
            <a:normAutofit fontScale="90000"/>
          </a:bodyPr>
          <a:lstStyle/>
          <a:p>
            <a:r>
              <a:rPr lang="en-IN" sz="4800" dirty="0">
                <a:solidFill>
                  <a:srgbClr val="FF0000"/>
                </a:solidFill>
              </a:rPr>
              <a:t>Coaxial Cable Connectors:</a:t>
            </a:r>
            <a:endParaRPr lang="en-US" sz="4800" dirty="0">
              <a:solidFill>
                <a:srgbClr val="FF0000"/>
              </a:solidFill>
            </a:endParaRPr>
          </a:p>
        </p:txBody>
      </p:sp>
      <p:sp>
        <p:nvSpPr>
          <p:cNvPr id="3" name="Content Placeholder 2">
            <a:extLst>
              <a:ext uri="{FF2B5EF4-FFF2-40B4-BE49-F238E27FC236}">
                <a16:creationId xmlns:a16="http://schemas.microsoft.com/office/drawing/2014/main" id="{F8503DD3-76D6-51E4-825E-9E40BAAFB2A4}"/>
              </a:ext>
            </a:extLst>
          </p:cNvPr>
          <p:cNvSpPr>
            <a:spLocks noGrp="1"/>
          </p:cNvSpPr>
          <p:nvPr>
            <p:ph idx="1"/>
          </p:nvPr>
        </p:nvSpPr>
        <p:spPr>
          <a:xfrm>
            <a:off x="131123" y="898983"/>
            <a:ext cx="7971311" cy="5625012"/>
          </a:xfrm>
        </p:spPr>
        <p:txBody>
          <a:bodyPr>
            <a:noAutofit/>
          </a:bodyPr>
          <a:lstStyle/>
          <a:p>
            <a:r>
              <a:rPr lang="en-IN" dirty="0"/>
              <a:t>BNC </a:t>
            </a:r>
            <a:r>
              <a:rPr lang="en-IN" sz="2000" dirty="0"/>
              <a:t>connectors are a type of F-series connectors commonly found in households. This type of connector for RG59 or RG6 coaxial cable is used for cable television equipment, broadcast TV antennas and CCTV security camera installations. They are easy to connect and disconnect from equipment and provide inexpensive, stable connections to these communications devices and other cables. 
To install a BNC connector, use a stripping tool to remove protective shields from the cable. The connector is pushed onto the end and then squeezed around the conductive material using a special compression crimper. 
Twist-on F-connectors are also available for making quick and easy repairs to TV equipment without the need for special tools. </a:t>
            </a:r>
            <a:endParaRPr lang="en-US" sz="2000" dirty="0"/>
          </a:p>
        </p:txBody>
      </p:sp>
      <p:pic>
        <p:nvPicPr>
          <p:cNvPr id="4" name="Picture 3">
            <a:extLst>
              <a:ext uri="{FF2B5EF4-FFF2-40B4-BE49-F238E27FC236}">
                <a16:creationId xmlns:a16="http://schemas.microsoft.com/office/drawing/2014/main" id="{85C37E17-E05A-B707-9CFA-850A7A9048BD}"/>
              </a:ext>
            </a:extLst>
          </p:cNvPr>
          <p:cNvPicPr>
            <a:picLocks noChangeAspect="1"/>
          </p:cNvPicPr>
          <p:nvPr/>
        </p:nvPicPr>
        <p:blipFill>
          <a:blip r:embed="rId2"/>
          <a:stretch>
            <a:fillRect/>
          </a:stretch>
        </p:blipFill>
        <p:spPr>
          <a:xfrm>
            <a:off x="8275616" y="950623"/>
            <a:ext cx="3681351" cy="5625011"/>
          </a:xfrm>
          <a:prstGeom prst="rect">
            <a:avLst/>
          </a:prstGeom>
        </p:spPr>
      </p:pic>
    </p:spTree>
    <p:extLst>
      <p:ext uri="{BB962C8B-B14F-4D97-AF65-F5344CB8AC3E}">
        <p14:creationId xmlns:p14="http://schemas.microsoft.com/office/powerpoint/2010/main" val="2363841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14489-CDAC-8D39-0270-457080715C40}"/>
              </a:ext>
            </a:extLst>
          </p:cNvPr>
          <p:cNvSpPr>
            <a:spLocks noGrp="1"/>
          </p:cNvSpPr>
          <p:nvPr>
            <p:ph type="title"/>
          </p:nvPr>
        </p:nvSpPr>
        <p:spPr>
          <a:xfrm>
            <a:off x="1302225" y="-197910"/>
            <a:ext cx="9905998" cy="1478570"/>
          </a:xfrm>
        </p:spPr>
        <p:txBody>
          <a:bodyPr>
            <a:normAutofit/>
          </a:bodyPr>
          <a:lstStyle/>
          <a:p>
            <a:r>
              <a:rPr lang="en-IN" sz="4400" dirty="0">
                <a:solidFill>
                  <a:srgbClr val="FF0000"/>
                </a:solidFill>
              </a:rPr>
              <a:t>USB Connectors:</a:t>
            </a:r>
            <a:endParaRPr lang="en-US" sz="4400" dirty="0">
              <a:solidFill>
                <a:srgbClr val="FF0000"/>
              </a:solidFill>
            </a:endParaRPr>
          </a:p>
        </p:txBody>
      </p:sp>
      <p:sp>
        <p:nvSpPr>
          <p:cNvPr id="3" name="Content Placeholder 2">
            <a:extLst>
              <a:ext uri="{FF2B5EF4-FFF2-40B4-BE49-F238E27FC236}">
                <a16:creationId xmlns:a16="http://schemas.microsoft.com/office/drawing/2014/main" id="{410E4F37-344A-61A9-E087-AC53DE6347E2}"/>
              </a:ext>
            </a:extLst>
          </p:cNvPr>
          <p:cNvSpPr>
            <a:spLocks noGrp="1"/>
          </p:cNvSpPr>
          <p:nvPr>
            <p:ph idx="1"/>
          </p:nvPr>
        </p:nvSpPr>
        <p:spPr>
          <a:xfrm>
            <a:off x="167351" y="851982"/>
            <a:ext cx="6589918" cy="5154036"/>
          </a:xfrm>
        </p:spPr>
        <p:txBody>
          <a:bodyPr>
            <a:noAutofit/>
          </a:bodyPr>
          <a:lstStyle/>
          <a:p>
            <a:endParaRPr lang="en-IN" sz="2800" dirty="0"/>
          </a:p>
          <a:p>
            <a:r>
              <a:rPr lang="en-IN" sz="2800" dirty="0"/>
              <a:t>USB connectors are the most familiar to the majority of people. USB (Universal Serial Bus) connectors typically join external devices to a personal computer or are used for mobile phone charging. There are adapters that will allow an Ethernet cable to connect directly to a USB port, though this type of setup would be a temporary solution for networking. </a:t>
            </a:r>
            <a:endParaRPr lang="en-US" sz="2800" dirty="0"/>
          </a:p>
        </p:txBody>
      </p:sp>
      <p:pic>
        <p:nvPicPr>
          <p:cNvPr id="4" name="Picture 3">
            <a:extLst>
              <a:ext uri="{FF2B5EF4-FFF2-40B4-BE49-F238E27FC236}">
                <a16:creationId xmlns:a16="http://schemas.microsoft.com/office/drawing/2014/main" id="{FAC9B9F5-DDD5-EC4C-314A-A0B6A090CC8A}"/>
              </a:ext>
            </a:extLst>
          </p:cNvPr>
          <p:cNvPicPr>
            <a:picLocks noChangeAspect="1"/>
          </p:cNvPicPr>
          <p:nvPr/>
        </p:nvPicPr>
        <p:blipFill>
          <a:blip r:embed="rId2"/>
          <a:stretch>
            <a:fillRect/>
          </a:stretch>
        </p:blipFill>
        <p:spPr>
          <a:xfrm>
            <a:off x="7174674" y="1438198"/>
            <a:ext cx="4577832" cy="4866408"/>
          </a:xfrm>
          <a:prstGeom prst="rect">
            <a:avLst/>
          </a:prstGeom>
        </p:spPr>
      </p:pic>
    </p:spTree>
    <p:extLst>
      <p:ext uri="{BB962C8B-B14F-4D97-AF65-F5344CB8AC3E}">
        <p14:creationId xmlns:p14="http://schemas.microsoft.com/office/powerpoint/2010/main" val="3992936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153CA-10A1-242B-2681-DA3F65044672}"/>
              </a:ext>
            </a:extLst>
          </p:cNvPr>
          <p:cNvSpPr>
            <a:spLocks noGrp="1"/>
          </p:cNvSpPr>
          <p:nvPr>
            <p:ph type="title"/>
          </p:nvPr>
        </p:nvSpPr>
        <p:spPr>
          <a:xfrm>
            <a:off x="881640" y="-284501"/>
            <a:ext cx="9905998" cy="1478570"/>
          </a:xfrm>
        </p:spPr>
        <p:txBody>
          <a:bodyPr>
            <a:normAutofit/>
          </a:bodyPr>
          <a:lstStyle/>
          <a:p>
            <a:r>
              <a:rPr lang="en-IN" sz="4800" dirty="0" err="1">
                <a:solidFill>
                  <a:srgbClr val="FF0000"/>
                </a:solidFill>
              </a:rPr>
              <a:t>Fiber</a:t>
            </a:r>
            <a:r>
              <a:rPr lang="en-IN" sz="4800" dirty="0">
                <a:solidFill>
                  <a:srgbClr val="FF0000"/>
                </a:solidFill>
              </a:rPr>
              <a:t> Optic Cable Connectors:</a:t>
            </a:r>
            <a:endParaRPr lang="en-US" sz="4800" dirty="0">
              <a:solidFill>
                <a:srgbClr val="FF0000"/>
              </a:solidFill>
            </a:endParaRPr>
          </a:p>
        </p:txBody>
      </p:sp>
      <p:sp>
        <p:nvSpPr>
          <p:cNvPr id="3" name="Content Placeholder 2">
            <a:extLst>
              <a:ext uri="{FF2B5EF4-FFF2-40B4-BE49-F238E27FC236}">
                <a16:creationId xmlns:a16="http://schemas.microsoft.com/office/drawing/2014/main" id="{73C1DA03-F146-A6B5-A4E9-26A1D79A286A}"/>
              </a:ext>
            </a:extLst>
          </p:cNvPr>
          <p:cNvSpPr>
            <a:spLocks noGrp="1"/>
          </p:cNvSpPr>
          <p:nvPr>
            <p:ph idx="1"/>
          </p:nvPr>
        </p:nvSpPr>
        <p:spPr>
          <a:xfrm>
            <a:off x="114692" y="1194069"/>
            <a:ext cx="6589919" cy="4702526"/>
          </a:xfrm>
        </p:spPr>
        <p:txBody>
          <a:bodyPr>
            <a:noAutofit/>
          </a:bodyPr>
          <a:lstStyle/>
          <a:p>
            <a:r>
              <a:rPr lang="en-IN" sz="2800" dirty="0" err="1"/>
              <a:t>Fiber</a:t>
            </a:r>
            <a:r>
              <a:rPr lang="en-IN" sz="2800" dirty="0"/>
              <a:t> optic connectors require different types of connectors from those used with coax or twisted-pair cables, such as CAT5e. These types of connectors in networking must align glass </a:t>
            </a:r>
            <a:r>
              <a:rPr lang="en-IN" sz="2800" dirty="0" err="1"/>
              <a:t>fibers</a:t>
            </a:r>
            <a:r>
              <a:rPr lang="en-IN" sz="2800" dirty="0"/>
              <a:t> with precision to allow for communication. If you choose to use optical cable over twisted pair Ethernet, you may need to install a special adapter in your computer to utilize various </a:t>
            </a:r>
            <a:r>
              <a:rPr lang="en-IN" sz="2800" dirty="0" err="1"/>
              <a:t>fiber</a:t>
            </a:r>
            <a:r>
              <a:rPr lang="en-IN" sz="2800" dirty="0"/>
              <a:t> optic cable connector types. </a:t>
            </a:r>
            <a:endParaRPr lang="en-US" sz="2800" dirty="0"/>
          </a:p>
        </p:txBody>
      </p:sp>
      <p:pic>
        <p:nvPicPr>
          <p:cNvPr id="4" name="Picture 3">
            <a:extLst>
              <a:ext uri="{FF2B5EF4-FFF2-40B4-BE49-F238E27FC236}">
                <a16:creationId xmlns:a16="http://schemas.microsoft.com/office/drawing/2014/main" id="{70856783-DA74-E4EA-9CEA-255009795688}"/>
              </a:ext>
            </a:extLst>
          </p:cNvPr>
          <p:cNvPicPr>
            <a:picLocks noChangeAspect="1"/>
          </p:cNvPicPr>
          <p:nvPr/>
        </p:nvPicPr>
        <p:blipFill>
          <a:blip r:embed="rId2"/>
          <a:stretch>
            <a:fillRect/>
          </a:stretch>
        </p:blipFill>
        <p:spPr>
          <a:xfrm>
            <a:off x="6828311" y="1286494"/>
            <a:ext cx="4898571" cy="5220194"/>
          </a:xfrm>
          <a:prstGeom prst="rect">
            <a:avLst/>
          </a:prstGeom>
        </p:spPr>
      </p:pic>
    </p:spTree>
    <p:extLst>
      <p:ext uri="{BB962C8B-B14F-4D97-AF65-F5344CB8AC3E}">
        <p14:creationId xmlns:p14="http://schemas.microsoft.com/office/powerpoint/2010/main" val="9866286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Circuit</vt:lpstr>
      <vt:lpstr>Connector network</vt:lpstr>
      <vt:lpstr>What is  connector network</vt:lpstr>
      <vt:lpstr>Types of connectors </vt:lpstr>
      <vt:lpstr>Ethernet Cable Connectors</vt:lpstr>
      <vt:lpstr>Coaxial Cable Connectors:</vt:lpstr>
      <vt:lpstr>USB Connectors:</vt:lpstr>
      <vt:lpstr>Fiber Optic Cable Connectors: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Connector network</dc:title>
  <dc:creator>roypuja442504@gmail.com</dc:creator>
  <cp:lastModifiedBy>roypuja442504@gmail.com</cp:lastModifiedBy>
  <cp:revision>5</cp:revision>
  <dcterms:created xsi:type="dcterms:W3CDTF">2024-03-12T15:33:53Z</dcterms:created>
  <dcterms:modified xsi:type="dcterms:W3CDTF">2024-03-12T17:22:46Z</dcterms:modified>
</cp:coreProperties>
</file>