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D7DA-F3CA-01C8-5797-5090E3F6CF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7C229-D7D4-7630-D237-A8ED65FE83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3CB1FA-AE9D-B160-BA4E-A248EFD8004D}"/>
              </a:ext>
            </a:extLst>
          </p:cNvPr>
          <p:cNvSpPr>
            <a:spLocks noGrp="1"/>
          </p:cNvSpPr>
          <p:nvPr>
            <p:ph type="dt" sz="half" idx="10"/>
          </p:nvPr>
        </p:nvSpPr>
        <p:spPr/>
        <p:txBody>
          <a:bodyPr/>
          <a:lstStyle/>
          <a:p>
            <a:fld id="{516CEA22-EC4B-0843-8D33-4338EA5F90C5}" type="datetimeFigureOut">
              <a:rPr lang="en-US" smtClean="0"/>
              <a:t>3/12/2024</a:t>
            </a:fld>
            <a:endParaRPr lang="en-US"/>
          </a:p>
        </p:txBody>
      </p:sp>
      <p:sp>
        <p:nvSpPr>
          <p:cNvPr id="5" name="Footer Placeholder 4">
            <a:extLst>
              <a:ext uri="{FF2B5EF4-FFF2-40B4-BE49-F238E27FC236}">
                <a16:creationId xmlns:a16="http://schemas.microsoft.com/office/drawing/2014/main" id="{AE8F1D1D-6A96-A413-30FE-0951BEA97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9F8BA-31D5-98A9-5659-097E76BA92F7}"/>
              </a:ext>
            </a:extLst>
          </p:cNvPr>
          <p:cNvSpPr>
            <a:spLocks noGrp="1"/>
          </p:cNvSpPr>
          <p:nvPr>
            <p:ph type="sldNum" sz="quarter" idx="12"/>
          </p:nvPr>
        </p:nvSpPr>
        <p:spPr/>
        <p:txBody>
          <a:bodyPr/>
          <a:lstStyle/>
          <a:p>
            <a:fld id="{1628D2EF-EE1F-0748-98FF-1AF7C764E246}" type="slidenum">
              <a:rPr lang="en-US" smtClean="0"/>
              <a:t>‹#›</a:t>
            </a:fld>
            <a:endParaRPr lang="en-US"/>
          </a:p>
        </p:txBody>
      </p:sp>
    </p:spTree>
    <p:extLst>
      <p:ext uri="{BB962C8B-B14F-4D97-AF65-F5344CB8AC3E}">
        <p14:creationId xmlns:p14="http://schemas.microsoft.com/office/powerpoint/2010/main" val="360472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FBA2-27BF-09BA-0D08-38987B8EE3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A5621-B2BB-5192-BD8B-65FD692AA4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7EA92-4FA9-64DB-9D27-79A9DB67E6FD}"/>
              </a:ext>
            </a:extLst>
          </p:cNvPr>
          <p:cNvSpPr>
            <a:spLocks noGrp="1"/>
          </p:cNvSpPr>
          <p:nvPr>
            <p:ph type="dt" sz="half" idx="10"/>
          </p:nvPr>
        </p:nvSpPr>
        <p:spPr/>
        <p:txBody>
          <a:bodyPr/>
          <a:lstStyle/>
          <a:p>
            <a:fld id="{516CEA22-EC4B-0843-8D33-4338EA5F90C5}" type="datetimeFigureOut">
              <a:rPr lang="en-US" smtClean="0"/>
              <a:t>3/12/2024</a:t>
            </a:fld>
            <a:endParaRPr lang="en-US"/>
          </a:p>
        </p:txBody>
      </p:sp>
      <p:sp>
        <p:nvSpPr>
          <p:cNvPr id="5" name="Footer Placeholder 4">
            <a:extLst>
              <a:ext uri="{FF2B5EF4-FFF2-40B4-BE49-F238E27FC236}">
                <a16:creationId xmlns:a16="http://schemas.microsoft.com/office/drawing/2014/main" id="{23B27071-15AB-FAE8-C9E5-3190BFEDD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3811C-5589-B567-D71F-E5834B2A4C8B}"/>
              </a:ext>
            </a:extLst>
          </p:cNvPr>
          <p:cNvSpPr>
            <a:spLocks noGrp="1"/>
          </p:cNvSpPr>
          <p:nvPr>
            <p:ph type="sldNum" sz="quarter" idx="12"/>
          </p:nvPr>
        </p:nvSpPr>
        <p:spPr/>
        <p:txBody>
          <a:bodyPr/>
          <a:lstStyle/>
          <a:p>
            <a:fld id="{1628D2EF-EE1F-0748-98FF-1AF7C764E246}" type="slidenum">
              <a:rPr lang="en-US" smtClean="0"/>
              <a:t>‹#›</a:t>
            </a:fld>
            <a:endParaRPr lang="en-US"/>
          </a:p>
        </p:txBody>
      </p:sp>
    </p:spTree>
    <p:extLst>
      <p:ext uri="{BB962C8B-B14F-4D97-AF65-F5344CB8AC3E}">
        <p14:creationId xmlns:p14="http://schemas.microsoft.com/office/powerpoint/2010/main" val="85169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3D4C6-B2FA-C16D-2D53-A46AA3C3F3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EC0A4C-F73F-E62F-7DED-2EB946B707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AD7D1-32EE-2160-FC0F-7249E9D57528}"/>
              </a:ext>
            </a:extLst>
          </p:cNvPr>
          <p:cNvSpPr>
            <a:spLocks noGrp="1"/>
          </p:cNvSpPr>
          <p:nvPr>
            <p:ph type="dt" sz="half" idx="10"/>
          </p:nvPr>
        </p:nvSpPr>
        <p:spPr/>
        <p:txBody>
          <a:bodyPr/>
          <a:lstStyle/>
          <a:p>
            <a:fld id="{516CEA22-EC4B-0843-8D33-4338EA5F90C5}" type="datetimeFigureOut">
              <a:rPr lang="en-US" smtClean="0"/>
              <a:t>3/12/2024</a:t>
            </a:fld>
            <a:endParaRPr lang="en-US"/>
          </a:p>
        </p:txBody>
      </p:sp>
      <p:sp>
        <p:nvSpPr>
          <p:cNvPr id="5" name="Footer Placeholder 4">
            <a:extLst>
              <a:ext uri="{FF2B5EF4-FFF2-40B4-BE49-F238E27FC236}">
                <a16:creationId xmlns:a16="http://schemas.microsoft.com/office/drawing/2014/main" id="{39B53F37-66A6-AA53-B913-D2829C002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ACC71-59B5-942C-DAC6-1FEBD120B2E4}"/>
              </a:ext>
            </a:extLst>
          </p:cNvPr>
          <p:cNvSpPr>
            <a:spLocks noGrp="1"/>
          </p:cNvSpPr>
          <p:nvPr>
            <p:ph type="sldNum" sz="quarter" idx="12"/>
          </p:nvPr>
        </p:nvSpPr>
        <p:spPr/>
        <p:txBody>
          <a:bodyPr/>
          <a:lstStyle/>
          <a:p>
            <a:fld id="{1628D2EF-EE1F-0748-98FF-1AF7C764E246}" type="slidenum">
              <a:rPr lang="en-US" smtClean="0"/>
              <a:t>‹#›</a:t>
            </a:fld>
            <a:endParaRPr lang="en-US"/>
          </a:p>
        </p:txBody>
      </p:sp>
    </p:spTree>
    <p:extLst>
      <p:ext uri="{BB962C8B-B14F-4D97-AF65-F5344CB8AC3E}">
        <p14:creationId xmlns:p14="http://schemas.microsoft.com/office/powerpoint/2010/main" val="108517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0E05-CC6A-1317-4F7E-4C5F16837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F31E0-6CF1-3C40-F038-0102CBF387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BA37E-0F2F-2FDB-D7FD-2CFF7D9DB280}"/>
              </a:ext>
            </a:extLst>
          </p:cNvPr>
          <p:cNvSpPr>
            <a:spLocks noGrp="1"/>
          </p:cNvSpPr>
          <p:nvPr>
            <p:ph type="dt" sz="half" idx="10"/>
          </p:nvPr>
        </p:nvSpPr>
        <p:spPr/>
        <p:txBody>
          <a:bodyPr/>
          <a:lstStyle/>
          <a:p>
            <a:fld id="{516CEA22-EC4B-0843-8D33-4338EA5F90C5}" type="datetimeFigureOut">
              <a:rPr lang="en-US" smtClean="0"/>
              <a:t>3/12/2024</a:t>
            </a:fld>
            <a:endParaRPr lang="en-US"/>
          </a:p>
        </p:txBody>
      </p:sp>
      <p:sp>
        <p:nvSpPr>
          <p:cNvPr id="5" name="Footer Placeholder 4">
            <a:extLst>
              <a:ext uri="{FF2B5EF4-FFF2-40B4-BE49-F238E27FC236}">
                <a16:creationId xmlns:a16="http://schemas.microsoft.com/office/drawing/2014/main" id="{84C02412-2F5B-82BB-53AD-75EEBA85D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286DA-9B53-2124-9371-5E1FD7B2B68D}"/>
              </a:ext>
            </a:extLst>
          </p:cNvPr>
          <p:cNvSpPr>
            <a:spLocks noGrp="1"/>
          </p:cNvSpPr>
          <p:nvPr>
            <p:ph type="sldNum" sz="quarter" idx="12"/>
          </p:nvPr>
        </p:nvSpPr>
        <p:spPr/>
        <p:txBody>
          <a:bodyPr/>
          <a:lstStyle/>
          <a:p>
            <a:fld id="{1628D2EF-EE1F-0748-98FF-1AF7C764E246}" type="slidenum">
              <a:rPr lang="en-US" smtClean="0"/>
              <a:t>‹#›</a:t>
            </a:fld>
            <a:endParaRPr lang="en-US"/>
          </a:p>
        </p:txBody>
      </p:sp>
    </p:spTree>
    <p:extLst>
      <p:ext uri="{BB962C8B-B14F-4D97-AF65-F5344CB8AC3E}">
        <p14:creationId xmlns:p14="http://schemas.microsoft.com/office/powerpoint/2010/main" val="311954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FBAF-0085-CC77-3C79-5F8151A06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7B8CFD-A2C3-A510-6464-374C616F7B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EF8BC-9217-2222-F408-25C6C44967B4}"/>
              </a:ext>
            </a:extLst>
          </p:cNvPr>
          <p:cNvSpPr>
            <a:spLocks noGrp="1"/>
          </p:cNvSpPr>
          <p:nvPr>
            <p:ph type="dt" sz="half" idx="10"/>
          </p:nvPr>
        </p:nvSpPr>
        <p:spPr/>
        <p:txBody>
          <a:bodyPr/>
          <a:lstStyle/>
          <a:p>
            <a:fld id="{516CEA22-EC4B-0843-8D33-4338EA5F90C5}" type="datetimeFigureOut">
              <a:rPr lang="en-US" smtClean="0"/>
              <a:t>3/12/2024</a:t>
            </a:fld>
            <a:endParaRPr lang="en-US"/>
          </a:p>
        </p:txBody>
      </p:sp>
      <p:sp>
        <p:nvSpPr>
          <p:cNvPr id="5" name="Footer Placeholder 4">
            <a:extLst>
              <a:ext uri="{FF2B5EF4-FFF2-40B4-BE49-F238E27FC236}">
                <a16:creationId xmlns:a16="http://schemas.microsoft.com/office/drawing/2014/main" id="{C63D6107-C81A-5198-E7EE-900F3B9CB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B2225-AA1E-AF77-79F5-6954BD9386D4}"/>
              </a:ext>
            </a:extLst>
          </p:cNvPr>
          <p:cNvSpPr>
            <a:spLocks noGrp="1"/>
          </p:cNvSpPr>
          <p:nvPr>
            <p:ph type="sldNum" sz="quarter" idx="12"/>
          </p:nvPr>
        </p:nvSpPr>
        <p:spPr/>
        <p:txBody>
          <a:bodyPr/>
          <a:lstStyle/>
          <a:p>
            <a:fld id="{1628D2EF-EE1F-0748-98FF-1AF7C764E246}" type="slidenum">
              <a:rPr lang="en-US" smtClean="0"/>
              <a:t>‹#›</a:t>
            </a:fld>
            <a:endParaRPr lang="en-US"/>
          </a:p>
        </p:txBody>
      </p:sp>
    </p:spTree>
    <p:extLst>
      <p:ext uri="{BB962C8B-B14F-4D97-AF65-F5344CB8AC3E}">
        <p14:creationId xmlns:p14="http://schemas.microsoft.com/office/powerpoint/2010/main" val="125432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1CF9-B35F-1835-CF77-2C25CF8CC3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00401-DB92-A533-2C91-7B0E32F037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09ED1B-DE95-C19A-51C8-4A91EEECB2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D17816-91DF-0B16-0C75-8D0ABB5E5E2D}"/>
              </a:ext>
            </a:extLst>
          </p:cNvPr>
          <p:cNvSpPr>
            <a:spLocks noGrp="1"/>
          </p:cNvSpPr>
          <p:nvPr>
            <p:ph type="dt" sz="half" idx="10"/>
          </p:nvPr>
        </p:nvSpPr>
        <p:spPr/>
        <p:txBody>
          <a:bodyPr/>
          <a:lstStyle/>
          <a:p>
            <a:fld id="{516CEA22-EC4B-0843-8D33-4338EA5F90C5}" type="datetimeFigureOut">
              <a:rPr lang="en-US" smtClean="0"/>
              <a:t>3/12/2024</a:t>
            </a:fld>
            <a:endParaRPr lang="en-US"/>
          </a:p>
        </p:txBody>
      </p:sp>
      <p:sp>
        <p:nvSpPr>
          <p:cNvPr id="6" name="Footer Placeholder 5">
            <a:extLst>
              <a:ext uri="{FF2B5EF4-FFF2-40B4-BE49-F238E27FC236}">
                <a16:creationId xmlns:a16="http://schemas.microsoft.com/office/drawing/2014/main" id="{DDD8762F-5DA4-777B-F181-72E3457C7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7DF9A-36DF-166B-B8AA-1DCC836AD966}"/>
              </a:ext>
            </a:extLst>
          </p:cNvPr>
          <p:cNvSpPr>
            <a:spLocks noGrp="1"/>
          </p:cNvSpPr>
          <p:nvPr>
            <p:ph type="sldNum" sz="quarter" idx="12"/>
          </p:nvPr>
        </p:nvSpPr>
        <p:spPr/>
        <p:txBody>
          <a:bodyPr/>
          <a:lstStyle/>
          <a:p>
            <a:fld id="{1628D2EF-EE1F-0748-98FF-1AF7C764E246}" type="slidenum">
              <a:rPr lang="en-US" smtClean="0"/>
              <a:t>‹#›</a:t>
            </a:fld>
            <a:endParaRPr lang="en-US"/>
          </a:p>
        </p:txBody>
      </p:sp>
    </p:spTree>
    <p:extLst>
      <p:ext uri="{BB962C8B-B14F-4D97-AF65-F5344CB8AC3E}">
        <p14:creationId xmlns:p14="http://schemas.microsoft.com/office/powerpoint/2010/main" val="405478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E23A-9E37-B879-C908-C30D79DA86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22F87B-4B66-8C52-6F76-4CC12FD8C1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0312E0-BD33-86C7-1F40-612DC0C5F0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67AF5A-0955-2DE3-9E2A-8786C52F92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B1F7C-39FA-3680-0C85-8BB848A3A7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4D4C2F-16E6-83ED-B198-F5BD3B7F9CA0}"/>
              </a:ext>
            </a:extLst>
          </p:cNvPr>
          <p:cNvSpPr>
            <a:spLocks noGrp="1"/>
          </p:cNvSpPr>
          <p:nvPr>
            <p:ph type="dt" sz="half" idx="10"/>
          </p:nvPr>
        </p:nvSpPr>
        <p:spPr/>
        <p:txBody>
          <a:bodyPr/>
          <a:lstStyle/>
          <a:p>
            <a:fld id="{516CEA22-EC4B-0843-8D33-4338EA5F90C5}" type="datetimeFigureOut">
              <a:rPr lang="en-US" smtClean="0"/>
              <a:t>3/12/2024</a:t>
            </a:fld>
            <a:endParaRPr lang="en-US"/>
          </a:p>
        </p:txBody>
      </p:sp>
      <p:sp>
        <p:nvSpPr>
          <p:cNvPr id="8" name="Footer Placeholder 7">
            <a:extLst>
              <a:ext uri="{FF2B5EF4-FFF2-40B4-BE49-F238E27FC236}">
                <a16:creationId xmlns:a16="http://schemas.microsoft.com/office/drawing/2014/main" id="{C4C1D1CF-00A5-9711-73F4-71C03B211E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E731D3-15D5-3106-2318-F23B04349B8F}"/>
              </a:ext>
            </a:extLst>
          </p:cNvPr>
          <p:cNvSpPr>
            <a:spLocks noGrp="1"/>
          </p:cNvSpPr>
          <p:nvPr>
            <p:ph type="sldNum" sz="quarter" idx="12"/>
          </p:nvPr>
        </p:nvSpPr>
        <p:spPr/>
        <p:txBody>
          <a:bodyPr/>
          <a:lstStyle/>
          <a:p>
            <a:fld id="{1628D2EF-EE1F-0748-98FF-1AF7C764E246}" type="slidenum">
              <a:rPr lang="en-US" smtClean="0"/>
              <a:t>‹#›</a:t>
            </a:fld>
            <a:endParaRPr lang="en-US"/>
          </a:p>
        </p:txBody>
      </p:sp>
    </p:spTree>
    <p:extLst>
      <p:ext uri="{BB962C8B-B14F-4D97-AF65-F5344CB8AC3E}">
        <p14:creationId xmlns:p14="http://schemas.microsoft.com/office/powerpoint/2010/main" val="56721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3547-5E72-C0AD-2CE5-B638628336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7819BC-982B-AA0B-86DA-EE474CA77643}"/>
              </a:ext>
            </a:extLst>
          </p:cNvPr>
          <p:cNvSpPr>
            <a:spLocks noGrp="1"/>
          </p:cNvSpPr>
          <p:nvPr>
            <p:ph type="dt" sz="half" idx="10"/>
          </p:nvPr>
        </p:nvSpPr>
        <p:spPr/>
        <p:txBody>
          <a:bodyPr/>
          <a:lstStyle/>
          <a:p>
            <a:fld id="{516CEA22-EC4B-0843-8D33-4338EA5F90C5}" type="datetimeFigureOut">
              <a:rPr lang="en-US" smtClean="0"/>
              <a:t>3/12/2024</a:t>
            </a:fld>
            <a:endParaRPr lang="en-US"/>
          </a:p>
        </p:txBody>
      </p:sp>
      <p:sp>
        <p:nvSpPr>
          <p:cNvPr id="4" name="Footer Placeholder 3">
            <a:extLst>
              <a:ext uri="{FF2B5EF4-FFF2-40B4-BE49-F238E27FC236}">
                <a16:creationId xmlns:a16="http://schemas.microsoft.com/office/drawing/2014/main" id="{EA739FC9-F052-B191-BA0C-EEB125290D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72962F-6E0B-37D4-1945-274EE06908EC}"/>
              </a:ext>
            </a:extLst>
          </p:cNvPr>
          <p:cNvSpPr>
            <a:spLocks noGrp="1"/>
          </p:cNvSpPr>
          <p:nvPr>
            <p:ph type="sldNum" sz="quarter" idx="12"/>
          </p:nvPr>
        </p:nvSpPr>
        <p:spPr/>
        <p:txBody>
          <a:bodyPr/>
          <a:lstStyle/>
          <a:p>
            <a:fld id="{1628D2EF-EE1F-0748-98FF-1AF7C764E246}" type="slidenum">
              <a:rPr lang="en-US" smtClean="0"/>
              <a:t>‹#›</a:t>
            </a:fld>
            <a:endParaRPr lang="en-US"/>
          </a:p>
        </p:txBody>
      </p:sp>
    </p:spTree>
    <p:extLst>
      <p:ext uri="{BB962C8B-B14F-4D97-AF65-F5344CB8AC3E}">
        <p14:creationId xmlns:p14="http://schemas.microsoft.com/office/powerpoint/2010/main" val="32153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C7418-79FA-952F-2CCB-E972C0F9FF14}"/>
              </a:ext>
            </a:extLst>
          </p:cNvPr>
          <p:cNvSpPr>
            <a:spLocks noGrp="1"/>
          </p:cNvSpPr>
          <p:nvPr>
            <p:ph type="dt" sz="half" idx="10"/>
          </p:nvPr>
        </p:nvSpPr>
        <p:spPr/>
        <p:txBody>
          <a:bodyPr/>
          <a:lstStyle/>
          <a:p>
            <a:fld id="{516CEA22-EC4B-0843-8D33-4338EA5F90C5}" type="datetimeFigureOut">
              <a:rPr lang="en-US" smtClean="0"/>
              <a:t>3/12/2024</a:t>
            </a:fld>
            <a:endParaRPr lang="en-US"/>
          </a:p>
        </p:txBody>
      </p:sp>
      <p:sp>
        <p:nvSpPr>
          <p:cNvPr id="3" name="Footer Placeholder 2">
            <a:extLst>
              <a:ext uri="{FF2B5EF4-FFF2-40B4-BE49-F238E27FC236}">
                <a16:creationId xmlns:a16="http://schemas.microsoft.com/office/drawing/2014/main" id="{B1729247-C3CE-A228-1186-A74D28EB23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7471AC-ED35-B444-345C-04CC8012471B}"/>
              </a:ext>
            </a:extLst>
          </p:cNvPr>
          <p:cNvSpPr>
            <a:spLocks noGrp="1"/>
          </p:cNvSpPr>
          <p:nvPr>
            <p:ph type="sldNum" sz="quarter" idx="12"/>
          </p:nvPr>
        </p:nvSpPr>
        <p:spPr/>
        <p:txBody>
          <a:bodyPr/>
          <a:lstStyle/>
          <a:p>
            <a:fld id="{1628D2EF-EE1F-0748-98FF-1AF7C764E246}" type="slidenum">
              <a:rPr lang="en-US" smtClean="0"/>
              <a:t>‹#›</a:t>
            </a:fld>
            <a:endParaRPr lang="en-US"/>
          </a:p>
        </p:txBody>
      </p:sp>
    </p:spTree>
    <p:extLst>
      <p:ext uri="{BB962C8B-B14F-4D97-AF65-F5344CB8AC3E}">
        <p14:creationId xmlns:p14="http://schemas.microsoft.com/office/powerpoint/2010/main" val="103433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0A437-0DB3-6F99-136F-2BF94528A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C69733-15AF-C997-9F4B-DDABD30E0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41523D-55A3-BFFF-97B6-8FD3190EE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87227-28AC-5EED-6A65-F7E7407D7E3D}"/>
              </a:ext>
            </a:extLst>
          </p:cNvPr>
          <p:cNvSpPr>
            <a:spLocks noGrp="1"/>
          </p:cNvSpPr>
          <p:nvPr>
            <p:ph type="dt" sz="half" idx="10"/>
          </p:nvPr>
        </p:nvSpPr>
        <p:spPr/>
        <p:txBody>
          <a:bodyPr/>
          <a:lstStyle/>
          <a:p>
            <a:fld id="{516CEA22-EC4B-0843-8D33-4338EA5F90C5}" type="datetimeFigureOut">
              <a:rPr lang="en-US" smtClean="0"/>
              <a:t>3/12/2024</a:t>
            </a:fld>
            <a:endParaRPr lang="en-US"/>
          </a:p>
        </p:txBody>
      </p:sp>
      <p:sp>
        <p:nvSpPr>
          <p:cNvPr id="6" name="Footer Placeholder 5">
            <a:extLst>
              <a:ext uri="{FF2B5EF4-FFF2-40B4-BE49-F238E27FC236}">
                <a16:creationId xmlns:a16="http://schemas.microsoft.com/office/drawing/2014/main" id="{3F07B537-CFD5-7784-CD99-3B63E5DB7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C2642-DFB4-747E-5ECB-7571660359C5}"/>
              </a:ext>
            </a:extLst>
          </p:cNvPr>
          <p:cNvSpPr>
            <a:spLocks noGrp="1"/>
          </p:cNvSpPr>
          <p:nvPr>
            <p:ph type="sldNum" sz="quarter" idx="12"/>
          </p:nvPr>
        </p:nvSpPr>
        <p:spPr/>
        <p:txBody>
          <a:bodyPr/>
          <a:lstStyle/>
          <a:p>
            <a:fld id="{1628D2EF-EE1F-0748-98FF-1AF7C764E246}" type="slidenum">
              <a:rPr lang="en-US" smtClean="0"/>
              <a:t>‹#›</a:t>
            </a:fld>
            <a:endParaRPr lang="en-US"/>
          </a:p>
        </p:txBody>
      </p:sp>
    </p:spTree>
    <p:extLst>
      <p:ext uri="{BB962C8B-B14F-4D97-AF65-F5344CB8AC3E}">
        <p14:creationId xmlns:p14="http://schemas.microsoft.com/office/powerpoint/2010/main" val="214040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7241-45AC-A021-DCF7-A379EC9EC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5AAC46-5255-A3C4-C5C5-85F0C785E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EB1CD3-1FEF-84E4-C5A2-4404983CC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79C59-8D7F-CAF8-7A4C-2F4FB725630E}"/>
              </a:ext>
            </a:extLst>
          </p:cNvPr>
          <p:cNvSpPr>
            <a:spLocks noGrp="1"/>
          </p:cNvSpPr>
          <p:nvPr>
            <p:ph type="dt" sz="half" idx="10"/>
          </p:nvPr>
        </p:nvSpPr>
        <p:spPr/>
        <p:txBody>
          <a:bodyPr/>
          <a:lstStyle/>
          <a:p>
            <a:fld id="{516CEA22-EC4B-0843-8D33-4338EA5F90C5}" type="datetimeFigureOut">
              <a:rPr lang="en-US" smtClean="0"/>
              <a:t>3/12/2024</a:t>
            </a:fld>
            <a:endParaRPr lang="en-US"/>
          </a:p>
        </p:txBody>
      </p:sp>
      <p:sp>
        <p:nvSpPr>
          <p:cNvPr id="6" name="Footer Placeholder 5">
            <a:extLst>
              <a:ext uri="{FF2B5EF4-FFF2-40B4-BE49-F238E27FC236}">
                <a16:creationId xmlns:a16="http://schemas.microsoft.com/office/drawing/2014/main" id="{54377BEC-D4BA-B06D-F38B-44910B0E9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75230-B263-9A07-C35C-12F9F4BDF7C7}"/>
              </a:ext>
            </a:extLst>
          </p:cNvPr>
          <p:cNvSpPr>
            <a:spLocks noGrp="1"/>
          </p:cNvSpPr>
          <p:nvPr>
            <p:ph type="sldNum" sz="quarter" idx="12"/>
          </p:nvPr>
        </p:nvSpPr>
        <p:spPr/>
        <p:txBody>
          <a:bodyPr/>
          <a:lstStyle/>
          <a:p>
            <a:fld id="{1628D2EF-EE1F-0748-98FF-1AF7C764E246}" type="slidenum">
              <a:rPr lang="en-US" smtClean="0"/>
              <a:t>‹#›</a:t>
            </a:fld>
            <a:endParaRPr lang="en-US"/>
          </a:p>
        </p:txBody>
      </p:sp>
    </p:spTree>
    <p:extLst>
      <p:ext uri="{BB962C8B-B14F-4D97-AF65-F5344CB8AC3E}">
        <p14:creationId xmlns:p14="http://schemas.microsoft.com/office/powerpoint/2010/main" val="268284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3BA3A-BD6B-A7E1-DFB9-569EE38112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6590BF-40C6-D218-3058-B8373FEF24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ACA9A-21E1-8516-06C5-8E76E79256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6CEA22-EC4B-0843-8D33-4338EA5F90C5}" type="datetimeFigureOut">
              <a:rPr lang="en-US" smtClean="0"/>
              <a:t>3/12/2024</a:t>
            </a:fld>
            <a:endParaRPr lang="en-US"/>
          </a:p>
        </p:txBody>
      </p:sp>
      <p:sp>
        <p:nvSpPr>
          <p:cNvPr id="5" name="Footer Placeholder 4">
            <a:extLst>
              <a:ext uri="{FF2B5EF4-FFF2-40B4-BE49-F238E27FC236}">
                <a16:creationId xmlns:a16="http://schemas.microsoft.com/office/drawing/2014/main" id="{917694E7-59E4-D44A-9812-7175E36EB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A7F11AE-3D2A-E160-96FB-1632CF1ED4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28D2EF-EE1F-0748-98FF-1AF7C764E246}" type="slidenum">
              <a:rPr lang="en-US" smtClean="0"/>
              <a:t>‹#›</a:t>
            </a:fld>
            <a:endParaRPr lang="en-US"/>
          </a:p>
        </p:txBody>
      </p:sp>
    </p:spTree>
    <p:extLst>
      <p:ext uri="{BB962C8B-B14F-4D97-AF65-F5344CB8AC3E}">
        <p14:creationId xmlns:p14="http://schemas.microsoft.com/office/powerpoint/2010/main" val="1316083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D4F91-DEC2-3702-DCE9-DFCEA2161ECA}"/>
              </a:ext>
            </a:extLst>
          </p:cNvPr>
          <p:cNvSpPr>
            <a:spLocks noGrp="1"/>
          </p:cNvSpPr>
          <p:nvPr>
            <p:ph type="ctrTitle"/>
          </p:nvPr>
        </p:nvSpPr>
        <p:spPr/>
        <p:txBody>
          <a:bodyPr/>
          <a:lstStyle/>
          <a:p>
            <a:r>
              <a:rPr lang="en-IN" dirty="0"/>
              <a:t>Network media types</a:t>
            </a:r>
            <a:endParaRPr lang="en-US" dirty="0"/>
          </a:p>
        </p:txBody>
      </p:sp>
      <p:sp>
        <p:nvSpPr>
          <p:cNvPr id="3" name="Subtitle 2">
            <a:extLst>
              <a:ext uri="{FF2B5EF4-FFF2-40B4-BE49-F238E27FC236}">
                <a16:creationId xmlns:a16="http://schemas.microsoft.com/office/drawing/2014/main" id="{4DA2F7DA-2741-1661-FF09-82AC3CC56D30}"/>
              </a:ext>
            </a:extLst>
          </p:cNvPr>
          <p:cNvSpPr>
            <a:spLocks noGrp="1"/>
          </p:cNvSpPr>
          <p:nvPr>
            <p:ph type="subTitle" idx="1"/>
          </p:nvPr>
        </p:nvSpPr>
        <p:spPr>
          <a:xfrm>
            <a:off x="3874324" y="3896591"/>
            <a:ext cx="9144000" cy="1410690"/>
          </a:xfrm>
        </p:spPr>
        <p:txBody>
          <a:bodyPr/>
          <a:lstStyle/>
          <a:p>
            <a:r>
              <a:rPr lang="en-IN" dirty="0"/>
              <a:t>Presentation By puja</a:t>
            </a:r>
            <a:endParaRPr lang="en-US" dirty="0"/>
          </a:p>
        </p:txBody>
      </p:sp>
    </p:spTree>
    <p:extLst>
      <p:ext uri="{BB962C8B-B14F-4D97-AF65-F5344CB8AC3E}">
        <p14:creationId xmlns:p14="http://schemas.microsoft.com/office/powerpoint/2010/main" val="209491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ED1B-4775-78F9-7E38-723CF53FF13B}"/>
              </a:ext>
            </a:extLst>
          </p:cNvPr>
          <p:cNvSpPr>
            <a:spLocks noGrp="1"/>
          </p:cNvSpPr>
          <p:nvPr>
            <p:ph type="title"/>
          </p:nvPr>
        </p:nvSpPr>
        <p:spPr/>
        <p:txBody>
          <a:bodyPr/>
          <a:lstStyle/>
          <a:p>
            <a:r>
              <a:rPr lang="en-IN" dirty="0"/>
              <a:t>Network Media Types</a:t>
            </a:r>
            <a:endParaRPr lang="en-US" dirty="0"/>
          </a:p>
        </p:txBody>
      </p:sp>
      <p:sp>
        <p:nvSpPr>
          <p:cNvPr id="3" name="Content Placeholder 2">
            <a:extLst>
              <a:ext uri="{FF2B5EF4-FFF2-40B4-BE49-F238E27FC236}">
                <a16:creationId xmlns:a16="http://schemas.microsoft.com/office/drawing/2014/main" id="{7385A55F-6B9F-6A05-B2FF-E8EB35206D33}"/>
              </a:ext>
            </a:extLst>
          </p:cNvPr>
          <p:cNvSpPr>
            <a:spLocks noGrp="1"/>
          </p:cNvSpPr>
          <p:nvPr>
            <p:ph idx="1"/>
          </p:nvPr>
        </p:nvSpPr>
        <p:spPr>
          <a:xfrm>
            <a:off x="606136" y="1825625"/>
            <a:ext cx="10747664" cy="4351338"/>
          </a:xfrm>
        </p:spPr>
        <p:txBody>
          <a:bodyPr>
            <a:normAutofit fontScale="92500"/>
          </a:bodyPr>
          <a:lstStyle/>
          <a:p>
            <a:r>
              <a:rPr lang="en-IN" dirty="0"/>
              <a:t>Communication transmits across a network on media. The media provides the channel over which the message travels from source to destination.</a:t>
            </a:r>
          </a:p>
          <a:p>
            <a:r>
              <a:rPr lang="en-IN" dirty="0"/>
              <a:t>Modern networks primarily use three types of media to interconnect devices, as shown in the figure:</a:t>
            </a:r>
          </a:p>
          <a:p>
            <a:r>
              <a:rPr lang="en-IN" dirty="0">
                <a:solidFill>
                  <a:srgbClr val="FF0000"/>
                </a:solidFill>
              </a:rPr>
              <a:t>Metal wires within cables</a:t>
            </a:r>
            <a:r>
              <a:rPr lang="en-IN" dirty="0">
                <a:solidFill>
                  <a:schemeClr val="accent5"/>
                </a:solidFill>
              </a:rPr>
              <a:t> - Data is encoded into electrical impulses.
</a:t>
            </a:r>
            <a:r>
              <a:rPr lang="en-IN" dirty="0">
                <a:solidFill>
                  <a:srgbClr val="FF0000"/>
                </a:solidFill>
              </a:rPr>
              <a:t>Glass or plastic </a:t>
            </a:r>
            <a:r>
              <a:rPr lang="en-IN" dirty="0" err="1">
                <a:solidFill>
                  <a:srgbClr val="FF0000"/>
                </a:solidFill>
              </a:rPr>
              <a:t>fibers</a:t>
            </a:r>
            <a:r>
              <a:rPr lang="en-IN" dirty="0">
                <a:solidFill>
                  <a:srgbClr val="FF0000"/>
                </a:solidFill>
              </a:rPr>
              <a:t> within cables (</a:t>
            </a:r>
            <a:r>
              <a:rPr lang="en-IN" dirty="0" err="1">
                <a:solidFill>
                  <a:srgbClr val="FF0000"/>
                </a:solidFill>
              </a:rPr>
              <a:t>fiber</a:t>
            </a:r>
            <a:r>
              <a:rPr lang="en-IN" dirty="0">
                <a:solidFill>
                  <a:srgbClr val="FF0000"/>
                </a:solidFill>
              </a:rPr>
              <a:t>-optic cable</a:t>
            </a:r>
            <a:r>
              <a:rPr lang="en-IN" dirty="0">
                <a:solidFill>
                  <a:schemeClr val="accent5"/>
                </a:solidFill>
              </a:rPr>
              <a:t>) - Data is encoded into pulses of light.
</a:t>
            </a:r>
            <a:r>
              <a:rPr lang="en-IN" dirty="0">
                <a:solidFill>
                  <a:srgbClr val="FF0000"/>
                </a:solidFill>
              </a:rPr>
              <a:t>Wireless transmission</a:t>
            </a:r>
            <a:r>
              <a:rPr lang="en-IN" dirty="0">
                <a:solidFill>
                  <a:schemeClr val="accent5"/>
                </a:solidFill>
              </a:rPr>
              <a:t> - Data is encoded via modulation of specific frequencies of electromagnetic waves.</a:t>
            </a:r>
            <a:endParaRPr lang="en-US" dirty="0">
              <a:solidFill>
                <a:schemeClr val="accent5"/>
              </a:solidFill>
            </a:endParaRPr>
          </a:p>
        </p:txBody>
      </p:sp>
    </p:spTree>
    <p:extLst>
      <p:ext uri="{BB962C8B-B14F-4D97-AF65-F5344CB8AC3E}">
        <p14:creationId xmlns:p14="http://schemas.microsoft.com/office/powerpoint/2010/main" val="165099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983D-11C2-00EC-F0BB-C05CFB725021}"/>
              </a:ext>
            </a:extLst>
          </p:cNvPr>
          <p:cNvSpPr>
            <a:spLocks noGrp="1"/>
          </p:cNvSpPr>
          <p:nvPr>
            <p:ph type="title"/>
          </p:nvPr>
        </p:nvSpPr>
        <p:spPr/>
        <p:txBody>
          <a:bodyPr/>
          <a:lstStyle/>
          <a:p>
            <a:r>
              <a:rPr lang="en-IN" dirty="0"/>
              <a:t>Twisted-Pair Cable</a:t>
            </a:r>
            <a:endParaRPr lang="en-US" dirty="0"/>
          </a:p>
        </p:txBody>
      </p:sp>
      <p:sp>
        <p:nvSpPr>
          <p:cNvPr id="3" name="Content Placeholder 2">
            <a:extLst>
              <a:ext uri="{FF2B5EF4-FFF2-40B4-BE49-F238E27FC236}">
                <a16:creationId xmlns:a16="http://schemas.microsoft.com/office/drawing/2014/main" id="{394F2FF1-91EA-B80F-EC0C-06CD498BAC03}"/>
              </a:ext>
            </a:extLst>
          </p:cNvPr>
          <p:cNvSpPr>
            <a:spLocks noGrp="1"/>
          </p:cNvSpPr>
          <p:nvPr>
            <p:ph idx="1"/>
          </p:nvPr>
        </p:nvSpPr>
        <p:spPr/>
        <p:txBody>
          <a:bodyPr/>
          <a:lstStyle/>
          <a:p>
            <a:r>
              <a:rPr lang="en-IN" dirty="0"/>
              <a:t>Ethernet technology generally uses twisted-pair cables to interconnect devices. Because Ethernet is the foundation for most local networks, twisted-pair is the most commonly encountered type of network cabling</a:t>
            </a:r>
          </a:p>
          <a:p>
            <a:r>
              <a:rPr lang="en-IN" dirty="0"/>
              <a:t>In twisted-pair, wires are grouped in pairs and twisted together to reduce interference. The pairs of wires are </a:t>
            </a:r>
            <a:r>
              <a:rPr lang="en-IN" dirty="0" err="1"/>
              <a:t>colored</a:t>
            </a:r>
            <a:r>
              <a:rPr lang="en-IN" dirty="0"/>
              <a:t> so that you can identify the same wire at each end. Typically, in each pair, one of the wires is a solid </a:t>
            </a:r>
            <a:r>
              <a:rPr lang="en-IN" dirty="0" err="1"/>
              <a:t>color</a:t>
            </a:r>
            <a:r>
              <a:rPr lang="en-IN" dirty="0"/>
              <a:t> and its partner is the same </a:t>
            </a:r>
            <a:r>
              <a:rPr lang="en-IN" dirty="0" err="1"/>
              <a:t>color</a:t>
            </a:r>
            <a:r>
              <a:rPr lang="en-IN" dirty="0"/>
              <a:t> striped onto a white background.</a:t>
            </a:r>
            <a:endParaRPr lang="en-US" dirty="0"/>
          </a:p>
        </p:txBody>
      </p:sp>
    </p:spTree>
    <p:extLst>
      <p:ext uri="{BB962C8B-B14F-4D97-AF65-F5344CB8AC3E}">
        <p14:creationId xmlns:p14="http://schemas.microsoft.com/office/powerpoint/2010/main" val="111815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C2BD-F076-2DBF-B044-CAF3638B99FD}"/>
              </a:ext>
            </a:extLst>
          </p:cNvPr>
          <p:cNvSpPr>
            <a:spLocks noGrp="1"/>
          </p:cNvSpPr>
          <p:nvPr>
            <p:ph type="title"/>
          </p:nvPr>
        </p:nvSpPr>
        <p:spPr>
          <a:xfrm rot="10800000" flipV="1">
            <a:off x="3460594" y="-356260"/>
            <a:ext cx="6135395" cy="1810987"/>
          </a:xfrm>
        </p:spPr>
        <p:txBody>
          <a:bodyPr/>
          <a:lstStyle/>
          <a:p>
            <a:r>
              <a:rPr lang="en-IN" dirty="0"/>
              <a:t>Twisted-Pair Cable</a:t>
            </a:r>
            <a:endParaRPr lang="en-US" dirty="0"/>
          </a:p>
        </p:txBody>
      </p:sp>
      <p:pic>
        <p:nvPicPr>
          <p:cNvPr id="4" name="Content Placeholder 3">
            <a:extLst>
              <a:ext uri="{FF2B5EF4-FFF2-40B4-BE49-F238E27FC236}">
                <a16:creationId xmlns:a16="http://schemas.microsoft.com/office/drawing/2014/main" id="{3F9CBB08-8450-9C56-65B0-2ABE32F318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858" y="1454729"/>
            <a:ext cx="11504220" cy="5269674"/>
          </a:xfrm>
        </p:spPr>
      </p:pic>
    </p:spTree>
    <p:extLst>
      <p:ext uri="{BB962C8B-B14F-4D97-AF65-F5344CB8AC3E}">
        <p14:creationId xmlns:p14="http://schemas.microsoft.com/office/powerpoint/2010/main" val="222618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7320-5BC1-0B02-F000-6C78993A4BF9}"/>
              </a:ext>
            </a:extLst>
          </p:cNvPr>
          <p:cNvSpPr>
            <a:spLocks noGrp="1"/>
          </p:cNvSpPr>
          <p:nvPr>
            <p:ph type="title"/>
          </p:nvPr>
        </p:nvSpPr>
        <p:spPr>
          <a:xfrm>
            <a:off x="1620486" y="365125"/>
            <a:ext cx="9733313" cy="1460500"/>
          </a:xfrm>
        </p:spPr>
        <p:txBody>
          <a:bodyPr/>
          <a:lstStyle/>
          <a:p>
            <a:r>
              <a:rPr lang="en-IN" dirty="0"/>
              <a:t>Coaxial Cable</a:t>
            </a:r>
            <a:endParaRPr lang="en-US" dirty="0"/>
          </a:p>
        </p:txBody>
      </p:sp>
      <p:sp>
        <p:nvSpPr>
          <p:cNvPr id="3" name="Content Placeholder 2">
            <a:extLst>
              <a:ext uri="{FF2B5EF4-FFF2-40B4-BE49-F238E27FC236}">
                <a16:creationId xmlns:a16="http://schemas.microsoft.com/office/drawing/2014/main" id="{F3E18CB8-F8EC-4820-09DC-22E8DF25AE30}"/>
              </a:ext>
            </a:extLst>
          </p:cNvPr>
          <p:cNvSpPr>
            <a:spLocks noGrp="1"/>
          </p:cNvSpPr>
          <p:nvPr>
            <p:ph idx="1"/>
          </p:nvPr>
        </p:nvSpPr>
        <p:spPr/>
        <p:txBody>
          <a:bodyPr/>
          <a:lstStyle/>
          <a:p>
            <a:r>
              <a:rPr lang="en-IN" dirty="0"/>
              <a:t>Coaxial was one of the earliest types of network cabling developed. Coaxial cable is the kind of copper cable used by cable TV companies. It is also used for connecting the various components which make up satellite communication systems. Coaxial cable has a single rigid copper core that conducts the signal. This core is typically surrounded by a layer of insulation, braided metal shielding, and a protective jacket. It is used as a high-frequency transmission line to carry high-frequency or broadband signals.</a:t>
            </a:r>
            <a:endParaRPr lang="en-US" dirty="0"/>
          </a:p>
        </p:txBody>
      </p:sp>
    </p:spTree>
    <p:extLst>
      <p:ext uri="{BB962C8B-B14F-4D97-AF65-F5344CB8AC3E}">
        <p14:creationId xmlns:p14="http://schemas.microsoft.com/office/powerpoint/2010/main" val="186861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B32D-ECDD-A21F-6707-577AEDBC720E}"/>
              </a:ext>
            </a:extLst>
          </p:cNvPr>
          <p:cNvSpPr>
            <a:spLocks noGrp="1"/>
          </p:cNvSpPr>
          <p:nvPr>
            <p:ph type="title"/>
          </p:nvPr>
        </p:nvSpPr>
        <p:spPr>
          <a:xfrm>
            <a:off x="3871850" y="365125"/>
            <a:ext cx="4057403" cy="1168771"/>
          </a:xfrm>
        </p:spPr>
        <p:txBody>
          <a:bodyPr/>
          <a:lstStyle/>
          <a:p>
            <a:r>
              <a:rPr lang="en-IN" dirty="0"/>
              <a:t>Coaxial Cable</a:t>
            </a:r>
            <a:endParaRPr lang="en-US" dirty="0"/>
          </a:p>
        </p:txBody>
      </p:sp>
      <p:pic>
        <p:nvPicPr>
          <p:cNvPr id="4" name="Content Placeholder 3">
            <a:extLst>
              <a:ext uri="{FF2B5EF4-FFF2-40B4-BE49-F238E27FC236}">
                <a16:creationId xmlns:a16="http://schemas.microsoft.com/office/drawing/2014/main" id="{669433E8-C5EF-BF4F-D2AE-8664AB6B68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623" y="1533896"/>
            <a:ext cx="11739254" cy="5027540"/>
          </a:xfrm>
        </p:spPr>
      </p:pic>
    </p:spTree>
    <p:extLst>
      <p:ext uri="{BB962C8B-B14F-4D97-AF65-F5344CB8AC3E}">
        <p14:creationId xmlns:p14="http://schemas.microsoft.com/office/powerpoint/2010/main" val="395960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2496-25E8-5E85-7895-F57B23AF7384}"/>
              </a:ext>
            </a:extLst>
          </p:cNvPr>
          <p:cNvSpPr>
            <a:spLocks noGrp="1"/>
          </p:cNvSpPr>
          <p:nvPr>
            <p:ph type="title"/>
          </p:nvPr>
        </p:nvSpPr>
        <p:spPr/>
        <p:txBody>
          <a:bodyPr/>
          <a:lstStyle/>
          <a:p>
            <a:r>
              <a:rPr lang="en-IN" dirty="0" err="1"/>
              <a:t>Fiber</a:t>
            </a:r>
            <a:r>
              <a:rPr lang="en-IN" dirty="0"/>
              <a:t>-Optic Cable</a:t>
            </a:r>
            <a:endParaRPr lang="en-US" dirty="0"/>
          </a:p>
        </p:txBody>
      </p:sp>
      <p:sp>
        <p:nvSpPr>
          <p:cNvPr id="3" name="Content Placeholder 2">
            <a:extLst>
              <a:ext uri="{FF2B5EF4-FFF2-40B4-BE49-F238E27FC236}">
                <a16:creationId xmlns:a16="http://schemas.microsoft.com/office/drawing/2014/main" id="{AC13F2FA-41F9-A19A-557C-EBC6BE282B6D}"/>
              </a:ext>
            </a:extLst>
          </p:cNvPr>
          <p:cNvSpPr>
            <a:spLocks noGrp="1"/>
          </p:cNvSpPr>
          <p:nvPr>
            <p:ph idx="1"/>
          </p:nvPr>
        </p:nvSpPr>
        <p:spPr/>
        <p:txBody>
          <a:bodyPr>
            <a:normAutofit lnSpcReduction="10000"/>
          </a:bodyPr>
          <a:lstStyle/>
          <a:p>
            <a:r>
              <a:rPr lang="en-IN" dirty="0" err="1"/>
              <a:t>Fiber</a:t>
            </a:r>
            <a:r>
              <a:rPr lang="en-IN" dirty="0"/>
              <a:t>-optic cable can be either glass or plastic with a diameter about the same as a human hair and it can carry digital information at very high speeds over long distances. Because light is used instead of electricity, electrical interference does not affect the signal. </a:t>
            </a:r>
            <a:r>
              <a:rPr lang="en-IN" dirty="0" err="1"/>
              <a:t>Fiber</a:t>
            </a:r>
            <a:r>
              <a:rPr lang="en-IN" dirty="0"/>
              <a:t>-optic cables have many uses as well as communications. They are also used in medical imaging, medical treatment, and mechanical engineering inspection</a:t>
            </a:r>
          </a:p>
          <a:p>
            <a:r>
              <a:rPr lang="en-IN" dirty="0"/>
              <a:t>They have a very high bandwidth, which enables them to carry very large amounts of data. </a:t>
            </a:r>
            <a:r>
              <a:rPr lang="en-IN" dirty="0" err="1"/>
              <a:t>Fiber</a:t>
            </a:r>
            <a:r>
              <a:rPr lang="en-IN" dirty="0"/>
              <a:t> is used in backbone networks, large enterprise environments, and large data </a:t>
            </a:r>
            <a:r>
              <a:rPr lang="en-IN" dirty="0" err="1"/>
              <a:t>centers</a:t>
            </a:r>
            <a:r>
              <a:rPr lang="en-IN" dirty="0"/>
              <a:t>. It is also used extensively by telephone companies.</a:t>
            </a:r>
            <a:endParaRPr lang="en-US" dirty="0"/>
          </a:p>
        </p:txBody>
      </p:sp>
    </p:spTree>
    <p:extLst>
      <p:ext uri="{BB962C8B-B14F-4D97-AF65-F5344CB8AC3E}">
        <p14:creationId xmlns:p14="http://schemas.microsoft.com/office/powerpoint/2010/main" val="61375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9811-B7BE-9DC4-5875-CD731053B695}"/>
              </a:ext>
            </a:extLst>
          </p:cNvPr>
          <p:cNvSpPr>
            <a:spLocks noGrp="1"/>
          </p:cNvSpPr>
          <p:nvPr>
            <p:ph type="title"/>
          </p:nvPr>
        </p:nvSpPr>
        <p:spPr>
          <a:xfrm>
            <a:off x="3315194" y="0"/>
            <a:ext cx="7469579" cy="1460500"/>
          </a:xfrm>
        </p:spPr>
        <p:txBody>
          <a:bodyPr/>
          <a:lstStyle/>
          <a:p>
            <a:r>
              <a:rPr lang="en-IN" dirty="0" err="1"/>
              <a:t>Fiber</a:t>
            </a:r>
            <a:r>
              <a:rPr lang="en-IN" dirty="0"/>
              <a:t>-Optic Cable</a:t>
            </a:r>
            <a:endParaRPr lang="en-US" dirty="0"/>
          </a:p>
        </p:txBody>
      </p:sp>
      <p:pic>
        <p:nvPicPr>
          <p:cNvPr id="4" name="Content Placeholder 3">
            <a:extLst>
              <a:ext uri="{FF2B5EF4-FFF2-40B4-BE49-F238E27FC236}">
                <a16:creationId xmlns:a16="http://schemas.microsoft.com/office/drawing/2014/main" id="{07ED373A-F9B6-5634-CFC5-615FAFFBF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42" y="1323603"/>
            <a:ext cx="11974285" cy="5336473"/>
          </a:xfrm>
        </p:spPr>
      </p:pic>
    </p:spTree>
    <p:extLst>
      <p:ext uri="{BB962C8B-B14F-4D97-AF65-F5344CB8AC3E}">
        <p14:creationId xmlns:p14="http://schemas.microsoft.com/office/powerpoint/2010/main" val="38560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865E-871E-4E5D-3357-275473D7B91E}"/>
              </a:ext>
            </a:extLst>
          </p:cNvPr>
          <p:cNvSpPr>
            <a:spLocks noGrp="1"/>
          </p:cNvSpPr>
          <p:nvPr>
            <p:ph type="title"/>
          </p:nvPr>
        </p:nvSpPr>
        <p:spPr>
          <a:xfrm>
            <a:off x="1099567" y="0"/>
            <a:ext cx="10254233" cy="1498160"/>
          </a:xfrm>
        </p:spPr>
        <p:txBody>
          <a:bodyPr/>
          <a:lstStyle/>
          <a:p>
            <a:r>
              <a:rPr lang="en-IN" dirty="0">
                <a:solidFill>
                  <a:srgbClr val="C00000"/>
                </a:solidFill>
              </a:rPr>
              <a:t>The four main criteria for choosing network media are these: </a:t>
            </a:r>
            <a:endParaRPr lang="en-US" dirty="0">
              <a:solidFill>
                <a:srgbClr val="C00000"/>
              </a:solidFill>
            </a:endParaRPr>
          </a:p>
        </p:txBody>
      </p:sp>
      <p:sp>
        <p:nvSpPr>
          <p:cNvPr id="3" name="Content Placeholder 2">
            <a:extLst>
              <a:ext uri="{FF2B5EF4-FFF2-40B4-BE49-F238E27FC236}">
                <a16:creationId xmlns:a16="http://schemas.microsoft.com/office/drawing/2014/main" id="{0008ECCE-63DA-2576-AAB7-3044FBB5DE9B}"/>
              </a:ext>
            </a:extLst>
          </p:cNvPr>
          <p:cNvSpPr>
            <a:spLocks noGrp="1"/>
          </p:cNvSpPr>
          <p:nvPr>
            <p:ph idx="1"/>
          </p:nvPr>
        </p:nvSpPr>
        <p:spPr>
          <a:xfrm>
            <a:off x="907142" y="1825625"/>
            <a:ext cx="10446657" cy="4351338"/>
          </a:xfrm>
        </p:spPr>
        <p:txBody>
          <a:bodyPr/>
          <a:lstStyle/>
          <a:p>
            <a:r>
              <a:rPr lang="en-IN" dirty="0"/>
              <a:t>What is the maximum distance that the media can successfully carry a signal? 
What is the environment in which the media will be installed?
What is the amount of data and at what speed must it be transmitted?
What is the cost of the media and installation? </a:t>
            </a:r>
            <a:endParaRPr lang="en-US" dirty="0"/>
          </a:p>
        </p:txBody>
      </p:sp>
    </p:spTree>
    <p:extLst>
      <p:ext uri="{BB962C8B-B14F-4D97-AF65-F5344CB8AC3E}">
        <p14:creationId xmlns:p14="http://schemas.microsoft.com/office/powerpoint/2010/main" val="3175024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Network media types</vt:lpstr>
      <vt:lpstr>Network Media Types</vt:lpstr>
      <vt:lpstr>Twisted-Pair Cable</vt:lpstr>
      <vt:lpstr>Twisted-Pair Cable</vt:lpstr>
      <vt:lpstr>Coaxial Cable</vt:lpstr>
      <vt:lpstr>Coaxial Cable</vt:lpstr>
      <vt:lpstr>Fiber-Optic Cable</vt:lpstr>
      <vt:lpstr>Fiber-Optic Cable</vt:lpstr>
      <vt:lpstr>The four main criteria for choosing network media are these: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media types</dc:title>
  <dc:creator>roypuja442504@gmail.com</dc:creator>
  <cp:lastModifiedBy>roypuja442504@gmail.com</cp:lastModifiedBy>
  <cp:revision>1</cp:revision>
  <dcterms:created xsi:type="dcterms:W3CDTF">2024-03-12T17:33:15Z</dcterms:created>
  <dcterms:modified xsi:type="dcterms:W3CDTF">2024-03-12T17:56:17Z</dcterms:modified>
</cp:coreProperties>
</file>