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87" r:id="rId13"/>
    <p:sldId id="288" r:id="rId14"/>
    <p:sldId id="267" r:id="rId15"/>
    <p:sldId id="289" r:id="rId16"/>
    <p:sldId id="290" r:id="rId17"/>
    <p:sldId id="268" r:id="rId18"/>
    <p:sldId id="269" r:id="rId19"/>
    <p:sldId id="270" r:id="rId20"/>
    <p:sldId id="272" r:id="rId21"/>
    <p:sldId id="271" r:id="rId22"/>
    <p:sldId id="273" r:id="rId23"/>
    <p:sldId id="291" r:id="rId24"/>
    <p:sldId id="275" r:id="rId25"/>
    <p:sldId id="274" r:id="rId26"/>
    <p:sldId id="277" r:id="rId27"/>
    <p:sldId id="278" r:id="rId28"/>
    <p:sldId id="279" r:id="rId29"/>
    <p:sldId id="280" r:id="rId30"/>
    <p:sldId id="281" r:id="rId31"/>
    <p:sldId id="283" r:id="rId32"/>
    <p:sldId id="284" r:id="rId33"/>
    <p:sldId id="285" r:id="rId34"/>
    <p:sldId id="286" r:id="rId35"/>
    <p:sldId id="292" r:id="rId36"/>
    <p:sldId id="293" r:id="rId37"/>
    <p:sldId id="294" r:id="rId38"/>
    <p:sldId id="295" r:id="rId39"/>
    <p:sldId id="296" r:id="rId40"/>
    <p:sldId id="297" r:id="rId41"/>
    <p:sldId id="298" r:id="rId42"/>
    <p:sldId id="299" r:id="rId43"/>
    <p:sldId id="300" r:id="rId44"/>
    <p:sldId id="308" r:id="rId45"/>
    <p:sldId id="309" r:id="rId46"/>
    <p:sldId id="310" r:id="rId47"/>
    <p:sldId id="311" r:id="rId48"/>
    <p:sldId id="301" r:id="rId49"/>
    <p:sldId id="302" r:id="rId50"/>
    <p:sldId id="303" r:id="rId51"/>
    <p:sldId id="304" r:id="rId52"/>
    <p:sldId id="312" r:id="rId53"/>
    <p:sldId id="313" r:id="rId54"/>
    <p:sldId id="318" r:id="rId55"/>
    <p:sldId id="314" r:id="rId56"/>
    <p:sldId id="315" r:id="rId57"/>
    <p:sldId id="316" r:id="rId58"/>
    <p:sldId id="317" r:id="rId59"/>
    <p:sldId id="31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155366-4BD7-4A82-A85A-28367F3AD185}" v="27" dt="2025-03-03T06:30:06.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ika Singh - Asst. Prof CSE" userId="6399165d-3926-4e7c-9dcf-0b330049f00d" providerId="ADAL" clId="{B5155366-4BD7-4A82-A85A-28367F3AD185}"/>
    <pc:docChg chg="undo custSel addSld modSld">
      <pc:chgData name="Ashishika Singh - Asst. Prof CSE" userId="6399165d-3926-4e7c-9dcf-0b330049f00d" providerId="ADAL" clId="{B5155366-4BD7-4A82-A85A-28367F3AD185}" dt="2025-03-06T03:30:16.147" v="229" actId="20577"/>
      <pc:docMkLst>
        <pc:docMk/>
      </pc:docMkLst>
      <pc:sldChg chg="modSp mod">
        <pc:chgData name="Ashishika Singh - Asst. Prof CSE" userId="6399165d-3926-4e7c-9dcf-0b330049f00d" providerId="ADAL" clId="{B5155366-4BD7-4A82-A85A-28367F3AD185}" dt="2025-03-06T03:23:53.627" v="209" actId="207"/>
        <pc:sldMkLst>
          <pc:docMk/>
          <pc:sldMk cId="1372633552" sldId="302"/>
        </pc:sldMkLst>
        <pc:spChg chg="mod">
          <ac:chgData name="Ashishika Singh - Asst. Prof CSE" userId="6399165d-3926-4e7c-9dcf-0b330049f00d" providerId="ADAL" clId="{B5155366-4BD7-4A82-A85A-28367F3AD185}" dt="2025-03-06T03:23:53.627" v="209" actId="207"/>
          <ac:spMkLst>
            <pc:docMk/>
            <pc:sldMk cId="1372633552" sldId="302"/>
            <ac:spMk id="3" creationId="{EE1AA66E-B002-5629-DA83-A0C858B18869}"/>
          </ac:spMkLst>
        </pc:spChg>
      </pc:sldChg>
      <pc:sldChg chg="modSp mod">
        <pc:chgData name="Ashishika Singh - Asst. Prof CSE" userId="6399165d-3926-4e7c-9dcf-0b330049f00d" providerId="ADAL" clId="{B5155366-4BD7-4A82-A85A-28367F3AD185}" dt="2025-03-06T03:25:18.082" v="213" actId="207"/>
        <pc:sldMkLst>
          <pc:docMk/>
          <pc:sldMk cId="3201949575" sldId="303"/>
        </pc:sldMkLst>
        <pc:spChg chg="mod">
          <ac:chgData name="Ashishika Singh - Asst. Prof CSE" userId="6399165d-3926-4e7c-9dcf-0b330049f00d" providerId="ADAL" clId="{B5155366-4BD7-4A82-A85A-28367F3AD185}" dt="2025-03-06T03:25:18.082" v="213" actId="207"/>
          <ac:spMkLst>
            <pc:docMk/>
            <pc:sldMk cId="3201949575" sldId="303"/>
            <ac:spMk id="3" creationId="{44F88DA0-282D-1521-D684-CA57C1F5D83D}"/>
          </ac:spMkLst>
        </pc:spChg>
      </pc:sldChg>
      <pc:sldChg chg="modSp mod">
        <pc:chgData name="Ashishika Singh - Asst. Prof CSE" userId="6399165d-3926-4e7c-9dcf-0b330049f00d" providerId="ADAL" clId="{B5155366-4BD7-4A82-A85A-28367F3AD185}" dt="2025-03-06T03:26:28.985" v="219" actId="207"/>
        <pc:sldMkLst>
          <pc:docMk/>
          <pc:sldMk cId="1284945494" sldId="304"/>
        </pc:sldMkLst>
        <pc:spChg chg="mod">
          <ac:chgData name="Ashishika Singh - Asst. Prof CSE" userId="6399165d-3926-4e7c-9dcf-0b330049f00d" providerId="ADAL" clId="{B5155366-4BD7-4A82-A85A-28367F3AD185}" dt="2025-03-06T03:26:28.985" v="219" actId="207"/>
          <ac:spMkLst>
            <pc:docMk/>
            <pc:sldMk cId="1284945494" sldId="304"/>
            <ac:spMk id="3" creationId="{C5376C63-555F-F44D-D0EC-C0986CD8A843}"/>
          </ac:spMkLst>
        </pc:spChg>
      </pc:sldChg>
      <pc:sldChg chg="modSp mod">
        <pc:chgData name="Ashishika Singh - Asst. Prof CSE" userId="6399165d-3926-4e7c-9dcf-0b330049f00d" providerId="ADAL" clId="{B5155366-4BD7-4A82-A85A-28367F3AD185}" dt="2025-03-05T04:54:29.613" v="207" actId="20577"/>
        <pc:sldMkLst>
          <pc:docMk/>
          <pc:sldMk cId="4246525605" sldId="310"/>
        </pc:sldMkLst>
        <pc:spChg chg="mod">
          <ac:chgData name="Ashishika Singh - Asst. Prof CSE" userId="6399165d-3926-4e7c-9dcf-0b330049f00d" providerId="ADAL" clId="{B5155366-4BD7-4A82-A85A-28367F3AD185}" dt="2025-03-05T04:54:29.613" v="207" actId="20577"/>
          <ac:spMkLst>
            <pc:docMk/>
            <pc:sldMk cId="4246525605" sldId="310"/>
            <ac:spMk id="2" creationId="{47F5114D-213D-4AF1-F18F-A99574E62692}"/>
          </ac:spMkLst>
        </pc:spChg>
      </pc:sldChg>
      <pc:sldChg chg="modSp new mod">
        <pc:chgData name="Ashishika Singh - Asst. Prof CSE" userId="6399165d-3926-4e7c-9dcf-0b330049f00d" providerId="ADAL" clId="{B5155366-4BD7-4A82-A85A-28367F3AD185}" dt="2025-03-03T04:04:31.585" v="37" actId="207"/>
        <pc:sldMkLst>
          <pc:docMk/>
          <pc:sldMk cId="2407484299" sldId="312"/>
        </pc:sldMkLst>
        <pc:spChg chg="mod">
          <ac:chgData name="Ashishika Singh - Asst. Prof CSE" userId="6399165d-3926-4e7c-9dcf-0b330049f00d" providerId="ADAL" clId="{B5155366-4BD7-4A82-A85A-28367F3AD185}" dt="2025-03-03T03:47:42.147" v="23" actId="20577"/>
          <ac:spMkLst>
            <pc:docMk/>
            <pc:sldMk cId="2407484299" sldId="312"/>
            <ac:spMk id="2" creationId="{3DB3A88E-9615-44A9-7372-C67A7146F458}"/>
          </ac:spMkLst>
        </pc:spChg>
        <pc:spChg chg="mod">
          <ac:chgData name="Ashishika Singh - Asst. Prof CSE" userId="6399165d-3926-4e7c-9dcf-0b330049f00d" providerId="ADAL" clId="{B5155366-4BD7-4A82-A85A-28367F3AD185}" dt="2025-03-03T04:04:31.585" v="37" actId="207"/>
          <ac:spMkLst>
            <pc:docMk/>
            <pc:sldMk cId="2407484299" sldId="312"/>
            <ac:spMk id="3" creationId="{0CB8B59B-7984-90A5-1F38-5FAF922CE90E}"/>
          </ac:spMkLst>
        </pc:spChg>
      </pc:sldChg>
      <pc:sldChg chg="modSp new mod">
        <pc:chgData name="Ashishika Singh - Asst. Prof CSE" userId="6399165d-3926-4e7c-9dcf-0b330049f00d" providerId="ADAL" clId="{B5155366-4BD7-4A82-A85A-28367F3AD185}" dt="2025-03-03T05:45:42.718" v="129" actId="403"/>
        <pc:sldMkLst>
          <pc:docMk/>
          <pc:sldMk cId="2558191797" sldId="313"/>
        </pc:sldMkLst>
        <pc:spChg chg="mod">
          <ac:chgData name="Ashishika Singh - Asst. Prof CSE" userId="6399165d-3926-4e7c-9dcf-0b330049f00d" providerId="ADAL" clId="{B5155366-4BD7-4A82-A85A-28367F3AD185}" dt="2025-03-03T04:05:05.966" v="68" actId="20577"/>
          <ac:spMkLst>
            <pc:docMk/>
            <pc:sldMk cId="2558191797" sldId="313"/>
            <ac:spMk id="2" creationId="{323C68DD-7EFA-59C5-F54C-F4E80EB0B6E6}"/>
          </ac:spMkLst>
        </pc:spChg>
        <pc:spChg chg="mod">
          <ac:chgData name="Ashishika Singh - Asst. Prof CSE" userId="6399165d-3926-4e7c-9dcf-0b330049f00d" providerId="ADAL" clId="{B5155366-4BD7-4A82-A85A-28367F3AD185}" dt="2025-03-03T05:45:42.718" v="129" actId="403"/>
          <ac:spMkLst>
            <pc:docMk/>
            <pc:sldMk cId="2558191797" sldId="313"/>
            <ac:spMk id="3" creationId="{F011AF57-458A-CF48-44A8-47920F15E7AD}"/>
          </ac:spMkLst>
        </pc:spChg>
      </pc:sldChg>
      <pc:sldChg chg="modSp new mod">
        <pc:chgData name="Ashishika Singh - Asst. Prof CSE" userId="6399165d-3926-4e7c-9dcf-0b330049f00d" providerId="ADAL" clId="{B5155366-4BD7-4A82-A85A-28367F3AD185}" dt="2025-03-06T03:29:33.067" v="221" actId="207"/>
        <pc:sldMkLst>
          <pc:docMk/>
          <pc:sldMk cId="2876399596" sldId="314"/>
        </pc:sldMkLst>
        <pc:spChg chg="mod">
          <ac:chgData name="Ashishika Singh - Asst. Prof CSE" userId="6399165d-3926-4e7c-9dcf-0b330049f00d" providerId="ADAL" clId="{B5155366-4BD7-4A82-A85A-28367F3AD185}" dt="2025-03-03T04:08:44.417" v="85" actId="313"/>
          <ac:spMkLst>
            <pc:docMk/>
            <pc:sldMk cId="2876399596" sldId="314"/>
            <ac:spMk id="2" creationId="{CC350FFF-4F62-14C5-C6EA-A26CC649C353}"/>
          </ac:spMkLst>
        </pc:spChg>
        <pc:spChg chg="mod">
          <ac:chgData name="Ashishika Singh - Asst. Prof CSE" userId="6399165d-3926-4e7c-9dcf-0b330049f00d" providerId="ADAL" clId="{B5155366-4BD7-4A82-A85A-28367F3AD185}" dt="2025-03-06T03:29:33.067" v="221" actId="207"/>
          <ac:spMkLst>
            <pc:docMk/>
            <pc:sldMk cId="2876399596" sldId="314"/>
            <ac:spMk id="3" creationId="{712171B4-46F4-5681-B963-2011FF9BEE62}"/>
          </ac:spMkLst>
        </pc:spChg>
      </pc:sldChg>
      <pc:sldChg chg="modSp new mod">
        <pc:chgData name="Ashishika Singh - Asst. Prof CSE" userId="6399165d-3926-4e7c-9dcf-0b330049f00d" providerId="ADAL" clId="{B5155366-4BD7-4A82-A85A-28367F3AD185}" dt="2025-03-06T03:30:16.147" v="229" actId="20577"/>
        <pc:sldMkLst>
          <pc:docMk/>
          <pc:sldMk cId="718087866" sldId="315"/>
        </pc:sldMkLst>
        <pc:spChg chg="mod">
          <ac:chgData name="Ashishika Singh - Asst. Prof CSE" userId="6399165d-3926-4e7c-9dcf-0b330049f00d" providerId="ADAL" clId="{B5155366-4BD7-4A82-A85A-28367F3AD185}" dt="2025-03-03T04:09:27.568" v="89" actId="20577"/>
          <ac:spMkLst>
            <pc:docMk/>
            <pc:sldMk cId="718087866" sldId="315"/>
            <ac:spMk id="2" creationId="{DBBA85D0-7E1B-ED0D-76D2-05EFF840C9B4}"/>
          </ac:spMkLst>
        </pc:spChg>
        <pc:spChg chg="mod">
          <ac:chgData name="Ashishika Singh - Asst. Prof CSE" userId="6399165d-3926-4e7c-9dcf-0b330049f00d" providerId="ADAL" clId="{B5155366-4BD7-4A82-A85A-28367F3AD185}" dt="2025-03-06T03:30:16.147" v="229" actId="20577"/>
          <ac:spMkLst>
            <pc:docMk/>
            <pc:sldMk cId="718087866" sldId="315"/>
            <ac:spMk id="3" creationId="{C70FC5A9-B3CB-0BC2-4B4C-C6CA4F997268}"/>
          </ac:spMkLst>
        </pc:spChg>
      </pc:sldChg>
      <pc:sldChg chg="modSp new mod">
        <pc:chgData name="Ashishika Singh - Asst. Prof CSE" userId="6399165d-3926-4e7c-9dcf-0b330049f00d" providerId="ADAL" clId="{B5155366-4BD7-4A82-A85A-28367F3AD185}" dt="2025-03-03T05:43:22.828" v="120"/>
        <pc:sldMkLst>
          <pc:docMk/>
          <pc:sldMk cId="1762707876" sldId="316"/>
        </pc:sldMkLst>
        <pc:spChg chg="mod">
          <ac:chgData name="Ashishika Singh - Asst. Prof CSE" userId="6399165d-3926-4e7c-9dcf-0b330049f00d" providerId="ADAL" clId="{B5155366-4BD7-4A82-A85A-28367F3AD185}" dt="2025-03-03T05:42:30.366" v="113" actId="313"/>
          <ac:spMkLst>
            <pc:docMk/>
            <pc:sldMk cId="1762707876" sldId="316"/>
            <ac:spMk id="2" creationId="{E47CB729-D4E0-6975-EB3C-B46A7FE51F4F}"/>
          </ac:spMkLst>
        </pc:spChg>
        <pc:spChg chg="mod">
          <ac:chgData name="Ashishika Singh - Asst. Prof CSE" userId="6399165d-3926-4e7c-9dcf-0b330049f00d" providerId="ADAL" clId="{B5155366-4BD7-4A82-A85A-28367F3AD185}" dt="2025-03-03T05:43:22.828" v="120"/>
          <ac:spMkLst>
            <pc:docMk/>
            <pc:sldMk cId="1762707876" sldId="316"/>
            <ac:spMk id="3" creationId="{0B1FB1F5-3F29-1D23-86A2-DAE005F2E2B0}"/>
          </ac:spMkLst>
        </pc:spChg>
      </pc:sldChg>
      <pc:sldChg chg="addSp delSp modSp new">
        <pc:chgData name="Ashishika Singh - Asst. Prof CSE" userId="6399165d-3926-4e7c-9dcf-0b330049f00d" providerId="ADAL" clId="{B5155366-4BD7-4A82-A85A-28367F3AD185}" dt="2025-03-03T05:44:00.532" v="124" actId="14100"/>
        <pc:sldMkLst>
          <pc:docMk/>
          <pc:sldMk cId="1692359180" sldId="317"/>
        </pc:sldMkLst>
        <pc:picChg chg="add mod">
          <ac:chgData name="Ashishika Singh - Asst. Prof CSE" userId="6399165d-3926-4e7c-9dcf-0b330049f00d" providerId="ADAL" clId="{B5155366-4BD7-4A82-A85A-28367F3AD185}" dt="2025-03-03T05:44:00.532" v="124" actId="14100"/>
          <ac:picMkLst>
            <pc:docMk/>
            <pc:sldMk cId="1692359180" sldId="317"/>
            <ac:picMk id="4" creationId="{ACA827FF-81E8-9944-E679-F3B5B3BE7A15}"/>
          </ac:picMkLst>
        </pc:picChg>
      </pc:sldChg>
      <pc:sldChg chg="modSp new mod">
        <pc:chgData name="Ashishika Singh - Asst. Prof CSE" userId="6399165d-3926-4e7c-9dcf-0b330049f00d" providerId="ADAL" clId="{B5155366-4BD7-4A82-A85A-28367F3AD185}" dt="2025-03-03T05:45:37.916" v="128" actId="404"/>
        <pc:sldMkLst>
          <pc:docMk/>
          <pc:sldMk cId="3458899746" sldId="318"/>
        </pc:sldMkLst>
        <pc:spChg chg="mod">
          <ac:chgData name="Ashishika Singh - Asst. Prof CSE" userId="6399165d-3926-4e7c-9dcf-0b330049f00d" providerId="ADAL" clId="{B5155366-4BD7-4A82-A85A-28367F3AD185}" dt="2025-03-03T05:45:37.916" v="128" actId="404"/>
          <ac:spMkLst>
            <pc:docMk/>
            <pc:sldMk cId="3458899746" sldId="318"/>
            <ac:spMk id="3" creationId="{15D0841E-83CB-6C9C-A2B5-4A895F1A895B}"/>
          </ac:spMkLst>
        </pc:spChg>
      </pc:sldChg>
      <pc:sldChg chg="modSp new mod">
        <pc:chgData name="Ashishika Singh - Asst. Prof CSE" userId="6399165d-3926-4e7c-9dcf-0b330049f00d" providerId="ADAL" clId="{B5155366-4BD7-4A82-A85A-28367F3AD185}" dt="2025-03-03T06:30:06.921" v="156" actId="1076"/>
        <pc:sldMkLst>
          <pc:docMk/>
          <pc:sldMk cId="3627267818" sldId="319"/>
        </pc:sldMkLst>
        <pc:spChg chg="mod">
          <ac:chgData name="Ashishika Singh - Asst. Prof CSE" userId="6399165d-3926-4e7c-9dcf-0b330049f00d" providerId="ADAL" clId="{B5155366-4BD7-4A82-A85A-28367F3AD185}" dt="2025-03-03T06:29:31.459" v="140" actId="20577"/>
          <ac:spMkLst>
            <pc:docMk/>
            <pc:sldMk cId="3627267818" sldId="319"/>
            <ac:spMk id="2" creationId="{2C3C8192-949E-5399-320A-56E2915BA9B2}"/>
          </ac:spMkLst>
        </pc:spChg>
        <pc:spChg chg="mod">
          <ac:chgData name="Ashishika Singh - Asst. Prof CSE" userId="6399165d-3926-4e7c-9dcf-0b330049f00d" providerId="ADAL" clId="{B5155366-4BD7-4A82-A85A-28367F3AD185}" dt="2025-03-03T06:30:06.921" v="156" actId="1076"/>
          <ac:spMkLst>
            <pc:docMk/>
            <pc:sldMk cId="3627267818" sldId="319"/>
            <ac:spMk id="3" creationId="{35B00308-DC79-6DAC-E6D8-A1585584155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096237"/>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E1DE904-3A99-AB3A-92DC-16B63C154F14}"/>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21D0F236-B695-09FD-44AA-9914C3577553}"/>
              </a:ext>
            </a:extLst>
          </p:cNvPr>
          <p:cNvSpPr>
            <a:spLocks noGrp="1"/>
          </p:cNvSpPr>
          <p:nvPr>
            <p:ph type="ftr" sz="quarter" idx="11"/>
          </p:nvPr>
        </p:nvSpPr>
        <p:spPr/>
        <p:txBody>
          <a:bodyPr/>
          <a:lstStyle>
            <a:lvl1pPr defTabSz="914400">
              <a:defRPr/>
            </a:lvl1pPr>
          </a:lstStyle>
          <a:p>
            <a:endParaRPr lang="en-IN"/>
          </a:p>
        </p:txBody>
      </p:sp>
      <p:sp>
        <p:nvSpPr>
          <p:cNvPr id="6" name="Slide Number Placeholder 5">
            <a:extLst>
              <a:ext uri="{FF2B5EF4-FFF2-40B4-BE49-F238E27FC236}">
                <a16:creationId xmlns:a16="http://schemas.microsoft.com/office/drawing/2014/main" id="{C357A314-B72B-622E-7E95-CB2E32252C87}"/>
              </a:ext>
            </a:extLst>
          </p:cNvPr>
          <p:cNvSpPr>
            <a:spLocks noGrp="1"/>
          </p:cNvSpPr>
          <p:nvPr>
            <p:ph type="sldNum" sz="quarter" idx="12"/>
          </p:nvPr>
        </p:nvSpPr>
        <p:spPr>
          <a:xfrm>
            <a:off x="9446684" y="6381751"/>
            <a:ext cx="2743200" cy="365125"/>
          </a:xfrm>
        </p:spPr>
        <p:txBody>
          <a:bodyPr/>
          <a:lstStyle>
            <a:lvl1pPr defTabSz="914400">
              <a:defRPr sz="1600" b="1">
                <a:solidFill>
                  <a:srgbClr val="FFFFFF"/>
                </a:solidFill>
                <a:latin typeface="Cambria" panose="020405030504060302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162585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E41EBE-5DD7-46C5-0C64-7D087EDDC8F7}"/>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8810BC9B-A97B-D70D-0BB1-7E388D921F92}"/>
              </a:ext>
            </a:extLst>
          </p:cNvPr>
          <p:cNvSpPr>
            <a:spLocks noGrp="1"/>
          </p:cNvSpPr>
          <p:nvPr>
            <p:ph type="ftr" sz="quarter" idx="11"/>
          </p:nvPr>
        </p:nvSpPr>
        <p:spPr/>
        <p:txBody>
          <a:bodyPr/>
          <a:lstStyle>
            <a:lvl1pPr defTabSz="914400">
              <a:defRPr/>
            </a:lvl1pPr>
          </a:lstStyle>
          <a:p>
            <a:endParaRPr lang="en-IN"/>
          </a:p>
        </p:txBody>
      </p:sp>
      <p:sp>
        <p:nvSpPr>
          <p:cNvPr id="6" name="Slide Number Placeholder 5">
            <a:extLst>
              <a:ext uri="{FF2B5EF4-FFF2-40B4-BE49-F238E27FC236}">
                <a16:creationId xmlns:a16="http://schemas.microsoft.com/office/drawing/2014/main" id="{475D9AFF-EF31-7B97-3EAA-F28E4E5233CB}"/>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2074505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CCC9DF7-A32F-4793-70F4-6B256B6A74A3}"/>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54558A78-B729-4E93-15B0-AF9422F5C3E2}"/>
              </a:ext>
            </a:extLst>
          </p:cNvPr>
          <p:cNvSpPr>
            <a:spLocks noGrp="1"/>
          </p:cNvSpPr>
          <p:nvPr>
            <p:ph type="ftr" sz="quarter" idx="11"/>
          </p:nvPr>
        </p:nvSpPr>
        <p:spPr/>
        <p:txBody>
          <a:bodyPr/>
          <a:lstStyle>
            <a:lvl1pPr defTabSz="914400">
              <a:defRPr/>
            </a:lvl1pPr>
          </a:lstStyle>
          <a:p>
            <a:endParaRPr lang="en-IN"/>
          </a:p>
        </p:txBody>
      </p:sp>
      <p:sp>
        <p:nvSpPr>
          <p:cNvPr id="6" name="Slide Number Placeholder 5">
            <a:extLst>
              <a:ext uri="{FF2B5EF4-FFF2-40B4-BE49-F238E27FC236}">
                <a16:creationId xmlns:a16="http://schemas.microsoft.com/office/drawing/2014/main" id="{36749C53-FBDD-AE40-AEAB-48C571905F57}"/>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4041601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pic>
        <p:nvPicPr>
          <p:cNvPr id="2" name="Picture 7" descr="j presidencyuniversitylogom.png">
            <a:extLst>
              <a:ext uri="{FF2B5EF4-FFF2-40B4-BE49-F238E27FC236}">
                <a16:creationId xmlns:a16="http://schemas.microsoft.com/office/drawing/2014/main" id="{53CFC3D2-B958-270B-D4C7-363FCDE2DD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3200" y="1412875"/>
            <a:ext cx="5926667"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FFA5443-A623-674C-BE4D-7ECA2C4E6A84}"/>
              </a:ext>
            </a:extLst>
          </p:cNvPr>
          <p:cNvSpPr txBox="1">
            <a:spLocks noChangeArrowheads="1"/>
          </p:cNvSpPr>
          <p:nvPr/>
        </p:nvSpPr>
        <p:spPr bwMode="auto">
          <a:xfrm>
            <a:off x="203200" y="4765676"/>
            <a:ext cx="4324454" cy="461665"/>
          </a:xfrm>
          <a:prstGeom prst="rect">
            <a:avLst/>
          </a:prstGeom>
          <a:noFill/>
          <a:ln>
            <a:noFill/>
          </a:ln>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US" sz="2400">
                <a:solidFill>
                  <a:schemeClr val="accent2"/>
                </a:solidFill>
              </a:rPr>
              <a:t>Presidency University, Bengaluru</a:t>
            </a:r>
          </a:p>
        </p:txBody>
      </p:sp>
    </p:spTree>
    <p:extLst>
      <p:ext uri="{BB962C8B-B14F-4D97-AF65-F5344CB8AC3E}">
        <p14:creationId xmlns:p14="http://schemas.microsoft.com/office/powerpoint/2010/main" val="28542880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12875"/>
            <a:ext cx="10515600" cy="832370"/>
          </a:xfrm>
        </p:spPr>
        <p:txBody>
          <a:bodyPr/>
          <a:lstStyle/>
          <a:p>
            <a:r>
              <a:rPr lang="en-US"/>
              <a:t>Click to edit Master title style</a:t>
            </a:r>
            <a:endParaRPr lang="en-US" dirty="0"/>
          </a:p>
        </p:txBody>
      </p:sp>
      <p:sp>
        <p:nvSpPr>
          <p:cNvPr id="3" name="Content Placeholder 2"/>
          <p:cNvSpPr>
            <a:spLocks noGrp="1"/>
          </p:cNvSpPr>
          <p:nvPr>
            <p:ph idx="1"/>
          </p:nvPr>
        </p:nvSpPr>
        <p:spPr>
          <a:xfrm>
            <a:off x="838200" y="1306286"/>
            <a:ext cx="10515600" cy="38796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699E877-2EEC-B303-55BF-3396BE79A935}"/>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CD51F883-F5EF-2AD0-12D3-18CE7BCEE224}"/>
              </a:ext>
            </a:extLst>
          </p:cNvPr>
          <p:cNvSpPr>
            <a:spLocks noGrp="1"/>
          </p:cNvSpPr>
          <p:nvPr>
            <p:ph type="ftr" sz="quarter" idx="11"/>
          </p:nvPr>
        </p:nvSpPr>
        <p:spPr/>
        <p:txBody>
          <a:bodyPr/>
          <a:lstStyle>
            <a:lvl1pPr defTabSz="914400">
              <a:defRPr/>
            </a:lvl1pPr>
          </a:lstStyle>
          <a:p>
            <a:endParaRPr lang="en-IN"/>
          </a:p>
        </p:txBody>
      </p:sp>
      <p:sp>
        <p:nvSpPr>
          <p:cNvPr id="6" name="Slide Number Placeholder 5">
            <a:extLst>
              <a:ext uri="{FF2B5EF4-FFF2-40B4-BE49-F238E27FC236}">
                <a16:creationId xmlns:a16="http://schemas.microsoft.com/office/drawing/2014/main" id="{E925A552-D924-1CB1-62B1-94B303E9F5D6}"/>
              </a:ext>
            </a:extLst>
          </p:cNvPr>
          <p:cNvSpPr>
            <a:spLocks noGrp="1"/>
          </p:cNvSpPr>
          <p:nvPr>
            <p:ph type="sldNum" sz="quarter" idx="12"/>
          </p:nvPr>
        </p:nvSpPr>
        <p:spPr>
          <a:xfrm>
            <a:off x="9414933" y="6429376"/>
            <a:ext cx="2743200" cy="365125"/>
          </a:xfrm>
        </p:spPr>
        <p:txBody>
          <a:bodyPr/>
          <a:lstStyle>
            <a:lvl1pPr defTabSz="914400">
              <a:defRPr sz="1400" b="1">
                <a:solidFill>
                  <a:srgbClr val="FFFFFF"/>
                </a:solidFill>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2692624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730024"/>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3727316"/>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CC1F970-35F4-9362-5B8A-356378123FA8}"/>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C9FD1F2F-9FBA-F52F-AACD-6AE2B503EF77}"/>
              </a:ext>
            </a:extLst>
          </p:cNvPr>
          <p:cNvSpPr>
            <a:spLocks noGrp="1"/>
          </p:cNvSpPr>
          <p:nvPr>
            <p:ph type="ftr" sz="quarter" idx="11"/>
          </p:nvPr>
        </p:nvSpPr>
        <p:spPr/>
        <p:txBody>
          <a:bodyPr/>
          <a:lstStyle>
            <a:lvl1pPr defTabSz="914400">
              <a:defRPr/>
            </a:lvl1pPr>
          </a:lstStyle>
          <a:p>
            <a:endParaRPr lang="en-IN"/>
          </a:p>
        </p:txBody>
      </p:sp>
      <p:sp>
        <p:nvSpPr>
          <p:cNvPr id="6" name="Slide Number Placeholder 5">
            <a:extLst>
              <a:ext uri="{FF2B5EF4-FFF2-40B4-BE49-F238E27FC236}">
                <a16:creationId xmlns:a16="http://schemas.microsoft.com/office/drawing/2014/main" id="{1868B74F-42DF-B862-2771-CA7E4D3D24DF}"/>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253703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C31B054-BA40-B0F0-5D68-1A8C62A4829E}"/>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6" name="Footer Placeholder 4">
            <a:extLst>
              <a:ext uri="{FF2B5EF4-FFF2-40B4-BE49-F238E27FC236}">
                <a16:creationId xmlns:a16="http://schemas.microsoft.com/office/drawing/2014/main" id="{DCAF948C-E760-EF3E-1495-D6E5472814A1}"/>
              </a:ext>
            </a:extLst>
          </p:cNvPr>
          <p:cNvSpPr>
            <a:spLocks noGrp="1"/>
          </p:cNvSpPr>
          <p:nvPr>
            <p:ph type="ftr" sz="quarter" idx="11"/>
          </p:nvPr>
        </p:nvSpPr>
        <p:spPr/>
        <p:txBody>
          <a:bodyPr/>
          <a:lstStyle>
            <a:lvl1pPr defTabSz="914400">
              <a:defRPr/>
            </a:lvl1pPr>
          </a:lstStyle>
          <a:p>
            <a:endParaRPr lang="en-IN"/>
          </a:p>
        </p:txBody>
      </p:sp>
      <p:sp>
        <p:nvSpPr>
          <p:cNvPr id="7" name="Slide Number Placeholder 5">
            <a:extLst>
              <a:ext uri="{FF2B5EF4-FFF2-40B4-BE49-F238E27FC236}">
                <a16:creationId xmlns:a16="http://schemas.microsoft.com/office/drawing/2014/main" id="{0300DA7A-C3F5-0FCD-381C-B24EA0997E11}"/>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275979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5BC42B7-B87B-9224-C3FD-237722527A1B}"/>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8" name="Footer Placeholder 4">
            <a:extLst>
              <a:ext uri="{FF2B5EF4-FFF2-40B4-BE49-F238E27FC236}">
                <a16:creationId xmlns:a16="http://schemas.microsoft.com/office/drawing/2014/main" id="{C2C73157-8C7A-C758-AC6E-E7E62A97A6FE}"/>
              </a:ext>
            </a:extLst>
          </p:cNvPr>
          <p:cNvSpPr>
            <a:spLocks noGrp="1"/>
          </p:cNvSpPr>
          <p:nvPr>
            <p:ph type="ftr" sz="quarter" idx="11"/>
          </p:nvPr>
        </p:nvSpPr>
        <p:spPr/>
        <p:txBody>
          <a:bodyPr/>
          <a:lstStyle>
            <a:lvl1pPr defTabSz="914400">
              <a:defRPr/>
            </a:lvl1pPr>
          </a:lstStyle>
          <a:p>
            <a:endParaRPr lang="en-IN"/>
          </a:p>
        </p:txBody>
      </p:sp>
      <p:sp>
        <p:nvSpPr>
          <p:cNvPr id="9" name="Slide Number Placeholder 5">
            <a:extLst>
              <a:ext uri="{FF2B5EF4-FFF2-40B4-BE49-F238E27FC236}">
                <a16:creationId xmlns:a16="http://schemas.microsoft.com/office/drawing/2014/main" id="{3B0A8597-802E-7C95-4307-07CE6C34E1C6}"/>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50708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5503CC82-EAD4-3E65-7CFA-C056B7974F50}"/>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4" name="Footer Placeholder 4">
            <a:extLst>
              <a:ext uri="{FF2B5EF4-FFF2-40B4-BE49-F238E27FC236}">
                <a16:creationId xmlns:a16="http://schemas.microsoft.com/office/drawing/2014/main" id="{4CBA840E-C1E1-BCF3-231F-EC576F172AB0}"/>
              </a:ext>
            </a:extLst>
          </p:cNvPr>
          <p:cNvSpPr>
            <a:spLocks noGrp="1"/>
          </p:cNvSpPr>
          <p:nvPr>
            <p:ph type="ftr" sz="quarter" idx="11"/>
          </p:nvPr>
        </p:nvSpPr>
        <p:spPr/>
        <p:txBody>
          <a:bodyPr/>
          <a:lstStyle>
            <a:lvl1pPr defTabSz="914400">
              <a:defRPr/>
            </a:lvl1pPr>
          </a:lstStyle>
          <a:p>
            <a:endParaRPr lang="en-IN"/>
          </a:p>
        </p:txBody>
      </p:sp>
      <p:sp>
        <p:nvSpPr>
          <p:cNvPr id="5" name="Slide Number Placeholder 5">
            <a:extLst>
              <a:ext uri="{FF2B5EF4-FFF2-40B4-BE49-F238E27FC236}">
                <a16:creationId xmlns:a16="http://schemas.microsoft.com/office/drawing/2014/main" id="{48DF9DB0-823C-D5AE-38CC-B563D2F134CC}"/>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224461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15C08AB-1DB6-BCD3-07E8-0255BC39EDFB}"/>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3" name="Footer Placeholder 4">
            <a:extLst>
              <a:ext uri="{FF2B5EF4-FFF2-40B4-BE49-F238E27FC236}">
                <a16:creationId xmlns:a16="http://schemas.microsoft.com/office/drawing/2014/main" id="{F7DE7906-C715-3746-DCD6-9C5B269DFA03}"/>
              </a:ext>
            </a:extLst>
          </p:cNvPr>
          <p:cNvSpPr>
            <a:spLocks noGrp="1"/>
          </p:cNvSpPr>
          <p:nvPr>
            <p:ph type="ftr" sz="quarter" idx="11"/>
          </p:nvPr>
        </p:nvSpPr>
        <p:spPr/>
        <p:txBody>
          <a:bodyPr/>
          <a:lstStyle>
            <a:lvl1pPr defTabSz="914400">
              <a:defRPr/>
            </a:lvl1pPr>
          </a:lstStyle>
          <a:p>
            <a:endParaRPr lang="en-IN"/>
          </a:p>
        </p:txBody>
      </p:sp>
      <p:sp>
        <p:nvSpPr>
          <p:cNvPr id="4" name="Slide Number Placeholder 5">
            <a:extLst>
              <a:ext uri="{FF2B5EF4-FFF2-40B4-BE49-F238E27FC236}">
                <a16:creationId xmlns:a16="http://schemas.microsoft.com/office/drawing/2014/main" id="{3787D7ED-0257-9E5C-66ED-BF89078F858E}"/>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44701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060F74B6-3106-093B-F9F3-12350900858C}"/>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6" name="Footer Placeholder 4">
            <a:extLst>
              <a:ext uri="{FF2B5EF4-FFF2-40B4-BE49-F238E27FC236}">
                <a16:creationId xmlns:a16="http://schemas.microsoft.com/office/drawing/2014/main" id="{23CED14B-0B3F-DF77-004A-49A18DE98740}"/>
              </a:ext>
            </a:extLst>
          </p:cNvPr>
          <p:cNvSpPr>
            <a:spLocks noGrp="1"/>
          </p:cNvSpPr>
          <p:nvPr>
            <p:ph type="ftr" sz="quarter" idx="11"/>
          </p:nvPr>
        </p:nvSpPr>
        <p:spPr/>
        <p:txBody>
          <a:bodyPr/>
          <a:lstStyle>
            <a:lvl1pPr defTabSz="914400">
              <a:defRPr/>
            </a:lvl1pPr>
          </a:lstStyle>
          <a:p>
            <a:endParaRPr lang="en-IN"/>
          </a:p>
        </p:txBody>
      </p:sp>
      <p:sp>
        <p:nvSpPr>
          <p:cNvPr id="7" name="Slide Number Placeholder 5">
            <a:extLst>
              <a:ext uri="{FF2B5EF4-FFF2-40B4-BE49-F238E27FC236}">
                <a16:creationId xmlns:a16="http://schemas.microsoft.com/office/drawing/2014/main" id="{B91BE148-48FE-DE7B-5993-6D93931D61A6}"/>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4059612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a:extLst>
              <a:ext uri="{FF2B5EF4-FFF2-40B4-BE49-F238E27FC236}">
                <a16:creationId xmlns:a16="http://schemas.microsoft.com/office/drawing/2014/main" id="{68B5A067-39A6-A20E-FFF3-A6AA633150CB}"/>
              </a:ext>
            </a:extLst>
          </p:cNvPr>
          <p:cNvSpPr>
            <a:spLocks noGrp="1"/>
          </p:cNvSpPr>
          <p:nvPr>
            <p:ph type="dt" sz="half" idx="10"/>
          </p:nvPr>
        </p:nvSpPr>
        <p:spPr/>
        <p:txBody>
          <a:bodyPr/>
          <a:lstStyle>
            <a:lvl1pPr defTabSz="914400">
              <a:defRPr/>
            </a:lvl1pPr>
          </a:lstStyle>
          <a:p>
            <a:fld id="{4F515B73-AFD0-4B5C-8ECE-B849A8B66D39}" type="datetimeFigureOut">
              <a:rPr lang="en-IN" smtClean="0"/>
              <a:t>06-03-2025</a:t>
            </a:fld>
            <a:endParaRPr lang="en-IN"/>
          </a:p>
        </p:txBody>
      </p:sp>
      <p:sp>
        <p:nvSpPr>
          <p:cNvPr id="6" name="Footer Placeholder 4">
            <a:extLst>
              <a:ext uri="{FF2B5EF4-FFF2-40B4-BE49-F238E27FC236}">
                <a16:creationId xmlns:a16="http://schemas.microsoft.com/office/drawing/2014/main" id="{E6831AB6-60B4-7B16-55F7-0353AD3FE48C}"/>
              </a:ext>
            </a:extLst>
          </p:cNvPr>
          <p:cNvSpPr>
            <a:spLocks noGrp="1"/>
          </p:cNvSpPr>
          <p:nvPr>
            <p:ph type="ftr" sz="quarter" idx="11"/>
          </p:nvPr>
        </p:nvSpPr>
        <p:spPr/>
        <p:txBody>
          <a:bodyPr/>
          <a:lstStyle>
            <a:lvl1pPr defTabSz="914400">
              <a:defRPr/>
            </a:lvl1pPr>
          </a:lstStyle>
          <a:p>
            <a:endParaRPr lang="en-IN"/>
          </a:p>
        </p:txBody>
      </p:sp>
      <p:sp>
        <p:nvSpPr>
          <p:cNvPr id="7" name="Slide Number Placeholder 5">
            <a:extLst>
              <a:ext uri="{FF2B5EF4-FFF2-40B4-BE49-F238E27FC236}">
                <a16:creationId xmlns:a16="http://schemas.microsoft.com/office/drawing/2014/main" id="{CBA79547-0DB7-51F3-8DBC-3D14D56676D6}"/>
              </a:ext>
            </a:extLst>
          </p:cNvPr>
          <p:cNvSpPr>
            <a:spLocks noGrp="1"/>
          </p:cNvSpPr>
          <p:nvPr>
            <p:ph type="sldNum" sz="quarter" idx="12"/>
          </p:nvPr>
        </p:nvSpPr>
        <p:spPr/>
        <p:txBody>
          <a:bodyPr/>
          <a:lstStyle>
            <a:lvl1pPr defTabSz="914400">
              <a:defRPr>
                <a:latin typeface="Times New Roman" panose="02020603050405020304" pitchFamily="18" charset="0"/>
              </a:defRPr>
            </a:lvl1pPr>
          </a:lstStyle>
          <a:p>
            <a:fld id="{59261B77-CC0E-4C76-8A8A-EFA62BEF848E}" type="slidenum">
              <a:rPr lang="en-IN" smtClean="0"/>
              <a:t>‹#›</a:t>
            </a:fld>
            <a:endParaRPr lang="en-IN"/>
          </a:p>
        </p:txBody>
      </p:sp>
    </p:spTree>
    <p:extLst>
      <p:ext uri="{BB962C8B-B14F-4D97-AF65-F5344CB8AC3E}">
        <p14:creationId xmlns:p14="http://schemas.microsoft.com/office/powerpoint/2010/main" val="428057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504EEC63-5ED3-E7B3-59D8-3ED8560741BB}"/>
              </a:ext>
            </a:extLst>
          </p:cNvPr>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3723DCF-1B86-5336-7AB6-0DD61423929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3283F65-6321-CAC1-6961-E7F034A4416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defTabSz="457200" eaLnBrk="1" fontAlgn="auto" hangingPunct="1">
              <a:spcBef>
                <a:spcPts val="0"/>
              </a:spcBef>
              <a:spcAft>
                <a:spcPts val="0"/>
              </a:spcAft>
              <a:defRPr sz="1200">
                <a:solidFill>
                  <a:prstClr val="black">
                    <a:tint val="75000"/>
                  </a:prstClr>
                </a:solidFill>
                <a:latin typeface="+mn-lt"/>
                <a:cs typeface="+mn-cs"/>
              </a:defRPr>
            </a:lvl1pPr>
          </a:lstStyle>
          <a:p>
            <a:fld id="{4F515B73-AFD0-4B5C-8ECE-B849A8B66D39}" type="datetimeFigureOut">
              <a:rPr lang="en-IN" smtClean="0"/>
              <a:t>06-03-2025</a:t>
            </a:fld>
            <a:endParaRPr lang="en-IN"/>
          </a:p>
        </p:txBody>
      </p:sp>
      <p:sp>
        <p:nvSpPr>
          <p:cNvPr id="5" name="Footer Placeholder 4">
            <a:extLst>
              <a:ext uri="{FF2B5EF4-FFF2-40B4-BE49-F238E27FC236}">
                <a16:creationId xmlns:a16="http://schemas.microsoft.com/office/drawing/2014/main" id="{11E4791B-7B1F-74DA-EC1F-1451B847D90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defTabSz="457200" eaLnBrk="1" fontAlgn="auto" hangingPunct="1">
              <a:spcBef>
                <a:spcPts val="0"/>
              </a:spcBef>
              <a:spcAft>
                <a:spcPts val="0"/>
              </a:spcAft>
              <a:defRPr sz="1200">
                <a:solidFill>
                  <a:prstClr val="black">
                    <a:tint val="75000"/>
                  </a:prstClr>
                </a:solidFill>
                <a:latin typeface="+mn-lt"/>
                <a:cs typeface="+mn-cs"/>
              </a:defRPr>
            </a:lvl1pPr>
          </a:lstStyle>
          <a:p>
            <a:endParaRPr lang="en-IN"/>
          </a:p>
        </p:txBody>
      </p:sp>
      <p:sp>
        <p:nvSpPr>
          <p:cNvPr id="6" name="Slide Number Placeholder 5">
            <a:extLst>
              <a:ext uri="{FF2B5EF4-FFF2-40B4-BE49-F238E27FC236}">
                <a16:creationId xmlns:a16="http://schemas.microsoft.com/office/drawing/2014/main" id="{99404962-F884-0D3D-B976-2715276952E4}"/>
              </a:ext>
            </a:extLst>
          </p:cNvPr>
          <p:cNvSpPr>
            <a:spLocks noGrp="1"/>
          </p:cNvSpPr>
          <p:nvPr>
            <p:ph type="sldNum" sz="quarter" idx="4"/>
          </p:nvPr>
        </p:nvSpPr>
        <p:spPr>
          <a:xfrm>
            <a:off x="8610600" y="6356351"/>
            <a:ext cx="2743200" cy="365125"/>
          </a:xfrm>
          <a:prstGeom prst="rect">
            <a:avLst/>
          </a:prstGeom>
        </p:spPr>
        <p:txBody>
          <a:bodyPr vert="horz" wrap="square" lIns="91440" tIns="45720" rIns="91440" bIns="45720" numCol="1" anchor="ctr" anchorCtr="0" compatLnSpc="1">
            <a:prstTxWarp prst="textNoShape">
              <a:avLst/>
            </a:prstTxWarp>
          </a:bodyPr>
          <a:lstStyle>
            <a:lvl1pPr algn="r" defTabSz="457200" eaLnBrk="1" hangingPunct="1">
              <a:defRPr sz="1200">
                <a:solidFill>
                  <a:srgbClr val="898989"/>
                </a:solidFill>
                <a:latin typeface="Calibri" panose="020F0502020204030204" pitchFamily="34" charset="0"/>
                <a:cs typeface="Arial" panose="020B0604020202020204" pitchFamily="34" charset="0"/>
              </a:defRPr>
            </a:lvl1pPr>
          </a:lstStyle>
          <a:p>
            <a:fld id="{59261B77-CC0E-4C76-8A8A-EFA62BEF848E}" type="slidenum">
              <a:rPr lang="en-IN" smtClean="0"/>
              <a:t>‹#›</a:t>
            </a:fld>
            <a:endParaRPr lang="en-IN"/>
          </a:p>
        </p:txBody>
      </p:sp>
      <p:pic>
        <p:nvPicPr>
          <p:cNvPr id="1031" name="Picture 7">
            <a:extLst>
              <a:ext uri="{FF2B5EF4-FFF2-40B4-BE49-F238E27FC236}">
                <a16:creationId xmlns:a16="http://schemas.microsoft.com/office/drawing/2014/main" id="{609BEF57-EEA2-0361-DBF4-10D191B99A0F}"/>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0" y="5153026"/>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55653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0ABF-FC3F-D968-AB50-0E9C9D45E5AB}"/>
              </a:ext>
            </a:extLst>
          </p:cNvPr>
          <p:cNvSpPr>
            <a:spLocks noGrp="1"/>
          </p:cNvSpPr>
          <p:nvPr>
            <p:ph type="ctrTitle"/>
          </p:nvPr>
        </p:nvSpPr>
        <p:spPr/>
        <p:txBody>
          <a:bodyPr/>
          <a:lstStyle/>
          <a:p>
            <a:r>
              <a:rPr lang="en-IN" dirty="0"/>
              <a:t>Cyber Threats</a:t>
            </a:r>
          </a:p>
        </p:txBody>
      </p:sp>
      <p:sp>
        <p:nvSpPr>
          <p:cNvPr id="3" name="Subtitle 2">
            <a:extLst>
              <a:ext uri="{FF2B5EF4-FFF2-40B4-BE49-F238E27FC236}">
                <a16:creationId xmlns:a16="http://schemas.microsoft.com/office/drawing/2014/main" id="{67C922A7-7C63-A32F-E0D1-6754A026CAB7}"/>
              </a:ext>
            </a:extLst>
          </p:cNvPr>
          <p:cNvSpPr>
            <a:spLocks noGrp="1"/>
          </p:cNvSpPr>
          <p:nvPr>
            <p:ph type="subTitle" idx="1"/>
          </p:nvPr>
        </p:nvSpPr>
        <p:spPr/>
        <p:txBody>
          <a:bodyPr/>
          <a:lstStyle/>
          <a:p>
            <a:r>
              <a:rPr lang="en-IN" dirty="0"/>
              <a:t>Module 2</a:t>
            </a:r>
          </a:p>
        </p:txBody>
      </p:sp>
    </p:spTree>
    <p:extLst>
      <p:ext uri="{BB962C8B-B14F-4D97-AF65-F5344CB8AC3E}">
        <p14:creationId xmlns:p14="http://schemas.microsoft.com/office/powerpoint/2010/main" val="3744346875"/>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3C021-08FD-B0F8-B1BB-52D3DFE4E67E}"/>
              </a:ext>
            </a:extLst>
          </p:cNvPr>
          <p:cNvSpPr>
            <a:spLocks noGrp="1"/>
          </p:cNvSpPr>
          <p:nvPr>
            <p:ph type="title"/>
          </p:nvPr>
        </p:nvSpPr>
        <p:spPr/>
        <p:txBody>
          <a:bodyPr/>
          <a:lstStyle/>
          <a:p>
            <a:r>
              <a:rPr lang="en-IN" dirty="0"/>
              <a:t>Cyber Threats</a:t>
            </a:r>
          </a:p>
        </p:txBody>
      </p:sp>
      <p:sp>
        <p:nvSpPr>
          <p:cNvPr id="3" name="Content Placeholder 2">
            <a:extLst>
              <a:ext uri="{FF2B5EF4-FFF2-40B4-BE49-F238E27FC236}">
                <a16:creationId xmlns:a16="http://schemas.microsoft.com/office/drawing/2014/main" id="{47D10ECE-A79D-1392-FF10-E5D7B4EBEAAB}"/>
              </a:ext>
            </a:extLst>
          </p:cNvPr>
          <p:cNvSpPr>
            <a:spLocks noGrp="1"/>
          </p:cNvSpPr>
          <p:nvPr>
            <p:ph idx="1"/>
          </p:nvPr>
        </p:nvSpPr>
        <p:spPr/>
        <p:txBody>
          <a:bodyPr/>
          <a:lstStyle/>
          <a:p>
            <a:r>
              <a:rPr lang="en-US" dirty="0"/>
              <a:t>A Cyber threat is any malicious act that attempts to gain access to a computer network without authorization or permission from the owners.</a:t>
            </a:r>
          </a:p>
          <a:p>
            <a:r>
              <a:rPr lang="en-US" dirty="0"/>
              <a:t>It refers to the wide range of malicious activities that can damage or disrupt a computer system, a network or the information it contain.</a:t>
            </a:r>
          </a:p>
          <a:p>
            <a:r>
              <a:rPr lang="en-US" dirty="0"/>
              <a:t>Most common cyber threats: Social Engineered Trojans, Unpatched Software, Phishing, Network worms, etc.</a:t>
            </a:r>
            <a:endParaRPr lang="en-IN" dirty="0"/>
          </a:p>
        </p:txBody>
      </p:sp>
    </p:spTree>
    <p:extLst>
      <p:ext uri="{BB962C8B-B14F-4D97-AF65-F5344CB8AC3E}">
        <p14:creationId xmlns:p14="http://schemas.microsoft.com/office/powerpoint/2010/main" val="517694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FFB72-32A9-DFEB-DDB3-17EAF8AE2AD4}"/>
              </a:ext>
            </a:extLst>
          </p:cNvPr>
          <p:cNvSpPr>
            <a:spLocks noGrp="1"/>
          </p:cNvSpPr>
          <p:nvPr>
            <p:ph type="title"/>
          </p:nvPr>
        </p:nvSpPr>
        <p:spPr/>
        <p:txBody>
          <a:bodyPr/>
          <a:lstStyle/>
          <a:p>
            <a:r>
              <a:rPr lang="en-IN" dirty="0"/>
              <a:t>Sources of Cyber Threats</a:t>
            </a:r>
          </a:p>
        </p:txBody>
      </p:sp>
      <p:sp>
        <p:nvSpPr>
          <p:cNvPr id="3" name="Content Placeholder 2">
            <a:extLst>
              <a:ext uri="{FF2B5EF4-FFF2-40B4-BE49-F238E27FC236}">
                <a16:creationId xmlns:a16="http://schemas.microsoft.com/office/drawing/2014/main" id="{B0AA758F-A8FD-620E-97FC-D0430D17203E}"/>
              </a:ext>
            </a:extLst>
          </p:cNvPr>
          <p:cNvSpPr>
            <a:spLocks noGrp="1"/>
          </p:cNvSpPr>
          <p:nvPr>
            <p:ph idx="1"/>
          </p:nvPr>
        </p:nvSpPr>
        <p:spPr>
          <a:xfrm>
            <a:off x="838200" y="1145245"/>
            <a:ext cx="10515600" cy="3879669"/>
          </a:xfrm>
        </p:spPr>
        <p:txBody>
          <a:bodyPr/>
          <a:lstStyle/>
          <a:p>
            <a:pPr marL="0" indent="0">
              <a:buNone/>
            </a:pPr>
            <a:r>
              <a:rPr lang="en-US" dirty="0"/>
              <a:t>Cyber threats can come from a wide variety of sources, some notable examples include:</a:t>
            </a:r>
          </a:p>
          <a:p>
            <a:r>
              <a:rPr lang="en-US" dirty="0"/>
              <a:t>National governments.</a:t>
            </a:r>
          </a:p>
          <a:p>
            <a:r>
              <a:rPr lang="en-US" dirty="0"/>
              <a:t>Terrorists.</a:t>
            </a:r>
          </a:p>
          <a:p>
            <a:r>
              <a:rPr lang="en-US" dirty="0"/>
              <a:t>Industrial secret agents.</a:t>
            </a:r>
          </a:p>
          <a:p>
            <a:r>
              <a:rPr lang="en-US" dirty="0"/>
              <a:t>Rogue employees.</a:t>
            </a:r>
          </a:p>
          <a:p>
            <a:r>
              <a:rPr lang="en-US" dirty="0"/>
              <a:t>Hackers.</a:t>
            </a:r>
          </a:p>
          <a:p>
            <a:r>
              <a:rPr lang="en-US" dirty="0"/>
              <a:t>Business competitors.</a:t>
            </a:r>
          </a:p>
          <a:p>
            <a:r>
              <a:rPr lang="en-US" dirty="0"/>
              <a:t>Organization insiders.</a:t>
            </a:r>
            <a:endParaRPr lang="en-IN" dirty="0"/>
          </a:p>
        </p:txBody>
      </p:sp>
    </p:spTree>
    <p:extLst>
      <p:ext uri="{BB962C8B-B14F-4D97-AF65-F5344CB8AC3E}">
        <p14:creationId xmlns:p14="http://schemas.microsoft.com/office/powerpoint/2010/main" val="1785034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F249-4215-5364-75C3-BC78581273A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10C0750-788D-5E72-B35B-598DC6CE41C7}"/>
              </a:ext>
            </a:extLst>
          </p:cNvPr>
          <p:cNvSpPr>
            <a:spLocks noGrp="1"/>
          </p:cNvSpPr>
          <p:nvPr>
            <p:ph idx="1"/>
          </p:nvPr>
        </p:nvSpPr>
        <p:spPr/>
        <p:txBody>
          <a:bodyPr/>
          <a:lstStyle/>
          <a:p>
            <a:r>
              <a:rPr lang="en-US" dirty="0"/>
              <a:t>Nation states—hostile countries can launch cyber attacks against local companies and institutions, aiming to interfere with communications, cause disorder, and inflict damage.</a:t>
            </a:r>
          </a:p>
          <a:p>
            <a:r>
              <a:rPr lang="en-US" dirty="0"/>
              <a:t>Terrorist organizations—terrorists conduct cyber attacks aimed at destroying or abusing critical infrastructure, threaten national security, disrupt economies, and cause bodily harm to citizens.</a:t>
            </a:r>
          </a:p>
        </p:txBody>
      </p:sp>
    </p:spTree>
    <p:extLst>
      <p:ext uri="{BB962C8B-B14F-4D97-AF65-F5344CB8AC3E}">
        <p14:creationId xmlns:p14="http://schemas.microsoft.com/office/powerpoint/2010/main" val="93325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7BD53-5426-6F32-08EF-7F2562A24C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7296BB-D664-82F3-11D9-F94C1D9F5D84}"/>
              </a:ext>
            </a:extLst>
          </p:cNvPr>
          <p:cNvSpPr>
            <a:spLocks noGrp="1"/>
          </p:cNvSpPr>
          <p:nvPr>
            <p:ph idx="1"/>
          </p:nvPr>
        </p:nvSpPr>
        <p:spPr>
          <a:xfrm>
            <a:off x="838200" y="974816"/>
            <a:ext cx="10515600" cy="3879669"/>
          </a:xfrm>
        </p:spPr>
        <p:txBody>
          <a:bodyPr/>
          <a:lstStyle/>
          <a:p>
            <a:r>
              <a:rPr lang="en-US" dirty="0"/>
              <a:t>Criminal groups—organized groups of hackers aim to break into computing systems for economic benefit. These groups use phishing, spam, spyware and malware for extortion, theft of private information, and online scams.</a:t>
            </a:r>
          </a:p>
          <a:p>
            <a:r>
              <a:rPr lang="en-US" dirty="0"/>
              <a:t>Malicious insiders—an employee who has legitimate access to company assets, and abuses their privileges to steal information or damage computing systems for economic or personal gain. Insiders may be employees, contractors, suppliers, or partners of the target organization. They can also be outsiders who have compromised a privileged account and are impersonating its owner.</a:t>
            </a:r>
            <a:endParaRPr lang="en-IN" dirty="0"/>
          </a:p>
          <a:p>
            <a:endParaRPr lang="en-IN" dirty="0"/>
          </a:p>
        </p:txBody>
      </p:sp>
    </p:spTree>
    <p:extLst>
      <p:ext uri="{BB962C8B-B14F-4D97-AF65-F5344CB8AC3E}">
        <p14:creationId xmlns:p14="http://schemas.microsoft.com/office/powerpoint/2010/main" val="323298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BC6F-A38C-FFCB-EE75-C59E472A4F20}"/>
              </a:ext>
            </a:extLst>
          </p:cNvPr>
          <p:cNvSpPr>
            <a:spLocks noGrp="1"/>
          </p:cNvSpPr>
          <p:nvPr>
            <p:ph type="title"/>
          </p:nvPr>
        </p:nvSpPr>
        <p:spPr/>
        <p:txBody>
          <a:bodyPr/>
          <a:lstStyle/>
          <a:p>
            <a:r>
              <a:rPr lang="en-IN" dirty="0"/>
              <a:t>Impacts of Cyber Attacks</a:t>
            </a:r>
          </a:p>
        </p:txBody>
      </p:sp>
      <p:sp>
        <p:nvSpPr>
          <p:cNvPr id="3" name="Content Placeholder 2">
            <a:extLst>
              <a:ext uri="{FF2B5EF4-FFF2-40B4-BE49-F238E27FC236}">
                <a16:creationId xmlns:a16="http://schemas.microsoft.com/office/drawing/2014/main" id="{37659880-BC38-8C4F-54CA-8E1353709FBF}"/>
              </a:ext>
            </a:extLst>
          </p:cNvPr>
          <p:cNvSpPr>
            <a:spLocks noGrp="1"/>
          </p:cNvSpPr>
          <p:nvPr>
            <p:ph idx="1"/>
          </p:nvPr>
        </p:nvSpPr>
        <p:spPr>
          <a:xfrm>
            <a:off x="838200" y="1043396"/>
            <a:ext cx="10515600" cy="3879669"/>
          </a:xfrm>
        </p:spPr>
        <p:txBody>
          <a:bodyPr/>
          <a:lstStyle/>
          <a:p>
            <a:pPr marL="0" indent="0">
              <a:buNone/>
            </a:pPr>
            <a:r>
              <a:rPr lang="en-US" dirty="0"/>
              <a:t>A successful cyber attack can cause major damage to organizations or systems, as well as to business reputation and consumer trust.</a:t>
            </a:r>
          </a:p>
          <a:p>
            <a:pPr marL="0" indent="0">
              <a:buNone/>
            </a:pPr>
            <a:r>
              <a:rPr lang="en-US" dirty="0"/>
              <a:t>Some potential results include:</a:t>
            </a:r>
          </a:p>
          <a:p>
            <a:r>
              <a:rPr lang="en-US" dirty="0">
                <a:solidFill>
                  <a:srgbClr val="FF0000"/>
                </a:solidFill>
              </a:rPr>
              <a:t>Financial loss</a:t>
            </a:r>
            <a:r>
              <a:rPr lang="en-US" dirty="0"/>
              <a:t>. – </a:t>
            </a:r>
          </a:p>
          <a:p>
            <a:r>
              <a:rPr lang="en-US" dirty="0"/>
              <a:t>Direct theft: Cybercriminals can directly steal money from bank accounts or use stolen credit card details for fraudulent transactions. </a:t>
            </a:r>
          </a:p>
          <a:p>
            <a:r>
              <a:rPr lang="en-US" dirty="0"/>
              <a:t>Ransomware: Attacks where attackers encrypt critical data and demand payment to restore access, leading to significant financial losses and operational disruption. </a:t>
            </a:r>
          </a:p>
          <a:p>
            <a:endParaRPr lang="en-US" dirty="0"/>
          </a:p>
        </p:txBody>
      </p:sp>
    </p:spTree>
    <p:extLst>
      <p:ext uri="{BB962C8B-B14F-4D97-AF65-F5344CB8AC3E}">
        <p14:creationId xmlns:p14="http://schemas.microsoft.com/office/powerpoint/2010/main" val="1315590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AFFC-50EE-9457-4BFD-CAE6292AD8E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356D96A-726F-DA18-D8A9-31DEE10789DC}"/>
              </a:ext>
            </a:extLst>
          </p:cNvPr>
          <p:cNvSpPr>
            <a:spLocks noGrp="1"/>
          </p:cNvSpPr>
          <p:nvPr>
            <p:ph idx="1"/>
          </p:nvPr>
        </p:nvSpPr>
        <p:spPr/>
        <p:txBody>
          <a:bodyPr/>
          <a:lstStyle/>
          <a:p>
            <a:r>
              <a:rPr lang="en-US" dirty="0">
                <a:solidFill>
                  <a:srgbClr val="FF0000"/>
                </a:solidFill>
              </a:rPr>
              <a:t>Reputational damage</a:t>
            </a:r>
            <a:r>
              <a:rPr lang="en-US" dirty="0"/>
              <a:t>.</a:t>
            </a:r>
          </a:p>
          <a:p>
            <a:r>
              <a:rPr lang="en-US" dirty="0"/>
              <a:t>Loss of customer trust: When sensitive customer data is compromised, customers may lose trust in the company, leading to decreased business. </a:t>
            </a:r>
          </a:p>
          <a:p>
            <a:r>
              <a:rPr lang="en-US" dirty="0"/>
              <a:t>Negative publicity: News of a cyber attack can generate negative press, damaging the company's image and brand reputation. </a:t>
            </a:r>
          </a:p>
          <a:p>
            <a:r>
              <a:rPr lang="en-US" dirty="0"/>
              <a:t>Impact on stakeholder relations: Investors and business partners may lose confidence in a company with poor cybersecurity practices. </a:t>
            </a:r>
          </a:p>
        </p:txBody>
      </p:sp>
    </p:spTree>
    <p:extLst>
      <p:ext uri="{BB962C8B-B14F-4D97-AF65-F5344CB8AC3E}">
        <p14:creationId xmlns:p14="http://schemas.microsoft.com/office/powerpoint/2010/main" val="2492778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0D78-BF1C-B690-BFF5-6E556C82202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3323F78-FB4F-0E71-5939-14DBCB051965}"/>
              </a:ext>
            </a:extLst>
          </p:cNvPr>
          <p:cNvSpPr>
            <a:spLocks noGrp="1"/>
          </p:cNvSpPr>
          <p:nvPr>
            <p:ph idx="1"/>
          </p:nvPr>
        </p:nvSpPr>
        <p:spPr/>
        <p:txBody>
          <a:bodyPr/>
          <a:lstStyle/>
          <a:p>
            <a:r>
              <a:rPr lang="en-IN" dirty="0">
                <a:solidFill>
                  <a:srgbClr val="FF0000"/>
                </a:solidFill>
              </a:rPr>
              <a:t>Legal consequences.</a:t>
            </a:r>
          </a:p>
          <a:p>
            <a:r>
              <a:rPr lang="en-US" dirty="0"/>
              <a:t>Data privacy laws: Companies can face lawsuits from individuals whose personal data is compromised in a breach, depending on the jurisdiction and applicable data protection laws. </a:t>
            </a:r>
          </a:p>
          <a:p>
            <a:r>
              <a:rPr lang="en-US" dirty="0"/>
              <a:t>Non-compliance penalties: Failure to adhere to cybersecurity regulations can result in significant fines from regulatory bodies. </a:t>
            </a:r>
          </a:p>
          <a:p>
            <a:r>
              <a:rPr lang="en-US" dirty="0"/>
              <a:t>Class-action lawsuits: In some cases, large groups of affected individuals may file class-action lawsuits against a company following a data breach. </a:t>
            </a:r>
            <a:endParaRPr lang="en-IN" dirty="0"/>
          </a:p>
          <a:p>
            <a:endParaRPr lang="en-IN" dirty="0"/>
          </a:p>
        </p:txBody>
      </p:sp>
    </p:spTree>
    <p:extLst>
      <p:ext uri="{BB962C8B-B14F-4D97-AF65-F5344CB8AC3E}">
        <p14:creationId xmlns:p14="http://schemas.microsoft.com/office/powerpoint/2010/main" val="530184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C33E-D52A-C856-7EF0-590615472899}"/>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CEDDAA6D-5D47-BC9A-5843-72D0BD1AFF7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266939"/>
            <a:ext cx="10515600" cy="3919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1768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986F1-6C65-C39E-5F2E-52D99516BCBD}"/>
              </a:ext>
            </a:extLst>
          </p:cNvPr>
          <p:cNvSpPr>
            <a:spLocks noGrp="1"/>
          </p:cNvSpPr>
          <p:nvPr>
            <p:ph type="title"/>
          </p:nvPr>
        </p:nvSpPr>
        <p:spPr>
          <a:xfrm>
            <a:off x="838200" y="0"/>
            <a:ext cx="10515600" cy="832370"/>
          </a:xfrm>
        </p:spPr>
        <p:txBody>
          <a:bodyPr/>
          <a:lstStyle/>
          <a:p>
            <a:r>
              <a:rPr lang="en-IN" dirty="0"/>
              <a:t>Types of Cyber Threats </a:t>
            </a:r>
          </a:p>
        </p:txBody>
      </p:sp>
      <p:sp>
        <p:nvSpPr>
          <p:cNvPr id="3" name="Content Placeholder 2">
            <a:extLst>
              <a:ext uri="{FF2B5EF4-FFF2-40B4-BE49-F238E27FC236}">
                <a16:creationId xmlns:a16="http://schemas.microsoft.com/office/drawing/2014/main" id="{21A74D34-A2B8-640F-4A38-65D324F2ED83}"/>
              </a:ext>
            </a:extLst>
          </p:cNvPr>
          <p:cNvSpPr>
            <a:spLocks noGrp="1"/>
          </p:cNvSpPr>
          <p:nvPr>
            <p:ph idx="1"/>
          </p:nvPr>
        </p:nvSpPr>
        <p:spPr>
          <a:xfrm>
            <a:off x="838200" y="832370"/>
            <a:ext cx="10515600" cy="4671660"/>
          </a:xfrm>
        </p:spPr>
        <p:txBody>
          <a:bodyPr/>
          <a:lstStyle/>
          <a:p>
            <a:r>
              <a:rPr lang="en-US" dirty="0"/>
              <a:t>Phishing attack</a:t>
            </a:r>
          </a:p>
          <a:p>
            <a:r>
              <a:rPr lang="en-US" dirty="0"/>
              <a:t>SQL Injection threat</a:t>
            </a:r>
          </a:p>
          <a:p>
            <a:r>
              <a:rPr lang="en-US" dirty="0"/>
              <a:t>Man-in-the-middle attack</a:t>
            </a:r>
          </a:p>
          <a:p>
            <a:r>
              <a:rPr lang="en-US" dirty="0"/>
              <a:t>Malware</a:t>
            </a:r>
          </a:p>
          <a:p>
            <a:r>
              <a:rPr lang="en-US" dirty="0"/>
              <a:t>Zero-day attack</a:t>
            </a:r>
          </a:p>
          <a:p>
            <a:r>
              <a:rPr lang="en-US" dirty="0"/>
              <a:t>Cross-site-scripting</a:t>
            </a:r>
          </a:p>
          <a:p>
            <a:r>
              <a:rPr lang="en-US" dirty="0"/>
              <a:t>Advanced persistent threats</a:t>
            </a:r>
          </a:p>
          <a:p>
            <a:r>
              <a:rPr lang="en-US" dirty="0"/>
              <a:t>Password attack</a:t>
            </a:r>
          </a:p>
          <a:p>
            <a:r>
              <a:rPr lang="en-US" dirty="0"/>
              <a:t>Drive by attack</a:t>
            </a:r>
            <a:endParaRPr lang="en-IN" dirty="0"/>
          </a:p>
        </p:txBody>
      </p:sp>
    </p:spTree>
    <p:extLst>
      <p:ext uri="{BB962C8B-B14F-4D97-AF65-F5344CB8AC3E}">
        <p14:creationId xmlns:p14="http://schemas.microsoft.com/office/powerpoint/2010/main" val="14314019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5FCC0-C92D-27EC-D067-B8FA175E339D}"/>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6C76152C-75DD-3648-3E2C-CFA0DB3F4423}"/>
              </a:ext>
            </a:extLst>
          </p:cNvPr>
          <p:cNvSpPr>
            <a:spLocks noGrp="1"/>
          </p:cNvSpPr>
          <p:nvPr>
            <p:ph idx="1"/>
          </p:nvPr>
        </p:nvSpPr>
        <p:spPr>
          <a:xfrm>
            <a:off x="838200" y="1145245"/>
            <a:ext cx="10515600" cy="3879669"/>
          </a:xfrm>
        </p:spPr>
        <p:txBody>
          <a:bodyPr/>
          <a:lstStyle/>
          <a:p>
            <a:r>
              <a:rPr lang="en-US" dirty="0"/>
              <a:t>Phishing is the technique to </a:t>
            </a:r>
            <a:r>
              <a:rPr lang="en-US" dirty="0">
                <a:solidFill>
                  <a:srgbClr val="FF0000"/>
                </a:solidFill>
              </a:rPr>
              <a:t>steal</a:t>
            </a:r>
            <a:r>
              <a:rPr lang="en-US" dirty="0"/>
              <a:t> a user's data from the internet or computer-connected device.</a:t>
            </a:r>
          </a:p>
          <a:p>
            <a:r>
              <a:rPr lang="en-IN" dirty="0"/>
              <a:t>Types of Phishing attacks</a:t>
            </a:r>
          </a:p>
          <a:p>
            <a:pPr lvl="1"/>
            <a:r>
              <a:rPr lang="en-IN" b="1" dirty="0"/>
              <a:t>Phishing Email</a:t>
            </a:r>
            <a:r>
              <a:rPr lang="en-IN" dirty="0"/>
              <a:t>: </a:t>
            </a:r>
            <a:r>
              <a:rPr lang="en-US" dirty="0"/>
              <a:t>when cybercriminals send deceptive emails that appear to be from legitimate sources like banks, social media platforms, or government agencies.</a:t>
            </a:r>
            <a:endParaRPr lang="en-IN" dirty="0"/>
          </a:p>
          <a:p>
            <a:pPr lvl="1"/>
            <a:r>
              <a:rPr lang="en-IN" b="1" dirty="0"/>
              <a:t>Domain spoofing</a:t>
            </a:r>
            <a:r>
              <a:rPr lang="en-IN" dirty="0"/>
              <a:t>: when cyber criminals fake a website name or email domain to try to fool users.</a:t>
            </a:r>
          </a:p>
          <a:p>
            <a:pPr lvl="1"/>
            <a:r>
              <a:rPr lang="en-IN" b="1" dirty="0"/>
              <a:t>Voice phishing</a:t>
            </a:r>
            <a:r>
              <a:rPr lang="en-IN" dirty="0"/>
              <a:t>: or Vishing is the use of fraudulent phone calls to trick people into giving money or revealing personal information.</a:t>
            </a:r>
          </a:p>
          <a:p>
            <a:endParaRPr lang="en-IN" dirty="0"/>
          </a:p>
        </p:txBody>
      </p:sp>
      <p:sp>
        <p:nvSpPr>
          <p:cNvPr id="4" name="Title 1">
            <a:extLst>
              <a:ext uri="{FF2B5EF4-FFF2-40B4-BE49-F238E27FC236}">
                <a16:creationId xmlns:a16="http://schemas.microsoft.com/office/drawing/2014/main" id="{B633D2BA-D701-D8A1-2F7E-E62603E84A77}"/>
              </a:ext>
            </a:extLst>
          </p:cNvPr>
          <p:cNvSpPr txBox="1">
            <a:spLocks/>
          </p:cNvSpPr>
          <p:nvPr/>
        </p:nvSpPr>
        <p:spPr bwMode="auto">
          <a:xfrm>
            <a:off x="838200" y="312875"/>
            <a:ext cx="10515600" cy="83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44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0" fontAlgn="base" hangingPunct="0">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4572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9144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3716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828800" algn="l" rtl="0" fontAlgn="base">
              <a:lnSpc>
                <a:spcPct val="90000"/>
              </a:lnSpc>
              <a:spcBef>
                <a:spcPct val="0"/>
              </a:spcBef>
              <a:spcAft>
                <a:spcPct val="0"/>
              </a:spcAft>
              <a:defRPr sz="4400">
                <a:solidFill>
                  <a:srgbClr val="203864"/>
                </a:solidFill>
                <a:latin typeface="Cambria" panose="02040503050406030204" pitchFamily="18" charset="0"/>
                <a:ea typeface="Cambria" panose="02040503050406030204" pitchFamily="18" charset="0"/>
                <a:cs typeface="Cambria" panose="02040503050406030204" pitchFamily="18" charset="0"/>
              </a:defRPr>
            </a:lvl9pPr>
          </a:lstStyle>
          <a:p>
            <a:r>
              <a:rPr lang="en-IN" dirty="0"/>
              <a:t>Phishing Attack</a:t>
            </a:r>
          </a:p>
        </p:txBody>
      </p:sp>
    </p:spTree>
    <p:extLst>
      <p:ext uri="{BB962C8B-B14F-4D97-AF65-F5344CB8AC3E}">
        <p14:creationId xmlns:p14="http://schemas.microsoft.com/office/powerpoint/2010/main" val="585406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2E93-E9A3-E5EE-C332-04660F711FB1}"/>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34350025-B3EC-894F-DBEA-6542062C1E87}"/>
              </a:ext>
            </a:extLst>
          </p:cNvPr>
          <p:cNvSpPr>
            <a:spLocks noGrp="1"/>
          </p:cNvSpPr>
          <p:nvPr>
            <p:ph idx="1"/>
          </p:nvPr>
        </p:nvSpPr>
        <p:spPr/>
        <p:txBody>
          <a:bodyPr/>
          <a:lstStyle/>
          <a:p>
            <a:r>
              <a:rPr lang="en-US" sz="2400" dirty="0"/>
              <a:t>What are Cyber Security Threats? </a:t>
            </a:r>
          </a:p>
          <a:p>
            <a:r>
              <a:rPr lang="en-US" sz="2400" dirty="0"/>
              <a:t>Common Sources of Cyber Threats, </a:t>
            </a:r>
          </a:p>
          <a:p>
            <a:r>
              <a:rPr lang="en-US" sz="2400" dirty="0"/>
              <a:t>Types of Cyber security </a:t>
            </a:r>
          </a:p>
          <a:p>
            <a:r>
              <a:rPr lang="en-US" sz="2400" dirty="0"/>
              <a:t>Threats-Malware attacks, </a:t>
            </a:r>
          </a:p>
          <a:p>
            <a:r>
              <a:rPr lang="en-US" sz="2400" dirty="0"/>
              <a:t>Social Engineering attacks, </a:t>
            </a:r>
          </a:p>
          <a:p>
            <a:r>
              <a:rPr lang="en-US" sz="2400" dirty="0"/>
              <a:t>Supply chain attacks, </a:t>
            </a:r>
          </a:p>
          <a:p>
            <a:r>
              <a:rPr lang="en-US" sz="2400" dirty="0"/>
              <a:t>Man-in-the middle Attack, </a:t>
            </a:r>
          </a:p>
          <a:p>
            <a:r>
              <a:rPr lang="en-US" sz="2400" dirty="0"/>
              <a:t>Threat Detection Tools, </a:t>
            </a:r>
          </a:p>
          <a:p>
            <a:r>
              <a:rPr lang="en-US" sz="2400" dirty="0"/>
              <a:t>Cyber Defense for Individuals.</a:t>
            </a:r>
          </a:p>
          <a:p>
            <a:endParaRPr lang="en-IN" sz="2400" dirty="0"/>
          </a:p>
        </p:txBody>
      </p:sp>
    </p:spTree>
    <p:extLst>
      <p:ext uri="{BB962C8B-B14F-4D97-AF65-F5344CB8AC3E}">
        <p14:creationId xmlns:p14="http://schemas.microsoft.com/office/powerpoint/2010/main" val="10789881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EDAB-DF65-C5C3-D8C3-EDC1D352811C}"/>
              </a:ext>
            </a:extLst>
          </p:cNvPr>
          <p:cNvSpPr>
            <a:spLocks noGrp="1"/>
          </p:cNvSpPr>
          <p:nvPr>
            <p:ph type="title"/>
          </p:nvPr>
        </p:nvSpPr>
        <p:spPr/>
        <p:txBody>
          <a:bodyPr/>
          <a:lstStyle/>
          <a:p>
            <a:r>
              <a:rPr lang="en-IN" dirty="0"/>
              <a:t>Phishing Attack</a:t>
            </a:r>
          </a:p>
        </p:txBody>
      </p:sp>
      <p:sp>
        <p:nvSpPr>
          <p:cNvPr id="3" name="Content Placeholder 2">
            <a:extLst>
              <a:ext uri="{FF2B5EF4-FFF2-40B4-BE49-F238E27FC236}">
                <a16:creationId xmlns:a16="http://schemas.microsoft.com/office/drawing/2014/main" id="{53F0A1BE-7AA5-5F98-8800-6E01D810FB05}"/>
              </a:ext>
            </a:extLst>
          </p:cNvPr>
          <p:cNvSpPr>
            <a:spLocks noGrp="1"/>
          </p:cNvSpPr>
          <p:nvPr>
            <p:ph idx="1"/>
          </p:nvPr>
        </p:nvSpPr>
        <p:spPr>
          <a:xfrm>
            <a:off x="838200" y="1145245"/>
            <a:ext cx="10515600" cy="3879669"/>
          </a:xfrm>
        </p:spPr>
        <p:txBody>
          <a:bodyPr/>
          <a:lstStyle/>
          <a:p>
            <a:r>
              <a:rPr lang="en-IN" sz="2400" b="1" dirty="0"/>
              <a:t>SMS phishing</a:t>
            </a:r>
            <a:r>
              <a:rPr lang="en-IN" sz="2400" dirty="0"/>
              <a:t>: </a:t>
            </a:r>
            <a:r>
              <a:rPr lang="en-US" sz="2400" dirty="0"/>
              <a:t>Smishing involves fraudulent SMS messages designed to steal user information by urging them to click on malicious links or call fake customer service numbers.</a:t>
            </a:r>
            <a:endParaRPr lang="en-IN" sz="2400" dirty="0"/>
          </a:p>
          <a:p>
            <a:r>
              <a:rPr lang="en-IN" sz="2400" b="1" dirty="0"/>
              <a:t>Clone phishing</a:t>
            </a:r>
            <a:r>
              <a:rPr lang="en-IN" sz="2400" dirty="0"/>
              <a:t>: distributed email containing attachments of links</a:t>
            </a:r>
          </a:p>
          <a:p>
            <a:r>
              <a:rPr lang="en-IN" sz="2400" b="1" dirty="0"/>
              <a:t>Typo squatting</a:t>
            </a:r>
            <a:r>
              <a:rPr lang="en-IN" sz="2400" dirty="0"/>
              <a:t>: For example </a:t>
            </a:r>
            <a:r>
              <a:rPr lang="en-IN" sz="2400" dirty="0">
                <a:sym typeface="Wingdings" panose="05000000000000000000" pitchFamily="2" charset="2"/>
              </a:rPr>
              <a:t> </a:t>
            </a:r>
            <a:r>
              <a:rPr lang="en-IN" sz="2400" dirty="0"/>
              <a:t>tailspintoy.com instead of tailspintoys.com</a:t>
            </a:r>
          </a:p>
          <a:p>
            <a:r>
              <a:rPr lang="en-IN" sz="2400" b="1" dirty="0"/>
              <a:t>Evil Twin</a:t>
            </a:r>
            <a:r>
              <a:rPr lang="en-IN" sz="2400" dirty="0"/>
              <a:t>: a fake Wi-Fi network is set up to steal information or further infiltrate a connecting device.</a:t>
            </a:r>
          </a:p>
          <a:p>
            <a:r>
              <a:rPr lang="en-IN" sz="2400" b="1" dirty="0"/>
              <a:t>Whale phishing</a:t>
            </a:r>
            <a:r>
              <a:rPr lang="en-IN" sz="2400" dirty="0"/>
              <a:t>: Whale Picking, a victim to share highly sensitive information or send a wire transfer to a fraudulent account</a:t>
            </a:r>
          </a:p>
        </p:txBody>
      </p:sp>
    </p:spTree>
    <p:extLst>
      <p:ext uri="{BB962C8B-B14F-4D97-AF65-F5344CB8AC3E}">
        <p14:creationId xmlns:p14="http://schemas.microsoft.com/office/powerpoint/2010/main" val="930773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25C09-2DFC-BDF3-C807-4D1FBC75D3F3}"/>
              </a:ext>
            </a:extLst>
          </p:cNvPr>
          <p:cNvSpPr>
            <a:spLocks noGrp="1"/>
          </p:cNvSpPr>
          <p:nvPr>
            <p:ph type="title"/>
          </p:nvPr>
        </p:nvSpPr>
        <p:spPr/>
        <p:txBody>
          <a:bodyPr/>
          <a:lstStyle/>
          <a:p>
            <a:r>
              <a:rPr lang="en-IN" dirty="0"/>
              <a:t>Phishing Attack</a:t>
            </a:r>
          </a:p>
        </p:txBody>
      </p:sp>
      <p:sp>
        <p:nvSpPr>
          <p:cNvPr id="3" name="Content Placeholder 2">
            <a:extLst>
              <a:ext uri="{FF2B5EF4-FFF2-40B4-BE49-F238E27FC236}">
                <a16:creationId xmlns:a16="http://schemas.microsoft.com/office/drawing/2014/main" id="{224E63C3-5671-5EE2-922F-C092CB43C54B}"/>
              </a:ext>
            </a:extLst>
          </p:cNvPr>
          <p:cNvSpPr>
            <a:spLocks noGrp="1"/>
          </p:cNvSpPr>
          <p:nvPr>
            <p:ph idx="1"/>
          </p:nvPr>
        </p:nvSpPr>
        <p:spPr/>
        <p:txBody>
          <a:bodyPr/>
          <a:lstStyle/>
          <a:p>
            <a:pPr marL="0" indent="0">
              <a:buNone/>
            </a:pPr>
            <a:r>
              <a:rPr lang="en-US" b="1" dirty="0"/>
              <a:t>Ways to prevent Phishing attack:</a:t>
            </a:r>
          </a:p>
          <a:p>
            <a:r>
              <a:rPr lang="en-IN" dirty="0"/>
              <a:t>Know what a phishing scam looks like</a:t>
            </a:r>
          </a:p>
          <a:p>
            <a:r>
              <a:rPr lang="en-IN" dirty="0"/>
              <a:t>Don't click on a random link</a:t>
            </a:r>
          </a:p>
          <a:p>
            <a:r>
              <a:rPr lang="en-IN" dirty="0"/>
              <a:t>Get free anti-phishing add-ons</a:t>
            </a:r>
          </a:p>
          <a:p>
            <a:r>
              <a:rPr lang="en-IN" dirty="0"/>
              <a:t>Don't give your information to an unsecured site</a:t>
            </a:r>
          </a:p>
          <a:p>
            <a:r>
              <a:rPr lang="en-IN" dirty="0"/>
              <a:t>Change passwords regularly</a:t>
            </a:r>
          </a:p>
          <a:p>
            <a:r>
              <a:rPr lang="en-IN" dirty="0"/>
              <a:t>install firewall</a:t>
            </a:r>
          </a:p>
          <a:p>
            <a:endParaRPr lang="en-IN" dirty="0"/>
          </a:p>
        </p:txBody>
      </p:sp>
    </p:spTree>
    <p:extLst>
      <p:ext uri="{BB962C8B-B14F-4D97-AF65-F5344CB8AC3E}">
        <p14:creationId xmlns:p14="http://schemas.microsoft.com/office/powerpoint/2010/main" val="2713494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215A6-2EBA-0857-9DE2-5C7A78AA88FC}"/>
              </a:ext>
            </a:extLst>
          </p:cNvPr>
          <p:cNvSpPr>
            <a:spLocks noGrp="1"/>
          </p:cNvSpPr>
          <p:nvPr>
            <p:ph type="title"/>
          </p:nvPr>
        </p:nvSpPr>
        <p:spPr/>
        <p:txBody>
          <a:bodyPr/>
          <a:lstStyle/>
          <a:p>
            <a:r>
              <a:rPr lang="en-IN" dirty="0"/>
              <a:t>SQL injection threat</a:t>
            </a:r>
          </a:p>
        </p:txBody>
      </p:sp>
      <p:sp>
        <p:nvSpPr>
          <p:cNvPr id="3" name="Content Placeholder 2">
            <a:extLst>
              <a:ext uri="{FF2B5EF4-FFF2-40B4-BE49-F238E27FC236}">
                <a16:creationId xmlns:a16="http://schemas.microsoft.com/office/drawing/2014/main" id="{DE7FD6DF-91EE-9C92-618A-2AB383F37E96}"/>
              </a:ext>
            </a:extLst>
          </p:cNvPr>
          <p:cNvSpPr>
            <a:spLocks noGrp="1"/>
          </p:cNvSpPr>
          <p:nvPr>
            <p:ph idx="1"/>
          </p:nvPr>
        </p:nvSpPr>
        <p:spPr/>
        <p:txBody>
          <a:bodyPr/>
          <a:lstStyle/>
          <a:p>
            <a:r>
              <a:rPr lang="en-US" dirty="0"/>
              <a:t>Injection attacks exploit a variety of vulnerabilities to directly </a:t>
            </a:r>
            <a:r>
              <a:rPr lang="en-US" dirty="0">
                <a:solidFill>
                  <a:srgbClr val="FF0000"/>
                </a:solidFill>
              </a:rPr>
              <a:t>insert malicious input</a:t>
            </a:r>
            <a:r>
              <a:rPr lang="en-US" dirty="0"/>
              <a:t> into the code of a web application.</a:t>
            </a:r>
          </a:p>
          <a:p>
            <a:r>
              <a:rPr lang="en-US" dirty="0"/>
              <a:t>Successful attacks may </a:t>
            </a:r>
            <a:r>
              <a:rPr lang="en-US" dirty="0">
                <a:solidFill>
                  <a:srgbClr val="FF0000"/>
                </a:solidFill>
              </a:rPr>
              <a:t>expose</a:t>
            </a:r>
            <a:r>
              <a:rPr lang="en-US" dirty="0"/>
              <a:t> sensitive information, execute a </a:t>
            </a:r>
            <a:r>
              <a:rPr lang="en-US" dirty="0">
                <a:solidFill>
                  <a:srgbClr val="FF0000"/>
                </a:solidFill>
              </a:rPr>
              <a:t>DoS</a:t>
            </a:r>
            <a:r>
              <a:rPr lang="en-US" dirty="0"/>
              <a:t> attack or compromise the entire system.</a:t>
            </a:r>
          </a:p>
          <a:p>
            <a:r>
              <a:rPr lang="en-US" dirty="0"/>
              <a:t>In the SQL injection threat, the attacker sends </a:t>
            </a:r>
            <a:r>
              <a:rPr lang="en-US" dirty="0">
                <a:solidFill>
                  <a:srgbClr val="FF0000"/>
                </a:solidFill>
              </a:rPr>
              <a:t>malicious query </a:t>
            </a:r>
            <a:r>
              <a:rPr lang="en-US" dirty="0"/>
              <a:t>to the device or a server. The server is then forced to expose sensitive information.</a:t>
            </a:r>
          </a:p>
          <a:p>
            <a:r>
              <a:rPr lang="en-US" dirty="0"/>
              <a:t>A new variant on this attack is </a:t>
            </a:r>
            <a:r>
              <a:rPr lang="en-US" dirty="0">
                <a:solidFill>
                  <a:srgbClr val="FF0000"/>
                </a:solidFill>
              </a:rPr>
              <a:t>NoSQL attacks</a:t>
            </a:r>
            <a:r>
              <a:rPr lang="en-US" dirty="0"/>
              <a:t>, targeted against databases that do not use a relational data structure.</a:t>
            </a:r>
          </a:p>
        </p:txBody>
      </p:sp>
    </p:spTree>
    <p:extLst>
      <p:ext uri="{BB962C8B-B14F-4D97-AF65-F5344CB8AC3E}">
        <p14:creationId xmlns:p14="http://schemas.microsoft.com/office/powerpoint/2010/main" val="46839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69C6F-015A-5555-FFEE-14400261BA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272C14-591E-DCA1-80D7-40C7FEC55AE9}"/>
              </a:ext>
            </a:extLst>
          </p:cNvPr>
          <p:cNvSpPr>
            <a:spLocks noGrp="1"/>
          </p:cNvSpPr>
          <p:nvPr>
            <p:ph idx="1"/>
          </p:nvPr>
        </p:nvSpPr>
        <p:spPr/>
        <p:txBody>
          <a:bodyPr/>
          <a:lstStyle/>
          <a:p>
            <a:r>
              <a:rPr lang="en-US" dirty="0"/>
              <a:t>Ways to prevent SQL injection threat:-</a:t>
            </a:r>
          </a:p>
          <a:p>
            <a:pPr lvl="1"/>
            <a:r>
              <a:rPr lang="en-US" b="1" dirty="0"/>
              <a:t>Validate user inputs</a:t>
            </a:r>
            <a:r>
              <a:rPr lang="en-US" dirty="0"/>
              <a:t>: ensures that only </a:t>
            </a:r>
            <a:r>
              <a:rPr lang="en-US" dirty="0">
                <a:solidFill>
                  <a:srgbClr val="FF0000"/>
                </a:solidFill>
              </a:rPr>
              <a:t>expected</a:t>
            </a:r>
            <a:r>
              <a:rPr lang="en-US" dirty="0"/>
              <a:t> data types and values are accepted</a:t>
            </a:r>
          </a:p>
          <a:p>
            <a:pPr lvl="1"/>
            <a:r>
              <a:rPr lang="en-US" b="1" dirty="0"/>
              <a:t>Sanitize data by limiting special characters</a:t>
            </a:r>
            <a:r>
              <a:rPr lang="en-US" dirty="0"/>
              <a:t>: Attackers often inject SQL commands using </a:t>
            </a:r>
            <a:r>
              <a:rPr lang="en-US" dirty="0">
                <a:solidFill>
                  <a:srgbClr val="FF0000"/>
                </a:solidFill>
              </a:rPr>
              <a:t>special characters </a:t>
            </a:r>
            <a:r>
              <a:rPr lang="en-US" dirty="0"/>
              <a:t>like ', --, and ;. Sanitizing inputs removes or escapes these characters.</a:t>
            </a:r>
          </a:p>
          <a:p>
            <a:pPr lvl="1"/>
            <a:r>
              <a:rPr lang="en-US" b="1" dirty="0"/>
              <a:t>Use stored procedures in the database</a:t>
            </a:r>
            <a:r>
              <a:rPr lang="en-US" dirty="0"/>
              <a:t>: </a:t>
            </a:r>
            <a:r>
              <a:rPr lang="en-US" dirty="0">
                <a:solidFill>
                  <a:srgbClr val="FF0000"/>
                </a:solidFill>
              </a:rPr>
              <a:t>precompiled</a:t>
            </a:r>
            <a:r>
              <a:rPr lang="en-US" dirty="0"/>
              <a:t> SQL statements that reduce direct interaction with user inputs.</a:t>
            </a:r>
          </a:p>
          <a:p>
            <a:pPr lvl="1"/>
            <a:r>
              <a:rPr lang="en-US" b="1" dirty="0"/>
              <a:t>Establish appropriate privileges and strict access control</a:t>
            </a:r>
            <a:r>
              <a:rPr lang="en-US" dirty="0"/>
              <a:t>: Grant database users only the </a:t>
            </a:r>
            <a:r>
              <a:rPr lang="en-US" dirty="0">
                <a:solidFill>
                  <a:srgbClr val="FF0000"/>
                </a:solidFill>
              </a:rPr>
              <a:t>necessary permissions </a:t>
            </a:r>
            <a:r>
              <a:rPr lang="en-US" dirty="0"/>
              <a:t>to limit the impact of SQL injection.</a:t>
            </a:r>
            <a:endParaRPr lang="en-IN" dirty="0"/>
          </a:p>
          <a:p>
            <a:endParaRPr lang="en-IN" dirty="0"/>
          </a:p>
        </p:txBody>
      </p:sp>
    </p:spTree>
    <p:extLst>
      <p:ext uri="{BB962C8B-B14F-4D97-AF65-F5344CB8AC3E}">
        <p14:creationId xmlns:p14="http://schemas.microsoft.com/office/powerpoint/2010/main" val="25307751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AFF24-23AF-074E-7CC0-322E9BD51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06535-5AA4-B69D-A1F7-2AA3B4473D9C}"/>
              </a:ext>
            </a:extLst>
          </p:cNvPr>
          <p:cNvSpPr>
            <a:spLocks noGrp="1"/>
          </p:cNvSpPr>
          <p:nvPr>
            <p:ph type="title"/>
          </p:nvPr>
        </p:nvSpPr>
        <p:spPr/>
        <p:txBody>
          <a:bodyPr/>
          <a:lstStyle/>
          <a:p>
            <a:r>
              <a:rPr lang="en-IN" dirty="0"/>
              <a:t>Man-in-the-middle attack</a:t>
            </a:r>
          </a:p>
        </p:txBody>
      </p:sp>
      <p:sp>
        <p:nvSpPr>
          <p:cNvPr id="3" name="Content Placeholder 2">
            <a:extLst>
              <a:ext uri="{FF2B5EF4-FFF2-40B4-BE49-F238E27FC236}">
                <a16:creationId xmlns:a16="http://schemas.microsoft.com/office/drawing/2014/main" id="{42E2CD08-71EF-5A51-2BA5-8EB971B91405}"/>
              </a:ext>
            </a:extLst>
          </p:cNvPr>
          <p:cNvSpPr>
            <a:spLocks noGrp="1"/>
          </p:cNvSpPr>
          <p:nvPr>
            <p:ph idx="1"/>
          </p:nvPr>
        </p:nvSpPr>
        <p:spPr/>
        <p:txBody>
          <a:bodyPr/>
          <a:lstStyle/>
          <a:p>
            <a:pPr marL="0" indent="0">
              <a:buNone/>
            </a:pPr>
            <a:r>
              <a:rPr lang="en-US" sz="2400" dirty="0"/>
              <a:t>The man-in-the-middle attack is a security breach where cybercriminals place themselves between the communication system of a client and the server.</a:t>
            </a:r>
          </a:p>
          <a:p>
            <a:pPr marL="0" indent="0">
              <a:buNone/>
            </a:pPr>
            <a:r>
              <a:rPr lang="en-US" sz="2400" b="1" dirty="0"/>
              <a:t>Types of Man-in-the-middle attack</a:t>
            </a:r>
          </a:p>
          <a:p>
            <a:r>
              <a:rPr lang="en-US" sz="2400" b="1" dirty="0"/>
              <a:t>Session hijacking</a:t>
            </a:r>
            <a:r>
              <a:rPr lang="en-US" sz="2400" dirty="0"/>
              <a:t>: gain the access of a target’s computer or online account and exploit the whole web session control mechanism.  </a:t>
            </a:r>
          </a:p>
          <a:p>
            <a:r>
              <a:rPr lang="en-US" sz="2400" b="1" dirty="0"/>
              <a:t>IP Spoofing</a:t>
            </a:r>
            <a:r>
              <a:rPr lang="en-US" sz="2400" dirty="0"/>
              <a:t>: intruder sends message to a computer system with an IP address indicating message is coming from a different IP address than its actually coming from.</a:t>
            </a:r>
          </a:p>
          <a:p>
            <a:r>
              <a:rPr lang="en-US" sz="2400" b="1" dirty="0"/>
              <a:t>Replay</a:t>
            </a:r>
            <a:r>
              <a:rPr lang="en-US" sz="2400" dirty="0"/>
              <a:t>: a type of network attack in which an attacker captures a valid network transmission and then re-transmit it later.​</a:t>
            </a:r>
          </a:p>
        </p:txBody>
      </p:sp>
    </p:spTree>
    <p:extLst>
      <p:ext uri="{BB962C8B-B14F-4D97-AF65-F5344CB8AC3E}">
        <p14:creationId xmlns:p14="http://schemas.microsoft.com/office/powerpoint/2010/main" val="3619972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DF19-297C-660A-6801-ED173784E965}"/>
              </a:ext>
            </a:extLst>
          </p:cNvPr>
          <p:cNvSpPr>
            <a:spLocks noGrp="1"/>
          </p:cNvSpPr>
          <p:nvPr>
            <p:ph type="title"/>
          </p:nvPr>
        </p:nvSpPr>
        <p:spPr/>
        <p:txBody>
          <a:bodyPr/>
          <a:lstStyle/>
          <a:p>
            <a:r>
              <a:rPr lang="en-IN" dirty="0"/>
              <a:t>Man-in-the-middle attack</a:t>
            </a:r>
          </a:p>
        </p:txBody>
      </p:sp>
      <p:sp>
        <p:nvSpPr>
          <p:cNvPr id="3" name="Content Placeholder 2">
            <a:extLst>
              <a:ext uri="{FF2B5EF4-FFF2-40B4-BE49-F238E27FC236}">
                <a16:creationId xmlns:a16="http://schemas.microsoft.com/office/drawing/2014/main" id="{66A99B9A-3910-BB9A-F989-45BDEE5B2446}"/>
              </a:ext>
            </a:extLst>
          </p:cNvPr>
          <p:cNvSpPr>
            <a:spLocks noGrp="1"/>
          </p:cNvSpPr>
          <p:nvPr>
            <p:ph idx="1"/>
          </p:nvPr>
        </p:nvSpPr>
        <p:spPr/>
        <p:txBody>
          <a:bodyPr/>
          <a:lstStyle/>
          <a:p>
            <a:pPr marL="0" indent="0">
              <a:buNone/>
            </a:pPr>
            <a:r>
              <a:rPr lang="en-US" b="1" dirty="0"/>
              <a:t>Ways to prevent Man-in-the-middle attack</a:t>
            </a:r>
          </a:p>
          <a:p>
            <a:r>
              <a:rPr lang="en-US" dirty="0"/>
              <a:t>Strong router login credentials</a:t>
            </a:r>
          </a:p>
          <a:p>
            <a:r>
              <a:rPr lang="en-US" dirty="0"/>
              <a:t>Virtual private network</a:t>
            </a:r>
          </a:p>
          <a:p>
            <a:r>
              <a:rPr lang="en-US" dirty="0"/>
              <a:t>Strong encryption on access points</a:t>
            </a:r>
          </a:p>
        </p:txBody>
      </p:sp>
      <p:pic>
        <p:nvPicPr>
          <p:cNvPr id="4" name="Picture 3">
            <a:extLst>
              <a:ext uri="{FF2B5EF4-FFF2-40B4-BE49-F238E27FC236}">
                <a16:creationId xmlns:a16="http://schemas.microsoft.com/office/drawing/2014/main" id="{DAAF2471-CC27-16EE-E1E4-EE1FEF8C2CB4}"/>
              </a:ext>
            </a:extLst>
          </p:cNvPr>
          <p:cNvPicPr>
            <a:picLocks noChangeAspect="1"/>
          </p:cNvPicPr>
          <p:nvPr/>
        </p:nvPicPr>
        <p:blipFill>
          <a:blip r:embed="rId2"/>
          <a:stretch>
            <a:fillRect/>
          </a:stretch>
        </p:blipFill>
        <p:spPr>
          <a:xfrm>
            <a:off x="7948386" y="2253507"/>
            <a:ext cx="3526971" cy="3036339"/>
          </a:xfrm>
          <a:prstGeom prst="rect">
            <a:avLst/>
          </a:prstGeom>
        </p:spPr>
      </p:pic>
    </p:spTree>
    <p:extLst>
      <p:ext uri="{BB962C8B-B14F-4D97-AF65-F5344CB8AC3E}">
        <p14:creationId xmlns:p14="http://schemas.microsoft.com/office/powerpoint/2010/main" val="7399585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33806-F0D4-08E4-1DD8-D3CEA5415101}"/>
              </a:ext>
            </a:extLst>
          </p:cNvPr>
          <p:cNvSpPr>
            <a:spLocks noGrp="1"/>
          </p:cNvSpPr>
          <p:nvPr>
            <p:ph type="title"/>
          </p:nvPr>
        </p:nvSpPr>
        <p:spPr/>
        <p:txBody>
          <a:bodyPr/>
          <a:lstStyle/>
          <a:p>
            <a:r>
              <a:rPr lang="en-IN" dirty="0"/>
              <a:t>Malware</a:t>
            </a:r>
          </a:p>
        </p:txBody>
      </p:sp>
      <p:sp>
        <p:nvSpPr>
          <p:cNvPr id="3" name="Content Placeholder 2">
            <a:extLst>
              <a:ext uri="{FF2B5EF4-FFF2-40B4-BE49-F238E27FC236}">
                <a16:creationId xmlns:a16="http://schemas.microsoft.com/office/drawing/2014/main" id="{B8EDD46E-7588-11A9-7827-EB9A57F580FC}"/>
              </a:ext>
            </a:extLst>
          </p:cNvPr>
          <p:cNvSpPr>
            <a:spLocks noGrp="1"/>
          </p:cNvSpPr>
          <p:nvPr>
            <p:ph idx="1"/>
          </p:nvPr>
        </p:nvSpPr>
        <p:spPr>
          <a:xfrm>
            <a:off x="838200" y="1145245"/>
            <a:ext cx="6796314" cy="4364015"/>
          </a:xfrm>
        </p:spPr>
        <p:txBody>
          <a:bodyPr/>
          <a:lstStyle/>
          <a:p>
            <a:pPr marL="0" indent="0" algn="just">
              <a:buNone/>
            </a:pPr>
            <a:r>
              <a:rPr lang="en-US" sz="2400" dirty="0"/>
              <a:t>Malware is a malicious software which gets installed into the system when the user clicks on a dangerous link or an email.</a:t>
            </a:r>
          </a:p>
          <a:p>
            <a:pPr marL="0" indent="0" algn="just">
              <a:buNone/>
            </a:pPr>
            <a:r>
              <a:rPr lang="en-IN" sz="2000" b="1" dirty="0"/>
              <a:t>Types of Malware:</a:t>
            </a:r>
          </a:p>
          <a:p>
            <a:pPr algn="just"/>
            <a:r>
              <a:rPr lang="en-IN" sz="2000" b="1" dirty="0"/>
              <a:t>Viruses</a:t>
            </a:r>
            <a:r>
              <a:rPr lang="en-IN" sz="2000" dirty="0"/>
              <a:t>: </a:t>
            </a:r>
            <a:r>
              <a:rPr lang="en-US" sz="2000" dirty="0"/>
              <a:t>replicates itself by modifying other computer programs</a:t>
            </a:r>
            <a:endParaRPr lang="en-IN" sz="2000" dirty="0"/>
          </a:p>
          <a:p>
            <a:pPr algn="just"/>
            <a:r>
              <a:rPr lang="en-IN" sz="2000" b="1" dirty="0"/>
              <a:t>Trojans</a:t>
            </a:r>
            <a:r>
              <a:rPr lang="en-IN" sz="2000" dirty="0"/>
              <a:t>: downloads onto a computer disguised as a legitimate program.</a:t>
            </a:r>
          </a:p>
          <a:p>
            <a:pPr algn="just"/>
            <a:r>
              <a:rPr lang="en-IN" sz="2000" b="1" dirty="0"/>
              <a:t>Worms</a:t>
            </a:r>
            <a:r>
              <a:rPr lang="en-IN" sz="2000" dirty="0"/>
              <a:t>: </a:t>
            </a:r>
            <a:r>
              <a:rPr lang="en-US" sz="2000" dirty="0"/>
              <a:t>to self-replicate and infect other computers while remaining active on infected systems</a:t>
            </a:r>
            <a:endParaRPr lang="en-IN" sz="2000" dirty="0"/>
          </a:p>
          <a:p>
            <a:pPr algn="just"/>
            <a:r>
              <a:rPr lang="en-IN" sz="2000" b="1" dirty="0"/>
              <a:t>Ransomware</a:t>
            </a:r>
            <a:r>
              <a:rPr lang="en-IN" sz="2000" dirty="0"/>
              <a:t>: </a:t>
            </a:r>
            <a:r>
              <a:rPr lang="en-US" sz="2000" dirty="0"/>
              <a:t>permanently block access to the victim's personal data unless a ransom is paid</a:t>
            </a:r>
            <a:endParaRPr lang="en-IN" sz="2000" dirty="0"/>
          </a:p>
        </p:txBody>
      </p:sp>
      <p:pic>
        <p:nvPicPr>
          <p:cNvPr id="5" name="Picture 4">
            <a:extLst>
              <a:ext uri="{FF2B5EF4-FFF2-40B4-BE49-F238E27FC236}">
                <a16:creationId xmlns:a16="http://schemas.microsoft.com/office/drawing/2014/main" id="{BBC23044-73B1-4559-71B5-860982AF943E}"/>
              </a:ext>
            </a:extLst>
          </p:cNvPr>
          <p:cNvPicPr>
            <a:picLocks noChangeAspect="1"/>
          </p:cNvPicPr>
          <p:nvPr/>
        </p:nvPicPr>
        <p:blipFill>
          <a:blip r:embed="rId2"/>
          <a:stretch>
            <a:fillRect/>
          </a:stretch>
        </p:blipFill>
        <p:spPr>
          <a:xfrm>
            <a:off x="7634514" y="1494971"/>
            <a:ext cx="4368800" cy="3701143"/>
          </a:xfrm>
          <a:prstGeom prst="rect">
            <a:avLst/>
          </a:prstGeom>
        </p:spPr>
      </p:pic>
    </p:spTree>
    <p:extLst>
      <p:ext uri="{BB962C8B-B14F-4D97-AF65-F5344CB8AC3E}">
        <p14:creationId xmlns:p14="http://schemas.microsoft.com/office/powerpoint/2010/main" val="1997420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C4C3B-7776-3E6B-992E-F48040FA2B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BD1D6C5-F473-031A-0D10-22622DD7E481}"/>
              </a:ext>
            </a:extLst>
          </p:cNvPr>
          <p:cNvSpPr>
            <a:spLocks noGrp="1"/>
          </p:cNvSpPr>
          <p:nvPr>
            <p:ph idx="1"/>
          </p:nvPr>
        </p:nvSpPr>
        <p:spPr/>
        <p:txBody>
          <a:bodyPr/>
          <a:lstStyle/>
          <a:p>
            <a:pPr marL="0" indent="0">
              <a:buNone/>
            </a:pPr>
            <a:r>
              <a:rPr lang="en-US" dirty="0"/>
              <a:t>Ways to prevent Malware:</a:t>
            </a:r>
          </a:p>
          <a:p>
            <a:r>
              <a:rPr lang="en-US" dirty="0"/>
              <a:t>Regularly update your computer and software </a:t>
            </a:r>
          </a:p>
          <a:p>
            <a:r>
              <a:rPr lang="en-US" dirty="0"/>
              <a:t>Be careful while opening unknown email attachments or images</a:t>
            </a:r>
            <a:endParaRPr lang="en-IN" dirty="0"/>
          </a:p>
        </p:txBody>
      </p:sp>
    </p:spTree>
    <p:extLst>
      <p:ext uri="{BB962C8B-B14F-4D97-AF65-F5344CB8AC3E}">
        <p14:creationId xmlns:p14="http://schemas.microsoft.com/office/powerpoint/2010/main" val="727135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4EB6-DC3F-1C39-85E0-927B8C4B3889}"/>
              </a:ext>
            </a:extLst>
          </p:cNvPr>
          <p:cNvSpPr>
            <a:spLocks noGrp="1"/>
          </p:cNvSpPr>
          <p:nvPr>
            <p:ph type="title"/>
          </p:nvPr>
        </p:nvSpPr>
        <p:spPr/>
        <p:txBody>
          <a:bodyPr/>
          <a:lstStyle/>
          <a:p>
            <a:r>
              <a:rPr lang="en-IN" dirty="0"/>
              <a:t>Cross-site scripting</a:t>
            </a:r>
          </a:p>
        </p:txBody>
      </p:sp>
      <p:sp>
        <p:nvSpPr>
          <p:cNvPr id="3" name="Content Placeholder 2">
            <a:extLst>
              <a:ext uri="{FF2B5EF4-FFF2-40B4-BE49-F238E27FC236}">
                <a16:creationId xmlns:a16="http://schemas.microsoft.com/office/drawing/2014/main" id="{38B5AD20-D6AE-CEC5-1CD5-57C9DF8D1D24}"/>
              </a:ext>
            </a:extLst>
          </p:cNvPr>
          <p:cNvSpPr>
            <a:spLocks noGrp="1"/>
          </p:cNvSpPr>
          <p:nvPr>
            <p:ph idx="1"/>
          </p:nvPr>
        </p:nvSpPr>
        <p:spPr/>
        <p:txBody>
          <a:bodyPr/>
          <a:lstStyle/>
          <a:p>
            <a:r>
              <a:rPr lang="en-US" dirty="0"/>
              <a:t>Cross-site scripting is a cyber-attack where an attacker sends malicious code to a reputable website</a:t>
            </a:r>
          </a:p>
          <a:p>
            <a:endParaRPr lang="en-IN" dirty="0"/>
          </a:p>
        </p:txBody>
      </p:sp>
      <p:pic>
        <p:nvPicPr>
          <p:cNvPr id="5" name="Picture 4">
            <a:extLst>
              <a:ext uri="{FF2B5EF4-FFF2-40B4-BE49-F238E27FC236}">
                <a16:creationId xmlns:a16="http://schemas.microsoft.com/office/drawing/2014/main" id="{29705666-0A69-3511-91F4-1C6314218CB0}"/>
              </a:ext>
            </a:extLst>
          </p:cNvPr>
          <p:cNvPicPr>
            <a:picLocks noChangeAspect="1"/>
          </p:cNvPicPr>
          <p:nvPr/>
        </p:nvPicPr>
        <p:blipFill>
          <a:blip r:embed="rId2"/>
          <a:stretch>
            <a:fillRect/>
          </a:stretch>
        </p:blipFill>
        <p:spPr>
          <a:xfrm>
            <a:off x="7534169" y="2222796"/>
            <a:ext cx="3495675" cy="3124200"/>
          </a:xfrm>
          <a:prstGeom prst="rect">
            <a:avLst/>
          </a:prstGeom>
        </p:spPr>
      </p:pic>
    </p:spTree>
    <p:extLst>
      <p:ext uri="{BB962C8B-B14F-4D97-AF65-F5344CB8AC3E}">
        <p14:creationId xmlns:p14="http://schemas.microsoft.com/office/powerpoint/2010/main" val="6702368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5300B-09D2-ABFC-9403-2619FE14A4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8776165-C482-36B1-8568-F70C7A29C2AD}"/>
              </a:ext>
            </a:extLst>
          </p:cNvPr>
          <p:cNvSpPr>
            <a:spLocks noGrp="1"/>
          </p:cNvSpPr>
          <p:nvPr>
            <p:ph idx="1"/>
          </p:nvPr>
        </p:nvSpPr>
        <p:spPr/>
        <p:txBody>
          <a:bodyPr/>
          <a:lstStyle/>
          <a:p>
            <a:pPr marL="0" indent="0">
              <a:buNone/>
            </a:pPr>
            <a:r>
              <a:rPr lang="en-US" dirty="0"/>
              <a:t>Ways to prevent Cross-site-scripting:-</a:t>
            </a:r>
          </a:p>
          <a:p>
            <a:r>
              <a:rPr lang="en-US" dirty="0"/>
              <a:t>Filter input on arrival.</a:t>
            </a:r>
          </a:p>
          <a:p>
            <a:r>
              <a:rPr lang="en-US" dirty="0"/>
              <a:t>Encode data on output.</a:t>
            </a:r>
          </a:p>
          <a:p>
            <a:r>
              <a:rPr lang="en-US" dirty="0"/>
              <a:t>Use appropriate response headers.</a:t>
            </a:r>
          </a:p>
          <a:p>
            <a:r>
              <a:rPr lang="en-US" dirty="0"/>
              <a:t>Content security policy.</a:t>
            </a:r>
            <a:endParaRPr lang="en-IN" dirty="0"/>
          </a:p>
        </p:txBody>
      </p:sp>
      <p:pic>
        <p:nvPicPr>
          <p:cNvPr id="1026" name="Picture 2">
            <a:extLst>
              <a:ext uri="{FF2B5EF4-FFF2-40B4-BE49-F238E27FC236}">
                <a16:creationId xmlns:a16="http://schemas.microsoft.com/office/drawing/2014/main" id="{526907B8-6FDC-840C-5122-DDB245B1F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3328" y="1306286"/>
            <a:ext cx="3171825" cy="3879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1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36355-3C2F-D83F-E799-A0EDF8199DE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DCBA8B09-319D-4E7D-A4A1-39118966792D}"/>
              </a:ext>
            </a:extLst>
          </p:cNvPr>
          <p:cNvSpPr>
            <a:spLocks noGrp="1"/>
          </p:cNvSpPr>
          <p:nvPr>
            <p:ph idx="1"/>
          </p:nvPr>
        </p:nvSpPr>
        <p:spPr/>
        <p:txBody>
          <a:bodyPr/>
          <a:lstStyle/>
          <a:p>
            <a:r>
              <a:rPr lang="en-US" dirty="0"/>
              <a:t>The internet in India is growing rapidly. It has given rise to new opportunities in every field we can think of— be it entertainment, business, sports or education. </a:t>
            </a:r>
          </a:p>
          <a:p>
            <a:r>
              <a:rPr lang="en-US" dirty="0"/>
              <a:t>There are two sides to a coin. Internet also has its own disadvantages. One of the major disadvantages is Cyber crime — illegal activity committed on the internet</a:t>
            </a:r>
            <a:endParaRPr lang="en-IN" dirty="0"/>
          </a:p>
        </p:txBody>
      </p:sp>
    </p:spTree>
    <p:extLst>
      <p:ext uri="{BB962C8B-B14F-4D97-AF65-F5344CB8AC3E}">
        <p14:creationId xmlns:p14="http://schemas.microsoft.com/office/powerpoint/2010/main" val="42394542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5FFA-3911-40E3-84F1-40EFBE58569A}"/>
              </a:ext>
            </a:extLst>
          </p:cNvPr>
          <p:cNvSpPr>
            <a:spLocks noGrp="1"/>
          </p:cNvSpPr>
          <p:nvPr>
            <p:ph type="title"/>
          </p:nvPr>
        </p:nvSpPr>
        <p:spPr/>
        <p:txBody>
          <a:bodyPr/>
          <a:lstStyle/>
          <a:p>
            <a:r>
              <a:rPr lang="en-IN" dirty="0"/>
              <a:t>Advanced persistent threat</a:t>
            </a:r>
          </a:p>
        </p:txBody>
      </p:sp>
      <p:sp>
        <p:nvSpPr>
          <p:cNvPr id="3" name="Content Placeholder 2">
            <a:extLst>
              <a:ext uri="{FF2B5EF4-FFF2-40B4-BE49-F238E27FC236}">
                <a16:creationId xmlns:a16="http://schemas.microsoft.com/office/drawing/2014/main" id="{A8D7182F-1B60-CF5C-6E71-1CD4F43D39B7}"/>
              </a:ext>
            </a:extLst>
          </p:cNvPr>
          <p:cNvSpPr>
            <a:spLocks noGrp="1"/>
          </p:cNvSpPr>
          <p:nvPr>
            <p:ph idx="1"/>
          </p:nvPr>
        </p:nvSpPr>
        <p:spPr/>
        <p:txBody>
          <a:bodyPr/>
          <a:lstStyle/>
          <a:p>
            <a:r>
              <a:rPr lang="en-US" dirty="0"/>
              <a:t>An advanced persistent threat occurs when an attacker gains unauthorized access to a system or network and remains undetected for a long duration</a:t>
            </a:r>
          </a:p>
          <a:p>
            <a:pPr marL="0" indent="0">
              <a:buNone/>
            </a:pPr>
            <a:r>
              <a:rPr lang="en-US" dirty="0"/>
              <a:t>Ways to prevent Advanced persistent threats:-</a:t>
            </a:r>
          </a:p>
          <a:p>
            <a:r>
              <a:rPr lang="en-US" dirty="0"/>
              <a:t>Install a firewall</a:t>
            </a:r>
          </a:p>
          <a:p>
            <a:r>
              <a:rPr lang="en-US" dirty="0"/>
              <a:t>Enable a web application firewall</a:t>
            </a:r>
          </a:p>
          <a:p>
            <a:r>
              <a:rPr lang="en-US" dirty="0"/>
              <a:t>Install an antivirus</a:t>
            </a:r>
          </a:p>
          <a:p>
            <a:r>
              <a:rPr lang="en-US" dirty="0"/>
              <a:t>Implement intrusion prevention systems</a:t>
            </a:r>
          </a:p>
        </p:txBody>
      </p:sp>
    </p:spTree>
    <p:extLst>
      <p:ext uri="{BB962C8B-B14F-4D97-AF65-F5344CB8AC3E}">
        <p14:creationId xmlns:p14="http://schemas.microsoft.com/office/powerpoint/2010/main" val="3716207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EFA53-14F4-C07B-12D3-F61C0EFDE00A}"/>
              </a:ext>
            </a:extLst>
          </p:cNvPr>
          <p:cNvSpPr>
            <a:spLocks noGrp="1"/>
          </p:cNvSpPr>
          <p:nvPr>
            <p:ph type="title"/>
          </p:nvPr>
        </p:nvSpPr>
        <p:spPr/>
        <p:txBody>
          <a:bodyPr/>
          <a:lstStyle/>
          <a:p>
            <a:r>
              <a:rPr lang="en-IN" dirty="0"/>
              <a:t>Password attacks</a:t>
            </a:r>
          </a:p>
        </p:txBody>
      </p:sp>
      <p:sp>
        <p:nvSpPr>
          <p:cNvPr id="3" name="Content Placeholder 2">
            <a:extLst>
              <a:ext uri="{FF2B5EF4-FFF2-40B4-BE49-F238E27FC236}">
                <a16:creationId xmlns:a16="http://schemas.microsoft.com/office/drawing/2014/main" id="{0D8B1267-D82C-DA96-3E8E-9DC3A429074E}"/>
              </a:ext>
            </a:extLst>
          </p:cNvPr>
          <p:cNvSpPr>
            <a:spLocks noGrp="1"/>
          </p:cNvSpPr>
          <p:nvPr>
            <p:ph idx="1"/>
          </p:nvPr>
        </p:nvSpPr>
        <p:spPr>
          <a:xfrm>
            <a:off x="838200" y="1249136"/>
            <a:ext cx="10515600" cy="3879669"/>
          </a:xfrm>
        </p:spPr>
        <p:txBody>
          <a:bodyPr/>
          <a:lstStyle/>
          <a:p>
            <a:r>
              <a:rPr lang="en-US" dirty="0"/>
              <a:t>Password attack is an attempt to steal passwords from a user.</a:t>
            </a:r>
          </a:p>
          <a:p>
            <a:pPr marL="0" indent="0">
              <a:buNone/>
            </a:pPr>
            <a:r>
              <a:rPr lang="en-US" dirty="0"/>
              <a:t>Two common techniques used to get user's password</a:t>
            </a:r>
          </a:p>
          <a:p>
            <a:r>
              <a:rPr lang="en-US" dirty="0"/>
              <a:t>Brute-force guessing - Brute-force guessing attacker submitting many passwords or passphrases with the hope of eventually guessing correctly. The attacker systematically checks all possible passwords and passphrases until the correct one is found.</a:t>
            </a:r>
          </a:p>
          <a:p>
            <a:r>
              <a:rPr lang="en-US" dirty="0"/>
              <a:t>Dictionary attack - a type of brute force attack where hackers try to guess a user's password to their online accounts by quickly running through a list of commonly used words, phrases, and number combinations.</a:t>
            </a:r>
            <a:endParaRPr lang="en-IN" dirty="0"/>
          </a:p>
        </p:txBody>
      </p:sp>
    </p:spTree>
    <p:extLst>
      <p:ext uri="{BB962C8B-B14F-4D97-AF65-F5344CB8AC3E}">
        <p14:creationId xmlns:p14="http://schemas.microsoft.com/office/powerpoint/2010/main" val="346408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683B4-385B-0A85-906E-F389BB0AFAE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A8CCC4-69C1-AAA2-4121-220CCD3FD21C}"/>
              </a:ext>
            </a:extLst>
          </p:cNvPr>
          <p:cNvSpPr>
            <a:spLocks noGrp="1"/>
          </p:cNvSpPr>
          <p:nvPr>
            <p:ph idx="1"/>
          </p:nvPr>
        </p:nvSpPr>
        <p:spPr/>
        <p:txBody>
          <a:bodyPr/>
          <a:lstStyle/>
          <a:p>
            <a:pPr marL="0" indent="0">
              <a:buNone/>
            </a:pPr>
            <a:r>
              <a:rPr lang="en-US" dirty="0"/>
              <a:t>Ways to prevent Password attack</a:t>
            </a:r>
          </a:p>
          <a:p>
            <a:r>
              <a:rPr lang="en-US" dirty="0"/>
              <a:t>Use strong password</a:t>
            </a:r>
          </a:p>
          <a:p>
            <a:r>
              <a:rPr lang="en-US" dirty="0"/>
              <a:t>Multi-factor authentication- MFA: For example, along with the password, users might be asked to enter a code sent to their email, answer a secret question, or scan a fingerprint.</a:t>
            </a:r>
          </a:p>
          <a:p>
            <a:pPr marL="0" indent="0">
              <a:buNone/>
            </a:pPr>
            <a:endParaRPr lang="en-IN" dirty="0"/>
          </a:p>
        </p:txBody>
      </p:sp>
    </p:spTree>
    <p:extLst>
      <p:ext uri="{BB962C8B-B14F-4D97-AF65-F5344CB8AC3E}">
        <p14:creationId xmlns:p14="http://schemas.microsoft.com/office/powerpoint/2010/main" val="197582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919C-309F-50A0-B201-DE95114755E4}"/>
              </a:ext>
            </a:extLst>
          </p:cNvPr>
          <p:cNvSpPr>
            <a:spLocks noGrp="1"/>
          </p:cNvSpPr>
          <p:nvPr>
            <p:ph type="title"/>
          </p:nvPr>
        </p:nvSpPr>
        <p:spPr/>
        <p:txBody>
          <a:bodyPr/>
          <a:lstStyle/>
          <a:p>
            <a:r>
              <a:rPr lang="en-IN" dirty="0"/>
              <a:t>Social Engineering Attacks</a:t>
            </a:r>
          </a:p>
        </p:txBody>
      </p:sp>
      <p:sp>
        <p:nvSpPr>
          <p:cNvPr id="3" name="Content Placeholder 2">
            <a:extLst>
              <a:ext uri="{FF2B5EF4-FFF2-40B4-BE49-F238E27FC236}">
                <a16:creationId xmlns:a16="http://schemas.microsoft.com/office/drawing/2014/main" id="{64B3B375-1CEE-1EEE-23A7-B29758BACDA8}"/>
              </a:ext>
            </a:extLst>
          </p:cNvPr>
          <p:cNvSpPr>
            <a:spLocks noGrp="1"/>
          </p:cNvSpPr>
          <p:nvPr>
            <p:ph idx="1"/>
          </p:nvPr>
        </p:nvSpPr>
        <p:spPr>
          <a:xfrm>
            <a:off x="838200" y="1145245"/>
            <a:ext cx="10515600" cy="3879669"/>
          </a:xfrm>
        </p:spPr>
        <p:txBody>
          <a:bodyPr/>
          <a:lstStyle/>
          <a:p>
            <a:r>
              <a:rPr lang="en-US" sz="2400" dirty="0"/>
              <a:t>Social engineering is the term used for a broad range of malicious activities accomplished through human interactions. </a:t>
            </a:r>
          </a:p>
          <a:p>
            <a:r>
              <a:rPr lang="en-US" sz="2400" dirty="0"/>
              <a:t>It uses psychological manipulation to trick users into making security mistakes or giving away sensitive information.</a:t>
            </a:r>
          </a:p>
          <a:p>
            <a:r>
              <a:rPr lang="en-US" sz="2400" dirty="0"/>
              <a:t>Social engineering attacks happen in one or more steps. </a:t>
            </a:r>
          </a:p>
          <a:p>
            <a:r>
              <a:rPr lang="en-US" sz="2400" dirty="0"/>
              <a:t>The attacker first investigates the intended victim to gather necessary background information, such as potential points of entry and weak security protocols, needed to proceed with the attack. </a:t>
            </a:r>
          </a:p>
          <a:p>
            <a:r>
              <a:rPr lang="en-US" sz="2400" dirty="0"/>
              <a:t>Then, the attacker moves to gain the victim’s trust and provide stimuli for subsequent actions that break security practices, such as revealing sensitive information or granting access to critical resources.</a:t>
            </a:r>
            <a:endParaRPr lang="en-IN" sz="2400" dirty="0"/>
          </a:p>
        </p:txBody>
      </p:sp>
    </p:spTree>
    <p:extLst>
      <p:ext uri="{BB962C8B-B14F-4D97-AF65-F5344CB8AC3E}">
        <p14:creationId xmlns:p14="http://schemas.microsoft.com/office/powerpoint/2010/main" val="130954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2F9B1-4EB8-C165-E953-80778AC1B26C}"/>
              </a:ext>
            </a:extLst>
          </p:cNvPr>
          <p:cNvSpPr>
            <a:spLocks noGrp="1"/>
          </p:cNvSpPr>
          <p:nvPr>
            <p:ph type="title"/>
          </p:nvPr>
        </p:nvSpPr>
        <p:spPr/>
        <p:txBody>
          <a:bodyPr/>
          <a:lstStyle/>
          <a:p>
            <a:r>
              <a:rPr lang="en-IN" dirty="0"/>
              <a:t>Social Engineering Attack Lifecycle</a:t>
            </a:r>
          </a:p>
        </p:txBody>
      </p:sp>
      <p:pic>
        <p:nvPicPr>
          <p:cNvPr id="5" name="Content Placeholder 4">
            <a:extLst>
              <a:ext uri="{FF2B5EF4-FFF2-40B4-BE49-F238E27FC236}">
                <a16:creationId xmlns:a16="http://schemas.microsoft.com/office/drawing/2014/main" id="{6E776F55-DF5F-A538-0795-B64B788DB7CE}"/>
              </a:ext>
            </a:extLst>
          </p:cNvPr>
          <p:cNvPicPr>
            <a:picLocks noGrp="1" noChangeAspect="1"/>
          </p:cNvPicPr>
          <p:nvPr>
            <p:ph idx="1"/>
          </p:nvPr>
        </p:nvPicPr>
        <p:blipFill>
          <a:blip r:embed="rId2"/>
          <a:stretch>
            <a:fillRect/>
          </a:stretch>
        </p:blipFill>
        <p:spPr>
          <a:xfrm>
            <a:off x="2537460" y="1306512"/>
            <a:ext cx="7315199" cy="4294187"/>
          </a:xfrm>
          <a:prstGeom prst="rect">
            <a:avLst/>
          </a:prstGeom>
        </p:spPr>
      </p:pic>
    </p:spTree>
    <p:extLst>
      <p:ext uri="{BB962C8B-B14F-4D97-AF65-F5344CB8AC3E}">
        <p14:creationId xmlns:p14="http://schemas.microsoft.com/office/powerpoint/2010/main" val="6524329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26B77-2E2C-1D40-F339-616B1857411F}"/>
              </a:ext>
            </a:extLst>
          </p:cNvPr>
          <p:cNvSpPr>
            <a:spLocks noGrp="1"/>
          </p:cNvSpPr>
          <p:nvPr>
            <p:ph type="title"/>
          </p:nvPr>
        </p:nvSpPr>
        <p:spPr/>
        <p:txBody>
          <a:bodyPr/>
          <a:lstStyle/>
          <a:p>
            <a:r>
              <a:rPr lang="en-IN" dirty="0"/>
              <a:t>Social engineering attack techniques</a:t>
            </a:r>
          </a:p>
        </p:txBody>
      </p:sp>
      <p:sp>
        <p:nvSpPr>
          <p:cNvPr id="3" name="Content Placeholder 2">
            <a:extLst>
              <a:ext uri="{FF2B5EF4-FFF2-40B4-BE49-F238E27FC236}">
                <a16:creationId xmlns:a16="http://schemas.microsoft.com/office/drawing/2014/main" id="{58F1672F-B50D-41BF-313D-DEBB89589D11}"/>
              </a:ext>
            </a:extLst>
          </p:cNvPr>
          <p:cNvSpPr>
            <a:spLocks noGrp="1"/>
          </p:cNvSpPr>
          <p:nvPr>
            <p:ph idx="1"/>
          </p:nvPr>
        </p:nvSpPr>
        <p:spPr/>
        <p:txBody>
          <a:bodyPr/>
          <a:lstStyle/>
          <a:p>
            <a:r>
              <a:rPr lang="en-IN" dirty="0"/>
              <a:t>Baiting - </a:t>
            </a:r>
            <a:r>
              <a:rPr lang="en-US" dirty="0"/>
              <a:t>As its name implies, baiting attacks use a false promise to provoke a victim’s greed or curiosity. They lure users into a trap that steals their personal information or inflicts their systems with malware.</a:t>
            </a:r>
          </a:p>
          <a:p>
            <a:r>
              <a:rPr lang="en-IN" dirty="0"/>
              <a:t>Scareware - </a:t>
            </a:r>
            <a:r>
              <a:rPr lang="en-US" dirty="0"/>
              <a:t>Scareware involves victims being bombarded with false alarms and fictitious threats. Users are deceived to think their system is infected with malware, prompting them to install software that has no real benefit or is malware itself. </a:t>
            </a:r>
            <a:endParaRPr lang="en-IN" dirty="0"/>
          </a:p>
        </p:txBody>
      </p:sp>
    </p:spTree>
    <p:extLst>
      <p:ext uri="{BB962C8B-B14F-4D97-AF65-F5344CB8AC3E}">
        <p14:creationId xmlns:p14="http://schemas.microsoft.com/office/powerpoint/2010/main" val="1555244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CA99-BE4E-6ACF-67AA-D3D930A6A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B70117-565C-A0E8-43E2-10CB343EA3E9}"/>
              </a:ext>
            </a:extLst>
          </p:cNvPr>
          <p:cNvSpPr>
            <a:spLocks noGrp="1"/>
          </p:cNvSpPr>
          <p:nvPr>
            <p:ph idx="1"/>
          </p:nvPr>
        </p:nvSpPr>
        <p:spPr/>
        <p:txBody>
          <a:bodyPr/>
          <a:lstStyle/>
          <a:p>
            <a:r>
              <a:rPr lang="en-IN" dirty="0"/>
              <a:t>Pretexting - </a:t>
            </a:r>
            <a:r>
              <a:rPr lang="en-US" dirty="0"/>
              <a:t>Here an attacker obtains information through a series of cleverly crafted lies. The scam is often initiated by an attacker pretending to need sensitive information from a victim so as to perform a critical task.</a:t>
            </a:r>
          </a:p>
          <a:p>
            <a:r>
              <a:rPr lang="en-IN" dirty="0"/>
              <a:t>Phishing</a:t>
            </a:r>
          </a:p>
        </p:txBody>
      </p:sp>
    </p:spTree>
    <p:extLst>
      <p:ext uri="{BB962C8B-B14F-4D97-AF65-F5344CB8AC3E}">
        <p14:creationId xmlns:p14="http://schemas.microsoft.com/office/powerpoint/2010/main" val="40560055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5BF17-1148-35A7-A1AC-9149689E46C6}"/>
              </a:ext>
            </a:extLst>
          </p:cNvPr>
          <p:cNvSpPr>
            <a:spLocks noGrp="1"/>
          </p:cNvSpPr>
          <p:nvPr>
            <p:ph type="title"/>
          </p:nvPr>
        </p:nvSpPr>
        <p:spPr/>
        <p:txBody>
          <a:bodyPr/>
          <a:lstStyle/>
          <a:p>
            <a:r>
              <a:rPr lang="en-IN" dirty="0"/>
              <a:t>Social engineering prevention</a:t>
            </a:r>
          </a:p>
        </p:txBody>
      </p:sp>
      <p:sp>
        <p:nvSpPr>
          <p:cNvPr id="3" name="Content Placeholder 2">
            <a:extLst>
              <a:ext uri="{FF2B5EF4-FFF2-40B4-BE49-F238E27FC236}">
                <a16:creationId xmlns:a16="http://schemas.microsoft.com/office/drawing/2014/main" id="{E506383A-78B4-E196-8055-B10CF11BE36D}"/>
              </a:ext>
            </a:extLst>
          </p:cNvPr>
          <p:cNvSpPr>
            <a:spLocks noGrp="1"/>
          </p:cNvSpPr>
          <p:nvPr>
            <p:ph idx="1"/>
          </p:nvPr>
        </p:nvSpPr>
        <p:spPr/>
        <p:txBody>
          <a:bodyPr/>
          <a:lstStyle/>
          <a:p>
            <a:r>
              <a:rPr lang="en-US" dirty="0"/>
              <a:t>Don’t open emails and attachments from suspicious sources </a:t>
            </a:r>
          </a:p>
          <a:p>
            <a:r>
              <a:rPr lang="en-IN" dirty="0"/>
              <a:t>Use multifactor authentication</a:t>
            </a:r>
          </a:p>
          <a:p>
            <a:r>
              <a:rPr lang="en-US" dirty="0"/>
              <a:t>Be wary of tempting offers </a:t>
            </a:r>
          </a:p>
          <a:p>
            <a:r>
              <a:rPr lang="en-US" dirty="0"/>
              <a:t>Keep your antivirus/antimalware software updated</a:t>
            </a:r>
            <a:endParaRPr lang="en-IN" dirty="0"/>
          </a:p>
        </p:txBody>
      </p:sp>
    </p:spTree>
    <p:extLst>
      <p:ext uri="{BB962C8B-B14F-4D97-AF65-F5344CB8AC3E}">
        <p14:creationId xmlns:p14="http://schemas.microsoft.com/office/powerpoint/2010/main" val="8608310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8507C-3BA8-CCA1-6704-7B0D723024AC}"/>
              </a:ext>
            </a:extLst>
          </p:cNvPr>
          <p:cNvSpPr>
            <a:spLocks noGrp="1"/>
          </p:cNvSpPr>
          <p:nvPr>
            <p:ph type="title"/>
          </p:nvPr>
        </p:nvSpPr>
        <p:spPr/>
        <p:txBody>
          <a:bodyPr/>
          <a:lstStyle/>
          <a:p>
            <a:r>
              <a:rPr lang="en-IN" dirty="0"/>
              <a:t>Supply Chain Attacks</a:t>
            </a:r>
          </a:p>
        </p:txBody>
      </p:sp>
      <p:sp>
        <p:nvSpPr>
          <p:cNvPr id="3" name="Content Placeholder 2">
            <a:extLst>
              <a:ext uri="{FF2B5EF4-FFF2-40B4-BE49-F238E27FC236}">
                <a16:creationId xmlns:a16="http://schemas.microsoft.com/office/drawing/2014/main" id="{538586A1-720D-1EBC-2965-EBCEBAEC0CE1}"/>
              </a:ext>
            </a:extLst>
          </p:cNvPr>
          <p:cNvSpPr>
            <a:spLocks noGrp="1"/>
          </p:cNvSpPr>
          <p:nvPr>
            <p:ph idx="1"/>
          </p:nvPr>
        </p:nvSpPr>
        <p:spPr/>
        <p:txBody>
          <a:bodyPr/>
          <a:lstStyle/>
          <a:p>
            <a:r>
              <a:rPr lang="en-US" dirty="0"/>
              <a:t>A supply chain is the network of people, organizations, and technology involved in making and selling a product. </a:t>
            </a:r>
          </a:p>
          <a:p>
            <a:r>
              <a:rPr lang="en-US" dirty="0"/>
              <a:t>A supply chain attack is a cyberattack that targets a company's supply chain to steal data or disrupt operations. </a:t>
            </a:r>
          </a:p>
          <a:p>
            <a:r>
              <a:rPr lang="en-US" dirty="0"/>
              <a:t>A supply chain attack uses third-party tools or services — collectively referred to as a ‘supply chain’ — to infiltrate a target’s system or network. </a:t>
            </a:r>
          </a:p>
          <a:p>
            <a:r>
              <a:rPr lang="en-US" dirty="0"/>
              <a:t>These attacks are sometimes called “value-chain attacks” or “third-party attacks.”</a:t>
            </a:r>
            <a:endParaRPr lang="en-IN" dirty="0"/>
          </a:p>
        </p:txBody>
      </p:sp>
    </p:spTree>
    <p:extLst>
      <p:ext uri="{BB962C8B-B14F-4D97-AF65-F5344CB8AC3E}">
        <p14:creationId xmlns:p14="http://schemas.microsoft.com/office/powerpoint/2010/main" val="3188622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4345B-91EE-63EE-ABC9-86421FFA05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468B35-E83B-EF0F-3B79-CE91B5CB69AB}"/>
              </a:ext>
            </a:extLst>
          </p:cNvPr>
          <p:cNvSpPr>
            <a:spLocks noGrp="1"/>
          </p:cNvSpPr>
          <p:nvPr>
            <p:ph idx="1"/>
          </p:nvPr>
        </p:nvSpPr>
        <p:spPr/>
        <p:txBody>
          <a:bodyPr/>
          <a:lstStyle/>
          <a:p>
            <a:r>
              <a:rPr lang="en-US" dirty="0"/>
              <a:t>In a supply chain attack, an attacker might target a cybersecurity vendor and add malicious code (or ‘malware’) to their software, which is then sent out in a system update to that vendor’s clients.</a:t>
            </a:r>
          </a:p>
          <a:p>
            <a:r>
              <a:rPr lang="en-US" dirty="0"/>
              <a:t> When the clients download the update, believing it to be from a trusted source, the malware grants attackers' access to those clients’ systems and information. </a:t>
            </a:r>
            <a:endParaRPr lang="en-IN" dirty="0"/>
          </a:p>
        </p:txBody>
      </p:sp>
    </p:spTree>
    <p:extLst>
      <p:ext uri="{BB962C8B-B14F-4D97-AF65-F5344CB8AC3E}">
        <p14:creationId xmlns:p14="http://schemas.microsoft.com/office/powerpoint/2010/main" val="1164011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ABE1-2D10-BD8D-73C1-103D3F3833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A7B09B-C709-9B46-1370-DA640E0CCF61}"/>
              </a:ext>
            </a:extLst>
          </p:cNvPr>
          <p:cNvSpPr>
            <a:spLocks noGrp="1"/>
          </p:cNvSpPr>
          <p:nvPr>
            <p:ph idx="1"/>
          </p:nvPr>
        </p:nvSpPr>
        <p:spPr/>
        <p:txBody>
          <a:bodyPr/>
          <a:lstStyle/>
          <a:p>
            <a:r>
              <a:rPr lang="en-US" dirty="0"/>
              <a:t>Cyber security refers to the body of technologies, processes, and practices designed to protect networks, devices, programs, and data from attack, damage, or unauthorized access.</a:t>
            </a:r>
          </a:p>
          <a:p>
            <a:r>
              <a:rPr lang="en-US" dirty="0"/>
              <a:t>It requires an understanding of potential information threats, such as viruses and other malicious code.</a:t>
            </a:r>
          </a:p>
          <a:p>
            <a:r>
              <a:rPr lang="en-US" dirty="0"/>
              <a:t>Effective cyber security reduces the risk of cyber attacks, and protects organizations and individuals from the unauthorized exploitation of systems, networks and technologies.</a:t>
            </a:r>
            <a:endParaRPr lang="en-IN" dirty="0"/>
          </a:p>
        </p:txBody>
      </p:sp>
    </p:spTree>
    <p:extLst>
      <p:ext uri="{BB962C8B-B14F-4D97-AF65-F5344CB8AC3E}">
        <p14:creationId xmlns:p14="http://schemas.microsoft.com/office/powerpoint/2010/main" val="13582522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E8895-B1BE-639B-DE06-FFA140E397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99CE71-6CFD-239B-3E82-C5C79EE2C10E}"/>
              </a:ext>
            </a:extLst>
          </p:cNvPr>
          <p:cNvSpPr>
            <a:spLocks noGrp="1"/>
          </p:cNvSpPr>
          <p:nvPr>
            <p:ph idx="1"/>
          </p:nvPr>
        </p:nvSpPr>
        <p:spPr/>
        <p:txBody>
          <a:bodyPr/>
          <a:lstStyle/>
          <a:p>
            <a:r>
              <a:rPr lang="en-US" sz="2400" dirty="0"/>
              <a:t>Before a supply chain attack can be carried out, attackers need to gain access to the third-party system, application, or tool they plan to exploit.</a:t>
            </a:r>
          </a:p>
          <a:p>
            <a:r>
              <a:rPr lang="en-US" sz="2400" dirty="0"/>
              <a:t>This may be done by using stolen credentials, targeting vendors with temporary access to an organization’s system, or exploiting an unknown software vulnerability, among other methods.</a:t>
            </a:r>
          </a:p>
          <a:p>
            <a:r>
              <a:rPr lang="en-US" sz="2400" dirty="0"/>
              <a:t>Once access to this third-party dependency has been secured, the attack that reaches the ultimate target, often via their browser or device — can be carried out in a variety of ways.</a:t>
            </a:r>
            <a:endParaRPr lang="en-IN" sz="2400" dirty="0"/>
          </a:p>
        </p:txBody>
      </p:sp>
    </p:spTree>
    <p:extLst>
      <p:ext uri="{BB962C8B-B14F-4D97-AF65-F5344CB8AC3E}">
        <p14:creationId xmlns:p14="http://schemas.microsoft.com/office/powerpoint/2010/main" val="1184577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510B4-114B-9175-FC47-6D1CB6F2B555}"/>
              </a:ext>
            </a:extLst>
          </p:cNvPr>
          <p:cNvSpPr>
            <a:spLocks noGrp="1"/>
          </p:cNvSpPr>
          <p:nvPr>
            <p:ph type="title"/>
          </p:nvPr>
        </p:nvSpPr>
        <p:spPr/>
        <p:txBody>
          <a:bodyPr/>
          <a:lstStyle/>
          <a:p>
            <a:r>
              <a:rPr lang="en-IN" dirty="0"/>
              <a:t>Types of Supply Chain Attacks</a:t>
            </a:r>
          </a:p>
        </p:txBody>
      </p:sp>
      <p:sp>
        <p:nvSpPr>
          <p:cNvPr id="3" name="Content Placeholder 2">
            <a:extLst>
              <a:ext uri="{FF2B5EF4-FFF2-40B4-BE49-F238E27FC236}">
                <a16:creationId xmlns:a16="http://schemas.microsoft.com/office/drawing/2014/main" id="{60A876C6-D2D3-44CE-8B92-9BF7B70CF921}"/>
              </a:ext>
            </a:extLst>
          </p:cNvPr>
          <p:cNvSpPr>
            <a:spLocks noGrp="1"/>
          </p:cNvSpPr>
          <p:nvPr>
            <p:ph idx="1"/>
          </p:nvPr>
        </p:nvSpPr>
        <p:spPr/>
        <p:txBody>
          <a:bodyPr/>
          <a:lstStyle/>
          <a:p>
            <a:pPr marL="0" indent="0">
              <a:buNone/>
            </a:pPr>
            <a:r>
              <a:rPr lang="en-US" sz="2400" dirty="0"/>
              <a:t>Supply chain attacks may target hardware, software, applications, or devices that are managed by third parties. Some common attack types include the following:</a:t>
            </a:r>
          </a:p>
          <a:p>
            <a:r>
              <a:rPr lang="en-US" sz="2400" dirty="0"/>
              <a:t>Browser-based attacks: run malicious code on end-user browsers. </a:t>
            </a:r>
          </a:p>
          <a:p>
            <a:r>
              <a:rPr lang="en-IN" sz="2400" dirty="0"/>
              <a:t>Software attacks: disguise malware in software updates.</a:t>
            </a:r>
          </a:p>
          <a:p>
            <a:r>
              <a:rPr lang="en-IN" sz="2400" dirty="0"/>
              <a:t>Open-source attacks exploit vulnerabilities in open-source code.</a:t>
            </a:r>
          </a:p>
        </p:txBody>
      </p:sp>
    </p:spTree>
    <p:extLst>
      <p:ext uri="{BB962C8B-B14F-4D97-AF65-F5344CB8AC3E}">
        <p14:creationId xmlns:p14="http://schemas.microsoft.com/office/powerpoint/2010/main" val="3103246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34E5C-5D04-8FF4-10AC-BE13B4B04F57}"/>
              </a:ext>
            </a:extLst>
          </p:cNvPr>
          <p:cNvSpPr>
            <a:spLocks noGrp="1"/>
          </p:cNvSpPr>
          <p:nvPr>
            <p:ph type="title"/>
          </p:nvPr>
        </p:nvSpPr>
        <p:spPr/>
        <p:txBody>
          <a:bodyPr/>
          <a:lstStyle/>
          <a:p>
            <a:r>
              <a:rPr lang="en-IN" dirty="0"/>
              <a:t>Supply Chain Attacks Prevention</a:t>
            </a:r>
          </a:p>
        </p:txBody>
      </p:sp>
      <p:sp>
        <p:nvSpPr>
          <p:cNvPr id="3" name="Content Placeholder 2">
            <a:extLst>
              <a:ext uri="{FF2B5EF4-FFF2-40B4-BE49-F238E27FC236}">
                <a16:creationId xmlns:a16="http://schemas.microsoft.com/office/drawing/2014/main" id="{ECF83C25-D86B-6F02-95E8-8B27BFC9CA18}"/>
              </a:ext>
            </a:extLst>
          </p:cNvPr>
          <p:cNvSpPr>
            <a:spLocks noGrp="1"/>
          </p:cNvSpPr>
          <p:nvPr>
            <p:ph idx="1"/>
          </p:nvPr>
        </p:nvSpPr>
        <p:spPr/>
        <p:txBody>
          <a:bodyPr/>
          <a:lstStyle/>
          <a:p>
            <a:r>
              <a:rPr lang="en-US" sz="2400" dirty="0"/>
              <a:t>Organizations typically work with a variety of outside vendors, each of whom may use dozens of dependencies in their tools and services.</a:t>
            </a:r>
          </a:p>
          <a:p>
            <a:r>
              <a:rPr lang="en-US" sz="2400" dirty="0"/>
              <a:t>Run a third-party risk assessment: This may include testing third-party software prior to deployment, requiring vendors to adhere to specific security policies</a:t>
            </a:r>
          </a:p>
          <a:p>
            <a:r>
              <a:rPr lang="en-US" sz="2400" dirty="0"/>
              <a:t>Implement Zero Trust: Zero Trust ensures that every user — from employees to contractors and vendors — is subject to continuous validation and monitoring inside an organization’s network. Verifying user and device identity and privileges helps ensure that attackers cannot infiltrate an organization simply by stealing legitimate user credentials</a:t>
            </a:r>
            <a:endParaRPr lang="en-IN" sz="2400" dirty="0"/>
          </a:p>
        </p:txBody>
      </p:sp>
    </p:spTree>
    <p:extLst>
      <p:ext uri="{BB962C8B-B14F-4D97-AF65-F5344CB8AC3E}">
        <p14:creationId xmlns:p14="http://schemas.microsoft.com/office/powerpoint/2010/main" val="124043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3E3C-7570-7BD7-427A-9816B9E9F0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DB737AC-F25B-6BDB-FF51-467518A68312}"/>
              </a:ext>
            </a:extLst>
          </p:cNvPr>
          <p:cNvSpPr>
            <a:spLocks noGrp="1"/>
          </p:cNvSpPr>
          <p:nvPr>
            <p:ph idx="1"/>
          </p:nvPr>
        </p:nvSpPr>
        <p:spPr/>
        <p:txBody>
          <a:bodyPr/>
          <a:lstStyle/>
          <a:p>
            <a:r>
              <a:rPr lang="en-US" sz="2400"/>
              <a:t>Use malware prevention: Malware prevention tools, like antivirus software, automatically scan devices for malicious code in order to prevent it from executing.</a:t>
            </a:r>
            <a:endParaRPr lang="en-IN" sz="2400" dirty="0"/>
          </a:p>
        </p:txBody>
      </p:sp>
    </p:spTree>
    <p:extLst>
      <p:ext uri="{BB962C8B-B14F-4D97-AF65-F5344CB8AC3E}">
        <p14:creationId xmlns:p14="http://schemas.microsoft.com/office/powerpoint/2010/main" val="156218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624DF-E606-B9A4-CA86-FC7DC9E6BFEA}"/>
              </a:ext>
            </a:extLst>
          </p:cNvPr>
          <p:cNvSpPr>
            <a:spLocks noGrp="1"/>
          </p:cNvSpPr>
          <p:nvPr>
            <p:ph type="title"/>
          </p:nvPr>
        </p:nvSpPr>
        <p:spPr/>
        <p:txBody>
          <a:bodyPr/>
          <a:lstStyle/>
          <a:p>
            <a:r>
              <a:rPr lang="en-IN" dirty="0"/>
              <a:t>Zero Day Exploit/ Attack</a:t>
            </a:r>
          </a:p>
        </p:txBody>
      </p:sp>
      <p:sp>
        <p:nvSpPr>
          <p:cNvPr id="3" name="Content Placeholder 2">
            <a:extLst>
              <a:ext uri="{FF2B5EF4-FFF2-40B4-BE49-F238E27FC236}">
                <a16:creationId xmlns:a16="http://schemas.microsoft.com/office/drawing/2014/main" id="{495451D5-E43A-A266-F4DD-4322AD44CC26}"/>
              </a:ext>
            </a:extLst>
          </p:cNvPr>
          <p:cNvSpPr>
            <a:spLocks noGrp="1"/>
          </p:cNvSpPr>
          <p:nvPr>
            <p:ph idx="1"/>
          </p:nvPr>
        </p:nvSpPr>
        <p:spPr/>
        <p:txBody>
          <a:bodyPr/>
          <a:lstStyle/>
          <a:p>
            <a:r>
              <a:rPr lang="en-US" sz="2400" dirty="0"/>
              <a:t>"Zero-day" is a broad term that describes recently discovered security vulnerabilities that hackers can use to attack systems. </a:t>
            </a:r>
          </a:p>
          <a:p>
            <a:r>
              <a:rPr lang="en-US" sz="2400" dirty="0"/>
              <a:t>The term "zero-day" refers to the fact that the vendor or developer has only just learned of the flaw – which means they have “zero days” to fix it. </a:t>
            </a:r>
          </a:p>
          <a:p>
            <a:r>
              <a:rPr lang="en-US" sz="2400" dirty="0"/>
              <a:t>A zero-day attack takes place when hackers exploit the flaw before developers have a chance to address it.</a:t>
            </a:r>
            <a:endParaRPr lang="en-IN" sz="2400" dirty="0"/>
          </a:p>
        </p:txBody>
      </p:sp>
    </p:spTree>
    <p:extLst>
      <p:ext uri="{BB962C8B-B14F-4D97-AF65-F5344CB8AC3E}">
        <p14:creationId xmlns:p14="http://schemas.microsoft.com/office/powerpoint/2010/main" val="12822916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7F69-4AE2-3547-36FF-A1815B5D7F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9838FF8-0FFE-31F0-1624-D22F5185AA5D}"/>
              </a:ext>
            </a:extLst>
          </p:cNvPr>
          <p:cNvSpPr>
            <a:spLocks noGrp="1"/>
          </p:cNvSpPr>
          <p:nvPr>
            <p:ph idx="1"/>
          </p:nvPr>
        </p:nvSpPr>
        <p:spPr/>
        <p:txBody>
          <a:bodyPr/>
          <a:lstStyle/>
          <a:p>
            <a:r>
              <a:rPr lang="en-US" sz="2400" dirty="0"/>
              <a:t>Software often has security vulnerabilities that hackers can exploit to cause havoc. </a:t>
            </a:r>
          </a:p>
          <a:p>
            <a:r>
              <a:rPr lang="en-US" sz="2400" dirty="0"/>
              <a:t>Software developers are always looking out for vulnerabilities to "patch" – that is, develop a solution that they release in a new update.</a:t>
            </a:r>
          </a:p>
          <a:p>
            <a:r>
              <a:rPr lang="en-US" sz="2400" dirty="0"/>
              <a:t>However, sometimes hackers or malicious actors spot the vulnerability before the software developers do. </a:t>
            </a:r>
          </a:p>
          <a:p>
            <a:r>
              <a:rPr lang="en-US" sz="2400" dirty="0"/>
              <a:t>While the vulnerability is still open, attackers can write and implement a code to take advantage of it. This is known as exploit code.</a:t>
            </a:r>
            <a:endParaRPr lang="en-IN" sz="2400" dirty="0"/>
          </a:p>
        </p:txBody>
      </p:sp>
    </p:spTree>
    <p:extLst>
      <p:ext uri="{BB962C8B-B14F-4D97-AF65-F5344CB8AC3E}">
        <p14:creationId xmlns:p14="http://schemas.microsoft.com/office/powerpoint/2010/main" val="3951608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114D-213D-4AF1-F18F-A99574E62692}"/>
              </a:ext>
            </a:extLst>
          </p:cNvPr>
          <p:cNvSpPr>
            <a:spLocks noGrp="1"/>
          </p:cNvSpPr>
          <p:nvPr>
            <p:ph type="title"/>
          </p:nvPr>
        </p:nvSpPr>
        <p:spPr/>
        <p:txBody>
          <a:bodyPr/>
          <a:lstStyle/>
          <a:p>
            <a:r>
              <a:rPr lang="en-IN" dirty="0"/>
              <a:t>Detection strategies of 0 day attack</a:t>
            </a:r>
          </a:p>
        </p:txBody>
      </p:sp>
      <p:sp>
        <p:nvSpPr>
          <p:cNvPr id="3" name="Content Placeholder 2">
            <a:extLst>
              <a:ext uri="{FF2B5EF4-FFF2-40B4-BE49-F238E27FC236}">
                <a16:creationId xmlns:a16="http://schemas.microsoft.com/office/drawing/2014/main" id="{E22198C8-CEC4-964C-7BBB-89DC7F4B95FF}"/>
              </a:ext>
            </a:extLst>
          </p:cNvPr>
          <p:cNvSpPr>
            <a:spLocks noGrp="1"/>
          </p:cNvSpPr>
          <p:nvPr>
            <p:ph idx="1"/>
          </p:nvPr>
        </p:nvSpPr>
        <p:spPr/>
        <p:txBody>
          <a:bodyPr/>
          <a:lstStyle/>
          <a:p>
            <a:pPr marL="0" indent="0">
              <a:buNone/>
            </a:pPr>
            <a:r>
              <a:rPr lang="en-US" sz="2400" dirty="0"/>
              <a:t>Some of the zero-day detection techniques include:</a:t>
            </a:r>
          </a:p>
          <a:p>
            <a:r>
              <a:rPr lang="en-US" sz="2400" dirty="0"/>
              <a:t>Using existing databases of malware and how they behave as a reference. </a:t>
            </a:r>
          </a:p>
          <a:p>
            <a:r>
              <a:rPr lang="en-US" sz="2400" dirty="0"/>
              <a:t>Alternatively, some techniques look for zero-day malware characteristics based on how they interact with the target system. Rather than examining the code of incoming files, this technique looks at the interactions they have with existing software and tries to determine if they result from malicious actions.</a:t>
            </a:r>
          </a:p>
          <a:p>
            <a:r>
              <a:rPr lang="en-US" sz="2400" dirty="0"/>
              <a:t>Increasingly, machine learning is used to detect data from previously recorded exploits to establish a baseline for safe system behavior based on data of past and current interactions with the system. </a:t>
            </a:r>
            <a:endParaRPr lang="en-IN" sz="2400" dirty="0"/>
          </a:p>
        </p:txBody>
      </p:sp>
    </p:spTree>
    <p:extLst>
      <p:ext uri="{BB962C8B-B14F-4D97-AF65-F5344CB8AC3E}">
        <p14:creationId xmlns:p14="http://schemas.microsoft.com/office/powerpoint/2010/main" val="4246525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EAB9F-85E4-0925-968F-C333680DD954}"/>
              </a:ext>
            </a:extLst>
          </p:cNvPr>
          <p:cNvSpPr>
            <a:spLocks noGrp="1"/>
          </p:cNvSpPr>
          <p:nvPr>
            <p:ph type="title"/>
          </p:nvPr>
        </p:nvSpPr>
        <p:spPr/>
        <p:txBody>
          <a:bodyPr/>
          <a:lstStyle/>
          <a:p>
            <a:r>
              <a:rPr lang="en-IN" dirty="0"/>
              <a:t>Prevention against 0-day exploits</a:t>
            </a:r>
          </a:p>
        </p:txBody>
      </p:sp>
      <p:sp>
        <p:nvSpPr>
          <p:cNvPr id="3" name="Content Placeholder 2">
            <a:extLst>
              <a:ext uri="{FF2B5EF4-FFF2-40B4-BE49-F238E27FC236}">
                <a16:creationId xmlns:a16="http://schemas.microsoft.com/office/drawing/2014/main" id="{682FBCFE-7264-B10A-19A1-F77786BE23E4}"/>
              </a:ext>
            </a:extLst>
          </p:cNvPr>
          <p:cNvSpPr>
            <a:spLocks noGrp="1"/>
          </p:cNvSpPr>
          <p:nvPr>
            <p:ph idx="1"/>
          </p:nvPr>
        </p:nvSpPr>
        <p:spPr/>
        <p:txBody>
          <a:bodyPr/>
          <a:lstStyle/>
          <a:p>
            <a:r>
              <a:rPr lang="en-US" dirty="0"/>
              <a:t>Keep all software and operating systems up to date. </a:t>
            </a:r>
          </a:p>
          <a:p>
            <a:r>
              <a:rPr lang="en-IN" dirty="0"/>
              <a:t>Use only essential applications. </a:t>
            </a:r>
          </a:p>
          <a:p>
            <a:r>
              <a:rPr lang="en-IN" dirty="0"/>
              <a:t>Use a firewall. </a:t>
            </a:r>
          </a:p>
          <a:p>
            <a:r>
              <a:rPr lang="en-IN" dirty="0"/>
              <a:t>Within organizations, educate users. </a:t>
            </a:r>
          </a:p>
          <a:p>
            <a:r>
              <a:rPr lang="en-IN" dirty="0"/>
              <a:t>Use of antivirus software solution.</a:t>
            </a:r>
          </a:p>
        </p:txBody>
      </p:sp>
    </p:spTree>
    <p:extLst>
      <p:ext uri="{BB962C8B-B14F-4D97-AF65-F5344CB8AC3E}">
        <p14:creationId xmlns:p14="http://schemas.microsoft.com/office/powerpoint/2010/main" val="1851218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0425-5A2F-BCFB-8B22-B8E097BB9BDD}"/>
              </a:ext>
            </a:extLst>
          </p:cNvPr>
          <p:cNvSpPr>
            <a:spLocks noGrp="1"/>
          </p:cNvSpPr>
          <p:nvPr>
            <p:ph type="title"/>
          </p:nvPr>
        </p:nvSpPr>
        <p:spPr/>
        <p:txBody>
          <a:bodyPr/>
          <a:lstStyle/>
          <a:p>
            <a:r>
              <a:rPr lang="en-IN" dirty="0"/>
              <a:t>Threat of a Vulnerability</a:t>
            </a:r>
          </a:p>
        </p:txBody>
      </p:sp>
      <p:sp>
        <p:nvSpPr>
          <p:cNvPr id="3" name="Content Placeholder 2">
            <a:extLst>
              <a:ext uri="{FF2B5EF4-FFF2-40B4-BE49-F238E27FC236}">
                <a16:creationId xmlns:a16="http://schemas.microsoft.com/office/drawing/2014/main" id="{3A94F947-D719-6093-A235-749E3DE7455F}"/>
              </a:ext>
            </a:extLst>
          </p:cNvPr>
          <p:cNvSpPr>
            <a:spLocks noGrp="1"/>
          </p:cNvSpPr>
          <p:nvPr>
            <p:ph idx="1"/>
          </p:nvPr>
        </p:nvSpPr>
        <p:spPr/>
        <p:txBody>
          <a:bodyPr/>
          <a:lstStyle/>
          <a:p>
            <a:r>
              <a:rPr lang="en-US" dirty="0"/>
              <a:t>A vulnerability is a future threat to an organization’s security. If an attacker identifies and exploits the vulnerability, then the costs to the organization and its customers can be significant.</a:t>
            </a:r>
          </a:p>
          <a:p>
            <a:r>
              <a:rPr lang="en-US" dirty="0"/>
              <a:t>Identifying vulnerabilities before they are exploited by an attacker is a much more cost-effective approach to vulnerability management. </a:t>
            </a:r>
          </a:p>
          <a:p>
            <a:r>
              <a:rPr lang="en-US" dirty="0"/>
              <a:t>The sooner that vulnerabilities are identified and remediated in the Software Development Lifecycle (SDLC), the lower the cost to the organization.</a:t>
            </a:r>
            <a:endParaRPr lang="en-IN" dirty="0"/>
          </a:p>
        </p:txBody>
      </p:sp>
    </p:spTree>
    <p:extLst>
      <p:ext uri="{BB962C8B-B14F-4D97-AF65-F5344CB8AC3E}">
        <p14:creationId xmlns:p14="http://schemas.microsoft.com/office/powerpoint/2010/main" val="39198401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CF87-7C22-69A8-973F-516E27F96A54}"/>
              </a:ext>
            </a:extLst>
          </p:cNvPr>
          <p:cNvSpPr>
            <a:spLocks noGrp="1"/>
          </p:cNvSpPr>
          <p:nvPr>
            <p:ph type="title"/>
          </p:nvPr>
        </p:nvSpPr>
        <p:spPr/>
        <p:txBody>
          <a:bodyPr/>
          <a:lstStyle/>
          <a:p>
            <a:r>
              <a:rPr lang="en-IN" dirty="0"/>
              <a:t>Threat Detection and Response (TDR)</a:t>
            </a:r>
          </a:p>
        </p:txBody>
      </p:sp>
      <p:sp>
        <p:nvSpPr>
          <p:cNvPr id="3" name="Content Placeholder 2">
            <a:extLst>
              <a:ext uri="{FF2B5EF4-FFF2-40B4-BE49-F238E27FC236}">
                <a16:creationId xmlns:a16="http://schemas.microsoft.com/office/drawing/2014/main" id="{EE1AA66E-B002-5629-DA83-A0C858B18869}"/>
              </a:ext>
            </a:extLst>
          </p:cNvPr>
          <p:cNvSpPr>
            <a:spLocks noGrp="1"/>
          </p:cNvSpPr>
          <p:nvPr>
            <p:ph idx="1"/>
          </p:nvPr>
        </p:nvSpPr>
        <p:spPr>
          <a:xfrm>
            <a:off x="838200" y="1066800"/>
            <a:ext cx="10515600" cy="3879669"/>
          </a:xfrm>
        </p:spPr>
        <p:txBody>
          <a:bodyPr/>
          <a:lstStyle/>
          <a:p>
            <a:r>
              <a:rPr lang="en-US" sz="2400" dirty="0"/>
              <a:t>Threat detection and response is a cybersecurity process for identifying cyberthreats to an organization’s </a:t>
            </a:r>
            <a:r>
              <a:rPr lang="en-US" sz="2400" dirty="0">
                <a:solidFill>
                  <a:srgbClr val="FF0000"/>
                </a:solidFill>
              </a:rPr>
              <a:t>digital assets </a:t>
            </a:r>
            <a:r>
              <a:rPr lang="en-US" sz="2400" dirty="0"/>
              <a:t>and taking steps to mitigate them as quickly as possible.</a:t>
            </a:r>
          </a:p>
          <a:p>
            <a:r>
              <a:rPr lang="en-US" sz="2400" dirty="0"/>
              <a:t>To address cyberthreats and other security issues, many organizations set up a </a:t>
            </a:r>
            <a:r>
              <a:rPr lang="en-US" sz="2400" dirty="0">
                <a:solidFill>
                  <a:srgbClr val="FF0000"/>
                </a:solidFill>
              </a:rPr>
              <a:t>security operations center </a:t>
            </a:r>
            <a:r>
              <a:rPr lang="en-US" sz="2400" dirty="0"/>
              <a:t>(SOC), which is a centralized function or team responsible for improving an organization’s cybersecurity posture and preventing, detecting, and responding to threats. </a:t>
            </a:r>
          </a:p>
          <a:p>
            <a:r>
              <a:rPr lang="en-US" sz="2400" dirty="0"/>
              <a:t>In addition to monitoring and responding to ongoing cyberattacks, a SOC also does proactive work to identify </a:t>
            </a:r>
            <a:r>
              <a:rPr lang="en-US" sz="2400" dirty="0">
                <a:solidFill>
                  <a:srgbClr val="FF0000"/>
                </a:solidFill>
              </a:rPr>
              <a:t>emerging cyberthreats</a:t>
            </a:r>
            <a:r>
              <a:rPr lang="en-US" sz="2400" dirty="0"/>
              <a:t> and organizational vulnerabilities. </a:t>
            </a:r>
          </a:p>
          <a:p>
            <a:r>
              <a:rPr lang="en-US" sz="2400" dirty="0"/>
              <a:t>Most SOC teams, which may be onsite or outsourced, operate around the clock, seven days a week.</a:t>
            </a:r>
            <a:endParaRPr lang="en-IN" sz="2400" dirty="0"/>
          </a:p>
        </p:txBody>
      </p:sp>
    </p:spTree>
    <p:extLst>
      <p:ext uri="{BB962C8B-B14F-4D97-AF65-F5344CB8AC3E}">
        <p14:creationId xmlns:p14="http://schemas.microsoft.com/office/powerpoint/2010/main" val="13726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F7ECB-0DA1-6F04-E384-2916EF0AE8F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403F44-37B2-5449-FBC5-5499AE27C253}"/>
              </a:ext>
            </a:extLst>
          </p:cNvPr>
          <p:cNvSpPr>
            <a:spLocks noGrp="1"/>
          </p:cNvSpPr>
          <p:nvPr>
            <p:ph idx="1"/>
          </p:nvPr>
        </p:nvSpPr>
        <p:spPr/>
        <p:txBody>
          <a:bodyPr/>
          <a:lstStyle/>
          <a:p>
            <a:r>
              <a:rPr lang="en-US" dirty="0"/>
              <a:t>Cyber security is important because government, corporate and medical organizations collect, process and store unprecedented amounts of data on computers and other devices.</a:t>
            </a:r>
          </a:p>
          <a:p>
            <a:r>
              <a:rPr lang="en-US" dirty="0"/>
              <a:t>The core functionality of cybersecurity involves protecting information and systems from major cyberthreats.</a:t>
            </a:r>
          </a:p>
          <a:p>
            <a:r>
              <a:rPr lang="en-US" dirty="0"/>
              <a:t>Some of the common threats are outlined below in more detail:</a:t>
            </a:r>
          </a:p>
          <a:p>
            <a:r>
              <a:rPr lang="en-US" dirty="0"/>
              <a:t>Cyber terrorism</a:t>
            </a:r>
          </a:p>
          <a:p>
            <a:r>
              <a:rPr lang="en-US" dirty="0"/>
              <a:t>Cyber warfare</a:t>
            </a:r>
          </a:p>
          <a:p>
            <a:r>
              <a:rPr lang="en-US" dirty="0"/>
              <a:t>Cyber espionage</a:t>
            </a:r>
            <a:endParaRPr lang="en-IN" dirty="0"/>
          </a:p>
        </p:txBody>
      </p:sp>
    </p:spTree>
    <p:extLst>
      <p:ext uri="{BB962C8B-B14F-4D97-AF65-F5344CB8AC3E}">
        <p14:creationId xmlns:p14="http://schemas.microsoft.com/office/powerpoint/2010/main" val="2742116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4F88DA0-282D-1521-D684-CA57C1F5D83D}"/>
              </a:ext>
            </a:extLst>
          </p:cNvPr>
          <p:cNvSpPr>
            <a:spLocks noGrp="1"/>
          </p:cNvSpPr>
          <p:nvPr>
            <p:ph idx="1"/>
          </p:nvPr>
        </p:nvSpPr>
        <p:spPr>
          <a:xfrm>
            <a:off x="838200" y="326572"/>
            <a:ext cx="10515600" cy="4859384"/>
          </a:xfrm>
        </p:spPr>
        <p:txBody>
          <a:bodyPr/>
          <a:lstStyle/>
          <a:p>
            <a:pPr marL="0" indent="0">
              <a:buNone/>
            </a:pPr>
            <a:r>
              <a:rPr lang="en-US" sz="2400" dirty="0"/>
              <a:t>Threat detection and response typically includes the following stages:</a:t>
            </a:r>
          </a:p>
          <a:p>
            <a:pPr marL="457200" indent="-457200">
              <a:buFont typeface="+mj-lt"/>
              <a:buAutoNum type="arabicPeriod"/>
            </a:pPr>
            <a:r>
              <a:rPr lang="en-US" sz="2400" b="1" dirty="0"/>
              <a:t>Detection</a:t>
            </a:r>
            <a:r>
              <a:rPr lang="en-US" sz="2400" dirty="0"/>
              <a:t>. Security tools that </a:t>
            </a:r>
            <a:r>
              <a:rPr lang="en-US" sz="2400" dirty="0">
                <a:solidFill>
                  <a:srgbClr val="FF0000"/>
                </a:solidFill>
              </a:rPr>
              <a:t>monitor</a:t>
            </a:r>
            <a:r>
              <a:rPr lang="en-US" sz="2400" dirty="0"/>
              <a:t> endpoints, identities, networks, apps, and clouds help surface risks and potential breaches. </a:t>
            </a:r>
          </a:p>
          <a:p>
            <a:pPr marL="457200" indent="-457200">
              <a:buFont typeface="+mj-lt"/>
              <a:buAutoNum type="arabicPeriod"/>
            </a:pPr>
            <a:r>
              <a:rPr lang="en-US" sz="2400" b="1" dirty="0"/>
              <a:t>Investigation</a:t>
            </a:r>
            <a:r>
              <a:rPr lang="en-US" sz="2400" dirty="0"/>
              <a:t>. Once a risk is identified, the SOC </a:t>
            </a:r>
            <a:r>
              <a:rPr lang="en-US" sz="2400" dirty="0">
                <a:solidFill>
                  <a:srgbClr val="FF0000"/>
                </a:solidFill>
              </a:rPr>
              <a:t>uses AI</a:t>
            </a:r>
            <a:r>
              <a:rPr lang="en-US" sz="2400" dirty="0"/>
              <a:t> and other tools to confirm the cyberthreat is real, determine how it happened, and assess what company assets are affected.</a:t>
            </a:r>
          </a:p>
          <a:p>
            <a:pPr marL="457200" indent="-457200">
              <a:buFont typeface="+mj-lt"/>
              <a:buAutoNum type="arabicPeriod"/>
            </a:pPr>
            <a:r>
              <a:rPr lang="en-US" sz="2400" b="1" dirty="0"/>
              <a:t>Containment</a:t>
            </a:r>
            <a:r>
              <a:rPr lang="en-US" sz="2400" dirty="0"/>
              <a:t>. To stop the spread of a cyberattack, cybersecurity teams and automated tools </a:t>
            </a:r>
            <a:r>
              <a:rPr lang="en-US" sz="2400" dirty="0">
                <a:solidFill>
                  <a:srgbClr val="FF0000"/>
                </a:solidFill>
              </a:rPr>
              <a:t>isolate</a:t>
            </a:r>
            <a:r>
              <a:rPr lang="en-US" sz="2400" dirty="0"/>
              <a:t> infected devices, identities, and networks from the rest of the organization’s assets.</a:t>
            </a:r>
          </a:p>
          <a:p>
            <a:pPr marL="457200" indent="-457200">
              <a:buFont typeface="+mj-lt"/>
              <a:buAutoNum type="arabicPeriod"/>
            </a:pPr>
            <a:r>
              <a:rPr lang="en-US" sz="2400" b="1" dirty="0"/>
              <a:t>Eradication</a:t>
            </a:r>
            <a:r>
              <a:rPr lang="en-US" sz="2400" dirty="0"/>
              <a:t>. Teams </a:t>
            </a:r>
            <a:r>
              <a:rPr lang="en-US" sz="2400" dirty="0">
                <a:solidFill>
                  <a:srgbClr val="FF0000"/>
                </a:solidFill>
              </a:rPr>
              <a:t>eliminate the root cause </a:t>
            </a:r>
            <a:r>
              <a:rPr lang="en-US" sz="2400" dirty="0"/>
              <a:t>of a security incident with the goal of evicting the bad actor completely from the environment. They also mitigate vulnerabilities that may put the organization at risk of a similar cyberattack.</a:t>
            </a:r>
          </a:p>
          <a:p>
            <a:pPr marL="457200" indent="-457200">
              <a:buFont typeface="+mj-lt"/>
              <a:buAutoNum type="arabicPeriod"/>
            </a:pPr>
            <a:endParaRPr lang="en-US" sz="2400" dirty="0"/>
          </a:p>
          <a:p>
            <a:pPr marL="0" indent="0">
              <a:buNone/>
            </a:pPr>
            <a:endParaRPr lang="en-IN" sz="2400" dirty="0"/>
          </a:p>
        </p:txBody>
      </p:sp>
    </p:spTree>
    <p:extLst>
      <p:ext uri="{BB962C8B-B14F-4D97-AF65-F5344CB8AC3E}">
        <p14:creationId xmlns:p14="http://schemas.microsoft.com/office/powerpoint/2010/main" val="32019495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8D39C-CDCF-D808-3E1A-9869920847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5376C63-555F-F44D-D0EC-C0986CD8A843}"/>
              </a:ext>
            </a:extLst>
          </p:cNvPr>
          <p:cNvSpPr>
            <a:spLocks noGrp="1"/>
          </p:cNvSpPr>
          <p:nvPr>
            <p:ph idx="1"/>
          </p:nvPr>
        </p:nvSpPr>
        <p:spPr/>
        <p:txBody>
          <a:bodyPr/>
          <a:lstStyle/>
          <a:p>
            <a:pPr marL="457200" indent="-457200">
              <a:buFont typeface="+mj-lt"/>
              <a:buAutoNum type="arabicPeriod" startAt="5"/>
            </a:pPr>
            <a:r>
              <a:rPr lang="en-US" sz="2400" b="1" dirty="0"/>
              <a:t>Recovery</a:t>
            </a:r>
            <a:r>
              <a:rPr lang="en-US" sz="2400" dirty="0"/>
              <a:t>. After teams are reasonably confident that a cyberthreat or vulnerability has been removed, they </a:t>
            </a:r>
            <a:r>
              <a:rPr lang="en-US" sz="2400" dirty="0">
                <a:solidFill>
                  <a:srgbClr val="FF0000"/>
                </a:solidFill>
              </a:rPr>
              <a:t>bring back </a:t>
            </a:r>
            <a:r>
              <a:rPr lang="en-US" sz="2400" dirty="0"/>
              <a:t>any isolated systems online.</a:t>
            </a:r>
          </a:p>
          <a:p>
            <a:pPr marL="457200" indent="-457200">
              <a:buFont typeface="+mj-lt"/>
              <a:buAutoNum type="arabicPeriod" startAt="5"/>
            </a:pPr>
            <a:r>
              <a:rPr lang="en-US" sz="2400" b="1" dirty="0"/>
              <a:t>Report</a:t>
            </a:r>
            <a:r>
              <a:rPr lang="en-US" sz="2400" dirty="0"/>
              <a:t>. Depending on the severity of the incident, security teams will </a:t>
            </a:r>
            <a:r>
              <a:rPr lang="en-US" sz="2400" dirty="0">
                <a:solidFill>
                  <a:srgbClr val="FF0000"/>
                </a:solidFill>
              </a:rPr>
              <a:t>document</a:t>
            </a:r>
            <a:r>
              <a:rPr lang="en-US" sz="2400" dirty="0"/>
              <a:t> and brief leaders, executives, and/or the board on what happened and how it was resolved.</a:t>
            </a:r>
          </a:p>
          <a:p>
            <a:pPr marL="457200" indent="-457200">
              <a:buFont typeface="+mj-lt"/>
              <a:buAutoNum type="arabicPeriod" startAt="5"/>
            </a:pPr>
            <a:r>
              <a:rPr lang="en-US" sz="2400" b="1" dirty="0"/>
              <a:t>Risk mitigation</a:t>
            </a:r>
            <a:r>
              <a:rPr lang="en-US" sz="2400" dirty="0"/>
              <a:t>. To </a:t>
            </a:r>
            <a:r>
              <a:rPr lang="en-US" sz="2400" dirty="0">
                <a:solidFill>
                  <a:srgbClr val="FF0000"/>
                </a:solidFill>
              </a:rPr>
              <a:t>prevent</a:t>
            </a:r>
            <a:r>
              <a:rPr lang="en-US" sz="2400" dirty="0"/>
              <a:t> a similar breach from happening again and to improve response in the future, teams study the incident and identify changes to make to the environment and processes.</a:t>
            </a:r>
          </a:p>
          <a:p>
            <a:endParaRPr lang="en-IN" sz="2400" dirty="0"/>
          </a:p>
        </p:txBody>
      </p:sp>
    </p:spTree>
    <p:extLst>
      <p:ext uri="{BB962C8B-B14F-4D97-AF65-F5344CB8AC3E}">
        <p14:creationId xmlns:p14="http://schemas.microsoft.com/office/powerpoint/2010/main" val="12849454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3A88E-9615-44A9-7372-C67A7146F458}"/>
              </a:ext>
            </a:extLst>
          </p:cNvPr>
          <p:cNvSpPr>
            <a:spLocks noGrp="1"/>
          </p:cNvSpPr>
          <p:nvPr>
            <p:ph type="title"/>
          </p:nvPr>
        </p:nvSpPr>
        <p:spPr/>
        <p:txBody>
          <a:bodyPr/>
          <a:lstStyle/>
          <a:p>
            <a:r>
              <a:rPr lang="en-IN" dirty="0"/>
              <a:t>What is Cyber Defence ?</a:t>
            </a:r>
          </a:p>
        </p:txBody>
      </p:sp>
      <p:sp>
        <p:nvSpPr>
          <p:cNvPr id="3" name="Content Placeholder 2">
            <a:extLst>
              <a:ext uri="{FF2B5EF4-FFF2-40B4-BE49-F238E27FC236}">
                <a16:creationId xmlns:a16="http://schemas.microsoft.com/office/drawing/2014/main" id="{0CB8B59B-7984-90A5-1F38-5FAF922CE90E}"/>
              </a:ext>
            </a:extLst>
          </p:cNvPr>
          <p:cNvSpPr>
            <a:spLocks noGrp="1"/>
          </p:cNvSpPr>
          <p:nvPr>
            <p:ph idx="1"/>
          </p:nvPr>
        </p:nvSpPr>
        <p:spPr/>
        <p:txBody>
          <a:bodyPr/>
          <a:lstStyle/>
          <a:p>
            <a:r>
              <a:rPr lang="en-US" sz="2400" dirty="0"/>
              <a:t>As cyber attacks continue to rise in size, frequency, and complexity, cyber defense is one of the most integral and difficult pieces of any organization’s cybersecurity strategy. </a:t>
            </a:r>
          </a:p>
          <a:p>
            <a:r>
              <a:rPr lang="en-US" sz="2400" dirty="0"/>
              <a:t>Cyber defense is a coordinated act of resistance that guards information, systems, and networks from cyber attacks by implementing protective procedures such as </a:t>
            </a:r>
            <a:r>
              <a:rPr lang="en-US" sz="2400" dirty="0">
                <a:solidFill>
                  <a:srgbClr val="FF0000"/>
                </a:solidFill>
              </a:rPr>
              <a:t>firewalls</a:t>
            </a:r>
            <a:r>
              <a:rPr lang="en-US" sz="2400" dirty="0"/>
              <a:t>, </a:t>
            </a:r>
            <a:r>
              <a:rPr lang="en-US" sz="2400" dirty="0">
                <a:solidFill>
                  <a:srgbClr val="FF0000"/>
                </a:solidFill>
              </a:rPr>
              <a:t>network detection and response </a:t>
            </a:r>
            <a:r>
              <a:rPr lang="en-US" sz="2400" dirty="0"/>
              <a:t>(NDR), </a:t>
            </a:r>
            <a:r>
              <a:rPr lang="en-US" sz="2400" dirty="0">
                <a:solidFill>
                  <a:srgbClr val="FF0000"/>
                </a:solidFill>
              </a:rPr>
              <a:t>endpoint detection and response</a:t>
            </a:r>
            <a:r>
              <a:rPr lang="en-US" sz="2400" dirty="0"/>
              <a:t> (EDR) to identify, analyze, and report incidents that occur within a network. </a:t>
            </a:r>
          </a:p>
          <a:p>
            <a:r>
              <a:rPr lang="en-US" sz="2400" dirty="0"/>
              <a:t>Still, cyber defense teams are faced with a near impossible task of securing all an organization’s vulnerabilities, and a big part of that means being able to deeply understand the tactics, capabilities, and motives of attackers.</a:t>
            </a:r>
            <a:endParaRPr lang="en-IN" sz="2400" dirty="0"/>
          </a:p>
        </p:txBody>
      </p:sp>
    </p:spTree>
    <p:extLst>
      <p:ext uri="{BB962C8B-B14F-4D97-AF65-F5344CB8AC3E}">
        <p14:creationId xmlns:p14="http://schemas.microsoft.com/office/powerpoint/2010/main" val="2407484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68DD-7EFA-59C5-F54C-F4E80EB0B6E6}"/>
              </a:ext>
            </a:extLst>
          </p:cNvPr>
          <p:cNvSpPr>
            <a:spLocks noGrp="1"/>
          </p:cNvSpPr>
          <p:nvPr>
            <p:ph type="title"/>
          </p:nvPr>
        </p:nvSpPr>
        <p:spPr/>
        <p:txBody>
          <a:bodyPr/>
          <a:lstStyle/>
          <a:p>
            <a:r>
              <a:rPr lang="en-IN" dirty="0"/>
              <a:t>How has cyber defence evolved ?</a:t>
            </a:r>
          </a:p>
        </p:txBody>
      </p:sp>
      <p:sp>
        <p:nvSpPr>
          <p:cNvPr id="3" name="Content Placeholder 2">
            <a:extLst>
              <a:ext uri="{FF2B5EF4-FFF2-40B4-BE49-F238E27FC236}">
                <a16:creationId xmlns:a16="http://schemas.microsoft.com/office/drawing/2014/main" id="{F011AF57-458A-CF48-44A8-47920F15E7AD}"/>
              </a:ext>
            </a:extLst>
          </p:cNvPr>
          <p:cNvSpPr>
            <a:spLocks noGrp="1"/>
          </p:cNvSpPr>
          <p:nvPr>
            <p:ph idx="1"/>
          </p:nvPr>
        </p:nvSpPr>
        <p:spPr/>
        <p:txBody>
          <a:bodyPr/>
          <a:lstStyle/>
          <a:p>
            <a:r>
              <a:rPr lang="en-US" sz="2400" dirty="0"/>
              <a:t>The beginning of cyber attacks can be traced back to the early 1970s when the first computer worm, CREEPER, was released on the ARPANET. </a:t>
            </a:r>
          </a:p>
          <a:p>
            <a:r>
              <a:rPr lang="en-US" sz="2400" dirty="0"/>
              <a:t>It was quickly followed by REAPER, the first antivirus software, paving the way for the much more sophisticated cyber defense we know today. </a:t>
            </a:r>
          </a:p>
          <a:p>
            <a:r>
              <a:rPr lang="en-US" sz="2400" dirty="0"/>
              <a:t>As the internet became a ubiquitous part of our daily lives, cyber defense has needed to move at breakneck speed just to keep up. </a:t>
            </a:r>
          </a:p>
        </p:txBody>
      </p:sp>
    </p:spTree>
    <p:extLst>
      <p:ext uri="{BB962C8B-B14F-4D97-AF65-F5344CB8AC3E}">
        <p14:creationId xmlns:p14="http://schemas.microsoft.com/office/powerpoint/2010/main" val="25581917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48FD-BBD2-A931-3ED2-5B29D4A3AB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5D0841E-83CB-6C9C-A2B5-4A895F1A895B}"/>
              </a:ext>
            </a:extLst>
          </p:cNvPr>
          <p:cNvSpPr>
            <a:spLocks noGrp="1"/>
          </p:cNvSpPr>
          <p:nvPr>
            <p:ph idx="1"/>
          </p:nvPr>
        </p:nvSpPr>
        <p:spPr/>
        <p:txBody>
          <a:bodyPr/>
          <a:lstStyle/>
          <a:p>
            <a:r>
              <a:rPr lang="en-US" sz="2400" dirty="0"/>
              <a:t>But with each new defense, the enemy created a way around it. </a:t>
            </a:r>
          </a:p>
          <a:p>
            <a:r>
              <a:rPr lang="en-US" sz="2400" dirty="0"/>
              <a:t> After CREEPER, hackers moved beyond simple worms to more advanced, more sinister malware such as polymorphic viruses, phishing schemes, ransomware, and zero-day attacks. </a:t>
            </a:r>
          </a:p>
          <a:p>
            <a:r>
              <a:rPr lang="en-US" sz="2400" dirty="0"/>
              <a:t>And with each followed more effective cyber defenses such as commercial antivirus software, firewall technology, and, more recently, end-point detection and network detection and response. </a:t>
            </a:r>
            <a:endParaRPr lang="en-IN" sz="2400" dirty="0"/>
          </a:p>
          <a:p>
            <a:endParaRPr lang="en-IN" sz="2400" dirty="0"/>
          </a:p>
        </p:txBody>
      </p:sp>
    </p:spTree>
    <p:extLst>
      <p:ext uri="{BB962C8B-B14F-4D97-AF65-F5344CB8AC3E}">
        <p14:creationId xmlns:p14="http://schemas.microsoft.com/office/powerpoint/2010/main" val="34588997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0FFF-4F62-14C5-C6EA-A26CC649C353}"/>
              </a:ext>
            </a:extLst>
          </p:cNvPr>
          <p:cNvSpPr>
            <a:spLocks noGrp="1"/>
          </p:cNvSpPr>
          <p:nvPr>
            <p:ph type="title"/>
          </p:nvPr>
        </p:nvSpPr>
        <p:spPr/>
        <p:txBody>
          <a:bodyPr/>
          <a:lstStyle/>
          <a:p>
            <a:r>
              <a:rPr lang="en-IN" dirty="0"/>
              <a:t>Cyber Defence vs. cybersecurity</a:t>
            </a:r>
          </a:p>
        </p:txBody>
      </p:sp>
      <p:sp>
        <p:nvSpPr>
          <p:cNvPr id="3" name="Content Placeholder 2">
            <a:extLst>
              <a:ext uri="{FF2B5EF4-FFF2-40B4-BE49-F238E27FC236}">
                <a16:creationId xmlns:a16="http://schemas.microsoft.com/office/drawing/2014/main" id="{712171B4-46F4-5681-B963-2011FF9BEE62}"/>
              </a:ext>
            </a:extLst>
          </p:cNvPr>
          <p:cNvSpPr>
            <a:spLocks noGrp="1"/>
          </p:cNvSpPr>
          <p:nvPr>
            <p:ph idx="1"/>
          </p:nvPr>
        </p:nvSpPr>
        <p:spPr/>
        <p:txBody>
          <a:bodyPr/>
          <a:lstStyle/>
          <a:p>
            <a:r>
              <a:rPr lang="en-US" sz="2400" dirty="0"/>
              <a:t>Cybersecurity and cyber defense often get used synonymously. While they are related, there are distinct, important differences.</a:t>
            </a:r>
          </a:p>
          <a:p>
            <a:r>
              <a:rPr lang="en-US" sz="2400" dirty="0"/>
              <a:t>Cybersecurity is a </a:t>
            </a:r>
            <a:r>
              <a:rPr lang="en-US" sz="2400" dirty="0">
                <a:solidFill>
                  <a:srgbClr val="FF0000"/>
                </a:solidFill>
              </a:rPr>
              <a:t>set of solutions or strategies</a:t>
            </a:r>
            <a:r>
              <a:rPr lang="en-US" sz="2400" dirty="0"/>
              <a:t> an organization employs to avoid danger and threats in cyberspace. </a:t>
            </a:r>
          </a:p>
          <a:p>
            <a:r>
              <a:rPr lang="en-US" sz="2400" dirty="0"/>
              <a:t>Cyber threat defense is a </a:t>
            </a:r>
            <a:r>
              <a:rPr lang="en-US" sz="2400" dirty="0">
                <a:solidFill>
                  <a:srgbClr val="FF0000"/>
                </a:solidFill>
              </a:rPr>
              <a:t>key component</a:t>
            </a:r>
            <a:r>
              <a:rPr lang="en-US" sz="2400" dirty="0"/>
              <a:t> of any cybersecurity strategy, which should incorporate cyber offense, compliance, and more. Cyber defense solutions focus on actively resisting an attack. </a:t>
            </a:r>
          </a:p>
          <a:p>
            <a:endParaRPr lang="en-US" sz="2400" dirty="0"/>
          </a:p>
          <a:p>
            <a:endParaRPr lang="en-IN" sz="2400" dirty="0"/>
          </a:p>
        </p:txBody>
      </p:sp>
    </p:spTree>
    <p:extLst>
      <p:ext uri="{BB962C8B-B14F-4D97-AF65-F5344CB8AC3E}">
        <p14:creationId xmlns:p14="http://schemas.microsoft.com/office/powerpoint/2010/main" val="28763995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85D0-7E1B-ED0D-76D2-05EFF840C9B4}"/>
              </a:ext>
            </a:extLst>
          </p:cNvPr>
          <p:cNvSpPr>
            <a:spLocks noGrp="1"/>
          </p:cNvSpPr>
          <p:nvPr>
            <p:ph type="title"/>
          </p:nvPr>
        </p:nvSpPr>
        <p:spPr/>
        <p:txBody>
          <a:bodyPr/>
          <a:lstStyle/>
          <a:p>
            <a:r>
              <a:rPr lang="en-US" dirty="0"/>
              <a:t>Some common cyber defense activities: </a:t>
            </a:r>
            <a:endParaRPr lang="en-IN" dirty="0"/>
          </a:p>
        </p:txBody>
      </p:sp>
      <p:sp>
        <p:nvSpPr>
          <p:cNvPr id="3" name="Content Placeholder 2">
            <a:extLst>
              <a:ext uri="{FF2B5EF4-FFF2-40B4-BE49-F238E27FC236}">
                <a16:creationId xmlns:a16="http://schemas.microsoft.com/office/drawing/2014/main" id="{C70FC5A9-B3CB-0BC2-4B4C-C6CA4F997268}"/>
              </a:ext>
            </a:extLst>
          </p:cNvPr>
          <p:cNvSpPr>
            <a:spLocks noGrp="1"/>
          </p:cNvSpPr>
          <p:nvPr>
            <p:ph idx="1"/>
          </p:nvPr>
        </p:nvSpPr>
        <p:spPr/>
        <p:txBody>
          <a:bodyPr/>
          <a:lstStyle/>
          <a:p>
            <a:r>
              <a:rPr lang="en-US" sz="2400" dirty="0"/>
              <a:t>Installing and maintaining the hardware and software for your security infrastructure.</a:t>
            </a:r>
          </a:p>
          <a:p>
            <a:r>
              <a:rPr lang="en-US" sz="2400" dirty="0"/>
              <a:t>Analyzing, identifying, and patching system vulnerabilities within your network.</a:t>
            </a:r>
          </a:p>
          <a:p>
            <a:r>
              <a:rPr lang="en-US" sz="2400" dirty="0"/>
              <a:t>Implementing real-time solutions to diffuse zero-day attacks.</a:t>
            </a:r>
          </a:p>
          <a:p>
            <a:r>
              <a:rPr lang="en-US" sz="2400" dirty="0"/>
              <a:t>Recovering from partially or fully successful attack campaigns.</a:t>
            </a:r>
            <a:endParaRPr lang="en-IN" sz="2400" dirty="0"/>
          </a:p>
        </p:txBody>
      </p:sp>
    </p:spTree>
    <p:extLst>
      <p:ext uri="{BB962C8B-B14F-4D97-AF65-F5344CB8AC3E}">
        <p14:creationId xmlns:p14="http://schemas.microsoft.com/office/powerpoint/2010/main" val="7180878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CB729-D4E0-6975-EB3C-B46A7FE51F4F}"/>
              </a:ext>
            </a:extLst>
          </p:cNvPr>
          <p:cNvSpPr>
            <a:spLocks noGrp="1"/>
          </p:cNvSpPr>
          <p:nvPr>
            <p:ph type="title"/>
          </p:nvPr>
        </p:nvSpPr>
        <p:spPr/>
        <p:txBody>
          <a:bodyPr/>
          <a:lstStyle/>
          <a:p>
            <a:r>
              <a:rPr lang="en-IN" dirty="0"/>
              <a:t>Cyber Defence Matrix</a:t>
            </a:r>
          </a:p>
        </p:txBody>
      </p:sp>
      <p:sp>
        <p:nvSpPr>
          <p:cNvPr id="3" name="Content Placeholder 2">
            <a:extLst>
              <a:ext uri="{FF2B5EF4-FFF2-40B4-BE49-F238E27FC236}">
                <a16:creationId xmlns:a16="http://schemas.microsoft.com/office/drawing/2014/main" id="{0B1FB1F5-3F29-1D23-86A2-DAE005F2E2B0}"/>
              </a:ext>
            </a:extLst>
          </p:cNvPr>
          <p:cNvSpPr>
            <a:spLocks noGrp="1"/>
          </p:cNvSpPr>
          <p:nvPr>
            <p:ph idx="1"/>
          </p:nvPr>
        </p:nvSpPr>
        <p:spPr/>
        <p:txBody>
          <a:bodyPr/>
          <a:lstStyle/>
          <a:p>
            <a:r>
              <a:rPr lang="en-US" sz="2400" dirty="0"/>
              <a:t>The Cyber Defense Matrix helps cyber defense teams understand a wide range of cybersecurity practices by following a clearly defined structure to discern multiple cybersecurity tools to meet their security needs. </a:t>
            </a:r>
          </a:p>
          <a:p>
            <a:r>
              <a:rPr lang="en-US" sz="2400" dirty="0"/>
              <a:t>The matrix has two main components aligned vertically and horizontally on a 5-by-5 grid. </a:t>
            </a:r>
          </a:p>
          <a:p>
            <a:r>
              <a:rPr lang="en-US" sz="2400" dirty="0"/>
              <a:t>The first is the NIST Cybersecurity Framework’s five operational functions: identify, protect, detect, respond, and recover.</a:t>
            </a:r>
          </a:p>
          <a:p>
            <a:r>
              <a:rPr lang="en-US" sz="2400" dirty="0"/>
              <a:t>The second component centers on the assets cyber defense teams need to secure: devices, apps, networks, data, and users. </a:t>
            </a:r>
            <a:endParaRPr lang="en-IN" sz="2400" dirty="0"/>
          </a:p>
        </p:txBody>
      </p:sp>
    </p:spTree>
    <p:extLst>
      <p:ext uri="{BB962C8B-B14F-4D97-AF65-F5344CB8AC3E}">
        <p14:creationId xmlns:p14="http://schemas.microsoft.com/office/powerpoint/2010/main" val="17627078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308EF-E670-5174-AA81-CD72296DF094}"/>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ACA827FF-81E8-9944-E679-F3B5B3BE7A15}"/>
              </a:ext>
            </a:extLst>
          </p:cNvPr>
          <p:cNvPicPr>
            <a:picLocks noGrp="1" noChangeAspect="1"/>
          </p:cNvPicPr>
          <p:nvPr>
            <p:ph idx="1"/>
          </p:nvPr>
        </p:nvPicPr>
        <p:blipFill>
          <a:blip r:embed="rId2"/>
          <a:stretch>
            <a:fillRect/>
          </a:stretch>
        </p:blipFill>
        <p:spPr>
          <a:xfrm>
            <a:off x="2480310" y="1306513"/>
            <a:ext cx="7246620" cy="3879850"/>
          </a:xfrm>
          <a:prstGeom prst="rect">
            <a:avLst/>
          </a:prstGeom>
        </p:spPr>
      </p:pic>
    </p:spTree>
    <p:extLst>
      <p:ext uri="{BB962C8B-B14F-4D97-AF65-F5344CB8AC3E}">
        <p14:creationId xmlns:p14="http://schemas.microsoft.com/office/powerpoint/2010/main" val="16923591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C8192-949E-5399-320A-56E2915BA9B2}"/>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5B00308-DC79-6DAC-E6D8-A1585584155E}"/>
              </a:ext>
            </a:extLst>
          </p:cNvPr>
          <p:cNvSpPr>
            <a:spLocks noGrp="1"/>
          </p:cNvSpPr>
          <p:nvPr>
            <p:ph idx="1"/>
          </p:nvPr>
        </p:nvSpPr>
        <p:spPr>
          <a:xfrm>
            <a:off x="838200" y="1054826"/>
            <a:ext cx="10515600" cy="3879669"/>
          </a:xfrm>
        </p:spPr>
        <p:txBody>
          <a:bodyPr/>
          <a:lstStyle/>
          <a:p>
            <a:r>
              <a:rPr lang="en-US" sz="2400" dirty="0"/>
              <a:t>Cyber threats continue to evolve, requiring constant vigilance and proactive defense strategies.</a:t>
            </a:r>
          </a:p>
          <a:p>
            <a:r>
              <a:rPr lang="en-US" sz="2400" dirty="0"/>
              <a:t>Understanding various cyber threats—malware, phishing, supply chain attacks, and zero-day exploits—is crucial for prevention.</a:t>
            </a:r>
          </a:p>
          <a:p>
            <a:r>
              <a:rPr lang="en-US" sz="2400" dirty="0"/>
              <a:t>Effective cybersecurity measures include strong authentication, encryption, regular updates, and user awareness training.</a:t>
            </a:r>
          </a:p>
          <a:p>
            <a:r>
              <a:rPr lang="en-US" sz="2400" dirty="0"/>
              <a:t>Organizations must implement multi-layered defenses, including intrusion detection, endpoint security, and cyber intelligence.</a:t>
            </a:r>
          </a:p>
          <a:p>
            <a:r>
              <a:rPr lang="en-US" sz="2400" dirty="0"/>
              <a:t>A combination of technological solutions and human awareness is key to mitigating cyber risks.</a:t>
            </a:r>
          </a:p>
          <a:p>
            <a:r>
              <a:rPr lang="en-US" sz="2400" dirty="0"/>
              <a:t>"Cybersecurity is not a one-time solution but an ongoing process of adaptation and resilience."</a:t>
            </a:r>
            <a:endParaRPr lang="en-IN" sz="2400" dirty="0"/>
          </a:p>
        </p:txBody>
      </p:sp>
    </p:spTree>
    <p:extLst>
      <p:ext uri="{BB962C8B-B14F-4D97-AF65-F5344CB8AC3E}">
        <p14:creationId xmlns:p14="http://schemas.microsoft.com/office/powerpoint/2010/main" val="362726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2BB1A-9AC4-6434-C8ED-C37F92449D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2911E3B-6FBD-55A9-0A7B-9FBBAC74C939}"/>
              </a:ext>
            </a:extLst>
          </p:cNvPr>
          <p:cNvSpPr>
            <a:spLocks noGrp="1"/>
          </p:cNvSpPr>
          <p:nvPr>
            <p:ph idx="1"/>
          </p:nvPr>
        </p:nvSpPr>
        <p:spPr/>
        <p:txBody>
          <a:bodyPr/>
          <a:lstStyle/>
          <a:p>
            <a:r>
              <a:rPr lang="en-US" dirty="0"/>
              <a:t>Cyber terrorism - The disruptive use of information technology by terrorist groups to further their ideological or political agenda. This takes the form of attacks on networks, computer systems and telecommunication infrastructures.</a:t>
            </a:r>
          </a:p>
          <a:p>
            <a:r>
              <a:rPr lang="en-US" dirty="0"/>
              <a:t>Cyber warfare - It involves nation-states using information technology to penetrate another nation's networks to cause damage or disruption.</a:t>
            </a:r>
          </a:p>
          <a:p>
            <a:r>
              <a:rPr lang="en-US" dirty="0"/>
              <a:t>Cyber espionage - It is the practice of using information technology to obtain secret information without permission from its owners or holders.</a:t>
            </a:r>
            <a:endParaRPr lang="en-IN" dirty="0"/>
          </a:p>
        </p:txBody>
      </p:sp>
    </p:spTree>
    <p:extLst>
      <p:ext uri="{BB962C8B-B14F-4D97-AF65-F5344CB8AC3E}">
        <p14:creationId xmlns:p14="http://schemas.microsoft.com/office/powerpoint/2010/main" val="282225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E9FE7-4230-363A-2AA7-05DA60D92A18}"/>
              </a:ext>
            </a:extLst>
          </p:cNvPr>
          <p:cNvSpPr>
            <a:spLocks noGrp="1"/>
          </p:cNvSpPr>
          <p:nvPr>
            <p:ph type="title"/>
          </p:nvPr>
        </p:nvSpPr>
        <p:spPr/>
        <p:txBody>
          <a:bodyPr/>
          <a:lstStyle/>
          <a:p>
            <a:r>
              <a:rPr lang="en-US" dirty="0"/>
              <a:t>The key concept of cyber security</a:t>
            </a:r>
            <a:endParaRPr lang="en-IN" dirty="0"/>
          </a:p>
        </p:txBody>
      </p:sp>
      <p:sp>
        <p:nvSpPr>
          <p:cNvPr id="3" name="Content Placeholder 2">
            <a:extLst>
              <a:ext uri="{FF2B5EF4-FFF2-40B4-BE49-F238E27FC236}">
                <a16:creationId xmlns:a16="http://schemas.microsoft.com/office/drawing/2014/main" id="{B2B56657-D4BC-2A0C-BA95-FA54D22276C8}"/>
              </a:ext>
            </a:extLst>
          </p:cNvPr>
          <p:cNvSpPr>
            <a:spLocks noGrp="1"/>
          </p:cNvSpPr>
          <p:nvPr>
            <p:ph idx="1"/>
          </p:nvPr>
        </p:nvSpPr>
        <p:spPr/>
        <p:txBody>
          <a:bodyPr/>
          <a:lstStyle/>
          <a:p>
            <a:r>
              <a:rPr lang="en-US" dirty="0"/>
              <a:t>The cyber security on a whole is very broad term but is based on three fundamental concepts known as "The CIA triad"</a:t>
            </a:r>
            <a:endParaRPr lang="en-IN" dirty="0"/>
          </a:p>
        </p:txBody>
      </p:sp>
      <p:pic>
        <p:nvPicPr>
          <p:cNvPr id="5" name="Picture 4">
            <a:extLst>
              <a:ext uri="{FF2B5EF4-FFF2-40B4-BE49-F238E27FC236}">
                <a16:creationId xmlns:a16="http://schemas.microsoft.com/office/drawing/2014/main" id="{DDC58B43-CEBA-C56E-C9BA-F223AC313435}"/>
              </a:ext>
            </a:extLst>
          </p:cNvPr>
          <p:cNvPicPr>
            <a:picLocks noChangeAspect="1"/>
          </p:cNvPicPr>
          <p:nvPr/>
        </p:nvPicPr>
        <p:blipFill>
          <a:blip r:embed="rId2"/>
          <a:stretch>
            <a:fillRect/>
          </a:stretch>
        </p:blipFill>
        <p:spPr>
          <a:xfrm>
            <a:off x="4353671" y="2666083"/>
            <a:ext cx="2851360" cy="2519872"/>
          </a:xfrm>
          <a:prstGeom prst="rect">
            <a:avLst/>
          </a:prstGeom>
        </p:spPr>
      </p:pic>
    </p:spTree>
    <p:extLst>
      <p:ext uri="{BB962C8B-B14F-4D97-AF65-F5344CB8AC3E}">
        <p14:creationId xmlns:p14="http://schemas.microsoft.com/office/powerpoint/2010/main" val="3302858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737A1-5383-B4CE-53EE-0CA0D4F710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E2B141-86B6-5E7D-A7E2-54BAB450EE70}"/>
              </a:ext>
            </a:extLst>
          </p:cNvPr>
          <p:cNvSpPr>
            <a:spLocks noGrp="1"/>
          </p:cNvSpPr>
          <p:nvPr>
            <p:ph idx="1"/>
          </p:nvPr>
        </p:nvSpPr>
        <p:spPr/>
        <p:txBody>
          <a:bodyPr/>
          <a:lstStyle/>
          <a:p>
            <a:r>
              <a:rPr lang="en-US" dirty="0"/>
              <a:t>Confidentiality:- ensures that data exchanged is not accessible to unauthorized users. The users could be applications, processes, other systems and/or humans</a:t>
            </a:r>
          </a:p>
          <a:p>
            <a:endParaRPr lang="en-US" dirty="0"/>
          </a:p>
          <a:p>
            <a:r>
              <a:rPr lang="en-US" dirty="0"/>
              <a:t>Integrity:- is the ability to ensure that a system and its data has not suffered unauthorized modification. Integrity protection protects not only data, but also operating systems, applications and hardware from being altered by unauthorized individuals.</a:t>
            </a:r>
          </a:p>
          <a:p>
            <a:endParaRPr lang="en-IN" dirty="0"/>
          </a:p>
          <a:p>
            <a:endParaRPr lang="en-US" dirty="0"/>
          </a:p>
        </p:txBody>
      </p:sp>
    </p:spTree>
    <p:extLst>
      <p:ext uri="{BB962C8B-B14F-4D97-AF65-F5344CB8AC3E}">
        <p14:creationId xmlns:p14="http://schemas.microsoft.com/office/powerpoint/2010/main" val="1288785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1758-5CC0-B8F7-3E40-C995A8114D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0376E0F-0DC6-E9B3-5295-472EEB5841A8}"/>
              </a:ext>
            </a:extLst>
          </p:cNvPr>
          <p:cNvSpPr>
            <a:spLocks noGrp="1"/>
          </p:cNvSpPr>
          <p:nvPr>
            <p:ph idx="1"/>
          </p:nvPr>
        </p:nvSpPr>
        <p:spPr/>
        <p:txBody>
          <a:bodyPr/>
          <a:lstStyle/>
          <a:p>
            <a:r>
              <a:rPr lang="en-US" dirty="0"/>
              <a:t>Availability:- Availability guarantees that systems, applications and data are available to users when they need them. The most common attack that impacts availability is denial-of-service in which the attacker interrupts access to information, system, devices or other network resources.</a:t>
            </a:r>
          </a:p>
          <a:p>
            <a:endParaRPr lang="en-IN" dirty="0"/>
          </a:p>
        </p:txBody>
      </p:sp>
    </p:spTree>
    <p:extLst>
      <p:ext uri="{BB962C8B-B14F-4D97-AF65-F5344CB8AC3E}">
        <p14:creationId xmlns:p14="http://schemas.microsoft.com/office/powerpoint/2010/main" val="372476147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6342</TotalTime>
  <Words>3892</Words>
  <Application>Microsoft Office PowerPoint</Application>
  <PresentationFormat>Widescreen</PresentationFormat>
  <Paragraphs>253</Paragraphs>
  <Slides>59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59</vt:i4>
      </vt:variant>
    </vt:vector>
  </HeadingPairs>
  <TitlesOfParts>
    <vt:vector size="65" baseType="lpstr">
      <vt:lpstr>Arial</vt:lpstr>
      <vt:lpstr>Calibri</vt:lpstr>
      <vt:lpstr>Cambria</vt:lpstr>
      <vt:lpstr>Times New Roman</vt:lpstr>
      <vt:lpstr>Wingdings</vt:lpstr>
      <vt:lpstr>1_Office Theme</vt:lpstr>
      <vt:lpstr>Cyber Threats</vt:lpstr>
      <vt:lpstr>CONTENTS</vt:lpstr>
      <vt:lpstr>Introduction</vt:lpstr>
      <vt:lpstr>PowerPoint Presentation</vt:lpstr>
      <vt:lpstr>PowerPoint Presentation</vt:lpstr>
      <vt:lpstr>PowerPoint Presentation</vt:lpstr>
      <vt:lpstr>The key concept of cyber security</vt:lpstr>
      <vt:lpstr>PowerPoint Presentation</vt:lpstr>
      <vt:lpstr>PowerPoint Presentation</vt:lpstr>
      <vt:lpstr>Cyber Threats</vt:lpstr>
      <vt:lpstr>Sources of Cyber Threats</vt:lpstr>
      <vt:lpstr>PowerPoint Presentation</vt:lpstr>
      <vt:lpstr>PowerPoint Presentation</vt:lpstr>
      <vt:lpstr>Impacts of Cyber Attacks</vt:lpstr>
      <vt:lpstr>PowerPoint Presentation</vt:lpstr>
      <vt:lpstr>PowerPoint Presentation</vt:lpstr>
      <vt:lpstr>PowerPoint Presentation</vt:lpstr>
      <vt:lpstr>Types of Cyber Threats </vt:lpstr>
      <vt:lpstr> </vt:lpstr>
      <vt:lpstr>Phishing Attack</vt:lpstr>
      <vt:lpstr>Phishing Attack</vt:lpstr>
      <vt:lpstr>SQL injection threat</vt:lpstr>
      <vt:lpstr>PowerPoint Presentation</vt:lpstr>
      <vt:lpstr>Man-in-the-middle attack</vt:lpstr>
      <vt:lpstr>Man-in-the-middle attack</vt:lpstr>
      <vt:lpstr>Malware</vt:lpstr>
      <vt:lpstr>PowerPoint Presentation</vt:lpstr>
      <vt:lpstr>Cross-site scripting</vt:lpstr>
      <vt:lpstr>PowerPoint Presentation</vt:lpstr>
      <vt:lpstr>Advanced persistent threat</vt:lpstr>
      <vt:lpstr>Password attacks</vt:lpstr>
      <vt:lpstr>PowerPoint Presentation</vt:lpstr>
      <vt:lpstr>Social Engineering Attacks</vt:lpstr>
      <vt:lpstr>Social Engineering Attack Lifecycle</vt:lpstr>
      <vt:lpstr>Social engineering attack techniques</vt:lpstr>
      <vt:lpstr>PowerPoint Presentation</vt:lpstr>
      <vt:lpstr>Social engineering prevention</vt:lpstr>
      <vt:lpstr>Supply Chain Attacks</vt:lpstr>
      <vt:lpstr>PowerPoint Presentation</vt:lpstr>
      <vt:lpstr>PowerPoint Presentation</vt:lpstr>
      <vt:lpstr>Types of Supply Chain Attacks</vt:lpstr>
      <vt:lpstr>Supply Chain Attacks Prevention</vt:lpstr>
      <vt:lpstr>PowerPoint Presentation</vt:lpstr>
      <vt:lpstr>Zero Day Exploit/ Attack</vt:lpstr>
      <vt:lpstr>PowerPoint Presentation</vt:lpstr>
      <vt:lpstr>Detection strategies of 0 day attack</vt:lpstr>
      <vt:lpstr>Prevention against 0-day exploits</vt:lpstr>
      <vt:lpstr>Threat of a Vulnerability</vt:lpstr>
      <vt:lpstr>Threat Detection and Response (TDR)</vt:lpstr>
      <vt:lpstr>PowerPoint Presentation</vt:lpstr>
      <vt:lpstr>PowerPoint Presentation</vt:lpstr>
      <vt:lpstr>What is Cyber Defence ?</vt:lpstr>
      <vt:lpstr>How has cyber defence evolved ?</vt:lpstr>
      <vt:lpstr>PowerPoint Presentation</vt:lpstr>
      <vt:lpstr>Cyber Defence vs. cybersecurity</vt:lpstr>
      <vt:lpstr>Some common cyber defense activities: </vt:lpstr>
      <vt:lpstr>Cyber Defence Matrix</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Ashishika Singh</dc:creator>
  <cp:lastModifiedBy>Ashishika Singh</cp:lastModifiedBy>
  <cp:revision>5</cp:revision>
  <dcterms:created xsi:type="dcterms:W3CDTF">2025-02-17T08:35:54Z</dcterms:created>
  <dcterms:modified xsi:type="dcterms:W3CDTF">2025-03-06T04:05:34Z</dcterms:modified>
</cp:coreProperties>
</file>