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08" r:id="rId5"/>
    <p:sldMasterId id="2147483696" r:id="rId6"/>
  </p:sldMasterIdLst>
  <p:notesMasterIdLst>
    <p:notesMasterId r:id="rId69"/>
  </p:notesMasterIdLst>
  <p:handoutMasterIdLst>
    <p:handoutMasterId r:id="rId70"/>
  </p:handoutMasterIdLst>
  <p:sldIdLst>
    <p:sldId id="256" r:id="rId7"/>
    <p:sldId id="590" r:id="rId8"/>
    <p:sldId id="605" r:id="rId9"/>
    <p:sldId id="598" r:id="rId10"/>
    <p:sldId id="592" r:id="rId11"/>
    <p:sldId id="593" r:id="rId12"/>
    <p:sldId id="594" r:id="rId13"/>
    <p:sldId id="596" r:id="rId14"/>
    <p:sldId id="595" r:id="rId15"/>
    <p:sldId id="597" r:id="rId16"/>
    <p:sldId id="599" r:id="rId17"/>
    <p:sldId id="600" r:id="rId18"/>
    <p:sldId id="606" r:id="rId19"/>
    <p:sldId id="601" r:id="rId20"/>
    <p:sldId id="602" r:id="rId21"/>
    <p:sldId id="604" r:id="rId22"/>
    <p:sldId id="607" r:id="rId23"/>
    <p:sldId id="603" r:id="rId24"/>
    <p:sldId id="396" r:id="rId25"/>
    <p:sldId id="608" r:id="rId26"/>
    <p:sldId id="609" r:id="rId27"/>
    <p:sldId id="612" r:id="rId28"/>
    <p:sldId id="610" r:id="rId29"/>
    <p:sldId id="611" r:id="rId30"/>
    <p:sldId id="614" r:id="rId31"/>
    <p:sldId id="613" r:id="rId32"/>
    <p:sldId id="615" r:id="rId33"/>
    <p:sldId id="616" r:id="rId34"/>
    <p:sldId id="618" r:id="rId35"/>
    <p:sldId id="620" r:id="rId36"/>
    <p:sldId id="619" r:id="rId37"/>
    <p:sldId id="621" r:id="rId38"/>
    <p:sldId id="649" r:id="rId39"/>
    <p:sldId id="622" r:id="rId40"/>
    <p:sldId id="623" r:id="rId41"/>
    <p:sldId id="624" r:id="rId42"/>
    <p:sldId id="626" r:id="rId43"/>
    <p:sldId id="625" r:id="rId44"/>
    <p:sldId id="627" r:id="rId45"/>
    <p:sldId id="628" r:id="rId46"/>
    <p:sldId id="629" r:id="rId47"/>
    <p:sldId id="630" r:id="rId48"/>
    <p:sldId id="631" r:id="rId49"/>
    <p:sldId id="632" r:id="rId50"/>
    <p:sldId id="633" r:id="rId51"/>
    <p:sldId id="634" r:id="rId52"/>
    <p:sldId id="635" r:id="rId53"/>
    <p:sldId id="636" r:id="rId54"/>
    <p:sldId id="637" r:id="rId55"/>
    <p:sldId id="638" r:id="rId56"/>
    <p:sldId id="639" r:id="rId57"/>
    <p:sldId id="641" r:id="rId58"/>
    <p:sldId id="640" r:id="rId59"/>
    <p:sldId id="642" r:id="rId60"/>
    <p:sldId id="645" r:id="rId61"/>
    <p:sldId id="643" r:id="rId62"/>
    <p:sldId id="646" r:id="rId63"/>
    <p:sldId id="644" r:id="rId64"/>
    <p:sldId id="647" r:id="rId65"/>
    <p:sldId id="298" r:id="rId66"/>
    <p:sldId id="650" r:id="rId67"/>
    <p:sldId id="300" r:id="rId6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0" autoAdjust="0"/>
    <p:restoredTop sz="94641" autoAdjust="0"/>
  </p:normalViewPr>
  <p:slideViewPr>
    <p:cSldViewPr>
      <p:cViewPr varScale="1">
        <p:scale>
          <a:sx n="74" d="100"/>
          <a:sy n="74" d="100"/>
        </p:scale>
        <p:origin x="107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63" Type="http://schemas.openxmlformats.org/officeDocument/2006/relationships/slide" Target="slides/slide57.xml"/><Relationship Id="rId68" Type="http://schemas.openxmlformats.org/officeDocument/2006/relationships/slide" Target="slides/slide62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9" Type="http://schemas.openxmlformats.org/officeDocument/2006/relationships/slide" Target="slides/slide2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slide" Target="slides/slide47.xml"/><Relationship Id="rId58" Type="http://schemas.openxmlformats.org/officeDocument/2006/relationships/slide" Target="slides/slide52.xml"/><Relationship Id="rId66" Type="http://schemas.openxmlformats.org/officeDocument/2006/relationships/slide" Target="slides/slide60.xml"/><Relationship Id="rId7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5.xml"/><Relationship Id="rId19" Type="http://schemas.openxmlformats.org/officeDocument/2006/relationships/slide" Target="slides/slide1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56" Type="http://schemas.openxmlformats.org/officeDocument/2006/relationships/slide" Target="slides/slide50.xml"/><Relationship Id="rId64" Type="http://schemas.openxmlformats.org/officeDocument/2006/relationships/slide" Target="slides/slide58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2.xml"/><Relationship Id="rId51" Type="http://schemas.openxmlformats.org/officeDocument/2006/relationships/slide" Target="slides/slide45.xml"/><Relationship Id="rId72" Type="http://schemas.openxmlformats.org/officeDocument/2006/relationships/viewProps" Target="view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59" Type="http://schemas.openxmlformats.org/officeDocument/2006/relationships/slide" Target="slides/slide53.xml"/><Relationship Id="rId67" Type="http://schemas.openxmlformats.org/officeDocument/2006/relationships/slide" Target="slides/slide61.xml"/><Relationship Id="rId20" Type="http://schemas.openxmlformats.org/officeDocument/2006/relationships/slide" Target="slides/slide14.xml"/><Relationship Id="rId41" Type="http://schemas.openxmlformats.org/officeDocument/2006/relationships/slide" Target="slides/slide35.xml"/><Relationship Id="rId54" Type="http://schemas.openxmlformats.org/officeDocument/2006/relationships/slide" Target="slides/slide48.xml"/><Relationship Id="rId62" Type="http://schemas.openxmlformats.org/officeDocument/2006/relationships/slide" Target="slides/slide56.xml"/><Relationship Id="rId7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57" Type="http://schemas.openxmlformats.org/officeDocument/2006/relationships/slide" Target="slides/slide51.xml"/><Relationship Id="rId10" Type="http://schemas.openxmlformats.org/officeDocument/2006/relationships/slide" Target="slides/slide4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slide" Target="slides/slide46.xml"/><Relationship Id="rId60" Type="http://schemas.openxmlformats.org/officeDocument/2006/relationships/slide" Target="slides/slide54.xml"/><Relationship Id="rId65" Type="http://schemas.openxmlformats.org/officeDocument/2006/relationships/slide" Target="slides/slide59.xml"/><Relationship Id="rId73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9" Type="http://schemas.openxmlformats.org/officeDocument/2006/relationships/slide" Target="slides/slide33.xml"/><Relationship Id="rId34" Type="http://schemas.openxmlformats.org/officeDocument/2006/relationships/slide" Target="slides/slide28.xml"/><Relationship Id="rId50" Type="http://schemas.openxmlformats.org/officeDocument/2006/relationships/slide" Target="slides/slide44.xml"/><Relationship Id="rId55" Type="http://schemas.openxmlformats.org/officeDocument/2006/relationships/slide" Target="slides/slide49.xml"/><Relationship Id="rId7" Type="http://schemas.openxmlformats.org/officeDocument/2006/relationships/slide" Target="slides/slide1.xml"/><Relationship Id="rId7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C24494-34C8-4B85-95EC-EFB8BC02FE7F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0F90C-8AF4-4E3E-8FFD-30D2A3D620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80529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911B5A-781F-4560-A1CC-D59FB8C1A7F6}" type="datetimeFigureOut">
              <a:rPr lang="en-US" smtClean="0"/>
              <a:pPr/>
              <a:t>3/13/2025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4ADE7-A6F4-4046-A847-5DCBEEEA65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111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4ADE7-A6F4-4046-A847-5DCBEEEA65F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980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7E25AD-CDEC-497F-80F4-0EE3882384FD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E652140-DF33-42B2-90EF-9E9B8553CD9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9957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B364B-32F5-49B3-94DA-948C64FFC238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76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AADE4FE-D0D5-430C-B0EC-5DE8BD54E4C4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11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73811-85CE-4BA6-B5A6-B64FD7AC6E4A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6CD9C-24DF-4EE8-B72E-6FA470CD1C51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41CA3-39D1-4413-800F-F9DA7744516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897C6-7B07-4142-B5DF-7A75B8F8269F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E9AF1-77E1-49AB-B3EE-5D5978233872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CE5FA-8428-4106-849A-D9887B961805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13CA4-F5B8-4723-928C-C9590BFF281E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8D72A-6D64-49BE-80CF-641B1FCB2780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sz="24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>
              <a:defRPr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DE668E9-9ACE-4FE4-B615-FBFC77CC4C49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2276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1CC0A-9697-4799-ADBD-604FA48F1219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1035C-44E9-484A-ACC4-A554041918BD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67AF4-B493-4D49-A00D-A8515E3329EA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62ED7-9E5A-4477-BA5D-48F14ABEEF14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86DA5-10D4-4BC7-BD75-58BCFBAEB87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20217-26A6-483C-9B20-4C35791A69F5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38916-46E2-4910-A61C-C50EF3FEB3F8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8C955-6A22-4D1F-87D4-5E885AD127B7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E7B60-173E-4A45-BA68-C0812990F883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19B16-0AD6-4386-B770-CD8DE6B4A892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3A3D51F-0FF3-439C-93ED-58706699B4B9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071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1602D-0E7B-4604-925E-C9690179F68A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5B778-DA79-49F2-97FC-DF1692B0A5A9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8E152-9881-4D03-8E50-B4C46C6E5C72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15FBC-4C1A-446E-8AE1-307169A7466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67A0F4-D32B-44E4-8305-DB141C8A7F66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585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349A82-7A93-430E-A9F7-C6F2E84F6019}" type="datetime1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1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8B4C0C-EDD3-4A9D-9BD4-DEBF12ACB452}" type="datetime1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0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8DA7722-77C6-41B3-B2BF-88AE27EEE2DD}" type="datetime1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2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9B978F-1472-4801-AD69-9113DE47B670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676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64F3691-D4B6-4245-98B7-26055ED0D9DB}" type="datetime1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432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306878"/>
            <a:ext cx="8229600" cy="71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110762"/>
            <a:ext cx="8229600" cy="4680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BC586-5035-4665-A6D8-20083A6E3789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D556AC99-D25B-44D7-B4D4-56DFBA9A94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51"/>
          <a:stretch/>
        </p:blipFill>
        <p:spPr bwMode="auto">
          <a:xfrm>
            <a:off x="0" y="5616575"/>
            <a:ext cx="9144000" cy="124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5F36A5-15D8-4D7C-9B1D-11E3C685F0D5}"/>
              </a:ext>
            </a:extLst>
          </p:cNvPr>
          <p:cNvCxnSpPr>
            <a:cxnSpLocks/>
          </p:cNvCxnSpPr>
          <p:nvPr userDrawn="1"/>
        </p:nvCxnSpPr>
        <p:spPr>
          <a:xfrm>
            <a:off x="72000" y="1066800"/>
            <a:ext cx="9000000" cy="0"/>
          </a:xfrm>
          <a:prstGeom prst="line">
            <a:avLst/>
          </a:prstGeom>
          <a:ln w="50800" cmpd="thinThick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922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 kern="1200">
          <a:solidFill>
            <a:schemeClr val="tx1"/>
          </a:solidFill>
          <a:latin typeface="Bookman Old Style" panose="02050604050505020204" pitchFamily="18" charset="0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Bookman Old Style" panose="020506040505050202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243E2-EC07-42B4-8CF1-6B6BA0FCA9F7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CEC865-F789-4B1E-99B3-356EB7B6294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6D2DC-1493-4DBE-9C8C-E5466B062EE0}" type="datetime1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CSE3150 – Front-end Full Stack Development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027E-4F1D-495B-A62F-8E67E3D2371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about:blank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s://getbootstrap.com/docs/5.0/components/card/" TargetMode="External"/><Relationship Id="rId13" Type="http://schemas.openxmlformats.org/officeDocument/2006/relationships/hyperlink" Target="https://getbootstrap.com/docs/5.0/components/list-group/" TargetMode="External"/><Relationship Id="rId18" Type="http://schemas.openxmlformats.org/officeDocument/2006/relationships/hyperlink" Target="https://getbootstrap.com/docs/5.0/components/pagination/" TargetMode="External"/><Relationship Id="rId3" Type="http://schemas.openxmlformats.org/officeDocument/2006/relationships/hyperlink" Target="https://getbootstrap.com/docs/5.0/components/alerts/" TargetMode="External"/><Relationship Id="rId21" Type="http://schemas.openxmlformats.org/officeDocument/2006/relationships/hyperlink" Target="https://getbootstrap.com/docs/5.0/components/scrollspy/" TargetMode="External"/><Relationship Id="rId7" Type="http://schemas.openxmlformats.org/officeDocument/2006/relationships/hyperlink" Target="https://getbootstrap.com/docs/5.0/components/button-group/" TargetMode="External"/><Relationship Id="rId12" Type="http://schemas.openxmlformats.org/officeDocument/2006/relationships/hyperlink" Target="https://getbootstrap.com/docs/5.0/components/dropdowns/" TargetMode="External"/><Relationship Id="rId17" Type="http://schemas.openxmlformats.org/officeDocument/2006/relationships/hyperlink" Target="https://getbootstrap.com/docs/5.0/components/offcanvas/" TargetMode="External"/><Relationship Id="rId2" Type="http://schemas.openxmlformats.org/officeDocument/2006/relationships/hyperlink" Target="https://getbootstrap.com/docs/5.0/components/accordion/" TargetMode="External"/><Relationship Id="rId16" Type="http://schemas.openxmlformats.org/officeDocument/2006/relationships/hyperlink" Target="https://getbootstrap.com/docs/5.0/components/navbar/" TargetMode="External"/><Relationship Id="rId20" Type="http://schemas.openxmlformats.org/officeDocument/2006/relationships/hyperlink" Target="https://getbootstrap.com/docs/5.0/components/progres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etbootstrap.com/docs/5.0/components/buttons/" TargetMode="External"/><Relationship Id="rId11" Type="http://schemas.openxmlformats.org/officeDocument/2006/relationships/hyperlink" Target="https://getbootstrap.com/docs/5.0/components/collapse/" TargetMode="External"/><Relationship Id="rId24" Type="http://schemas.openxmlformats.org/officeDocument/2006/relationships/hyperlink" Target="https://getbootstrap.com/docs/5.0/components/tooltips/" TargetMode="External"/><Relationship Id="rId5" Type="http://schemas.openxmlformats.org/officeDocument/2006/relationships/hyperlink" Target="https://getbootstrap.com/docs/5.0/components/breadcrumb/" TargetMode="External"/><Relationship Id="rId15" Type="http://schemas.openxmlformats.org/officeDocument/2006/relationships/hyperlink" Target="https://getbootstrap.com/docs/5.0/components/navs-tabs/" TargetMode="External"/><Relationship Id="rId23" Type="http://schemas.openxmlformats.org/officeDocument/2006/relationships/hyperlink" Target="https://getbootstrap.com/docs/5.0/components/toasts/" TargetMode="External"/><Relationship Id="rId10" Type="http://schemas.openxmlformats.org/officeDocument/2006/relationships/hyperlink" Target="https://getbootstrap.com/docs/5.0/components/close-button/" TargetMode="External"/><Relationship Id="rId19" Type="http://schemas.openxmlformats.org/officeDocument/2006/relationships/hyperlink" Target="https://getbootstrap.com/docs/5.0/components/popovers/" TargetMode="External"/><Relationship Id="rId4" Type="http://schemas.openxmlformats.org/officeDocument/2006/relationships/hyperlink" Target="https://getbootstrap.com/docs/5.0/components/badge/" TargetMode="External"/><Relationship Id="rId9" Type="http://schemas.openxmlformats.org/officeDocument/2006/relationships/hyperlink" Target="https://getbootstrap.com/docs/5.0/components/carousel/" TargetMode="External"/><Relationship Id="rId14" Type="http://schemas.openxmlformats.org/officeDocument/2006/relationships/hyperlink" Target="https://getbootstrap.com/docs/5.0/components/modal/" TargetMode="External"/><Relationship Id="rId22" Type="http://schemas.openxmlformats.org/officeDocument/2006/relationships/hyperlink" Target="https://getbootstrap.com/docs/5.0/components/spinners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96E4517-6C23-48B3-9024-02BD16E62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xmlns="" id="{D99F73C4-29F8-4839-BE55-9531647113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682460" y="0"/>
            <a:ext cx="7779079" cy="13093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xmlns="" id="{95994CEF-AC9F-45F1-B856-7E13245F08BF}"/>
              </a:ext>
            </a:extLst>
          </p:cNvPr>
          <p:cNvSpPr txBox="1">
            <a:spLocks/>
          </p:cNvSpPr>
          <p:nvPr/>
        </p:nvSpPr>
        <p:spPr bwMode="auto">
          <a:xfrm>
            <a:off x="0" y="1329546"/>
            <a:ext cx="9144000" cy="1219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algn="ctr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2400" b="1">
                <a:latin typeface="Bookman Old Style" panose="02050604050505020204" pitchFamily="18" charset="0"/>
                <a:ea typeface="+mj-ea"/>
                <a:cs typeface="+mj-cs"/>
              </a:defRPr>
            </a:lvl1pPr>
            <a:lvl2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2pPr>
            <a:lvl3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3pPr>
            <a:lvl4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4pPr>
            <a:lvl5pPr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5pPr>
            <a:lvl6pPr marL="3429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6pPr>
            <a:lvl7pPr marL="6858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7pPr>
            <a:lvl8pPr marL="10287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8pPr>
            <a:lvl9pPr marL="1371600" eaLnBrk="0" fontAlgn="base" hangingPunct="0">
              <a:lnSpc>
                <a:spcPct val="87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IN" sz="28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CSE3150 – Front-end Full Stack Development</a:t>
            </a:r>
          </a:p>
          <a:p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767D772C-CE7C-4E6F-8FFF-BDAD62483336}"/>
              </a:ext>
            </a:extLst>
          </p:cNvPr>
          <p:cNvSpPr txBox="1">
            <a:spLocks/>
          </p:cNvSpPr>
          <p:nvPr/>
        </p:nvSpPr>
        <p:spPr bwMode="auto">
          <a:xfrm>
            <a:off x="706474" y="5613718"/>
            <a:ext cx="7772400" cy="8996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63500" tIns="25400" rIns="63500" bIns="25400" numCol="1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152400" indent="-1524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Font typeface="Arial" charset="0"/>
              <a:buChar char="•"/>
              <a:defRPr sz="1800" b="1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514350" indent="-1428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Courier New" pitchFamily="49" charset="0"/>
              <a:buChar char="o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2pPr>
            <a:lvl3pPr marL="942975" indent="-257175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Font typeface="Wingdings" pitchFamily="2" charset="2"/>
              <a:buChar char="Ø"/>
              <a:defRPr sz="1800" b="1">
                <a:solidFill>
                  <a:schemeClr val="tx1"/>
                </a:solidFill>
                <a:latin typeface="Bookman Old Style" panose="02050604050505020204" pitchFamily="18" charset="0"/>
              </a:defRPr>
            </a:lvl3pPr>
            <a:lvl4pPr marL="12858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4pPr>
            <a:lvl5pPr marL="1628775" indent="-257175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Bookman Old Style" panose="02050604050505020204" pitchFamily="18" charset="0"/>
              </a:defRPr>
            </a:lvl5pPr>
            <a:lvl6pPr marL="19716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6pPr>
            <a:lvl7pPr marL="23145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7pPr>
            <a:lvl8pPr marL="26574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8pPr>
            <a:lvl9pPr marL="3000375" indent="-257175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000" kern="0" dirty="0"/>
              <a:t>Department of Computer Science Engineering</a:t>
            </a:r>
          </a:p>
          <a:p>
            <a:pPr marL="0" indent="0" algn="ctr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600" kern="0" dirty="0"/>
              <a:t>School of Engineering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B9A7640B-1C41-3B1B-11B1-87AE7BDE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E4BB12E-11E8-6EE4-C763-C360C7D7E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Viewport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is the </a:t>
            </a:r>
            <a:r>
              <a:rPr lang="en-US" sz="2000" dirty="0">
                <a:solidFill>
                  <a:srgbClr val="FF0066"/>
                </a:solidFill>
              </a:rPr>
              <a:t>user's visible area</a:t>
            </a:r>
            <a:r>
              <a:rPr lang="en-US" sz="2000" dirty="0"/>
              <a:t> of a web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viewport </a:t>
            </a:r>
            <a:r>
              <a:rPr lang="en-US" sz="2000" dirty="0">
                <a:solidFill>
                  <a:srgbClr val="FF0066"/>
                </a:solidFill>
              </a:rPr>
              <a:t>varies with the device</a:t>
            </a:r>
            <a:r>
              <a:rPr lang="en-US" sz="2000" dirty="0"/>
              <a:t>, and will be smaller on a mobile phone than on a computer screen.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85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4741"/>
            <a:ext cx="9067800" cy="47964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HTML5 introduced a method to let web designers take control over the viewport, through the </a:t>
            </a:r>
            <a:r>
              <a:rPr lang="en-US" sz="1800" dirty="0">
                <a:solidFill>
                  <a:srgbClr val="FF0066"/>
                </a:solidFill>
              </a:rPr>
              <a:t>&lt;meta&gt; </a:t>
            </a:r>
            <a:r>
              <a:rPr lang="en-US" sz="1800" dirty="0"/>
              <a:t>tag.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800000"/>
                </a:solidFill>
                <a:latin typeface="Consolas" panose="020B0609020204030204" pitchFamily="49" charset="0"/>
              </a:rPr>
              <a:t>     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&lt;meta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name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"viewport"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 </a:t>
            </a:r>
            <a:r>
              <a:rPr lang="en-US" sz="1400" b="1" dirty="0">
                <a:solidFill>
                  <a:srgbClr val="E50000"/>
                </a:solidFill>
                <a:effectLst/>
              </a:rPr>
              <a:t>content</a:t>
            </a:r>
            <a:r>
              <a:rPr lang="en-US" sz="1400" b="1" dirty="0">
                <a:solidFill>
                  <a:srgbClr val="000000"/>
                </a:solidFill>
                <a:effectLst/>
              </a:rPr>
              <a:t>=</a:t>
            </a:r>
            <a:r>
              <a:rPr lang="en-US" sz="1400" b="1" dirty="0">
                <a:solidFill>
                  <a:srgbClr val="0000FF"/>
                </a:solidFill>
                <a:effectLst/>
              </a:rPr>
              <a:t>"width=device-width, initial-scale=1.0"</a:t>
            </a:r>
            <a:r>
              <a:rPr lang="en-US" sz="1400" b="1" dirty="0">
                <a:solidFill>
                  <a:srgbClr val="800000"/>
                </a:solidFill>
                <a:effectLst/>
              </a:rPr>
              <a:t>&gt;</a:t>
            </a:r>
            <a:endParaRPr lang="en-US" sz="1400" b="1" dirty="0">
              <a:solidFill>
                <a:srgbClr val="000000"/>
              </a:solidFill>
              <a:effectLst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This gives the browser instructions on how to </a:t>
            </a:r>
            <a:r>
              <a:rPr lang="en-US" sz="1800" dirty="0">
                <a:solidFill>
                  <a:srgbClr val="FF0066"/>
                </a:solidFill>
              </a:rPr>
              <a:t>control</a:t>
            </a:r>
            <a:r>
              <a:rPr lang="en-US" sz="1800" dirty="0"/>
              <a:t> the </a:t>
            </a:r>
            <a:r>
              <a:rPr lang="en-US" sz="1800" dirty="0">
                <a:solidFill>
                  <a:srgbClr val="FF0066"/>
                </a:solidFill>
              </a:rPr>
              <a:t>page's dimensions</a:t>
            </a:r>
            <a:r>
              <a:rPr lang="en-US" sz="1800" dirty="0"/>
              <a:t> &amp; </a:t>
            </a:r>
            <a:r>
              <a:rPr lang="en-US" sz="1800" dirty="0">
                <a:solidFill>
                  <a:srgbClr val="FF0066"/>
                </a:solidFill>
              </a:rPr>
              <a:t>scaling</a:t>
            </a:r>
            <a:r>
              <a:rPr lang="en-US" sz="18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width=device-width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width of the page </a:t>
            </a:r>
            <a:r>
              <a:rPr lang="en-US" sz="1800" dirty="0"/>
              <a:t>to follow the screen-width of the device (which will vary depending on the device).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The </a:t>
            </a:r>
            <a:r>
              <a:rPr lang="en-US" sz="1800" dirty="0">
                <a:solidFill>
                  <a:srgbClr val="002060"/>
                </a:solidFill>
              </a:rPr>
              <a:t>initial-scale=1.0 </a:t>
            </a:r>
            <a:r>
              <a:rPr lang="en-US" sz="1800" dirty="0"/>
              <a:t>part sets the </a:t>
            </a:r>
            <a:r>
              <a:rPr lang="en-US" sz="1800" dirty="0">
                <a:solidFill>
                  <a:srgbClr val="006600"/>
                </a:solidFill>
              </a:rPr>
              <a:t>initial zoom level </a:t>
            </a:r>
            <a:r>
              <a:rPr lang="en-US" sz="1800" dirty="0"/>
              <a:t>when the page is first loaded by the browser.</a:t>
            </a:r>
            <a:endParaRPr lang="en-GB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&lt;meta name="viewport" content="width=device-width" /&gt;</a:t>
            </a:r>
            <a:endParaRPr lang="en-I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/>
              <a:t>This makes the viewport as many pixels wide as the device screen width. This means that if the device has a screen that is 320 </a:t>
            </a:r>
            <a:r>
              <a:rPr lang="en-US" sz="1800" dirty="0" err="1"/>
              <a:t>px</a:t>
            </a:r>
            <a:r>
              <a:rPr lang="en-US" sz="1800" dirty="0"/>
              <a:t> wide, the viewport width will be 320 </a:t>
            </a:r>
            <a:r>
              <a:rPr lang="en-US" sz="1800" dirty="0" err="1"/>
              <a:t>px</a:t>
            </a:r>
            <a:r>
              <a:rPr lang="en-US" sz="1800" dirty="0"/>
              <a:t>; if the screen is 480 </a:t>
            </a:r>
            <a:r>
              <a:rPr lang="en-US" sz="1800" dirty="0" err="1"/>
              <a:t>px</a:t>
            </a:r>
            <a:r>
              <a:rPr lang="en-US" sz="1800" dirty="0"/>
              <a:t>, then the viewport width will be 480 </a:t>
            </a:r>
            <a:r>
              <a:rPr lang="en-US" sz="1800" dirty="0" err="1"/>
              <a:t>px</a:t>
            </a:r>
            <a:r>
              <a:rPr lang="en-US" sz="1800" dirty="0"/>
              <a:t>.</a:t>
            </a:r>
            <a:endParaRPr lang="en-GB" sz="18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977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rgbClr val="FF0000"/>
                </a:solidFill>
                <a:latin typeface="Bookman Old Style" panose="02050604050505020204" pitchFamily="18" charset="0"/>
              </a:rPr>
              <a:t>Setting The Viewport</a:t>
            </a:r>
            <a:endParaRPr lang="en-US" sz="3200" dirty="0">
              <a:solidFill>
                <a:srgbClr val="FF0000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7C4468EE-D575-65F9-61AB-16A42B19F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6733"/>
            <a:ext cx="4040188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Without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67CD7FC8-A231-01EC-1DF4-6362859AD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69312" y="1146733"/>
            <a:ext cx="4041775" cy="639762"/>
          </a:xfrm>
        </p:spPr>
        <p:txBody>
          <a:bodyPr/>
          <a:lstStyle/>
          <a:p>
            <a:pPr algn="ctr"/>
            <a:r>
              <a:rPr lang="en-US" sz="2000" b="0" dirty="0">
                <a:solidFill>
                  <a:srgbClr val="7030A0"/>
                </a:solidFill>
              </a:rPr>
              <a:t>With the viewport meta tag</a:t>
            </a:r>
            <a:endParaRPr lang="en-IN" sz="2000" b="0" dirty="0">
              <a:solidFill>
                <a:srgbClr val="7030A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29BF5D-F0A4-676C-F07D-5AD34D23F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1" y="1749206"/>
            <a:ext cx="2438400" cy="39414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xmlns="" id="{DC1C3B46-30A3-7D8C-CC48-B8E1250FF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797" y="1928514"/>
            <a:ext cx="2576804" cy="4285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4287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6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Grid 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web pages are based on a grid-view, which means that the </a:t>
            </a:r>
            <a:r>
              <a:rPr lang="en-US" sz="2000" dirty="0">
                <a:solidFill>
                  <a:srgbClr val="FF0066"/>
                </a:solidFill>
              </a:rPr>
              <a:t>page is divided into columns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Using a grid-view is </a:t>
            </a:r>
            <a:r>
              <a:rPr lang="en-US" sz="2000" dirty="0">
                <a:solidFill>
                  <a:srgbClr val="FF0066"/>
                </a:solidFill>
              </a:rPr>
              <a:t>very helpful </a:t>
            </a:r>
            <a:r>
              <a:rPr lang="en-US" sz="2000" dirty="0"/>
              <a:t>when designing web pages.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makes it </a:t>
            </a:r>
            <a:r>
              <a:rPr lang="en-US" sz="2000" dirty="0">
                <a:solidFill>
                  <a:srgbClr val="FF0066"/>
                </a:solidFill>
              </a:rPr>
              <a:t>easier to place elements </a:t>
            </a:r>
            <a:r>
              <a:rPr lang="en-US" sz="2000" dirty="0"/>
              <a:t>on the page.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responsive grid-view often has </a:t>
            </a:r>
            <a:r>
              <a:rPr lang="en-US" sz="2000" dirty="0">
                <a:solidFill>
                  <a:srgbClr val="FF0066"/>
                </a:solidFill>
              </a:rPr>
              <a:t>12 columns</a:t>
            </a:r>
            <a:r>
              <a:rPr lang="en-US" sz="2000" dirty="0"/>
              <a:t>, and has a total width of </a:t>
            </a:r>
            <a:r>
              <a:rPr lang="en-US" sz="2000" dirty="0">
                <a:solidFill>
                  <a:srgbClr val="FF0066"/>
                </a:solidFill>
              </a:rPr>
              <a:t>100%</a:t>
            </a:r>
            <a:r>
              <a:rPr lang="en-US" sz="2000" dirty="0"/>
              <a:t>, and will </a:t>
            </a:r>
            <a:r>
              <a:rPr lang="en-US" sz="2000" dirty="0">
                <a:solidFill>
                  <a:srgbClr val="FF0066"/>
                </a:solidFill>
              </a:rPr>
              <a:t>shrink &amp; expand </a:t>
            </a:r>
            <a:r>
              <a:rPr lang="en-US" sz="2000" dirty="0"/>
              <a:t>as you resize the browser window.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812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9200"/>
            <a:ext cx="8077200" cy="46482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All HTML elements have the </a:t>
            </a:r>
            <a:r>
              <a:rPr lang="en-US" sz="2000" dirty="0">
                <a:solidFill>
                  <a:srgbClr val="FF0066"/>
                </a:solidFill>
              </a:rPr>
              <a:t>box-sizing property </a:t>
            </a:r>
            <a:r>
              <a:rPr lang="en-US" sz="2000" dirty="0"/>
              <a:t>set to </a:t>
            </a:r>
            <a:r>
              <a:rPr lang="en-US" sz="2000" dirty="0">
                <a:solidFill>
                  <a:srgbClr val="FF0066"/>
                </a:solidFill>
              </a:rPr>
              <a:t>border-box</a:t>
            </a:r>
            <a:r>
              <a:rPr lang="en-US" sz="2000" dirty="0"/>
              <a:t>. 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This makes sure that the </a:t>
            </a:r>
            <a:r>
              <a:rPr lang="en-US" sz="2000" dirty="0">
                <a:solidFill>
                  <a:srgbClr val="FF0066"/>
                </a:solidFill>
              </a:rPr>
              <a:t>padding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border</a:t>
            </a:r>
            <a:r>
              <a:rPr lang="en-US" sz="2000" dirty="0"/>
              <a:t> are included in the </a:t>
            </a:r>
            <a:r>
              <a:rPr lang="en-US" sz="2000" dirty="0">
                <a:solidFill>
                  <a:srgbClr val="FF0066"/>
                </a:solidFill>
              </a:rPr>
              <a:t>total width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height</a:t>
            </a:r>
            <a:r>
              <a:rPr lang="en-US" sz="2000" dirty="0"/>
              <a:t> of the elements.</a:t>
            </a: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* 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box-sizing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border-box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1600" dirty="0">
              <a:latin typeface="Bookman Old Style" panose="02050604050505020204" pitchFamily="18" charset="0"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endParaRPr lang="en-IN" sz="1600" b="0" i="0" dirty="0">
              <a:solidFill>
                <a:srgbClr val="A52A2A"/>
              </a:solidFill>
              <a:effectLst/>
            </a:endParaRPr>
          </a:p>
          <a:p>
            <a:pPr marL="1257300" lvl="3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A52A2A"/>
                </a:solidFill>
                <a:effectLst/>
              </a:rPr>
              <a:t>.menu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1600" dirty="0"/>
              <a:t/>
            </a:r>
            <a:br>
              <a:rPr lang="en-IN" sz="1600" dirty="0"/>
            </a:br>
            <a:r>
              <a:rPr lang="en-IN" sz="1600" b="0" i="0" dirty="0">
                <a:solidFill>
                  <a:srgbClr val="A52A2A"/>
                </a:solidFill>
                <a:effectLst/>
              </a:rPr>
              <a:t>.main 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width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FF0000"/>
                </a:solidFill>
                <a:effectLst/>
              </a:rPr>
              <a:t>  float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:</a:t>
            </a:r>
            <a:r>
              <a:rPr lang="en-IN" sz="1600" b="0" i="0" dirty="0">
                <a:solidFill>
                  <a:srgbClr val="0000CD"/>
                </a:solidFill>
                <a:effectLst/>
              </a:rPr>
              <a:t> left</a:t>
            </a:r>
            <a:r>
              <a:rPr lang="en-IN" sz="1600" b="0" i="0" dirty="0">
                <a:solidFill>
                  <a:srgbClr val="000000"/>
                </a:solidFill>
                <a:effectLst/>
              </a:rPr>
              <a:t>;</a:t>
            </a:r>
            <a:r>
              <a:rPr lang="en-IN" sz="1600" b="0" i="0" dirty="0">
                <a:solidFill>
                  <a:srgbClr val="FF0000"/>
                </a:solidFill>
                <a:effectLst/>
              </a:rPr>
              <a:t/>
            </a:r>
            <a:br>
              <a:rPr lang="en-IN" sz="1600" b="0" i="0" dirty="0">
                <a:solidFill>
                  <a:srgbClr val="FF0000"/>
                </a:solidFill>
                <a:effectLst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</a:rPr>
              <a:t>}</a:t>
            </a:r>
            <a:endParaRPr lang="en-US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666AA26-05F6-4FDC-FA57-913E97733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0797" y="5419703"/>
            <a:ext cx="5320335" cy="43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68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Building a Responsive Grid-View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21FF98E-4436-D572-2F21-E4B833315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68" y="1981200"/>
            <a:ext cx="8241232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7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749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94741"/>
            <a:ext cx="8610600" cy="4872659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Media query is a </a:t>
            </a:r>
            <a:r>
              <a:rPr lang="en-US" sz="2000" dirty="0">
                <a:solidFill>
                  <a:srgbClr val="FF0066"/>
                </a:solidFill>
              </a:rPr>
              <a:t>CSS technique </a:t>
            </a:r>
            <a:r>
              <a:rPr lang="en-US" sz="2000" dirty="0"/>
              <a:t>introduced in CSS3.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media query is a way to apply style rules based on the medium that is displaying the file.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uses the </a:t>
            </a:r>
            <a:r>
              <a:rPr lang="en-US" sz="2000" dirty="0">
                <a:solidFill>
                  <a:srgbClr val="FF0066"/>
                </a:solidFill>
              </a:rPr>
              <a:t>@media </a:t>
            </a:r>
            <a:r>
              <a:rPr lang="en-US" sz="2000" dirty="0"/>
              <a:t>rule to include a </a:t>
            </a:r>
            <a:r>
              <a:rPr lang="en-US" sz="2000" dirty="0">
                <a:solidFill>
                  <a:srgbClr val="FF0066"/>
                </a:solidFill>
              </a:rPr>
              <a:t>block of CSS properties </a:t>
            </a:r>
            <a:r>
              <a:rPr lang="en-US" sz="2000" dirty="0"/>
              <a:t>only if a certain condition is </a:t>
            </a:r>
            <a:r>
              <a:rPr lang="en-US" sz="2000" dirty="0">
                <a:solidFill>
                  <a:srgbClr val="FF0066"/>
                </a:solidFill>
              </a:rPr>
              <a:t>true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If the browser window is </a:t>
            </a:r>
            <a:r>
              <a:rPr lang="en-US" sz="2000" dirty="0">
                <a:solidFill>
                  <a:srgbClr val="00B050"/>
                </a:solidFill>
              </a:rPr>
              <a:t>600px</a:t>
            </a:r>
            <a:r>
              <a:rPr lang="en-US" sz="2000" dirty="0"/>
              <a:t> or </a:t>
            </a:r>
            <a:r>
              <a:rPr lang="en-US" sz="2000" dirty="0">
                <a:solidFill>
                  <a:srgbClr val="00B050"/>
                </a:solidFill>
              </a:rPr>
              <a:t>smaller</a:t>
            </a:r>
            <a:r>
              <a:rPr lang="en-US" sz="2000" dirty="0"/>
              <a:t>, the background color will be </a:t>
            </a:r>
            <a:r>
              <a:rPr lang="en-US" sz="2000" dirty="0" err="1">
                <a:solidFill>
                  <a:srgbClr val="00B050"/>
                </a:solidFill>
              </a:rPr>
              <a:t>lightblue</a:t>
            </a:r>
            <a:endParaRPr lang="en-US" sz="2000" dirty="0">
              <a:solidFill>
                <a:srgbClr val="00B050"/>
              </a:solidFill>
            </a:endParaRPr>
          </a:p>
          <a:p>
            <a:pPr marL="89535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@media only screen and (max-width: 600px)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 body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  background-color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lightblue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 }</a:t>
            </a: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                   </a:t>
            </a:r>
            <a:r>
              <a:rPr lang="en-US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</a:br>
            <a:endParaRPr lang="en-US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384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2" y="1152527"/>
            <a:ext cx="3695698" cy="447673"/>
          </a:xfrm>
        </p:spPr>
        <p:txBody>
          <a:bodyPr/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IN" dirty="0"/>
              <a:t/>
            </a:r>
            <a:br>
              <a:rPr lang="en-IN" dirty="0"/>
            </a:br>
            <a:r>
              <a:rPr lang="en-US" dirty="0"/>
              <a:t>Media Queries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324" y="1753268"/>
            <a:ext cx="8577329" cy="240450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1500" dirty="0"/>
              <a:t>Use these queries to look at the capabilities of the device, and then define CSS rules.</a:t>
            </a:r>
          </a:p>
          <a:p>
            <a:pPr marL="0" indent="0">
              <a:buNone/>
            </a:pPr>
            <a:r>
              <a:rPr lang="en-US" sz="1500" dirty="0"/>
              <a:t>Example-</a:t>
            </a:r>
            <a:endParaRPr lang="en-IN" sz="1500" dirty="0"/>
          </a:p>
          <a:p>
            <a:pPr marL="0" indent="0">
              <a:buNone/>
            </a:pPr>
            <a:r>
              <a:rPr lang="en-US" sz="1500" b="1" dirty="0"/>
              <a:t>	</a:t>
            </a:r>
            <a:r>
              <a:rPr lang="en-US" sz="1500" dirty="0"/>
              <a:t>@media only screen and (max-width: 480px) {……} //This set of rule is applied when smaller screen is used. Like set font-size, left and right margin etc.</a:t>
            </a:r>
            <a:endParaRPr lang="en-IN" sz="1500" dirty="0"/>
          </a:p>
          <a:p>
            <a:pPr marL="0" indent="0">
              <a:buNone/>
            </a:pPr>
            <a:endParaRPr lang="en-IN" sz="15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0909" y="2895600"/>
            <a:ext cx="598089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711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6523"/>
            <a:ext cx="8229600" cy="701678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Module 2 - Syllabus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2659"/>
          </a:xfrm>
        </p:spPr>
        <p:txBody>
          <a:bodyPr>
            <a:noAutofit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00B050"/>
                </a:solidFill>
              </a:rPr>
              <a:t>    </a:t>
            </a:r>
            <a:endParaRPr lang="en-US" sz="2400" b="1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JavaScript – Core syntax, HTML DOM, objects, classes, Async;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>
                <a:solidFill>
                  <a:srgbClr val="FF0000"/>
                </a:solidFill>
              </a:rPr>
              <a:t>BootStrap</a:t>
            </a:r>
            <a:r>
              <a:rPr lang="en-US" sz="2000" dirty="0">
                <a:solidFill>
                  <a:srgbClr val="FF0000"/>
                </a:solidFill>
              </a:rPr>
              <a:t> for Responsive Web Design; 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Ajax and jQuery Introduction.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83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Media Queries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066800"/>
            <a:ext cx="80772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Use a media query to add a </a:t>
            </a:r>
            <a:r>
              <a:rPr lang="en-US" sz="2000" dirty="0">
                <a:solidFill>
                  <a:srgbClr val="FF0066"/>
                </a:solidFill>
              </a:rPr>
              <a:t>breakpoint</a:t>
            </a:r>
            <a:r>
              <a:rPr lang="en-US" sz="2000" dirty="0"/>
              <a:t> at </a:t>
            </a:r>
            <a:r>
              <a:rPr lang="en-US" sz="2000" dirty="0">
                <a:solidFill>
                  <a:srgbClr val="FF0066"/>
                </a:solidFill>
              </a:rPr>
              <a:t>768px</a:t>
            </a:r>
            <a:r>
              <a:rPr lang="en-US" sz="2000" dirty="0"/>
              <a:t>:</a:t>
            </a:r>
          </a:p>
          <a:p>
            <a:pPr marL="1257300" lvl="3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0" i="0" dirty="0">
                <a:solidFill>
                  <a:srgbClr val="008000"/>
                </a:solidFill>
                <a:effectLst/>
              </a:rPr>
              <a:t>/* For desktop: */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.col-3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25%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.col-4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33.33%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.col-5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41.66%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.col-6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.col-7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58.33%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.col-8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66.66%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.col-9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75%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.col-10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83.33%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.col-11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91.66%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.col-12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>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;}</a:t>
            </a:r>
            <a:r>
              <a:rPr lang="en-US" sz="1050" dirty="0"/>
              <a:t/>
            </a:r>
            <a:br>
              <a:rPr lang="en-US" sz="1050" dirty="0"/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@media only screen and (max-width: 768px)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8000"/>
                </a:solidFill>
                <a:effectLst/>
              </a:rPr>
              <a:t>/* For mobile phones: */</a:t>
            </a:r>
            <a:r>
              <a:rPr lang="en-US" sz="1050" b="0" i="0" dirty="0">
                <a:solidFill>
                  <a:srgbClr val="A52A2A"/>
                </a:solidFill>
                <a:effectLst/>
              </a:rPr>
              <a:t/>
            </a:r>
            <a:br>
              <a:rPr lang="en-US" sz="1050" b="0" i="0" dirty="0">
                <a:solidFill>
                  <a:srgbClr val="A52A2A"/>
                </a:solidFill>
                <a:effectLst/>
              </a:rPr>
            </a:br>
            <a:r>
              <a:rPr lang="en-US" sz="1050" b="0" i="0" dirty="0">
                <a:solidFill>
                  <a:srgbClr val="A52A2A"/>
                </a:solidFill>
                <a:effectLst/>
              </a:rPr>
              <a:t>  [class*="col-"]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{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  width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:</a:t>
            </a:r>
            <a:r>
              <a:rPr lang="en-US" sz="1050" b="0" i="0" dirty="0">
                <a:solidFill>
                  <a:srgbClr val="0000CD"/>
                </a:solidFill>
                <a:effectLst/>
              </a:rPr>
              <a:t> 100%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;</a:t>
            </a:r>
            <a:r>
              <a:rPr lang="en-US" sz="1050" b="0" i="0" dirty="0">
                <a:solidFill>
                  <a:srgbClr val="FF0000"/>
                </a:solidFill>
                <a:effectLst/>
              </a:rPr>
              <a:t/>
            </a:r>
            <a:br>
              <a:rPr lang="en-US" sz="1050" b="0" i="0" dirty="0">
                <a:solidFill>
                  <a:srgbClr val="FF0000"/>
                </a:solidFill>
                <a:effectLst/>
              </a:rPr>
            </a:br>
            <a:r>
              <a:rPr lang="en-US" sz="1050" b="0" i="0" dirty="0">
                <a:solidFill>
                  <a:srgbClr val="FF0000"/>
                </a:solidFill>
                <a:effectLst/>
              </a:rPr>
              <a:t>  </a:t>
            </a:r>
            <a:r>
              <a:rPr lang="en-US" sz="1050" b="0" i="0" dirty="0">
                <a:solidFill>
                  <a:srgbClr val="000000"/>
                </a:solidFill>
                <a:effectLst/>
              </a:rPr>
              <a:t>}   }</a:t>
            </a:r>
            <a:endParaRPr lang="en-US" sz="105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86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Typical Device Breakpoints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marL="0" indent="0" algn="l">
              <a:buNone/>
            </a:pPr>
            <a:r>
              <a:rPr lang="en-IN" sz="2000" b="0" i="0" dirty="0">
                <a:solidFill>
                  <a:srgbClr val="008000"/>
                </a:solidFill>
                <a:effectLst/>
              </a:rPr>
              <a:t>/* Extra small devices (phones, 600px and down)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(max-width: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Small devices (portrait tablets and large phones, 600px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600px)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Medium devices (landscape tablets, 768px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768px)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Large devices (laptops/desktops, 992px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992px)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008000"/>
                </a:solidFill>
                <a:effectLst/>
              </a:rPr>
              <a:t>/* Extra large devices (large laptops and desktops, 1200px and up) */</a:t>
            </a:r>
            <a:r>
              <a:rPr lang="en-IN" sz="2000" b="0" i="0" dirty="0">
                <a:solidFill>
                  <a:srgbClr val="A52A2A"/>
                </a:solidFill>
                <a:effectLst/>
              </a:rPr>
              <a:t/>
            </a:r>
            <a:br>
              <a:rPr lang="en-IN" sz="2000" b="0" i="0" dirty="0">
                <a:solidFill>
                  <a:srgbClr val="A52A2A"/>
                </a:solidFill>
                <a:effectLst/>
              </a:rPr>
            </a:br>
            <a:r>
              <a:rPr lang="en-IN" sz="2000" b="0" i="0" dirty="0">
                <a:solidFill>
                  <a:srgbClr val="A52A2A"/>
                </a:solidFill>
                <a:effectLst/>
              </a:rPr>
              <a:t>@media only screen and (min-width: 1200px) 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</a:rPr>
              <a:t>...</a:t>
            </a:r>
            <a:r>
              <a:rPr lang="en-IN" sz="2000" b="0" i="0" dirty="0">
                <a:solidFill>
                  <a:srgbClr val="000000"/>
                </a:solidFill>
                <a:effectLst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586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/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Images –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Using the width &amp; max-width Property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" y="1219200"/>
            <a:ext cx="89154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a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percentage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and the height property is set to "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auto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", the image will be responsive and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scale up and down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 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</a:p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If the </a:t>
            </a:r>
            <a:r>
              <a:rPr lang="en-US" sz="2000" b="1" i="0" dirty="0">
                <a:solidFill>
                  <a:srgbClr val="FF0066"/>
                </a:solidFill>
                <a:effectLst/>
              </a:rPr>
              <a:t>max-width property 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is set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100%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, the image will scale down if it has to, but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never scale up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to be larger than its original size</a:t>
            </a:r>
          </a:p>
          <a:p>
            <a:pPr marL="800100" lvl="2" indent="0">
              <a:buNone/>
            </a:pPr>
            <a:r>
              <a:rPr lang="en-US" sz="2000" b="0" i="0" dirty="0" err="1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img</a:t>
            </a:r>
            <a:r>
              <a:rPr lang="en-US" sz="20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 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{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max-width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 height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:</a:t>
            </a:r>
            <a:r>
              <a:rPr lang="en-US" sz="20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 auto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;</a:t>
            </a:r>
            <a: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/>
            </a:r>
            <a:br>
              <a:rPr lang="en-US" sz="20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</a:b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}</a:t>
            </a:r>
            <a:endParaRPr lang="en-US" sz="2000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algn="just"/>
            <a:endParaRPr lang="en-IN" sz="2000" b="0" i="0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158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Images -</a:t>
            </a:r>
            <a:br>
              <a:rPr lang="en-IN" sz="3200" dirty="0">
                <a:latin typeface="Bookman Old Style" panose="02050604050505020204" pitchFamily="18" charset="0"/>
              </a:rPr>
            </a:br>
            <a:r>
              <a:rPr lang="en-IN" sz="3200" dirty="0">
                <a:latin typeface="Bookman Old Style" panose="02050604050505020204" pitchFamily="18" charset="0"/>
              </a:rPr>
              <a:t>Background Images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</a:rPr>
              <a:t>Background images can also respond to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resizing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 &amp; </a:t>
            </a:r>
            <a:r>
              <a:rPr lang="en-US" sz="2000" b="0" i="0" dirty="0">
                <a:solidFill>
                  <a:srgbClr val="FF0066"/>
                </a:solidFill>
                <a:effectLst/>
              </a:rPr>
              <a:t>scaling</a:t>
            </a:r>
            <a:r>
              <a:rPr lang="en-US" sz="2000" b="0" i="0" dirty="0">
                <a:solidFill>
                  <a:srgbClr val="000000"/>
                </a:solidFill>
                <a:effectLst/>
              </a:rPr>
              <a:t>.</a:t>
            </a:r>
          </a:p>
          <a:p>
            <a:pPr algn="just"/>
            <a:r>
              <a:rPr lang="en-US" sz="2000" b="0" i="0" dirty="0">
                <a:solidFill>
                  <a:srgbClr val="FF0066"/>
                </a:solidFill>
                <a:effectLst/>
              </a:rPr>
              <a:t>3 different methods</a:t>
            </a:r>
            <a:endParaRPr lang="en-US" sz="2000" dirty="0">
              <a:solidFill>
                <a:srgbClr val="000000"/>
              </a:solidFill>
            </a:endParaRP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contain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try to fit the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However, the image will keep its aspect ratio (the proportional relationship between the image's width and height)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100% 100%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stretch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</a:p>
          <a:p>
            <a:pPr marL="857250" lvl="1" indent="-457200" algn="just">
              <a:buFont typeface="+mj-lt"/>
              <a:buAutoNum type="arabicPeriod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If the background-size property is set to "</a:t>
            </a:r>
            <a:r>
              <a:rPr lang="en-US" sz="20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", the background image will scale to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cover the entire content area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 Here, the "cover" value keeps the aspect ratio, and </a:t>
            </a:r>
            <a:r>
              <a:rPr lang="en-US" sz="2000" b="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some part of the background image may be clipped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en-IN" sz="2000" b="0" i="0" dirty="0">
              <a:solidFill>
                <a:srgbClr val="0000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4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2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Videos - Add a Video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219200"/>
            <a:ext cx="8115300" cy="45720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When we want to add a video in our web page, the video will be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resized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 to always take up all the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available space</a:t>
            </a:r>
            <a:endParaRPr lang="en-IN" sz="2000" b="0" i="0" dirty="0">
              <a:solidFill>
                <a:srgbClr val="FF0066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75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517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066800"/>
            <a:ext cx="8115300" cy="4724400"/>
          </a:xfrm>
        </p:spPr>
        <p:txBody>
          <a:bodyPr>
            <a:noAutofit/>
          </a:bodyPr>
          <a:lstStyle/>
          <a:p>
            <a:pPr algn="just"/>
            <a:r>
              <a:rPr lang="en-US" sz="20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There are many free CSS Frameworks that offer Responsive Design.</a:t>
            </a:r>
          </a:p>
          <a:p>
            <a:pPr algn="just"/>
            <a:r>
              <a:rPr lang="en-US" sz="2000" dirty="0"/>
              <a:t>A 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popular framework is </a:t>
            </a:r>
            <a:r>
              <a:rPr lang="en-US" sz="2000" b="1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Bootstrap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. It uses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and </a:t>
            </a:r>
            <a:r>
              <a:rPr lang="en-US" sz="2000" b="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</a:t>
            </a:r>
            <a:r>
              <a:rPr lang="en-US" sz="2000" b="0" i="0" dirty="0">
                <a:effectLst/>
                <a:latin typeface="Bookman Old Style" panose="02050604050505020204" pitchFamily="18" charset="0"/>
              </a:rPr>
              <a:t> to make responsive web pages.</a:t>
            </a:r>
          </a:p>
          <a:p>
            <a:pPr algn="just"/>
            <a:r>
              <a:rPr lang="en-US" sz="2000" dirty="0"/>
              <a:t>Other Frameworks</a:t>
            </a:r>
            <a:endParaRPr lang="en-US" sz="2000" b="0" i="0" dirty="0"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Tailwind CSS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Bulma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Materialize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Foundation by </a:t>
            </a:r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Zurb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Pure CSS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Element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Skeleton</a:t>
            </a:r>
          </a:p>
          <a:p>
            <a:pPr lvl="1" algn="just"/>
            <a:r>
              <a:rPr lang="en-IN" sz="1800" b="1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Metro UI</a:t>
            </a:r>
          </a:p>
          <a:p>
            <a:pPr lvl="1" algn="just"/>
            <a:r>
              <a:rPr lang="en-IN" sz="1800" b="1" i="0" dirty="0" err="1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Powertocss</a:t>
            </a:r>
            <a:endParaRPr lang="en-IN" sz="1800" b="1" i="0" dirty="0">
              <a:solidFill>
                <a:srgbClr val="006600"/>
              </a:solidFill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823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Frameworks – Bootstrap 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275323D-C97F-DE63-E033-9222B24AB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918" y="2151908"/>
            <a:ext cx="8216763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390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59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524000"/>
            <a:ext cx="8115300" cy="4267200"/>
          </a:xfrm>
        </p:spPr>
        <p:txBody>
          <a:bodyPr>
            <a:noAutofit/>
          </a:bodyPr>
          <a:lstStyle/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There are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some responsive templates 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available with the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CSS framework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.</a:t>
            </a:r>
          </a:p>
          <a:p>
            <a:pPr algn="just"/>
            <a:r>
              <a:rPr lang="en-US" sz="1800" i="0" dirty="0">
                <a:effectLst/>
                <a:latin typeface="Bookman Old Style" panose="02050604050505020204" pitchFamily="18" charset="0"/>
              </a:rPr>
              <a:t>You are free to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modify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save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share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, and </a:t>
            </a:r>
            <a:r>
              <a:rPr lang="en-US" sz="1800" i="0" dirty="0">
                <a:solidFill>
                  <a:srgbClr val="FF0066"/>
                </a:solidFill>
                <a:effectLst/>
                <a:latin typeface="Bookman Old Style" panose="02050604050505020204" pitchFamily="18" charset="0"/>
              </a:rPr>
              <a:t>use</a:t>
            </a:r>
            <a:r>
              <a:rPr lang="en-US" sz="1800" i="0" dirty="0">
                <a:effectLst/>
                <a:latin typeface="Bookman Old Style" panose="02050604050505020204" pitchFamily="18" charset="0"/>
              </a:rPr>
              <a:t> them in all your projects.</a:t>
            </a:r>
            <a:endParaRPr lang="en-IN" sz="1800" dirty="0"/>
          </a:p>
          <a:p>
            <a:r>
              <a:rPr lang="en-IN" sz="1800" i="0" dirty="0">
                <a:solidFill>
                  <a:srgbClr val="7030A0"/>
                </a:solidFill>
                <a:effectLst/>
                <a:latin typeface="Bookman Old Style" panose="02050604050505020204" pitchFamily="18" charset="0"/>
              </a:rPr>
              <a:t>E.g.: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Ecommerce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Education 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Restaurant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Architect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Blog Template</a:t>
            </a:r>
          </a:p>
          <a:p>
            <a:pPr lvl="1"/>
            <a:r>
              <a:rPr lang="en-US" sz="2000" i="0" dirty="0">
                <a:solidFill>
                  <a:srgbClr val="006600"/>
                </a:solidFill>
                <a:effectLst/>
                <a:latin typeface="Bookman Old Style" panose="02050604050505020204" pitchFamily="18" charset="0"/>
              </a:rPr>
              <a:t>CV Template</a:t>
            </a:r>
          </a:p>
          <a:p>
            <a:pPr lvl="1"/>
            <a:endParaRPr lang="en-US" sz="2000" i="0" dirty="0">
              <a:effectLst/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230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0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Components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9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the newest version of </a:t>
            </a:r>
            <a:r>
              <a:rPr lang="en-US" sz="2000" dirty="0">
                <a:solidFill>
                  <a:srgbClr val="FF0066"/>
                </a:solidFill>
              </a:rPr>
              <a:t>Bootstrap</a:t>
            </a:r>
            <a:r>
              <a:rPr lang="en-US" sz="2000" dirty="0"/>
              <a:t>, which is the most popular HTML, CSS, and JavaScript framework for creating </a:t>
            </a:r>
            <a:r>
              <a:rPr lang="en-US" sz="2000" dirty="0">
                <a:solidFill>
                  <a:srgbClr val="FF0066"/>
                </a:solidFill>
              </a:rPr>
              <a:t>responsive, mobile-first websites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is a </a:t>
            </a:r>
            <a:r>
              <a:rPr lang="en-US" sz="2000" dirty="0">
                <a:solidFill>
                  <a:srgbClr val="FF0066"/>
                </a:solidFill>
              </a:rPr>
              <a:t>free and open-source CSS framework </a:t>
            </a:r>
            <a:r>
              <a:rPr lang="en-US" sz="2000" dirty="0"/>
              <a:t>directed at responsive, mobile-first front-end web development.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HTML, CSS and JavaScript-based design templates for </a:t>
            </a:r>
            <a:r>
              <a:rPr lang="en-US" sz="2000" dirty="0">
                <a:solidFill>
                  <a:srgbClr val="FF0066"/>
                </a:solidFill>
              </a:rPr>
              <a:t>typography, forms, buttons, navigation, &amp; other interface components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en-US" sz="2000" dirty="0"/>
              <a:t>Bootstrap is a </a:t>
            </a:r>
            <a:r>
              <a:rPr lang="en-US" altLang="en-US" sz="2000" dirty="0">
                <a:solidFill>
                  <a:srgbClr val="FF0066"/>
                </a:solidFill>
              </a:rPr>
              <a:t>free front-end framework</a:t>
            </a:r>
            <a:r>
              <a:rPr lang="en-US" altLang="en-US" sz="2000" dirty="0"/>
              <a:t> for faster and easier web development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77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Bootstrap was developed by </a:t>
            </a:r>
            <a:r>
              <a:rPr lang="en-US" sz="2000" b="1" dirty="0">
                <a:solidFill>
                  <a:srgbClr val="FF0066"/>
                </a:solidFill>
              </a:rPr>
              <a:t>Mark Otto </a:t>
            </a:r>
            <a:r>
              <a:rPr lang="en-US" sz="2000" dirty="0"/>
              <a:t>and </a:t>
            </a:r>
            <a:r>
              <a:rPr lang="en-US" sz="2000" b="1" dirty="0">
                <a:solidFill>
                  <a:srgbClr val="FF0066"/>
                </a:solidFill>
              </a:rPr>
              <a:t>Jacob Thornton </a:t>
            </a:r>
            <a:r>
              <a:rPr lang="en-US" sz="2000" dirty="0"/>
              <a:t>at Twitter, and released as an open source product in </a:t>
            </a:r>
            <a:r>
              <a:rPr lang="en-US" sz="2000" dirty="0">
                <a:solidFill>
                  <a:srgbClr val="FF0066"/>
                </a:solidFill>
              </a:rPr>
              <a:t>August 2011 </a:t>
            </a:r>
            <a:r>
              <a:rPr lang="en-US" sz="2000" dirty="0"/>
              <a:t>on </a:t>
            </a:r>
            <a:r>
              <a:rPr lang="en-US" sz="2000" dirty="0">
                <a:solidFill>
                  <a:srgbClr val="FF0066"/>
                </a:solidFill>
              </a:rPr>
              <a:t>GitHub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contains </a:t>
            </a:r>
            <a:r>
              <a:rPr lang="en-US" sz="2000" dirty="0">
                <a:solidFill>
                  <a:srgbClr val="FF0066"/>
                </a:solidFill>
              </a:rPr>
              <a:t>pre-built components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design elements</a:t>
            </a:r>
            <a:r>
              <a:rPr lang="en-US" sz="2000" dirty="0"/>
              <a:t> to style HTML content.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Modern browsers such as </a:t>
            </a:r>
            <a:r>
              <a:rPr lang="en-US" sz="2000" dirty="0">
                <a:solidFill>
                  <a:srgbClr val="FF0066"/>
                </a:solidFill>
              </a:rPr>
              <a:t>Chrome, Firefox, Opera, Safari, &amp;  Internet Explorer</a:t>
            </a:r>
            <a:r>
              <a:rPr lang="en-US" sz="2000" dirty="0"/>
              <a:t> support Bootstrap.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How to Use 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Download Bootstrap from getbootstrap.com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Include Bootstrap from a CDN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38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nl-NL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Download Bootstrap from getbootstrap.com</a:t>
            </a:r>
            <a:endParaRPr lang="en-US" sz="2000" dirty="0">
              <a:solidFill>
                <a:srgbClr val="00B050"/>
              </a:solidFill>
              <a:latin typeface="Bookman Old Style" panose="02050604050505020204" pitchFamily="18" charset="0"/>
            </a:endParaRP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want to download and host Bootstrap yourself, go to 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getbootstrap.com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, and follow the instructions there.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50"/>
                </a:solidFill>
                <a:latin typeface="Bookman Old Style" panose="02050604050505020204" pitchFamily="18" charset="0"/>
              </a:rPr>
              <a:t>Include Bootstrap from a CDN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don't want to download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and host Bootstrap yourself, you can include it from a </a:t>
            </a:r>
            <a:r>
              <a:rPr lang="en-US" sz="2000" b="1" dirty="0">
                <a:solidFill>
                  <a:srgbClr val="7030A0"/>
                </a:solidFill>
                <a:latin typeface="Bookman Old Style" panose="02050604050505020204" pitchFamily="18" charset="0"/>
              </a:rPr>
              <a:t>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(Content Delivery Network).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MaxCDN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provides CDN support for Bootstrap's CSS and JavaScript. You must also include </a:t>
            </a:r>
            <a:r>
              <a:rPr lang="en-US" sz="2000" dirty="0">
                <a:solidFill>
                  <a:srgbClr val="7030A0"/>
                </a:solidFill>
                <a:latin typeface="Bookman Old Style" panose="02050604050505020204" pitchFamily="18" charset="0"/>
              </a:rPr>
              <a:t>jQuery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738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994741"/>
          </a:xfrm>
        </p:spPr>
        <p:txBody>
          <a:bodyPr/>
          <a:lstStyle/>
          <a:p>
            <a:r>
              <a:rPr lang="nl-NL" dirty="0">
                <a:latin typeface="Bookman Old Style" panose="02050604050505020204" pitchFamily="18" charset="0"/>
              </a:rPr>
              <a:t>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81100"/>
            <a:ext cx="8763000" cy="4495800"/>
          </a:xfrm>
        </p:spPr>
        <p:txBody>
          <a:bodyPr>
            <a:noAutofit/>
          </a:bodyPr>
          <a:lstStyle/>
          <a:p>
            <a:r>
              <a:rPr lang="en-US" altLang="en-US" sz="2000" dirty="0"/>
              <a:t>You must include the following </a:t>
            </a:r>
            <a:r>
              <a:rPr lang="en-US" altLang="en-US" sz="2000" dirty="0">
                <a:solidFill>
                  <a:srgbClr val="FF0066"/>
                </a:solidFill>
              </a:rPr>
              <a:t>Bootstrap’s CSS</a:t>
            </a:r>
            <a:r>
              <a:rPr lang="en-US" altLang="en-US" sz="2000" dirty="0"/>
              <a:t>, </a:t>
            </a:r>
            <a:r>
              <a:rPr lang="en-US" altLang="en-US" sz="2000" dirty="0">
                <a:solidFill>
                  <a:srgbClr val="FF0066"/>
                </a:solidFill>
              </a:rPr>
              <a:t>JavaScript</a:t>
            </a:r>
            <a:r>
              <a:rPr lang="en-US" altLang="en-US" sz="2000" dirty="0"/>
              <a:t>, and </a:t>
            </a:r>
            <a:r>
              <a:rPr lang="en-US" altLang="en-US" sz="2000" dirty="0">
                <a:solidFill>
                  <a:srgbClr val="FF0066"/>
                </a:solidFill>
              </a:rPr>
              <a:t>jQuery</a:t>
            </a:r>
            <a:r>
              <a:rPr lang="en-US" altLang="en-US" sz="2000" dirty="0"/>
              <a:t> from </a:t>
            </a:r>
            <a:r>
              <a:rPr lang="en-US" altLang="en-US" sz="2000" dirty="0" err="1"/>
              <a:t>MaxCDN</a:t>
            </a:r>
            <a:r>
              <a:rPr lang="en-US" altLang="en-US" sz="2000" dirty="0"/>
              <a:t> into your web page.</a:t>
            </a:r>
          </a:p>
          <a:p>
            <a:pPr marL="0" indent="0">
              <a:buNone/>
            </a:pP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and minified </a:t>
            </a:r>
            <a:r>
              <a:rPr lang="en-US" altLang="en-US" sz="2000" b="1" dirty="0">
                <a:solidFill>
                  <a:srgbClr val="006600"/>
                </a:solidFill>
              </a:rPr>
              <a:t>Bootstrap CSS </a:t>
            </a:r>
            <a:r>
              <a:rPr lang="en-US" altLang="en-US" sz="2000" dirty="0">
                <a:solidFill>
                  <a:srgbClr val="006600"/>
                </a:solidFill>
              </a:rPr>
              <a:t>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&lt;link </a:t>
            </a:r>
            <a:r>
              <a:rPr lang="en-US" altLang="en-US" sz="2000" dirty="0" err="1">
                <a:solidFill>
                  <a:srgbClr val="7030A0"/>
                </a:solidFill>
              </a:rPr>
              <a:t>rel</a:t>
            </a:r>
            <a:r>
              <a:rPr lang="en-US" altLang="en-US" sz="2000" dirty="0">
                <a:solidFill>
                  <a:srgbClr val="7030A0"/>
                </a:solidFill>
              </a:rPr>
              <a:t>="</a:t>
            </a:r>
            <a:r>
              <a:rPr lang="en-US" altLang="en-US" sz="2000" dirty="0" err="1">
                <a:solidFill>
                  <a:srgbClr val="7030A0"/>
                </a:solidFill>
              </a:rPr>
              <a:t>stylesheet"href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css</a:t>
            </a:r>
            <a:r>
              <a:rPr lang="en-US" altLang="en-US" sz="2000" dirty="0">
                <a:solidFill>
                  <a:srgbClr val="7030A0"/>
                </a:solidFill>
              </a:rPr>
              <a:t>/bootstrap.min.css"&gt;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compiled Bootstrap </a:t>
            </a:r>
            <a:r>
              <a:rPr lang="en-US" altLang="en-US" sz="2000" b="1" dirty="0">
                <a:solidFill>
                  <a:srgbClr val="006600"/>
                </a:solidFill>
              </a:rPr>
              <a:t>JavaScript</a:t>
            </a:r>
            <a:r>
              <a:rPr lang="en-US" altLang="en-US" sz="2000" dirty="0">
                <a:solidFill>
                  <a:srgbClr val="006600"/>
                </a:solidFill>
              </a:rPr>
              <a:t> --&gt;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="https://maxcdn.bootstrapcdn.com/bootstrap/3.3.7/</a:t>
            </a:r>
            <a:r>
              <a:rPr lang="en-US" altLang="en-US" sz="2000" dirty="0" err="1">
                <a:solidFill>
                  <a:srgbClr val="7030A0"/>
                </a:solidFill>
              </a:rPr>
              <a:t>js</a:t>
            </a:r>
            <a:r>
              <a:rPr lang="en-US" altLang="en-US" sz="2000" dirty="0">
                <a:solidFill>
                  <a:srgbClr val="7030A0"/>
                </a:solidFill>
              </a:rPr>
              <a:t>/bootstrap.min.js"&gt;&lt;/script&gt; </a:t>
            </a:r>
            <a:r>
              <a:rPr lang="en-US" altLang="en-US" sz="2000" dirty="0"/>
              <a:t/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 typeface="Arial" panose="020B0604020202020204" pitchFamily="34" charset="0"/>
              <a:buNone/>
            </a:pPr>
            <a:r>
              <a:rPr lang="en-US" altLang="en-US" sz="2000" dirty="0"/>
              <a:t>	</a:t>
            </a:r>
            <a:r>
              <a:rPr lang="en-US" altLang="en-US" sz="2000" dirty="0">
                <a:solidFill>
                  <a:srgbClr val="006600"/>
                </a:solidFill>
              </a:rPr>
              <a:t>&lt;!-- latest </a:t>
            </a:r>
            <a:r>
              <a:rPr lang="en-US" altLang="en-US" sz="2000" b="1" dirty="0">
                <a:solidFill>
                  <a:srgbClr val="006600"/>
                </a:solidFill>
              </a:rPr>
              <a:t>jQuery</a:t>
            </a:r>
            <a:r>
              <a:rPr lang="en-US" altLang="en-US" sz="2000" dirty="0">
                <a:solidFill>
                  <a:srgbClr val="006600"/>
                </a:solidFill>
              </a:rPr>
              <a:t> library --&gt;</a:t>
            </a:r>
            <a:br>
              <a:rPr lang="en-US" altLang="en-US" sz="2000" dirty="0">
                <a:solidFill>
                  <a:srgbClr val="006600"/>
                </a:solidFill>
              </a:rPr>
            </a:br>
            <a:r>
              <a:rPr lang="en-US" altLang="en-US" sz="2000" dirty="0">
                <a:solidFill>
                  <a:srgbClr val="7030A0"/>
                </a:solidFill>
              </a:rPr>
              <a:t>&lt;script </a:t>
            </a:r>
            <a:r>
              <a:rPr lang="en-US" altLang="en-US" sz="2000" dirty="0" err="1">
                <a:solidFill>
                  <a:srgbClr val="7030A0"/>
                </a:solidFill>
              </a:rPr>
              <a:t>src</a:t>
            </a:r>
            <a:r>
              <a:rPr lang="en-US" altLang="en-US" sz="2000" dirty="0">
                <a:solidFill>
                  <a:srgbClr val="7030A0"/>
                </a:solidFill>
              </a:rPr>
              <a:t>="https://code.jquery.com/jquerylatest.js"&gt;&lt;/script&gt;</a:t>
            </a: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88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Advantages of Bootstrap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Easy to use: </a:t>
            </a:r>
            <a:r>
              <a:rPr lang="en-US" sz="2000" dirty="0"/>
              <a:t>Anybody with just basic knowledge of HTML and CSS can start using Bootstrap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features: </a:t>
            </a:r>
            <a:r>
              <a:rPr lang="en-US" sz="2000" dirty="0"/>
              <a:t>Bootstrap's responsive CSS adjusts to phones, tablets, and desktops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Mobile-first approach: </a:t>
            </a:r>
            <a:r>
              <a:rPr lang="en-US" sz="2000" dirty="0"/>
              <a:t>In Bootstrap 3, mobile-first styles are part of the core framework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Browser compatibility: </a:t>
            </a:r>
            <a:r>
              <a:rPr lang="en-US" sz="2000" dirty="0"/>
              <a:t>Bootstrap is compatible with all modern browsers (Chrome, Firefox, Internet Explorer, Safari, and Opera)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755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0"/>
            <a:ext cx="8534400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Advantage of using the Bootstrap CDN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Many users already have downloaded Bootstrap from </a:t>
            </a:r>
            <a:r>
              <a:rPr lang="en-US" sz="2000" dirty="0" err="1">
                <a:solidFill>
                  <a:srgbClr val="FF0066"/>
                </a:solidFill>
              </a:rPr>
              <a:t>MaxCDN</a:t>
            </a:r>
            <a:r>
              <a:rPr lang="en-US" sz="2000" dirty="0">
                <a:solidFill>
                  <a:srgbClr val="FF0066"/>
                </a:solidFill>
              </a:rPr>
              <a:t> </a:t>
            </a:r>
            <a:r>
              <a:rPr lang="en-US" sz="2000" dirty="0"/>
              <a:t>when visiting another site. As a result, it will be </a:t>
            </a:r>
            <a:r>
              <a:rPr lang="en-US" sz="2000" dirty="0">
                <a:solidFill>
                  <a:srgbClr val="FF0066"/>
                </a:solidFill>
              </a:rPr>
              <a:t>loaded from cache </a:t>
            </a:r>
            <a:r>
              <a:rPr lang="en-US" sz="2000" dirty="0"/>
              <a:t>when they visit your site, which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Also, most CDN's will make sure that once a user requests a file from it, it will be </a:t>
            </a:r>
            <a:r>
              <a:rPr lang="en-US" sz="2000" dirty="0">
                <a:solidFill>
                  <a:srgbClr val="FF0066"/>
                </a:solidFill>
              </a:rPr>
              <a:t>served from the server</a:t>
            </a:r>
            <a:r>
              <a:rPr lang="en-US" sz="2000" dirty="0"/>
              <a:t> closest to them, which also leads to </a:t>
            </a:r>
            <a:r>
              <a:rPr lang="en-US" sz="2000" dirty="0">
                <a:solidFill>
                  <a:srgbClr val="FF0066"/>
                </a:solidFill>
              </a:rPr>
              <a:t>faster loading time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1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process of building </a:t>
            </a:r>
            <a:r>
              <a:rPr lang="en-US" sz="2000" dirty="0">
                <a:solidFill>
                  <a:srgbClr val="FF0066"/>
                </a:solidFill>
              </a:rPr>
              <a:t>websites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online portals </a:t>
            </a:r>
            <a:r>
              <a:rPr lang="en-US" sz="2000" dirty="0"/>
              <a:t>with a </a:t>
            </a:r>
            <a:r>
              <a:rPr lang="en-US" sz="2000" dirty="0">
                <a:solidFill>
                  <a:srgbClr val="FF0066"/>
                </a:solidFill>
              </a:rPr>
              <a:t>stronger CX/UX </a:t>
            </a:r>
            <a:r>
              <a:rPr lang="en-US" sz="2000" dirty="0"/>
              <a:t>(customer/user experience) optimal view solutions on a web page with the </a:t>
            </a:r>
            <a:r>
              <a:rPr lang="en-US" sz="2000" dirty="0">
                <a:solidFill>
                  <a:srgbClr val="FF0066"/>
                </a:solidFill>
              </a:rPr>
              <a:t>best browser compatibility </a:t>
            </a:r>
            <a:r>
              <a:rPr lang="en-US" sz="2000" dirty="0"/>
              <a:t>that can </a:t>
            </a:r>
            <a:r>
              <a:rPr lang="en-US" sz="2000" dirty="0">
                <a:solidFill>
                  <a:srgbClr val="FF0066"/>
                </a:solidFill>
              </a:rPr>
              <a:t>run</a:t>
            </a:r>
            <a:r>
              <a:rPr lang="en-US" sz="2000" dirty="0"/>
              <a:t> &amp; </a:t>
            </a:r>
            <a:r>
              <a:rPr lang="en-US" sz="2000" dirty="0">
                <a:solidFill>
                  <a:srgbClr val="FF0066"/>
                </a:solidFill>
              </a:rPr>
              <a:t>operate</a:t>
            </a:r>
            <a:r>
              <a:rPr lang="en-US" sz="2000" dirty="0"/>
              <a:t> in a </a:t>
            </a:r>
            <a:r>
              <a:rPr lang="en-US" sz="2000" dirty="0">
                <a:solidFill>
                  <a:srgbClr val="FF0066"/>
                </a:solidFill>
              </a:rPr>
              <a:t>variety of devices </a:t>
            </a:r>
            <a:r>
              <a:rPr lang="en-US" sz="2000" dirty="0"/>
              <a:t>is known as </a:t>
            </a:r>
            <a:r>
              <a:rPr lang="en-US" sz="2000" b="1" dirty="0">
                <a:solidFill>
                  <a:srgbClr val="FF0066"/>
                </a:solidFill>
              </a:rPr>
              <a:t>responsive web design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502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Create Your First Web Page With Bootstrap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Bootstrap 5 uses </a:t>
            </a:r>
            <a:r>
              <a:rPr lang="en-US" sz="1800" dirty="0">
                <a:solidFill>
                  <a:srgbClr val="FF0066"/>
                </a:solidFill>
              </a:rPr>
              <a:t>HTML elements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CSS properties</a:t>
            </a:r>
            <a:r>
              <a:rPr lang="en-US" sz="1800" dirty="0"/>
              <a:t> that require the HTML5 doctype.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Always include the HTML5 doctype at the beginning of the page, along with the </a:t>
            </a:r>
            <a:r>
              <a:rPr lang="en-US" sz="1800" dirty="0">
                <a:solidFill>
                  <a:srgbClr val="FF0066"/>
                </a:solidFill>
              </a:rPr>
              <a:t>lang attribute </a:t>
            </a:r>
            <a:r>
              <a:rPr lang="en-US" sz="1800" dirty="0"/>
              <a:t>and the </a:t>
            </a:r>
            <a:r>
              <a:rPr lang="en-US" sz="1800" dirty="0">
                <a:solidFill>
                  <a:srgbClr val="FF0066"/>
                </a:solidFill>
              </a:rPr>
              <a:t>correct title </a:t>
            </a:r>
            <a:r>
              <a:rPr lang="en-US" sz="1800" dirty="0"/>
              <a:t>and </a:t>
            </a:r>
            <a:r>
              <a:rPr lang="en-US" sz="1800" dirty="0">
                <a:solidFill>
                  <a:srgbClr val="FF0066"/>
                </a:solidFill>
              </a:rPr>
              <a:t>character set</a:t>
            </a:r>
          </a:p>
          <a:p>
            <a:pPr marL="719138" lvl="1" indent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!DOCTYPE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html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lang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</a:t>
            </a:r>
            <a:r>
              <a:rPr lang="en-IN" sz="1600" b="0" i="0" dirty="0" err="1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en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Bootstrap 5 Example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/title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meta</a:t>
            </a:r>
            <a:r>
              <a:rPr lang="en-IN" sz="1600" b="0" i="0" dirty="0">
                <a:solidFill>
                  <a:srgbClr val="FF0000"/>
                </a:solidFill>
                <a:effectLst/>
                <a:latin typeface="Bookman Old Style" panose="02050604050505020204" pitchFamily="18" charset="0"/>
              </a:rPr>
              <a:t> charset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="utf-8"&gt;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00"/>
                </a:solidFill>
                <a:effectLst/>
                <a:latin typeface="Bookman Old Style" panose="02050604050505020204" pitchFamily="18" charset="0"/>
              </a:rPr>
              <a:t>  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/head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r>
              <a:rPr lang="en-IN" sz="1600" dirty="0">
                <a:latin typeface="Bookman Old Style" panose="02050604050505020204" pitchFamily="18" charset="0"/>
              </a:rPr>
              <a:t/>
            </a:r>
            <a:br>
              <a:rPr lang="en-IN" sz="1600" dirty="0">
                <a:latin typeface="Bookman Old Style" panose="02050604050505020204" pitchFamily="18" charset="0"/>
              </a:rPr>
            </a:b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&lt;</a:t>
            </a:r>
            <a:r>
              <a:rPr lang="en-IN" sz="1600" b="0" i="0" dirty="0">
                <a:solidFill>
                  <a:srgbClr val="A52A2A"/>
                </a:solidFill>
                <a:effectLst/>
                <a:latin typeface="Bookman Old Style" panose="02050604050505020204" pitchFamily="18" charset="0"/>
              </a:rPr>
              <a:t>/html</a:t>
            </a:r>
            <a:r>
              <a:rPr lang="en-IN" sz="1600" b="0" i="0" dirty="0">
                <a:solidFill>
                  <a:srgbClr val="0000CD"/>
                </a:solidFill>
                <a:effectLst/>
                <a:latin typeface="Bookman Old Style" panose="02050604050505020204" pitchFamily="18" charset="0"/>
              </a:rPr>
              <a:t>&gt;</a:t>
            </a:r>
            <a:endParaRPr lang="en-US" sz="1600" dirty="0">
              <a:solidFill>
                <a:srgbClr val="FF0066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71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Bootstrap 5 is mobile-first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2192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</a:rPr>
              <a:t>Bootstrap 5</a:t>
            </a:r>
            <a:r>
              <a:rPr lang="en-US" sz="2000" dirty="0"/>
              <a:t> is designed to be responsive to </a:t>
            </a:r>
            <a:r>
              <a:rPr lang="en-US" sz="2000" dirty="0">
                <a:solidFill>
                  <a:srgbClr val="FF0066"/>
                </a:solidFill>
              </a:rPr>
              <a:t>mobile devices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Mobile-first styles are part of the </a:t>
            </a:r>
            <a:r>
              <a:rPr lang="en-US" sz="2000" dirty="0">
                <a:solidFill>
                  <a:srgbClr val="FF0066"/>
                </a:solidFill>
              </a:rPr>
              <a:t>core framework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To ensure </a:t>
            </a:r>
            <a:r>
              <a:rPr lang="en-US" sz="2000" dirty="0">
                <a:solidFill>
                  <a:srgbClr val="FF0066"/>
                </a:solidFill>
              </a:rPr>
              <a:t>proper rendering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touch zooming</a:t>
            </a:r>
            <a:r>
              <a:rPr lang="en-US" sz="2000" dirty="0"/>
              <a:t>, add the following </a:t>
            </a:r>
            <a:r>
              <a:rPr lang="en-US" sz="2000" dirty="0">
                <a:solidFill>
                  <a:srgbClr val="FF0066"/>
                </a:solidFill>
              </a:rPr>
              <a:t>&lt;meta&gt; </a:t>
            </a:r>
            <a:r>
              <a:rPr lang="en-US" sz="2000" dirty="0"/>
              <a:t>tag inside the </a:t>
            </a:r>
            <a:r>
              <a:rPr lang="en-US" sz="2000" dirty="0">
                <a:solidFill>
                  <a:srgbClr val="FF0066"/>
                </a:solidFill>
              </a:rPr>
              <a:t>&lt;head&gt; </a:t>
            </a:r>
            <a:r>
              <a:rPr lang="en-US" sz="2000" dirty="0"/>
              <a:t>element.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</a:rPr>
              <a:t>   &lt;</a:t>
            </a:r>
            <a:r>
              <a:rPr lang="en-US" sz="1800" b="0" i="0" dirty="0">
                <a:solidFill>
                  <a:srgbClr val="A52A2A"/>
                </a:solidFill>
                <a:effectLst/>
              </a:rPr>
              <a:t>meta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name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="viewport"</a:t>
            </a:r>
            <a:r>
              <a:rPr lang="en-US" sz="1800" b="0" i="0" dirty="0">
                <a:solidFill>
                  <a:srgbClr val="FF0000"/>
                </a:solidFill>
                <a:effectLst/>
              </a:rPr>
              <a:t> content</a:t>
            </a:r>
            <a:r>
              <a:rPr lang="en-US" sz="1800" b="0" i="0" dirty="0">
                <a:solidFill>
                  <a:srgbClr val="0000CD"/>
                </a:solidFill>
                <a:effectLst/>
              </a:rPr>
              <a:t>="width=device-width, initial-scale=1"&gt;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width=device-width 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part sets the width of the page to follow the screen-width of the device (which will vary depending on the device).</a:t>
            </a:r>
          </a:p>
          <a:p>
            <a:pPr lvl="1" algn="just">
              <a:lnSpc>
                <a:spcPct val="150000"/>
              </a:lnSpc>
            </a:pP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altLang="en-US" sz="1800" dirty="0">
                <a:solidFill>
                  <a:schemeClr val="accent6">
                    <a:lumMod val="75000"/>
                  </a:schemeClr>
                </a:solidFill>
                <a:latin typeface="Bookman Old Style" panose="02050604050505020204" pitchFamily="18" charset="0"/>
              </a:rPr>
              <a:t>initial-scale=1</a:t>
            </a:r>
            <a:r>
              <a:rPr lang="en-US" altLang="en-US" sz="1800" dirty="0">
                <a:solidFill>
                  <a:schemeClr val="tx1"/>
                </a:solidFill>
                <a:latin typeface="Bookman Old Style" panose="02050604050505020204" pitchFamily="18" charset="0"/>
              </a:rPr>
              <a:t> part sets the initial zoom level when the page is first loaded by the browser.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0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39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Containers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Bootstrap 5</a:t>
            </a:r>
            <a:r>
              <a:rPr lang="en-US" sz="2000" dirty="0">
                <a:latin typeface="Bookman Old Style" panose="02050604050505020204" pitchFamily="18" charset="0"/>
              </a:rPr>
              <a:t> also requires a containing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element to wrap site contents</a:t>
            </a:r>
            <a:r>
              <a:rPr lang="en-US" sz="2000" dirty="0">
                <a:latin typeface="Bookman Old Style" panose="02050604050505020204" pitchFamily="18" charset="0"/>
              </a:rPr>
              <a:t>.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latin typeface="Bookman Old Style" panose="02050604050505020204" pitchFamily="18" charset="0"/>
              </a:rPr>
              <a:t>There are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2 container classes </a:t>
            </a:r>
            <a:r>
              <a:rPr lang="en-US" sz="2000" dirty="0">
                <a:latin typeface="Bookman Old Style" panose="02050604050505020204" pitchFamily="18" charset="0"/>
              </a:rPr>
              <a:t>to choose from: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responsive fixed width container</a:t>
            </a:r>
          </a:p>
          <a:p>
            <a:pPr marL="857250" lvl="1" indent="-457200" algn="just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</a:t>
            </a: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.container-fluid class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provides a full width container, spanning the entire width of the viewport</a:t>
            </a:r>
          </a:p>
          <a:p>
            <a:pPr marL="400050" lvl="1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330EF866-1A4A-B498-21AA-714FE680C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" y="3886200"/>
            <a:ext cx="8305800" cy="1155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47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Bootstrap's grid system is built with flexbox and allows up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12 columns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across the page.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If you do not want to use all 12 columns individually, you can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group the columns together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to create wider columns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D4CF4FA-CF76-C775-170F-DFC906D2AF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597508"/>
            <a:ext cx="8153400" cy="1888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2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Grid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371600"/>
            <a:ext cx="8305800" cy="4419600"/>
          </a:xfrm>
        </p:spPr>
        <p:txBody>
          <a:bodyPr>
            <a:noAutofit/>
          </a:bodyPr>
          <a:lstStyle/>
          <a:p>
            <a:pPr marL="342900" lvl="1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Bootstrap 5 grid system has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six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: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(extra small devices - screen width less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sm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(small devices - screen width equal to or greater than 576px)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.col-md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(medium devices - screen width equal to or greater than 768px)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.col-lg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(large devices - screen width equal to or greater than 992px)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1200px)</a:t>
            </a:r>
          </a:p>
          <a:p>
            <a:pPr marL="742950" lvl="2" indent="-342900" algn="just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.col-</a:t>
            </a:r>
            <a:r>
              <a:rPr lang="en-US" sz="2000" b="1" dirty="0" err="1">
                <a:solidFill>
                  <a:srgbClr val="006600"/>
                </a:solidFill>
                <a:latin typeface="Bookman Old Style" panose="02050604050505020204" pitchFamily="18" charset="0"/>
              </a:rPr>
              <a:t>xxl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 (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xxlarge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devices - screen width equal to or greater than 1400px)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2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994741"/>
          </a:xfrm>
        </p:spPr>
        <p:txBody>
          <a:bodyPr/>
          <a:lstStyle/>
          <a:p>
            <a:r>
              <a:rPr lang="en-US" dirty="0">
                <a:latin typeface="Bookman Old Style" panose="02050604050505020204" pitchFamily="18" charset="0"/>
              </a:rPr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8001000" cy="4419600"/>
          </a:xfrm>
        </p:spPr>
        <p:txBody>
          <a:bodyPr>
            <a:noAutofit/>
          </a:bodyPr>
          <a:lstStyle/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5 has some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contextual classes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that can be used to provide "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meaning through colors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".</a:t>
            </a:r>
          </a:p>
          <a:p>
            <a:pPr marL="342900" lvl="1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 classes for text colors are: </a:t>
            </a:r>
          </a:p>
          <a:p>
            <a:pPr marL="719138" lvl="2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.text-muted, .text-primary, .text-success, .text-info, .text-warning, .text-danger, .text-secondary, .text-white, .text-dark, .text-body (default body color/often black) and .text-light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762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Colors </a:t>
            </a:r>
            <a:r>
              <a:rPr lang="en-IN" sz="3200" dirty="0">
                <a:latin typeface="Bookman Old Style" panose="02050604050505020204" pitchFamily="18" charset="0"/>
              </a:rPr>
              <a:t>– Example 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350F0EE-D33C-1E92-7BF0-8C34A9946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1447800"/>
            <a:ext cx="4686706" cy="43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1745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 basic Bootstrap 5 table has a </a:t>
            </a:r>
            <a:r>
              <a:rPr lang="en-US" sz="2000" dirty="0">
                <a:solidFill>
                  <a:srgbClr val="FF0066"/>
                </a:solidFill>
              </a:rPr>
              <a:t>light padding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horizontal dividers</a:t>
            </a:r>
            <a:r>
              <a:rPr lang="en-US" sz="2000" dirty="0"/>
              <a:t>.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 </a:t>
            </a:r>
            <a:r>
              <a:rPr lang="en-US" sz="1800" dirty="0">
                <a:latin typeface="Bookman Old Style" panose="02050604050505020204" pitchFamily="18" charset="0"/>
              </a:rPr>
              <a:t>class adds basic styling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class adds zebra-stripes to a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.table-bordered </a:t>
            </a:r>
            <a:r>
              <a:rPr lang="en-US" sz="1800" dirty="0">
                <a:latin typeface="Bookman Old Style" panose="02050604050505020204" pitchFamily="18" charset="0"/>
              </a:rPr>
              <a:t>class adds borders on all sides of the table and cells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.table-hover </a:t>
            </a:r>
            <a:r>
              <a:rPr lang="en-US" sz="1800" dirty="0">
                <a:latin typeface="Bookman Old Style" panose="02050604050505020204" pitchFamily="18" charset="0"/>
              </a:rPr>
              <a:t>class adds a hover effect (grey background color) on table rows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class adds a black background to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Combine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.table-dark </a:t>
            </a:r>
            <a:r>
              <a:rPr lang="en-US" sz="1800" dirty="0">
                <a:latin typeface="Bookman Old Style" panose="02050604050505020204" pitchFamily="18" charset="0"/>
              </a:rPr>
              <a:t>and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.table-striped </a:t>
            </a:r>
            <a:r>
              <a:rPr lang="en-US" sz="1800" dirty="0">
                <a:latin typeface="Bookman Old Style" panose="02050604050505020204" pitchFamily="18" charset="0"/>
              </a:rPr>
              <a:t>to create a dark, striped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.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table-borderless</a:t>
            </a:r>
            <a:r>
              <a:rPr lang="en-US" sz="1800" dirty="0">
                <a:latin typeface="Bookman Old Style" panose="02050604050505020204" pitchFamily="18" charset="0"/>
              </a:rPr>
              <a:t> class removes borders from the table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sm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US" sz="1800" dirty="0">
                <a:latin typeface="Bookman Old Style" panose="02050604050505020204" pitchFamily="18" charset="0"/>
              </a:rPr>
              <a:t>class makes the table smaller by cutting cell padding in half</a:t>
            </a:r>
          </a:p>
          <a:p>
            <a:pPr lvl="1" algn="just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latin typeface="Bookman Old Style" panose="02050604050505020204" pitchFamily="18" charset="0"/>
              </a:rPr>
              <a:t>The 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.table-responsive </a:t>
            </a:r>
            <a:r>
              <a:rPr lang="en-US" sz="1800" dirty="0">
                <a:latin typeface="Bookman Old Style" panose="02050604050505020204" pitchFamily="18" charset="0"/>
              </a:rPr>
              <a:t>class adds a scrollbar to the table when needed (when it is too big horizontally)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73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Rounded Corners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-rounded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adds rounded corners to an image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Circle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-circle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circle (IE8 does not support rounded corners)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Thumbnail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-thumbnail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shapes the image to a thumbnail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63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114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makes your </a:t>
            </a:r>
            <a:r>
              <a:rPr lang="en-US" sz="2000" dirty="0">
                <a:solidFill>
                  <a:srgbClr val="FF0066"/>
                </a:solidFill>
              </a:rPr>
              <a:t>web page look good </a:t>
            </a:r>
            <a:r>
              <a:rPr lang="en-US" sz="2000" dirty="0"/>
              <a:t>on all devices.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uses only </a:t>
            </a:r>
            <a:r>
              <a:rPr lang="en-US" sz="2000" dirty="0">
                <a:solidFill>
                  <a:srgbClr val="FF0066"/>
                </a:solidFill>
              </a:rPr>
              <a:t>HTML </a:t>
            </a:r>
            <a:r>
              <a:rPr lang="en-US" sz="2000" dirty="0"/>
              <a:t>and </a:t>
            </a:r>
            <a:r>
              <a:rPr lang="en-US" sz="2000" dirty="0">
                <a:solidFill>
                  <a:srgbClr val="FF0066"/>
                </a:solidFill>
              </a:rPr>
              <a:t>CSS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</a:t>
            </a:r>
            <a:r>
              <a:rPr lang="en-US" sz="2000" dirty="0">
                <a:solidFill>
                  <a:srgbClr val="FF0066"/>
                </a:solidFill>
              </a:rPr>
              <a:t>not a program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a JavaScript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can be viewed using many different devices: </a:t>
            </a:r>
            <a:r>
              <a:rPr lang="en-US" sz="2000" dirty="0">
                <a:solidFill>
                  <a:srgbClr val="FF0066"/>
                </a:solidFill>
              </a:rPr>
              <a:t>desktops</a:t>
            </a:r>
            <a:r>
              <a:rPr lang="en-US" sz="2000" dirty="0"/>
              <a:t>, </a:t>
            </a:r>
            <a:r>
              <a:rPr lang="en-US" sz="2000" dirty="0">
                <a:solidFill>
                  <a:srgbClr val="FF0066"/>
                </a:solidFill>
              </a:rPr>
              <a:t>tablets</a:t>
            </a:r>
            <a:r>
              <a:rPr lang="en-US" sz="2000" dirty="0"/>
              <a:t>, and </a:t>
            </a:r>
            <a:r>
              <a:rPr lang="en-US" sz="2000" dirty="0">
                <a:solidFill>
                  <a:srgbClr val="FF0066"/>
                </a:solidFill>
              </a:rPr>
              <a:t>phones</a:t>
            </a:r>
            <a:r>
              <a:rPr lang="en-US" sz="2000" dirty="0"/>
              <a:t>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Your web page should </a:t>
            </a:r>
            <a:r>
              <a:rPr lang="en-US" sz="2000" dirty="0">
                <a:solidFill>
                  <a:srgbClr val="FF0066"/>
                </a:solidFill>
              </a:rPr>
              <a:t>look good</a:t>
            </a:r>
            <a:r>
              <a:rPr lang="en-US" sz="2000" dirty="0"/>
              <a:t>, and be </a:t>
            </a:r>
            <a:r>
              <a:rPr lang="en-US" sz="2000" dirty="0">
                <a:solidFill>
                  <a:srgbClr val="FF0066"/>
                </a:solidFill>
              </a:rPr>
              <a:t>easy to use</a:t>
            </a:r>
            <a:r>
              <a:rPr lang="en-US" sz="2000" dirty="0"/>
              <a:t>, regardless of the device.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153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Images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72728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Responsive Images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Images comes in all sizes. So do screens. Responsive images automatically adjust to fit the size of the screen.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Create responsive images by adding an .</a:t>
            </a:r>
            <a:r>
              <a:rPr lang="en-US" sz="2000" dirty="0" err="1">
                <a:solidFill>
                  <a:schemeClr val="tx1"/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-responsive class to 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&gt;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tag. The image will then scale nicely to the parent element.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The 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</a:t>
            </a:r>
            <a:r>
              <a:rPr lang="en-US" sz="20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img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-responsive 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applies display: block; and max-width: 100%; and height: auto; to the image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462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marL="430213" lvl="1" indent="-342900"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Bootstrap provides seven styles of buttons with the following classes:</a:t>
            </a:r>
          </a:p>
          <a:p>
            <a:pPr marL="0" indent="0">
              <a:buNone/>
            </a:pPr>
            <a:r>
              <a:rPr lang="en-US" altLang="en-US" sz="2000" dirty="0"/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-default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-primary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-success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-info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-warning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-danger</a:t>
            </a:r>
          </a:p>
          <a:p>
            <a:pPr marL="0" indent="0">
              <a:buNone/>
            </a:pPr>
            <a:r>
              <a:rPr lang="en-US" altLang="en-US" sz="2000" b="1" dirty="0">
                <a:solidFill>
                  <a:srgbClr val="006600"/>
                </a:solidFill>
              </a:rPr>
              <a:t>	.</a:t>
            </a:r>
            <a:r>
              <a:rPr lang="en-US" altLang="en-US" sz="2000" b="1" dirty="0" err="1">
                <a:solidFill>
                  <a:srgbClr val="006600"/>
                </a:solidFill>
              </a:rPr>
              <a:t>btn</a:t>
            </a:r>
            <a:r>
              <a:rPr lang="en-US" altLang="en-US" sz="2000" b="1" dirty="0">
                <a:solidFill>
                  <a:srgbClr val="006600"/>
                </a:solidFill>
              </a:rPr>
              <a:t>-link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Pgm5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F0983C04-88ED-2ABC-AFEA-F3E82C69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0" y="4876800"/>
            <a:ext cx="5989839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028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Button Sizes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Bootstrap provides </a:t>
            </a:r>
            <a:r>
              <a:rPr lang="en-US" sz="2000" dirty="0">
                <a:solidFill>
                  <a:srgbClr val="FF0066"/>
                </a:solidFill>
              </a:rPr>
              <a:t>4 button sizes </a:t>
            </a:r>
            <a:r>
              <a:rPr lang="en-US" sz="2000" dirty="0">
                <a:solidFill>
                  <a:schemeClr val="tx1"/>
                </a:solidFill>
              </a:rPr>
              <a:t>with the following classes: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b="1" dirty="0">
                <a:solidFill>
                  <a:srgbClr val="006600"/>
                </a:solidFill>
              </a:rPr>
              <a:t>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-lg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</a:t>
            </a:r>
            <a:r>
              <a:rPr lang="en-US" sz="2000" b="1" dirty="0">
                <a:solidFill>
                  <a:srgbClr val="006600"/>
                </a:solidFill>
              </a:rPr>
              <a:t>-md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btn-sm</a:t>
            </a:r>
            <a:endParaRPr lang="en-US" sz="2000" b="1" dirty="0">
              <a:solidFill>
                <a:srgbClr val="006600"/>
              </a:solidFill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rgbClr val="006600"/>
                </a:solidFill>
              </a:rPr>
              <a:t>	.</a:t>
            </a:r>
            <a:r>
              <a:rPr lang="en-US" sz="2000" b="1" dirty="0" err="1">
                <a:solidFill>
                  <a:srgbClr val="006600"/>
                </a:solidFill>
              </a:rPr>
              <a:t>btn-xs</a:t>
            </a:r>
            <a:endParaRPr lang="en-US" sz="2000" b="1" dirty="0">
              <a:solidFill>
                <a:srgbClr val="006600"/>
              </a:solidFill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601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</a:rPr>
              <a:t>The button classes can be used on the following elements: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 &lt;a&gt; 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&lt;button&gt;</a:t>
            </a:r>
          </a:p>
          <a:p>
            <a:pPr lvl="1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6600"/>
                </a:solidFill>
                <a:latin typeface="Bookman Old Style" panose="02050604050505020204" pitchFamily="18" charset="0"/>
              </a:rPr>
              <a:t>&lt;input&gt;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08615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Forms – Stacked Form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All textual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&lt;input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&gt; and 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&lt;</a:t>
            </a:r>
            <a:r>
              <a:rPr lang="en-US" sz="2000" dirty="0" err="1">
                <a:solidFill>
                  <a:srgbClr val="FF0066"/>
                </a:solidFill>
                <a:latin typeface="Bookman Old Style" panose="02050604050505020204" pitchFamily="18" charset="0"/>
              </a:rPr>
              <a:t>textarea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&gt;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 elements with class </a:t>
            </a:r>
            <a:r>
              <a:rPr lang="en-US" sz="2000" b="1" dirty="0">
                <a:solidFill>
                  <a:srgbClr val="FF0066"/>
                </a:solidFill>
                <a:latin typeface="Bookman Old Style" panose="02050604050505020204" pitchFamily="18" charset="0"/>
              </a:rPr>
              <a:t>.form-control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get proper form styling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Pgm6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DDF9D95-BBA8-78B4-DD4F-122FF654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276600"/>
            <a:ext cx="7126128" cy="160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394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75665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 (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select one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Multiple 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menu (hold ctrl or shift (or drag with the mouse) to select more than one)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Select menus are used if you want to allow the user to </a:t>
            </a:r>
            <a:r>
              <a:rPr lang="en-US" sz="2000" dirty="0">
                <a:solidFill>
                  <a:srgbClr val="FF0066"/>
                </a:solidFill>
                <a:latin typeface="Bookman Old Style" panose="02050604050505020204" pitchFamily="18" charset="0"/>
              </a:rPr>
              <a:t>pick from multiple options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To style a select menu in Bootstrap 5, add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.form-select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class to the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Bookman Old Style" panose="02050604050505020204" pitchFamily="18" charset="0"/>
              </a:rPr>
              <a:t>&lt;select&gt; </a:t>
            </a:r>
            <a:r>
              <a:rPr lang="en-US" sz="2000" dirty="0">
                <a:solidFill>
                  <a:schemeClr val="tx1"/>
                </a:solidFill>
                <a:latin typeface="Bookman Old Style" panose="02050604050505020204" pitchFamily="18" charset="0"/>
              </a:rPr>
              <a:t>element: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032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Select - Select Menu –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Pgm7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0210F95-7408-E48B-F27C-29F2D4EA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905001"/>
            <a:ext cx="8051747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8502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use </a:t>
            </a:r>
            <a:r>
              <a:rPr lang="en-US" sz="2000" dirty="0">
                <a:solidFill>
                  <a:srgbClr val="FF0066"/>
                </a:solidFill>
              </a:rPr>
              <a:t>different validation classes </a:t>
            </a:r>
            <a:r>
              <a:rPr lang="en-US" sz="2000" dirty="0"/>
              <a:t>to provide valuable feedback to users.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Add either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.was-validated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.needs-validation </a:t>
            </a:r>
            <a:r>
              <a:rPr lang="en-US" sz="2000" dirty="0"/>
              <a:t>to the &lt;form&gt; element, depending on whether you want to provide validation feedback before or after submitting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The input fields will have a </a:t>
            </a:r>
            <a:r>
              <a:rPr lang="en-US" sz="2000" dirty="0">
                <a:solidFill>
                  <a:srgbClr val="FF0066"/>
                </a:solidFill>
              </a:rPr>
              <a:t>green (valid)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66"/>
                </a:solidFill>
              </a:rPr>
              <a:t>red (invalid)</a:t>
            </a:r>
            <a:r>
              <a:rPr lang="en-US" sz="2000" dirty="0"/>
              <a:t> border to indicate what's missing in the form.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You can also add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.valid-feedback </a:t>
            </a:r>
            <a:r>
              <a:rPr lang="en-US" sz="2000" dirty="0"/>
              <a:t>or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.invalid-feedback </a:t>
            </a:r>
            <a:r>
              <a:rPr lang="en-US" sz="2000" dirty="0"/>
              <a:t>message to tell the user explicitly what's missing, or needs to be done before submitting the form.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95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US" sz="3200" dirty="0">
                <a:latin typeface="Bookman Old Style" panose="02050604050505020204" pitchFamily="18" charset="0"/>
              </a:rPr>
              <a:t>Validation - Form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Pgm8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E9921772-846D-1D86-9405-64D028F77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627" y="1981200"/>
            <a:ext cx="7871173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578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049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Web pages should not leave out information to </a:t>
            </a:r>
            <a:r>
              <a:rPr lang="en-US" sz="2000" dirty="0">
                <a:solidFill>
                  <a:srgbClr val="FF0066"/>
                </a:solidFill>
              </a:rPr>
              <a:t>fit smaller devices</a:t>
            </a:r>
            <a:r>
              <a:rPr lang="en-US" sz="2000" dirty="0"/>
              <a:t>, but rather </a:t>
            </a:r>
            <a:r>
              <a:rPr lang="en-US" sz="2000" dirty="0">
                <a:solidFill>
                  <a:srgbClr val="FF0066"/>
                </a:solidFill>
              </a:rPr>
              <a:t>adapt its content to fit any device.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It is called responsive web design when you use </a:t>
            </a:r>
            <a:r>
              <a:rPr lang="en-US" sz="2000" dirty="0">
                <a:solidFill>
                  <a:srgbClr val="FF0066"/>
                </a:solidFill>
              </a:rPr>
              <a:t>CSS and HTML </a:t>
            </a:r>
            <a:r>
              <a:rPr lang="en-US" sz="2000" dirty="0"/>
              <a:t>to resize, hide, shrink, enlarge, or move the content to make it look good on any screen.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0036C3AB-0C6F-2117-82EA-CCE777586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978" y="2133600"/>
            <a:ext cx="7332044" cy="187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3640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862EA23C-E08C-7EE4-4AB5-6E186FA25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Components </a:t>
            </a:r>
            <a:r>
              <a:rPr lang="en-IN" sz="3200" dirty="0">
                <a:solidFill>
                  <a:srgbClr val="006600"/>
                </a:solidFill>
                <a:latin typeface="Bookman Old Style" panose="02050604050505020204" pitchFamily="18" charset="0"/>
              </a:rPr>
              <a:t>(Self study topics)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xmlns="" id="{A6F3D37A-827C-2DD9-3B88-56A43344A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3505200" cy="4495800"/>
          </a:xfrm>
        </p:spPr>
        <p:txBody>
          <a:bodyPr/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Accordion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Alerts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Badge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Breadcrumb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Button group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Card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Carousel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Close button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Collapse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Dropdowns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List group</a:t>
            </a:r>
            <a:endParaRPr lang="en-IN" sz="2000" dirty="0"/>
          </a:p>
        </p:txBody>
      </p:sp>
      <p:sp>
        <p:nvSpPr>
          <p:cNvPr id="9" name="Content Placeholder 7">
            <a:extLst>
              <a:ext uri="{FF2B5EF4-FFF2-40B4-BE49-F238E27FC236}">
                <a16:creationId xmlns:a16="http://schemas.microsoft.com/office/drawing/2014/main" xmlns="" id="{191D1F64-3EF1-B05F-F4D0-4FA7EEC7D53F}"/>
              </a:ext>
            </a:extLst>
          </p:cNvPr>
          <p:cNvSpPr txBox="1">
            <a:spLocks/>
          </p:cNvSpPr>
          <p:nvPr/>
        </p:nvSpPr>
        <p:spPr bwMode="auto">
          <a:xfrm>
            <a:off x="5029200" y="1255678"/>
            <a:ext cx="3042197" cy="4346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0" kern="1200">
                <a:solidFill>
                  <a:srgbClr val="00B05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rgbClr val="0070C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Bookman Old Style" panose="020506040505050202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Modal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Navs</a:t>
            </a:r>
            <a:r>
              <a:rPr lang="en-IN" sz="2000" dirty="0">
                <a:hlinkClick r:id="rId15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 &amp; tabs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6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Navbar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17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Offcanvas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8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Pagination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19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Popovers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0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Progress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 err="1">
                <a:hlinkClick r:id="rId21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Scrollspy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Spinners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Toasts</a:t>
            </a:r>
            <a:endParaRPr lang="en-IN" sz="20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IN" sz="2000" dirty="0">
                <a:hlinkClick r:id="rId24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Tooltips</a:t>
            </a:r>
            <a:endParaRPr lang="en-IN" sz="2000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xmlns="" id="{FA585959-4167-51C2-F19E-178EBEB8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xmlns="" id="{DBFCAA29-8E10-7D6A-00F6-DBEAF8045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89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077200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Bootstrap 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Bookman Old Style" panose="02050604050505020204" pitchFamily="18" charset="0"/>
              </a:rPr>
              <a:t>(Completed)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196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Create Your First Web Page With Bootstrap 5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Containers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Grid System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Colors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Tables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Images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Buttons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Elements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Forms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Select menu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Validation</a:t>
            </a:r>
          </a:p>
          <a:p>
            <a:pPr algn="just"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00B0F0"/>
                </a:solidFill>
              </a:rPr>
              <a:t>Components</a:t>
            </a: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610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  <p:pic>
        <p:nvPicPr>
          <p:cNvPr id="17410" name="Picture 2" descr="Clustering of graphs and search of assemblag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6" b="17778"/>
          <a:stretch/>
        </p:blipFill>
        <p:spPr bwMode="auto">
          <a:xfrm>
            <a:off x="-1" y="457200"/>
            <a:ext cx="9134477" cy="5181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06D4F69F-5146-49E3-921C-42C19CDF0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</p:spTree>
    <p:extLst>
      <p:ext uri="{BB962C8B-B14F-4D97-AF65-F5344CB8AC3E}">
        <p14:creationId xmlns:p14="http://schemas.microsoft.com/office/powerpoint/2010/main" val="16391198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143000"/>
            <a:ext cx="8077200" cy="46482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Responsive web design is a </a:t>
            </a:r>
            <a:r>
              <a:rPr lang="en-US" sz="2000" dirty="0">
                <a:solidFill>
                  <a:srgbClr val="FF0066"/>
                </a:solidFill>
              </a:rPr>
              <a:t>suitable</a:t>
            </a:r>
            <a:r>
              <a:rPr lang="en-US" sz="2000" dirty="0"/>
              <a:t>, robust, &amp; </a:t>
            </a:r>
            <a:r>
              <a:rPr lang="en-US" sz="2000" dirty="0">
                <a:solidFill>
                  <a:srgbClr val="FF0066"/>
                </a:solidFill>
              </a:rPr>
              <a:t>fast solution</a:t>
            </a:r>
            <a:r>
              <a:rPr lang="en-US" sz="2000" dirty="0"/>
              <a:t> that enables </a:t>
            </a:r>
            <a:r>
              <a:rPr lang="en-US" sz="2000" dirty="0">
                <a:solidFill>
                  <a:srgbClr val="FF0066"/>
                </a:solidFill>
              </a:rPr>
              <a:t>lesser efforts </a:t>
            </a:r>
            <a:r>
              <a:rPr lang="en-US" sz="2000" dirty="0"/>
              <a:t>from the </a:t>
            </a:r>
            <a:r>
              <a:rPr lang="en-US" sz="2000" dirty="0">
                <a:solidFill>
                  <a:srgbClr val="FF0066"/>
                </a:solidFill>
              </a:rPr>
              <a:t>developers’ end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FF0066"/>
                </a:solidFill>
              </a:rPr>
              <a:t>Ethan Marcotte </a:t>
            </a:r>
            <a:r>
              <a:rPr lang="en-US" sz="2000" dirty="0"/>
              <a:t>first described responsive web design as responding to the needs of </a:t>
            </a:r>
            <a:r>
              <a:rPr lang="en-US" sz="2000" dirty="0">
                <a:solidFill>
                  <a:srgbClr val="FF0066"/>
                </a:solidFill>
              </a:rPr>
              <a:t>people</a:t>
            </a:r>
            <a:r>
              <a:rPr lang="en-US" sz="2000" dirty="0"/>
              <a:t> and the </a:t>
            </a:r>
            <a:r>
              <a:rPr lang="en-US" sz="2000" dirty="0">
                <a:solidFill>
                  <a:srgbClr val="FF0066"/>
                </a:solidFill>
              </a:rPr>
              <a:t>devices </a:t>
            </a:r>
            <a:r>
              <a:rPr lang="en-US" sz="2000" dirty="0"/>
              <a:t>they are utilizing.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Depending on the </a:t>
            </a:r>
            <a:r>
              <a:rPr lang="en-US" sz="2000" dirty="0">
                <a:solidFill>
                  <a:srgbClr val="FF0066"/>
                </a:solidFill>
              </a:rPr>
              <a:t>size</a:t>
            </a:r>
            <a:r>
              <a:rPr lang="en-US" sz="2000" dirty="0"/>
              <a:t> and </a:t>
            </a:r>
            <a:r>
              <a:rPr lang="en-US" sz="2000" dirty="0">
                <a:solidFill>
                  <a:srgbClr val="FF0066"/>
                </a:solidFill>
              </a:rPr>
              <a:t>capabilities</a:t>
            </a:r>
            <a:r>
              <a:rPr lang="en-US" sz="2000" dirty="0"/>
              <a:t> of the gadget, the layout alters. 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dirty="0">
                <a:solidFill>
                  <a:srgbClr val="7030A0"/>
                </a:solidFill>
              </a:rPr>
              <a:t>E.g.: </a:t>
            </a:r>
            <a:r>
              <a:rPr lang="en-US" sz="2000" dirty="0"/>
              <a:t>With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phone</a:t>
            </a:r>
            <a:r>
              <a:rPr lang="en-US" sz="2000" dirty="0"/>
              <a:t>, consumers might see content presented in a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single column </a:t>
            </a:r>
            <a:r>
              <a:rPr lang="en-US" sz="2000" dirty="0"/>
              <a:t>perspective; on a </a:t>
            </a:r>
            <a:r>
              <a:rPr lang="en-US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tablet</a:t>
            </a:r>
            <a:r>
              <a:rPr lang="en-US" sz="2000" dirty="0"/>
              <a:t>, the same content might be presented in </a:t>
            </a: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two columns</a:t>
            </a:r>
            <a:r>
              <a:rPr lang="en-US" sz="20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454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 - Example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800600"/>
          </a:xfrm>
        </p:spPr>
        <p:txBody>
          <a:bodyPr>
            <a:noAutofit/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</a:rPr>
              <a:t>Refer Pgm1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8CFDB088-BECB-6D37-5C89-6BB87BBCFA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153" y="2057400"/>
            <a:ext cx="8299177" cy="289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90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7765321" cy="994741"/>
          </a:xfrm>
        </p:spPr>
        <p:txBody>
          <a:bodyPr/>
          <a:lstStyle/>
          <a:p>
            <a:r>
              <a:rPr lang="en-IN" sz="3200" dirty="0">
                <a:latin typeface="Bookman Old Style" panose="02050604050505020204" pitchFamily="18" charset="0"/>
              </a:rPr>
              <a:t>Responsive Web Design</a:t>
            </a:r>
            <a:endParaRPr lang="en-US" sz="3200" dirty="0"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077200" cy="44958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>
                <a:solidFill>
                  <a:srgbClr val="00B0F0"/>
                </a:solidFill>
              </a:rPr>
              <a:t>Introduction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Viewport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Grid View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Media Queries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Images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Videos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Frameworks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Templates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6DAB434-7107-95B0-3DFA-E2E6413E5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CSE3150 – Front-end Full Stack Development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8E914-F00E-5A96-2C22-2E0C096A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549365"/>
      </p:ext>
    </p:extLst>
  </p:cSld>
  <p:clrMapOvr>
    <a:masterClrMapping/>
  </p:clrMapOvr>
</p:sld>
</file>

<file path=ppt/theme/theme1.xml><?xml version="1.0" encoding="utf-8"?>
<a:theme xmlns:a="http://schemas.openxmlformats.org/drawingml/2006/main" name="Thiru_Regular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iru_Regular" id="{8307898E-903F-4964-A0DF-A6DCECB060AB}" vid="{55A8074A-D5AE-4568-A496-E28AC65B10B3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E6ECE18C15B64BA275139F46FF2C81" ma:contentTypeVersion="4" ma:contentTypeDescription="Create a new document." ma:contentTypeScope="" ma:versionID="3dd488f0349da6d23cb90b34661af1fd">
  <xsd:schema xmlns:xsd="http://www.w3.org/2001/XMLSchema" xmlns:xs="http://www.w3.org/2001/XMLSchema" xmlns:p="http://schemas.microsoft.com/office/2006/metadata/properties" xmlns:ns2="d5381a84-fcc3-4e2d-b9be-dc10478395af" targetNamespace="http://schemas.microsoft.com/office/2006/metadata/properties" ma:root="true" ma:fieldsID="33e8311723d15c4554f9138e89eb318d" ns2:_="">
    <xsd:import namespace="d5381a84-fcc3-4e2d-b9be-dc10478395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381a84-fcc3-4e2d-b9be-dc10478395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5DFE7C8-44AE-4CA0-BC1C-D7A115A2224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C9BCAFC-D87B-427D-A4E7-35761AC735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5381a84-fcc3-4e2d-b9be-dc10478395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0FDA373-D5CF-4F0F-A826-9892AA050C9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10577</TotalTime>
  <Words>2839</Words>
  <Application>Microsoft Office PowerPoint</Application>
  <PresentationFormat>On-screen Show (4:3)</PresentationFormat>
  <Paragraphs>515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0" baseType="lpstr">
      <vt:lpstr>Arial</vt:lpstr>
      <vt:lpstr>Bookman Old Style</vt:lpstr>
      <vt:lpstr>Calibri</vt:lpstr>
      <vt:lpstr>Cambria</vt:lpstr>
      <vt:lpstr>Consolas</vt:lpstr>
      <vt:lpstr>Thiru_Regular</vt:lpstr>
      <vt:lpstr>1_Custom Design</vt:lpstr>
      <vt:lpstr>Custom Design</vt:lpstr>
      <vt:lpstr>PowerPoint Presentation</vt:lpstr>
      <vt:lpstr>Module 2 - Syllabus </vt:lpstr>
      <vt:lpstr>Responsive Web Design</vt:lpstr>
      <vt:lpstr>Responsive Web Design</vt:lpstr>
      <vt:lpstr>Responsive Web Design</vt:lpstr>
      <vt:lpstr>Responsive Web Design</vt:lpstr>
      <vt:lpstr>Responsive Web Design</vt:lpstr>
      <vt:lpstr>Responsive Web Design - Example</vt:lpstr>
      <vt:lpstr>Responsive Web Design</vt:lpstr>
      <vt:lpstr>Viewport</vt:lpstr>
      <vt:lpstr>Setting The Viewport</vt:lpstr>
      <vt:lpstr>Setting The Viewport</vt:lpstr>
      <vt:lpstr>Responsive Web Design</vt:lpstr>
      <vt:lpstr>Grid View</vt:lpstr>
      <vt:lpstr>Building a Responsive Grid-View</vt:lpstr>
      <vt:lpstr>Building a Responsive Grid-View - Example</vt:lpstr>
      <vt:lpstr>Responsive Web Design</vt:lpstr>
      <vt:lpstr>Media Queries</vt:lpstr>
      <vt:lpstr>      Media Queries</vt:lpstr>
      <vt:lpstr>Media Queries</vt:lpstr>
      <vt:lpstr>Typical Device Breakpoints</vt:lpstr>
      <vt:lpstr>Responsive Web Design</vt:lpstr>
      <vt:lpstr> Images – Using the width &amp; max-width Property</vt:lpstr>
      <vt:lpstr>Images - Background Images</vt:lpstr>
      <vt:lpstr>Responsive Web Design</vt:lpstr>
      <vt:lpstr>Videos - Add a Video</vt:lpstr>
      <vt:lpstr>Responsive Web Design</vt:lpstr>
      <vt:lpstr>Frameworks</vt:lpstr>
      <vt:lpstr>Frameworks – Bootstrap – Example </vt:lpstr>
      <vt:lpstr>Responsive Web Design</vt:lpstr>
      <vt:lpstr>Templates</vt:lpstr>
      <vt:lpstr>Responsive Web Design (Completed)</vt:lpstr>
      <vt:lpstr>Bootstrap</vt:lpstr>
      <vt:lpstr>Bootstrap</vt:lpstr>
      <vt:lpstr>Bootstrap</vt:lpstr>
      <vt:lpstr>Bootstrap</vt:lpstr>
      <vt:lpstr>Bootstrap CDN</vt:lpstr>
      <vt:lpstr>Advantages of Bootstrap</vt:lpstr>
      <vt:lpstr>Advantage of using the Bootstrap CDN</vt:lpstr>
      <vt:lpstr>Create Your First Web Page With Bootstrap 5</vt:lpstr>
      <vt:lpstr>Bootstrap 5 is mobile-first</vt:lpstr>
      <vt:lpstr>Containers</vt:lpstr>
      <vt:lpstr>Containers</vt:lpstr>
      <vt:lpstr>Grid System</vt:lpstr>
      <vt:lpstr>Grid Classes</vt:lpstr>
      <vt:lpstr>Colors</vt:lpstr>
      <vt:lpstr>Colors – Example </vt:lpstr>
      <vt:lpstr>Tables</vt:lpstr>
      <vt:lpstr>Images</vt:lpstr>
      <vt:lpstr>Images</vt:lpstr>
      <vt:lpstr>Buttons</vt:lpstr>
      <vt:lpstr>Button Sizes</vt:lpstr>
      <vt:lpstr>Elements</vt:lpstr>
      <vt:lpstr>Forms – Stacked Form </vt:lpstr>
      <vt:lpstr>Select - Select Menu</vt:lpstr>
      <vt:lpstr>Select - Select Menu</vt:lpstr>
      <vt:lpstr>Select - Select Menu – Example</vt:lpstr>
      <vt:lpstr>Validation - Form Validation</vt:lpstr>
      <vt:lpstr>Validation - Form Validation</vt:lpstr>
      <vt:lpstr>Components (Self study topics)</vt:lpstr>
      <vt:lpstr>Bootstrap (Completed)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Thiruselvan Subramanian</dc:creator>
  <cp:lastModifiedBy>Apple</cp:lastModifiedBy>
  <cp:revision>630</cp:revision>
  <dcterms:created xsi:type="dcterms:W3CDTF">2006-08-16T00:00:00Z</dcterms:created>
  <dcterms:modified xsi:type="dcterms:W3CDTF">2025-03-13T08:43:07Z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0x010100C8E6ECE18C15B64BA275139F46FF2C81</vt:lpwstr>
  </property>
</Properties>
</file>