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68"/>
  </p:notesMasterIdLst>
  <p:handoutMasterIdLst>
    <p:handoutMasterId r:id="rId69"/>
  </p:handoutMasterIdLst>
  <p:sldIdLst>
    <p:sldId id="256" r:id="rId7"/>
    <p:sldId id="426" r:id="rId8"/>
    <p:sldId id="632" r:id="rId9"/>
    <p:sldId id="633" r:id="rId10"/>
    <p:sldId id="635" r:id="rId11"/>
    <p:sldId id="536" r:id="rId12"/>
    <p:sldId id="634" r:id="rId13"/>
    <p:sldId id="537"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3" r:id="rId28"/>
    <p:sldId id="554" r:id="rId29"/>
    <p:sldId id="555" r:id="rId30"/>
    <p:sldId id="630" r:id="rId31"/>
    <p:sldId id="605" r:id="rId32"/>
    <p:sldId id="607" r:id="rId33"/>
    <p:sldId id="608" r:id="rId34"/>
    <p:sldId id="606" r:id="rId35"/>
    <p:sldId id="609" r:id="rId36"/>
    <p:sldId id="628" r:id="rId37"/>
    <p:sldId id="610" r:id="rId38"/>
    <p:sldId id="627" r:id="rId39"/>
    <p:sldId id="629" r:id="rId40"/>
    <p:sldId id="626" r:id="rId41"/>
    <p:sldId id="619" r:id="rId42"/>
    <p:sldId id="620" r:id="rId43"/>
    <p:sldId id="624" r:id="rId44"/>
    <p:sldId id="625" r:id="rId45"/>
    <p:sldId id="621" r:id="rId46"/>
    <p:sldId id="622" r:id="rId47"/>
    <p:sldId id="623" r:id="rId48"/>
    <p:sldId id="637" r:id="rId49"/>
    <p:sldId id="641" r:id="rId50"/>
    <p:sldId id="644" r:id="rId51"/>
    <p:sldId id="638" r:id="rId52"/>
    <p:sldId id="639" r:id="rId53"/>
    <p:sldId id="640" r:id="rId54"/>
    <p:sldId id="651" r:id="rId55"/>
    <p:sldId id="663" r:id="rId56"/>
    <p:sldId id="652" r:id="rId57"/>
    <p:sldId id="661" r:id="rId58"/>
    <p:sldId id="662" r:id="rId59"/>
    <p:sldId id="653" r:id="rId60"/>
    <p:sldId id="654" r:id="rId61"/>
    <p:sldId id="655" r:id="rId62"/>
    <p:sldId id="656" r:id="rId63"/>
    <p:sldId id="657" r:id="rId64"/>
    <p:sldId id="658" r:id="rId65"/>
    <p:sldId id="659" r:id="rId66"/>
    <p:sldId id="66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2A4D25-6715-8437-EEEC-BC5166D373E9}" v="1" dt="2024-09-28T03:23:30.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BBALA CHANDANA" userId="S::sibbala.20211cse0723@presidencyuniversity.in::4472d367-c7eb-4e38-8501-8be44589b788" providerId="AD" clId="Web-{C745DF90-0BFA-00CC-5080-50F194ACC65D}"/>
    <pc:docChg chg="addSld delSld">
      <pc:chgData name="SIBBALA CHANDANA" userId="S::sibbala.20211cse0723@presidencyuniversity.in::4472d367-c7eb-4e38-8501-8be44589b788" providerId="AD" clId="Web-{C745DF90-0BFA-00CC-5080-50F194ACC65D}" dt="2024-04-18T17:29:20.713" v="9"/>
      <pc:docMkLst>
        <pc:docMk/>
      </pc:docMkLst>
      <pc:sldChg chg="new del">
        <pc:chgData name="SIBBALA CHANDANA" userId="S::sibbala.20211cse0723@presidencyuniversity.in::4472d367-c7eb-4e38-8501-8be44589b788" providerId="AD" clId="Web-{C745DF90-0BFA-00CC-5080-50F194ACC65D}" dt="2024-04-18T17:29:20.713" v="9"/>
        <pc:sldMkLst>
          <pc:docMk/>
          <pc:sldMk cId="351215360" sldId="664"/>
        </pc:sldMkLst>
      </pc:sldChg>
      <pc:sldChg chg="new del">
        <pc:chgData name="SIBBALA CHANDANA" userId="S::sibbala.20211cse0723@presidencyuniversity.in::4472d367-c7eb-4e38-8501-8be44589b788" providerId="AD" clId="Web-{C745DF90-0BFA-00CC-5080-50F194ACC65D}" dt="2024-04-18T17:29:17.494" v="8"/>
        <pc:sldMkLst>
          <pc:docMk/>
          <pc:sldMk cId="4209357090" sldId="665"/>
        </pc:sldMkLst>
      </pc:sldChg>
      <pc:sldChg chg="new del">
        <pc:chgData name="SIBBALA CHANDANA" userId="S::sibbala.20211cse0723@presidencyuniversity.in::4472d367-c7eb-4e38-8501-8be44589b788" providerId="AD" clId="Web-{C745DF90-0BFA-00CC-5080-50F194ACC65D}" dt="2024-04-18T17:29:15.166" v="7"/>
        <pc:sldMkLst>
          <pc:docMk/>
          <pc:sldMk cId="390975909" sldId="666"/>
        </pc:sldMkLst>
      </pc:sldChg>
      <pc:sldChg chg="new del">
        <pc:chgData name="SIBBALA CHANDANA" userId="S::sibbala.20211cse0723@presidencyuniversity.in::4472d367-c7eb-4e38-8501-8be44589b788" providerId="AD" clId="Web-{C745DF90-0BFA-00CC-5080-50F194ACC65D}" dt="2024-04-18T17:29:12.806" v="6"/>
        <pc:sldMkLst>
          <pc:docMk/>
          <pc:sldMk cId="3537473541" sldId="667"/>
        </pc:sldMkLst>
      </pc:sldChg>
      <pc:sldChg chg="new del">
        <pc:chgData name="SIBBALA CHANDANA" userId="S::sibbala.20211cse0723@presidencyuniversity.in::4472d367-c7eb-4e38-8501-8be44589b788" providerId="AD" clId="Web-{C745DF90-0BFA-00CC-5080-50F194ACC65D}" dt="2024-04-18T17:29:09.150" v="5"/>
        <pc:sldMkLst>
          <pc:docMk/>
          <pc:sldMk cId="3562026727" sldId="668"/>
        </pc:sldMkLst>
      </pc:sldChg>
    </pc:docChg>
  </pc:docChgLst>
  <pc:docChgLst>
    <pc:chgData name="SANDEEP S" userId="S::sandeep.20221cai0150@presidencyuniversity.in::4a2ca511-d763-4ce8-b7a6-31339fcf6ad2" providerId="AD" clId="Web-{F52A4D25-6715-8437-EEEC-BC5166D373E9}"/>
    <pc:docChg chg="modSld">
      <pc:chgData name="SANDEEP S" userId="S::sandeep.20221cai0150@presidencyuniversity.in::4a2ca511-d763-4ce8-b7a6-31339fcf6ad2" providerId="AD" clId="Web-{F52A4D25-6715-8437-EEEC-BC5166D373E9}" dt="2024-09-28T03:23:30.458" v="0" actId="1076"/>
      <pc:docMkLst>
        <pc:docMk/>
      </pc:docMkLst>
      <pc:sldChg chg="modSp">
        <pc:chgData name="SANDEEP S" userId="S::sandeep.20221cai0150@presidencyuniversity.in::4a2ca511-d763-4ce8-b7a6-31339fcf6ad2" providerId="AD" clId="Web-{F52A4D25-6715-8437-EEEC-BC5166D373E9}" dt="2024-09-28T03:23:30.458" v="0" actId="1076"/>
        <pc:sldMkLst>
          <pc:docMk/>
          <pc:sldMk cId="3470910941" sldId="256"/>
        </pc:sldMkLst>
        <pc:picChg chg="mod">
          <ac:chgData name="SANDEEP S" userId="S::sandeep.20221cai0150@presidencyuniversity.in::4a2ca511-d763-4ce8-b7a6-31339fcf6ad2" providerId="AD" clId="Web-{F52A4D25-6715-8437-EEEC-BC5166D373E9}" dt="2024-09-28T03:23:30.458" v="0" actId="1076"/>
          <ac:picMkLst>
            <pc:docMk/>
            <pc:sldMk cId="3470910941" sldId="256"/>
            <ac:picMk id="5" creationId="{C96E4517-6C23-48B3-9024-02BD16E629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9/27/2024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9/27/2024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541C94-CB44-44B9-A7C0-5DBAACB06683}" type="slidenum">
              <a:rPr lang="en-US" smtClean="0"/>
              <a:pPr/>
              <a:t>24</a:t>
            </a:fld>
            <a:endParaRPr lang="en-US"/>
          </a:p>
        </p:txBody>
      </p:sp>
    </p:spTree>
    <p:extLst>
      <p:ext uri="{BB962C8B-B14F-4D97-AF65-F5344CB8AC3E}">
        <p14:creationId xmlns:p14="http://schemas.microsoft.com/office/powerpoint/2010/main" val="185249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AC5A33-9226-4376-B906-4B0C7752F3F3}" type="datetime1">
              <a:rPr lang="en-US" smtClean="0"/>
              <a:pPr/>
              <a:t>9/27/2024</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5CB118-406F-4C5F-971C-D01C2075A44F}" type="datetime1">
              <a:rPr lang="en-US" smtClean="0"/>
              <a:pPr/>
              <a:t>9/27/2024</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91AAB5-29E3-454A-8B27-82FAF9AA8D2C}" type="datetime1">
              <a:rPr lang="en-US" smtClean="0"/>
              <a:pPr/>
              <a:t>9/27/2024</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a:t>Enter subtitle</a:t>
            </a:r>
          </a:p>
        </p:txBody>
      </p:sp>
    </p:spTree>
    <p:extLst>
      <p:ext uri="{BB962C8B-B14F-4D97-AF65-F5344CB8AC3E}">
        <p14:creationId xmlns:p14="http://schemas.microsoft.com/office/powerpoint/2010/main" val="176743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FB4AA9-1E79-4606-A4C0-240EC114678E}"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FB4AA9-1E79-4606-A4C0-240EC114678E}"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4AA9-1E79-4606-A4C0-240EC114678E}"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B4AA9-1E79-4606-A4C0-240EC114678E}"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FB4AA9-1E79-4606-A4C0-240EC114678E}"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FB4AA9-1E79-4606-A4C0-240EC114678E}"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4AA9-1E79-4606-A4C0-240EC114678E}"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24AADF8-674F-4E37-AEDC-92DD750D1173}" type="datetime1">
              <a:rPr lang="en-US" smtClean="0"/>
              <a:pPr/>
              <a:t>9/27/2024</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FB4AA9-1E79-4606-A4C0-240EC114678E}"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FB4AA9-1E79-4606-A4C0-240EC114678E}"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6F270E-B805-4DA1-9C5D-829F2A953EF6}"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F270E-B805-4DA1-9C5D-829F2A953EF6}"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F270E-B805-4DA1-9C5D-829F2A953EF6}"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6F270E-B805-4DA1-9C5D-829F2A953EF6}"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F270E-B805-4DA1-9C5D-829F2A953EF6}"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6F270E-B805-4DA1-9C5D-829F2A953EF6}"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0B81AED-7B70-496A-A12E-823AEFD5C0BB}" type="datetime1">
              <a:rPr lang="en-US" smtClean="0"/>
              <a:pPr/>
              <a:t>9/27/2024</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F270E-B805-4DA1-9C5D-829F2A953EF6}"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F270E-B805-4DA1-9C5D-829F2A953EF6}"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F270E-B805-4DA1-9C5D-829F2A953EF6}"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7E8D6D-3A91-4BD0-9248-7F8660A8F09B}" type="datetime1">
              <a:rPr lang="en-US" smtClean="0"/>
              <a:pPr/>
              <a:t>9/27/2024</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5BBFFE7-CAC9-497A-AAF7-C2922785C649}" type="datetime1">
              <a:rPr lang="en-US" smtClean="0"/>
              <a:pPr/>
              <a:t>9/27/2024</a:t>
            </a:fld>
            <a:endParaRPr lang="en-US"/>
          </a:p>
        </p:txBody>
      </p:sp>
      <p:sp>
        <p:nvSpPr>
          <p:cNvPr id="8" name="Footer Placeholder 4"/>
          <p:cNvSpPr>
            <a:spLocks noGrp="1"/>
          </p:cNvSpPr>
          <p:nvPr>
            <p:ph type="ftr" sz="quarter" idx="11"/>
          </p:nvPr>
        </p:nvSpPr>
        <p:spPr/>
        <p:txBody>
          <a:bodyPr/>
          <a:lstStyle>
            <a:lvl1pPr>
              <a:defRPr/>
            </a:lvl1pPr>
          </a:lstStyle>
          <a:p>
            <a:r>
              <a:rPr lang="en-US"/>
              <a:t>CSE-367 Data Visualization</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E3908D-C920-449F-B38A-64963E2B48E8}" type="datetime1">
              <a:rPr lang="en-US" smtClean="0"/>
              <a:pPr/>
              <a:t>9/27/2024</a:t>
            </a:fld>
            <a:endParaRPr lang="en-US"/>
          </a:p>
        </p:txBody>
      </p:sp>
      <p:sp>
        <p:nvSpPr>
          <p:cNvPr id="4" name="Footer Placeholder 4"/>
          <p:cNvSpPr>
            <a:spLocks noGrp="1"/>
          </p:cNvSpPr>
          <p:nvPr>
            <p:ph type="ftr" sz="quarter" idx="11"/>
          </p:nvPr>
        </p:nvSpPr>
        <p:spPr/>
        <p:txBody>
          <a:bodyPr/>
          <a:lstStyle>
            <a:lvl1pPr>
              <a:defRPr/>
            </a:lvl1pPr>
          </a:lstStyle>
          <a:p>
            <a:r>
              <a:rPr lang="en-US"/>
              <a:t>CSE-367 Data Visualization</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FBD9F8-5A17-427A-BB04-9A98943668E8}" type="datetime1">
              <a:rPr lang="en-US" smtClean="0"/>
              <a:pPr/>
              <a:t>9/27/2024</a:t>
            </a:fld>
            <a:endParaRPr lang="en-US"/>
          </a:p>
        </p:txBody>
      </p:sp>
      <p:sp>
        <p:nvSpPr>
          <p:cNvPr id="3" name="Footer Placeholder 4"/>
          <p:cNvSpPr>
            <a:spLocks noGrp="1"/>
          </p:cNvSpPr>
          <p:nvPr>
            <p:ph type="ftr" sz="quarter" idx="11"/>
          </p:nvPr>
        </p:nvSpPr>
        <p:spPr/>
        <p:txBody>
          <a:bodyPr/>
          <a:lstStyle>
            <a:lvl1pPr>
              <a:defRPr/>
            </a:lvl1pPr>
          </a:lstStyle>
          <a:p>
            <a:r>
              <a:rPr lang="en-US"/>
              <a:t>CSE-367 Data Visualization</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2DEC6A-E0EE-4392-B80F-E55C5E1190FC}" type="datetime1">
              <a:rPr lang="en-US" smtClean="0"/>
              <a:pPr/>
              <a:t>9/27/2024</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2A688D0-D902-44CB-BD46-3F634243F429}" type="datetime1">
              <a:rPr lang="en-US" smtClean="0"/>
              <a:pPr/>
              <a:t>9/27/2024</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075A-DF51-44C7-B71F-F968B902E6D0}" type="datetime1">
              <a:rPr lang="en-US" smtClean="0"/>
              <a:pPr/>
              <a:t>9/27/2024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CSE-367 Data Visualization</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4AA9-1E79-4606-A4C0-240EC114678E}"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F270E-B805-4DA1-9C5D-829F2A953EF6}"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brainkart.com/subject/Web-Technology_169/"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schools.com/tags/ev_onload.asp" TargetMode="External"/><Relationship Id="rId3" Type="http://schemas.openxmlformats.org/officeDocument/2006/relationships/hyperlink" Target="https://www.w3schools.com/tags/ev_onafterprint.asp" TargetMode="External"/><Relationship Id="rId7" Type="http://schemas.openxmlformats.org/officeDocument/2006/relationships/hyperlink" Target="https://www.w3schools.com/tags/ev_onhashchange.as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www.w3schools.com/tags/ev_onerror.asp" TargetMode="External"/><Relationship Id="rId5" Type="http://schemas.openxmlformats.org/officeDocument/2006/relationships/hyperlink" Target="https://www.w3schools.com/tags/ev_onbeforeunload.asp" TargetMode="External"/><Relationship Id="rId4" Type="http://schemas.openxmlformats.org/officeDocument/2006/relationships/hyperlink" Target="https://www.w3schools.com/tags/ev_onbeforeprint.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tags/ev_ononline.asp" TargetMode="External"/><Relationship Id="rId2" Type="http://schemas.openxmlformats.org/officeDocument/2006/relationships/hyperlink" Target="https://www.w3schools.com/tags/ev_onoffline.asp" TargetMode="External"/><Relationship Id="rId1" Type="http://schemas.openxmlformats.org/officeDocument/2006/relationships/slideLayout" Target="../slideLayouts/slideLayout12.xml"/><Relationship Id="rId6" Type="http://schemas.openxmlformats.org/officeDocument/2006/relationships/hyperlink" Target="https://www.w3schools.com/tags/ev_onunload.asp" TargetMode="External"/><Relationship Id="rId5" Type="http://schemas.openxmlformats.org/officeDocument/2006/relationships/hyperlink" Target="https://www.w3schools.com/tags/ev_onresize.asp" TargetMode="External"/><Relationship Id="rId4" Type="http://schemas.openxmlformats.org/officeDocument/2006/relationships/hyperlink" Target="https://www.w3schools.com/tags/ev_onpageshow.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html-dom-window-localstorage-properties/" TargetMode="External"/><Relationship Id="rId2" Type="http://schemas.openxmlformats.org/officeDocument/2006/relationships/hyperlink" Target="https://www.geeksforgeeks.org/html5-introduction/" TargetMode="External"/><Relationship Id="rId1" Type="http://schemas.openxmlformats.org/officeDocument/2006/relationships/slideLayout" Target="../slideLayouts/slideLayout2.xml"/><Relationship Id="rId4" Type="http://schemas.openxmlformats.org/officeDocument/2006/relationships/hyperlink" Target="https://www.geeksforgeeks.org/html-window-sessionstorage-property/"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html-dom-window-localstorage-properties/"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20502"/>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a:hlinkClick r:id="rId6">
                  <a:extLst>
                    <a:ext uri="{A12FA001-AC4F-418D-AE19-62706E023703}">
                      <ahyp:hlinkClr xmlns:ahyp="http://schemas.microsoft.com/office/drawing/2018/hyperlinkcolor" val="tx"/>
                    </a:ext>
                  </a:extLst>
                </a:hlinkClick>
              </a:rPr>
              <a:t>CSE3150 – Front-end Full Stack Development</a:t>
            </a:r>
          </a:p>
          <a:p>
            <a:br>
              <a:rPr lang="en-IN"/>
            </a:br>
            <a:endParaRPr lang="en-IN"/>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a:t>Department of Computer Science Engineering</a:t>
            </a:r>
          </a:p>
          <a:p>
            <a:pPr marL="0" indent="0" algn="ctr">
              <a:lnSpc>
                <a:spcPct val="120000"/>
              </a:lnSpc>
              <a:spcBef>
                <a:spcPts val="0"/>
              </a:spcBef>
              <a:buNone/>
            </a:pPr>
            <a:r>
              <a:rPr lang="en-IN" sz="3600" kern="0"/>
              <a:t>School of Engineering</a:t>
            </a:r>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FF0000"/>
                </a:solidFill>
              </a:rPr>
              <a:t>Header and Footer</a:t>
            </a:r>
          </a:p>
        </p:txBody>
      </p:sp>
      <p:sp>
        <p:nvSpPr>
          <p:cNvPr id="4" name="Content Placeholder 3"/>
          <p:cNvSpPr>
            <a:spLocks noGrp="1"/>
          </p:cNvSpPr>
          <p:nvPr>
            <p:ph idx="1"/>
          </p:nvPr>
        </p:nvSpPr>
        <p:spPr>
          <a:xfrm>
            <a:off x="914400" y="1646237"/>
            <a:ext cx="7772400" cy="4525963"/>
          </a:xfrm>
        </p:spPr>
        <p:txBody>
          <a:bodyPr>
            <a:normAutofit/>
          </a:bodyPr>
          <a:lstStyle/>
          <a:p>
            <a:r>
              <a:rPr lang="en-US"/>
              <a:t>The typical footer contains less important material, such as </a:t>
            </a:r>
          </a:p>
          <a:p>
            <a:pPr marL="342900" indent="-342900">
              <a:buFont typeface="Arial" panose="020B0604020202020204" pitchFamily="34" charset="0"/>
              <a:buChar char="•"/>
            </a:pPr>
            <a:r>
              <a:rPr lang="en-US"/>
              <a:t>smaller text versions of the navigation, </a:t>
            </a:r>
          </a:p>
          <a:p>
            <a:pPr marL="342900" indent="-342900">
              <a:buFont typeface="Arial" panose="020B0604020202020204" pitchFamily="34" charset="0"/>
              <a:buChar char="•"/>
            </a:pPr>
            <a:r>
              <a:rPr lang="en-US"/>
              <a:t>copyright notices, </a:t>
            </a:r>
          </a:p>
          <a:p>
            <a:pPr marL="342900" indent="-342900">
              <a:buFont typeface="Arial" panose="020B0604020202020204" pitchFamily="34" charset="0"/>
              <a:buChar char="•"/>
            </a:pPr>
            <a:r>
              <a:rPr lang="en-US"/>
              <a:t>information about the site’s privacy policy, and </a:t>
            </a:r>
          </a:p>
          <a:p>
            <a:pPr marL="342900" indent="-342900">
              <a:buFont typeface="Arial" panose="020B0604020202020204" pitchFamily="34" charset="0"/>
              <a:buChar char="•"/>
            </a:pPr>
            <a:r>
              <a:rPr lang="en-US"/>
              <a:t>perhaps twitter feeds or links to other social sites.</a:t>
            </a:r>
          </a:p>
        </p:txBody>
      </p:sp>
      <p:pic>
        <p:nvPicPr>
          <p:cNvPr id="7" name="Picture 14"/>
          <p:cNvPicPr>
            <a:picLocks noChangeAspect="1" noChangeArrowheads="1"/>
          </p:cNvPicPr>
          <p:nvPr/>
        </p:nvPicPr>
        <p:blipFill>
          <a:blip r:embed="rId2" cstate="print"/>
          <a:srcRect/>
          <a:stretch>
            <a:fillRect/>
          </a:stretch>
        </p:blipFill>
        <p:spPr bwMode="auto">
          <a:xfrm>
            <a:off x="152400" y="381000"/>
            <a:ext cx="254000" cy="304800"/>
          </a:xfrm>
          <a:prstGeom prst="rect">
            <a:avLst/>
          </a:prstGeom>
          <a:noFill/>
          <a:ln w="9525">
            <a:miter lim="800000"/>
            <a:headEnd/>
            <a:tailEnd/>
          </a:ln>
          <a:effectLst/>
        </p:spPr>
      </p:pic>
      <p:pic>
        <p:nvPicPr>
          <p:cNvPr id="8" name="Picture 15"/>
          <p:cNvPicPr>
            <a:picLocks noChangeAspect="1" noChangeArrowheads="1"/>
          </p:cNvPicPr>
          <p:nvPr/>
        </p:nvPicPr>
        <p:blipFill>
          <a:blip r:embed="rId3" cstate="print"/>
          <a:srcRect/>
          <a:stretch>
            <a:fillRect/>
          </a:stretch>
        </p:blipFill>
        <p:spPr bwMode="auto">
          <a:xfrm>
            <a:off x="533400" y="368300"/>
            <a:ext cx="304800" cy="317500"/>
          </a:xfrm>
          <a:prstGeom prst="rect">
            <a:avLst/>
          </a:prstGeom>
          <a:noFill/>
          <a:ln w="9525">
            <a:miter lim="800000"/>
            <a:headEnd/>
            <a:tailEnd/>
          </a:ln>
          <a:effectLst/>
        </p:spPr>
      </p:pic>
    </p:spTree>
    <p:extLst>
      <p:ext uri="{BB962C8B-B14F-4D97-AF65-F5344CB8AC3E}">
        <p14:creationId xmlns:p14="http://schemas.microsoft.com/office/powerpoint/2010/main" val="125636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Header and Footer</a:t>
            </a:r>
          </a:p>
        </p:txBody>
      </p:sp>
      <p:sp>
        <p:nvSpPr>
          <p:cNvPr id="3" name="Content Placeholder 2"/>
          <p:cNvSpPr>
            <a:spLocks noGrp="1"/>
          </p:cNvSpPr>
          <p:nvPr>
            <p:ph idx="1"/>
          </p:nvPr>
        </p:nvSpPr>
        <p:spPr>
          <a:xfrm>
            <a:off x="533400" y="1371600"/>
            <a:ext cx="7772400" cy="4525963"/>
          </a:xfrm>
        </p:spPr>
        <p:txBody>
          <a:bodyPr/>
          <a:lstStyle/>
          <a:p>
            <a:r>
              <a:rPr lang="en-US" sz="2000"/>
              <a:t>Both the HTML5 &lt;header&gt; and &lt;footer&gt; element can be used not only for </a:t>
            </a:r>
            <a:r>
              <a:rPr lang="en-US" sz="2000" i="1"/>
              <a:t>page</a:t>
            </a:r>
            <a:r>
              <a:rPr lang="en-US" sz="2000"/>
              <a:t> headers and footers, they can also be used for header and footer elements within other HTML5 containers, such as &lt;article&gt; or &lt;section&gt;. </a:t>
            </a:r>
          </a:p>
        </p:txBody>
      </p:sp>
      <p:sp>
        <p:nvSpPr>
          <p:cNvPr id="77825" name="Rectangle 1"/>
          <p:cNvSpPr>
            <a:spLocks noChangeArrowheads="1"/>
          </p:cNvSpPr>
          <p:nvPr/>
        </p:nvSpPr>
        <p:spPr bwMode="auto">
          <a:xfrm>
            <a:off x="1835727" y="3048000"/>
            <a:ext cx="6858000" cy="3293209"/>
          </a:xfrm>
          <a:prstGeom prst="rect">
            <a:avLst/>
          </a:prstGeom>
          <a:solidFill>
            <a:srgbClr val="F2F2F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1" i="0" u="none" strike="noStrike" cap="none" normalizeH="0" baseline="0">
                <a:ln>
                  <a:noFill/>
                </a:ln>
                <a:solidFill>
                  <a:srgbClr val="C00000"/>
                </a:solidFill>
                <a:effectLst/>
                <a:latin typeface="Consolas" pitchFamily="49" charset="0"/>
                <a:ea typeface="Calibri" pitchFamily="34" charset="0"/>
                <a:cs typeface="Consolas" pitchFamily="49" charset="0"/>
              </a:rPr>
              <a:t>&lt;header&gt;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&lt;</a:t>
            </a:r>
            <a:r>
              <a:rPr kumimoji="0" lang="en-US" sz="1600" b="0" i="0" u="none" strike="noStrike" cap="none" normalizeH="0" baseline="0" err="1">
                <a:ln>
                  <a:noFill/>
                </a:ln>
                <a:solidFill>
                  <a:schemeClr val="tx1"/>
                </a:solidFill>
                <a:effectLst/>
                <a:latin typeface="Consolas" pitchFamily="49" charset="0"/>
                <a:ea typeface="Calibri" pitchFamily="34" charset="0"/>
                <a:cs typeface="Consolas" pitchFamily="49" charset="0"/>
              </a:rPr>
              <a:t>img</a:t>
            </a: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1600" b="0" i="0" u="none" strike="noStrike" cap="none" normalizeH="0" baseline="0" err="1">
                <a:ln>
                  <a:noFill/>
                </a:ln>
                <a:solidFill>
                  <a:schemeClr val="tx1"/>
                </a:solidFill>
                <a:effectLst/>
                <a:latin typeface="Consolas" pitchFamily="49" charset="0"/>
                <a:ea typeface="Calibri" pitchFamily="34" charset="0"/>
                <a:cs typeface="Consolas" pitchFamily="49" charset="0"/>
              </a:rPr>
              <a:t>src</a:t>
            </a: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="logo.gif" alt="logo" /&gt;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&lt;h1&gt;Fundamentals of Web Development&lt;/h1&gt;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1" i="0" u="none" strike="noStrike" cap="none" normalizeH="0" baseline="0">
                <a:ln>
                  <a:noFill/>
                </a:ln>
                <a:solidFill>
                  <a:srgbClr val="C00000"/>
                </a:solidFill>
                <a:effectLst/>
                <a:latin typeface="Consolas" pitchFamily="49" charset="0"/>
                <a:ea typeface="Calibri" pitchFamily="34" charset="0"/>
                <a:cs typeface="Consolas" pitchFamily="49" charset="0"/>
              </a:rPr>
              <a:t>&lt;/header&gt;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&lt;article&gt;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1600" b="1" i="0" u="none" strike="noStrike" cap="none" normalizeH="0" baseline="0">
                <a:ln>
                  <a:noFill/>
                </a:ln>
                <a:solidFill>
                  <a:srgbClr val="C00000"/>
                </a:solidFill>
                <a:effectLst/>
                <a:latin typeface="Consolas" pitchFamily="49" charset="0"/>
                <a:ea typeface="Calibri" pitchFamily="34" charset="0"/>
                <a:cs typeface="Consolas" pitchFamily="49" charset="0"/>
              </a:rPr>
              <a:t>&lt;header&gt;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&lt;h2&gt;HTML5 Semantic Structure Elements &lt;/h2&gt;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&lt;p&gt;By &lt;</a:t>
            </a:r>
            <a:r>
              <a:rPr kumimoji="0" lang="en-US" sz="1600" b="0" i="0" u="none" strike="noStrike" cap="none" normalizeH="0" baseline="0" err="1">
                <a:ln>
                  <a:noFill/>
                </a:ln>
                <a:solidFill>
                  <a:schemeClr val="tx1"/>
                </a:solidFill>
                <a:effectLst/>
                <a:latin typeface="Consolas" pitchFamily="49" charset="0"/>
                <a:ea typeface="Calibri" pitchFamily="34" charset="0"/>
                <a:cs typeface="Consolas" pitchFamily="49" charset="0"/>
              </a:rPr>
              <a:t>em</a:t>
            </a: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&gt;Randy Connolly&lt;/</a:t>
            </a:r>
            <a:r>
              <a:rPr kumimoji="0" lang="en-US" sz="1600" b="0" i="0" u="none" strike="noStrike" cap="none" normalizeH="0" baseline="0" err="1">
                <a:ln>
                  <a:noFill/>
                </a:ln>
                <a:solidFill>
                  <a:schemeClr val="tx1"/>
                </a:solidFill>
                <a:effectLst/>
                <a:latin typeface="Consolas" pitchFamily="49" charset="0"/>
                <a:ea typeface="Calibri" pitchFamily="34" charset="0"/>
                <a:cs typeface="Consolas" pitchFamily="49" charset="0"/>
              </a:rPr>
              <a:t>em</a:t>
            </a: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&gt;&lt;/p&gt;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&lt;p&gt;&lt;time&gt;September 30, 2012&lt;/time&gt;&lt;/p&gt;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1600" b="1" i="0" u="none" strike="noStrike" cap="none" normalizeH="0" baseline="0">
                <a:ln>
                  <a:noFill/>
                </a:ln>
                <a:solidFill>
                  <a:srgbClr val="C00000"/>
                </a:solidFill>
                <a:effectLst/>
                <a:latin typeface="Consolas" pitchFamily="49" charset="0"/>
                <a:ea typeface="Calibri" pitchFamily="34" charset="0"/>
                <a:cs typeface="Consolas" pitchFamily="49" charset="0"/>
              </a:rPr>
              <a:t>&lt;/header&gt;</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   ...</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1600" b="0" i="0" u="none" strike="noStrike" cap="none" normalizeH="0" baseline="0">
                <a:ln>
                  <a:noFill/>
                </a:ln>
                <a:solidFill>
                  <a:schemeClr val="tx1"/>
                </a:solidFill>
                <a:effectLst/>
                <a:latin typeface="Consolas" pitchFamily="49" charset="0"/>
                <a:ea typeface="Calibri" pitchFamily="34" charset="0"/>
                <a:cs typeface="Consolas" pitchFamily="49" charset="0"/>
              </a:rPr>
              <a:t>&lt;/article&gt;</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6968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Heading Groups</a:t>
            </a:r>
          </a:p>
        </p:txBody>
      </p:sp>
      <p:sp>
        <p:nvSpPr>
          <p:cNvPr id="3" name="Content Placeholder 2"/>
          <p:cNvSpPr>
            <a:spLocks noGrp="1"/>
          </p:cNvSpPr>
          <p:nvPr>
            <p:ph idx="1"/>
          </p:nvPr>
        </p:nvSpPr>
        <p:spPr>
          <a:xfrm>
            <a:off x="750454" y="1447800"/>
            <a:ext cx="7936345" cy="4525963"/>
          </a:xfrm>
        </p:spPr>
        <p:txBody>
          <a:bodyPr/>
          <a:lstStyle/>
          <a:p>
            <a:r>
              <a:rPr lang="en-US"/>
              <a:t>The &lt;</a:t>
            </a:r>
            <a:r>
              <a:rPr lang="en-US" err="1"/>
              <a:t>hgroup</a:t>
            </a:r>
            <a:r>
              <a:rPr lang="en-US"/>
              <a:t>&gt; element can be used to group related headings together within one container.</a:t>
            </a:r>
          </a:p>
        </p:txBody>
      </p:sp>
      <p:sp>
        <p:nvSpPr>
          <p:cNvPr id="87041" name="Rectangle 1"/>
          <p:cNvSpPr>
            <a:spLocks noChangeArrowheads="1"/>
          </p:cNvSpPr>
          <p:nvPr/>
        </p:nvSpPr>
        <p:spPr bwMode="auto">
          <a:xfrm>
            <a:off x="849746" y="2178548"/>
            <a:ext cx="7543800" cy="3416320"/>
          </a:xfrm>
          <a:prstGeom prst="rect">
            <a:avLst/>
          </a:prstGeom>
          <a:solidFill>
            <a:srgbClr val="F2F2F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&lt;header&gt;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b="1" i="0" u="none" strike="noStrike" cap="none" normalizeH="0" baseline="0" err="1">
                <a:ln>
                  <a:noFill/>
                </a:ln>
                <a:solidFill>
                  <a:srgbClr val="C00000"/>
                </a:solidFill>
                <a:effectLst/>
                <a:latin typeface="Consolas" pitchFamily="49" charset="0"/>
                <a:ea typeface="Calibri" pitchFamily="34" charset="0"/>
                <a:cs typeface="Consolas" pitchFamily="49" charset="0"/>
              </a:rPr>
              <a:t>hgroup</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&lt;h1&gt;Chapter Two: HTML 1&lt;/h1&gt;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&lt;h2&gt;An Introduction&lt;/h2&gt;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b="1" i="0" u="none" strike="noStrike" cap="none" normalizeH="0" baseline="0" err="1">
                <a:ln>
                  <a:noFill/>
                </a:ln>
                <a:solidFill>
                  <a:srgbClr val="C00000"/>
                </a:solidFill>
                <a:effectLst/>
                <a:latin typeface="Consolas" pitchFamily="49" charset="0"/>
                <a:ea typeface="Calibri" pitchFamily="34" charset="0"/>
                <a:cs typeface="Consolas" pitchFamily="49" charset="0"/>
              </a:rPr>
              <a:t>hgroup</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&lt;/header&gt;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&lt;article&gt;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b="1" i="0" u="none" strike="noStrike" cap="none" normalizeH="0" baseline="0" err="1">
                <a:ln>
                  <a:noFill/>
                </a:ln>
                <a:solidFill>
                  <a:srgbClr val="C00000"/>
                </a:solidFill>
                <a:effectLst/>
                <a:latin typeface="Consolas" pitchFamily="49" charset="0"/>
                <a:ea typeface="Calibri" pitchFamily="34" charset="0"/>
                <a:cs typeface="Consolas" pitchFamily="49" charset="0"/>
              </a:rPr>
              <a:t>hgroup</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&lt;h2&gt;HTML5 Semantic Structure Elements &lt;/h2&gt;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&lt;h3&gt;Overview&lt;/h3&gt;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b="1" i="0" u="none" strike="noStrike" cap="none" normalizeH="0" baseline="0" err="1">
                <a:ln>
                  <a:noFill/>
                </a:ln>
                <a:solidFill>
                  <a:srgbClr val="C00000"/>
                </a:solidFill>
                <a:effectLst/>
                <a:latin typeface="Consolas" pitchFamily="49" charset="0"/>
                <a:ea typeface="Calibri" pitchFamily="34" charset="0"/>
                <a:cs typeface="Consolas" pitchFamily="49" charset="0"/>
              </a:rPr>
              <a:t>hgroup</a:t>
            </a:r>
            <a:r>
              <a:rPr kumimoji="0" lang="en-US" b="1" i="0" u="none" strike="noStrike" cap="none" normalizeH="0" baseline="0">
                <a:ln>
                  <a:noFill/>
                </a:ln>
                <a:solidFill>
                  <a:srgbClr val="C00000"/>
                </a:solidFill>
                <a:effectLst/>
                <a:latin typeface="Consolas" pitchFamily="49" charset="0"/>
                <a:ea typeface="Calibri" pitchFamily="34" charset="0"/>
                <a:cs typeface="Consolas" pitchFamily="49" charset="0"/>
              </a:rPr>
              <a:t>&gt;</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b="0" i="0" u="none" strike="noStrike" cap="none" normalizeH="0" baseline="0">
                <a:ln>
                  <a:noFill/>
                </a:ln>
                <a:solidFill>
                  <a:schemeClr val="tx1"/>
                </a:solidFill>
                <a:effectLst/>
                <a:latin typeface="Consolas" pitchFamily="49" charset="0"/>
                <a:ea typeface="Calibri" pitchFamily="34" charset="0"/>
                <a:cs typeface="Consolas" pitchFamily="49" charset="0"/>
              </a:rPr>
              <a:t>&lt;/article&gt;</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pic>
        <p:nvPicPr>
          <p:cNvPr id="7" name="Picture 29"/>
          <p:cNvPicPr>
            <a:picLocks noChangeAspect="1" noChangeArrowheads="1"/>
          </p:cNvPicPr>
          <p:nvPr/>
        </p:nvPicPr>
        <p:blipFill>
          <a:blip r:embed="rId2" cstate="print"/>
          <a:srcRect/>
          <a:stretch>
            <a:fillRect/>
          </a:stretch>
        </p:blipFill>
        <p:spPr bwMode="auto">
          <a:xfrm>
            <a:off x="609600" y="304800"/>
            <a:ext cx="254000" cy="304800"/>
          </a:xfrm>
          <a:prstGeom prst="rect">
            <a:avLst/>
          </a:prstGeom>
          <a:noFill/>
          <a:ln w="9525">
            <a:miter lim="800000"/>
            <a:headEnd/>
            <a:tailEnd/>
          </a:ln>
          <a:effectLst/>
        </p:spPr>
      </p:pic>
    </p:spTree>
    <p:extLst>
      <p:ext uri="{BB962C8B-B14F-4D97-AF65-F5344CB8AC3E}">
        <p14:creationId xmlns:p14="http://schemas.microsoft.com/office/powerpoint/2010/main" val="294367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Navigation</a:t>
            </a:r>
          </a:p>
        </p:txBody>
      </p:sp>
      <p:sp>
        <p:nvSpPr>
          <p:cNvPr id="3" name="Content Placeholder 2"/>
          <p:cNvSpPr>
            <a:spLocks noGrp="1"/>
          </p:cNvSpPr>
          <p:nvPr>
            <p:ph idx="1"/>
          </p:nvPr>
        </p:nvSpPr>
        <p:spPr>
          <a:xfrm>
            <a:off x="914400" y="1646237"/>
            <a:ext cx="7620000" cy="4525963"/>
          </a:xfrm>
        </p:spPr>
        <p:txBody>
          <a:bodyPr/>
          <a:lstStyle/>
          <a:p>
            <a:r>
              <a:rPr lang="en-US"/>
              <a:t>The </a:t>
            </a:r>
            <a:r>
              <a:rPr lang="en-US" b="1"/>
              <a:t>&lt;</a:t>
            </a:r>
            <a:r>
              <a:rPr lang="en-US" b="1" err="1"/>
              <a:t>nav</a:t>
            </a:r>
            <a:r>
              <a:rPr lang="en-US" b="1"/>
              <a:t>&gt; </a:t>
            </a:r>
            <a:r>
              <a:rPr lang="en-US"/>
              <a:t>element represents a section of a page that contains links to other pages or to other parts within the same page. </a:t>
            </a:r>
          </a:p>
          <a:p>
            <a:r>
              <a:rPr lang="en-US"/>
              <a:t>Like the other new HTML5 semantic elements, the browser does not apply any special presentation to the &lt;</a:t>
            </a:r>
            <a:r>
              <a:rPr lang="en-US" err="1"/>
              <a:t>nav</a:t>
            </a:r>
            <a:r>
              <a:rPr lang="en-US"/>
              <a:t>&gt; element.</a:t>
            </a:r>
          </a:p>
          <a:p>
            <a:r>
              <a:rPr lang="en-US"/>
              <a:t>The &lt;</a:t>
            </a:r>
            <a:r>
              <a:rPr lang="en-US" err="1"/>
              <a:t>nav</a:t>
            </a:r>
            <a:r>
              <a:rPr lang="en-US"/>
              <a:t>&gt; element was intended to be used for major navigation blocks, presumably the global and secondary navigation systems.</a:t>
            </a:r>
          </a:p>
        </p:txBody>
      </p:sp>
      <p:pic>
        <p:nvPicPr>
          <p:cNvPr id="6" name="Picture 29"/>
          <p:cNvPicPr>
            <a:picLocks noChangeAspect="1" noChangeArrowheads="1"/>
          </p:cNvPicPr>
          <p:nvPr/>
        </p:nvPicPr>
        <p:blipFill>
          <a:blip r:embed="rId2" cstate="print"/>
          <a:srcRect/>
          <a:stretch>
            <a:fillRect/>
          </a:stretch>
        </p:blipFill>
        <p:spPr bwMode="auto">
          <a:xfrm>
            <a:off x="533400" y="457200"/>
            <a:ext cx="254000" cy="304800"/>
          </a:xfrm>
          <a:prstGeom prst="rect">
            <a:avLst/>
          </a:prstGeom>
          <a:noFill/>
          <a:ln w="9525">
            <a:miter lim="800000"/>
            <a:headEnd/>
            <a:tailEnd/>
          </a:ln>
          <a:effectLst/>
        </p:spPr>
      </p:pic>
      <p:sp>
        <p:nvSpPr>
          <p:cNvPr id="8" name="Content Placeholder 6"/>
          <p:cNvSpPr>
            <a:spLocks noGrp="1"/>
          </p:cNvSpPr>
          <p:nvPr>
            <p:ph sz="quarter" idx="13"/>
          </p:nvPr>
        </p:nvSpPr>
        <p:spPr>
          <a:xfrm>
            <a:off x="914400" y="1219200"/>
            <a:ext cx="6400800" cy="304800"/>
          </a:xfrm>
        </p:spPr>
        <p:txBody>
          <a:bodyPr>
            <a:normAutofit lnSpcReduction="10000"/>
          </a:bodyPr>
          <a:lstStyle/>
          <a:p>
            <a:endParaRPr lang="en-US"/>
          </a:p>
        </p:txBody>
      </p:sp>
    </p:spTree>
    <p:extLst>
      <p:ext uri="{BB962C8B-B14F-4D97-AF65-F5344CB8AC3E}">
        <p14:creationId xmlns:p14="http://schemas.microsoft.com/office/powerpoint/2010/main" val="62138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Navigation</a:t>
            </a:r>
          </a:p>
        </p:txBody>
      </p:sp>
      <p:sp>
        <p:nvSpPr>
          <p:cNvPr id="89089" name="Rectangle 1"/>
          <p:cNvSpPr>
            <a:spLocks noChangeArrowheads="1"/>
          </p:cNvSpPr>
          <p:nvPr/>
        </p:nvSpPr>
        <p:spPr bwMode="auto">
          <a:xfrm>
            <a:off x="876300" y="1295400"/>
            <a:ext cx="7391400" cy="3477875"/>
          </a:xfrm>
          <a:prstGeom prst="rect">
            <a:avLst/>
          </a:prstGeom>
          <a:solidFill>
            <a:srgbClr val="F2F2F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&lt;header&gt;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img</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src</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="logo.gif" alt="logo" /&gt;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&lt;h1&gt;Fundamentals of Web Development&lt;/h1&gt;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2000"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sz="2000" b="1" i="0" u="none" strike="noStrike" cap="none" normalizeH="0" baseline="0" err="1">
                <a:ln>
                  <a:noFill/>
                </a:ln>
                <a:solidFill>
                  <a:srgbClr val="C00000"/>
                </a:solidFill>
                <a:effectLst/>
                <a:latin typeface="Consolas" pitchFamily="49" charset="0"/>
                <a:ea typeface="Calibri" pitchFamily="34" charset="0"/>
                <a:cs typeface="Consolas" pitchFamily="49" charset="0"/>
              </a:rPr>
              <a:t>nav</a:t>
            </a:r>
            <a:r>
              <a:rPr kumimoji="0" lang="en-US" sz="2000" b="1" i="0" u="none" strike="noStrike" cap="none" normalizeH="0" baseline="0">
                <a:ln>
                  <a:noFill/>
                </a:ln>
                <a:solidFill>
                  <a:srgbClr val="C00000"/>
                </a:solidFill>
                <a:effectLst/>
                <a:latin typeface="Consolas" pitchFamily="49" charset="0"/>
                <a:ea typeface="Calibri" pitchFamily="34" charset="0"/>
                <a:cs typeface="Consolas" pitchFamily="49" charset="0"/>
              </a:rPr>
              <a:t> role="navigation"&gt;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ul</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li</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&gt;&lt;a </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href</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="index.html"&gt;Home&lt;/a&gt;&lt;/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li</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li</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&gt;&lt;a </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href</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="about.html"&gt;About Us&lt;/a&gt;&lt;/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li</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it-IT" sz="2000" b="0" i="0" u="none" strike="noStrike" cap="none" normalizeH="0" baseline="0">
                <a:ln>
                  <a:noFill/>
                </a:ln>
                <a:solidFill>
                  <a:schemeClr val="tx1"/>
                </a:solidFill>
                <a:effectLst/>
                <a:latin typeface="Consolas" pitchFamily="49" charset="0"/>
                <a:ea typeface="Calibri" pitchFamily="34" charset="0"/>
                <a:cs typeface="Consolas" pitchFamily="49" charset="0"/>
              </a:rPr>
              <a:t>&lt;li&gt;&lt;a href="browse.html"&gt;Browse&lt;/a&gt;&lt;/li&gt;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it-IT" sz="20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&lt;/</a:t>
            </a:r>
            <a:r>
              <a:rPr kumimoji="0" lang="en-US" sz="2000" b="0" i="0" u="none" strike="noStrike" cap="none" normalizeH="0" baseline="0" err="1">
                <a:ln>
                  <a:noFill/>
                </a:ln>
                <a:solidFill>
                  <a:schemeClr val="tx1"/>
                </a:solidFill>
                <a:effectLst/>
                <a:latin typeface="Consolas" pitchFamily="49" charset="0"/>
                <a:ea typeface="Calibri" pitchFamily="34" charset="0"/>
                <a:cs typeface="Consolas" pitchFamily="49" charset="0"/>
              </a:rPr>
              <a:t>ul</a:t>
            </a: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	</a:t>
            </a:r>
            <a:r>
              <a:rPr kumimoji="0" lang="en-US" sz="2000" b="1" i="0" u="none" strike="noStrike" cap="none" normalizeH="0" baseline="0">
                <a:ln>
                  <a:noFill/>
                </a:ln>
                <a:solidFill>
                  <a:srgbClr val="C00000"/>
                </a:solidFill>
                <a:effectLst/>
                <a:latin typeface="Consolas" pitchFamily="49" charset="0"/>
                <a:ea typeface="Calibri" pitchFamily="34" charset="0"/>
                <a:cs typeface="Consolas" pitchFamily="49" charset="0"/>
              </a:rPr>
              <a:t>&lt;/</a:t>
            </a:r>
            <a:r>
              <a:rPr kumimoji="0" lang="en-US" sz="2000" b="1" i="0" u="none" strike="noStrike" cap="none" normalizeH="0" baseline="0" err="1">
                <a:ln>
                  <a:noFill/>
                </a:ln>
                <a:solidFill>
                  <a:srgbClr val="C00000"/>
                </a:solidFill>
                <a:effectLst/>
                <a:latin typeface="Consolas" pitchFamily="49" charset="0"/>
                <a:ea typeface="Calibri" pitchFamily="34" charset="0"/>
                <a:cs typeface="Consolas" pitchFamily="49" charset="0"/>
              </a:rPr>
              <a:t>nav</a:t>
            </a:r>
            <a:r>
              <a:rPr kumimoji="0" lang="en-US" sz="2000" b="1" i="0" u="none" strike="noStrike" cap="none" normalizeH="0" baseline="0">
                <a:ln>
                  <a:noFill/>
                </a:ln>
                <a:solidFill>
                  <a:srgbClr val="C00000"/>
                </a:solidFill>
                <a:effectLst/>
                <a:latin typeface="Consolas" pitchFamily="49" charset="0"/>
                <a:ea typeface="Calibri" pitchFamily="34" charset="0"/>
                <a:cs typeface="Consolas" pitchFamily="49" charset="0"/>
              </a:rPr>
              <a:t>&gt;</a:t>
            </a:r>
            <a:endParaRPr kumimoji="0" lang="en-US" sz="1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 pos="1714500" algn="l"/>
              </a:tabLst>
            </a:pPr>
            <a:r>
              <a:rPr kumimoji="0" lang="en-US" sz="2000" b="0" i="0" u="none" strike="noStrike" cap="none" normalizeH="0" baseline="0">
                <a:ln>
                  <a:noFill/>
                </a:ln>
                <a:solidFill>
                  <a:schemeClr val="tx1"/>
                </a:solidFill>
                <a:effectLst/>
                <a:latin typeface="Consolas" pitchFamily="49" charset="0"/>
                <a:ea typeface="Calibri" pitchFamily="34" charset="0"/>
                <a:cs typeface="Consolas" pitchFamily="49" charset="0"/>
              </a:rPr>
              <a:t>&lt;/header&gt;</a:t>
            </a:r>
            <a:endParaRPr kumimoji="0" lang="en-US" sz="4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021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Articles and Sections</a:t>
            </a:r>
          </a:p>
        </p:txBody>
      </p:sp>
      <p:sp>
        <p:nvSpPr>
          <p:cNvPr id="3" name="Content Placeholder 2"/>
          <p:cNvSpPr>
            <a:spLocks noGrp="1"/>
          </p:cNvSpPr>
          <p:nvPr>
            <p:ph idx="1"/>
          </p:nvPr>
        </p:nvSpPr>
        <p:spPr/>
        <p:txBody>
          <a:bodyPr/>
          <a:lstStyle/>
          <a:p>
            <a:r>
              <a:rPr lang="en-US"/>
              <a:t>The </a:t>
            </a:r>
            <a:r>
              <a:rPr lang="en-US" b="1"/>
              <a:t>&lt;article&gt; </a:t>
            </a:r>
            <a:r>
              <a:rPr lang="en-US"/>
              <a:t>element represents a section of content that forms an independent part of a document or site; for example, a magazine or newspaper article, or a blog entry.</a:t>
            </a:r>
          </a:p>
          <a:p>
            <a:r>
              <a:rPr lang="en-US"/>
              <a:t>The </a:t>
            </a:r>
            <a:r>
              <a:rPr lang="en-US" b="1"/>
              <a:t>&lt;section&gt; </a:t>
            </a:r>
            <a:r>
              <a:rPr lang="en-US"/>
              <a:t>element represents a section of a document, typically with a title or heading.</a:t>
            </a:r>
          </a:p>
        </p:txBody>
      </p:sp>
      <p:sp>
        <p:nvSpPr>
          <p:cNvPr id="4" name="Content Placeholder 3"/>
          <p:cNvSpPr>
            <a:spLocks noGrp="1"/>
          </p:cNvSpPr>
          <p:nvPr>
            <p:ph sz="quarter" idx="13"/>
          </p:nvPr>
        </p:nvSpPr>
        <p:spPr>
          <a:xfrm>
            <a:off x="914400" y="1143000"/>
            <a:ext cx="6400800" cy="304800"/>
          </a:xfrm>
        </p:spPr>
        <p:txBody>
          <a:bodyPr>
            <a:normAutofit lnSpcReduction="10000"/>
          </a:bodyPr>
          <a:lstStyle/>
          <a:p>
            <a:r>
              <a:rPr lang="en-US"/>
              <a:t>&lt;article&gt; &lt;section&gt;</a:t>
            </a:r>
          </a:p>
        </p:txBody>
      </p:sp>
      <p:pic>
        <p:nvPicPr>
          <p:cNvPr id="7" name="Picture 56"/>
          <p:cNvPicPr>
            <a:picLocks noChangeAspect="1" noChangeArrowheads="1"/>
          </p:cNvPicPr>
          <p:nvPr/>
        </p:nvPicPr>
        <p:blipFill>
          <a:blip r:embed="rId2" cstate="print"/>
          <a:srcRect/>
          <a:stretch>
            <a:fillRect/>
          </a:stretch>
        </p:blipFill>
        <p:spPr bwMode="auto">
          <a:xfrm>
            <a:off x="685800" y="381000"/>
            <a:ext cx="228600" cy="266700"/>
          </a:xfrm>
          <a:prstGeom prst="rect">
            <a:avLst/>
          </a:prstGeom>
          <a:noFill/>
          <a:ln w="9525">
            <a:miter lim="800000"/>
            <a:headEnd/>
            <a:tailEnd/>
          </a:ln>
          <a:effectLst/>
        </p:spPr>
      </p:pic>
      <p:pic>
        <p:nvPicPr>
          <p:cNvPr id="8" name="Picture 57"/>
          <p:cNvPicPr>
            <a:picLocks noChangeAspect="1" noChangeArrowheads="1"/>
          </p:cNvPicPr>
          <p:nvPr/>
        </p:nvPicPr>
        <p:blipFill>
          <a:blip r:embed="rId3" cstate="print"/>
          <a:srcRect/>
          <a:stretch>
            <a:fillRect/>
          </a:stretch>
        </p:blipFill>
        <p:spPr bwMode="auto">
          <a:xfrm>
            <a:off x="304800" y="381000"/>
            <a:ext cx="228600" cy="266700"/>
          </a:xfrm>
          <a:prstGeom prst="rect">
            <a:avLst/>
          </a:prstGeom>
          <a:noFill/>
          <a:ln w="9525">
            <a:miter lim="800000"/>
            <a:headEnd/>
            <a:tailEnd/>
          </a:ln>
          <a:effectLst/>
        </p:spPr>
      </p:pic>
    </p:spTree>
    <p:extLst>
      <p:ext uri="{BB962C8B-B14F-4D97-AF65-F5344CB8AC3E}">
        <p14:creationId xmlns:p14="http://schemas.microsoft.com/office/powerpoint/2010/main" val="296253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Articles and Sections</a:t>
            </a:r>
          </a:p>
        </p:txBody>
      </p:sp>
      <p:sp>
        <p:nvSpPr>
          <p:cNvPr id="3" name="Content Placeholder 2"/>
          <p:cNvSpPr>
            <a:spLocks noGrp="1"/>
          </p:cNvSpPr>
          <p:nvPr>
            <p:ph idx="1"/>
          </p:nvPr>
        </p:nvSpPr>
        <p:spPr>
          <a:xfrm>
            <a:off x="1065212" y="1295400"/>
            <a:ext cx="7621588" cy="4525963"/>
          </a:xfrm>
        </p:spPr>
        <p:txBody>
          <a:bodyPr/>
          <a:lstStyle/>
          <a:p>
            <a:r>
              <a:rPr lang="en-US"/>
              <a:t>According to the W3C, </a:t>
            </a:r>
            <a:r>
              <a:rPr lang="en-US" b="1"/>
              <a:t>&lt;section&gt; </a:t>
            </a:r>
            <a:r>
              <a:rPr lang="en-US"/>
              <a:t>is a much broader element, while the </a:t>
            </a:r>
            <a:r>
              <a:rPr lang="en-US" b="1"/>
              <a:t>&lt;article&gt; </a:t>
            </a:r>
            <a:r>
              <a:rPr lang="en-US"/>
              <a:t>element is to be used for blocks of content that could potentially be read or consumed independently of the other content on the page. </a:t>
            </a:r>
          </a:p>
        </p:txBody>
      </p:sp>
      <p:sp>
        <p:nvSpPr>
          <p:cNvPr id="4" name="Content Placeholder 3"/>
          <p:cNvSpPr>
            <a:spLocks noGrp="1"/>
          </p:cNvSpPr>
          <p:nvPr>
            <p:ph sz="quarter" idx="13"/>
          </p:nvPr>
        </p:nvSpPr>
        <p:spPr/>
        <p:txBody>
          <a:bodyPr>
            <a:normAutofit lnSpcReduction="10000"/>
          </a:bodyPr>
          <a:lstStyle/>
          <a:p>
            <a:endParaRPr lang="en-US"/>
          </a:p>
        </p:txBody>
      </p:sp>
      <p:pic>
        <p:nvPicPr>
          <p:cNvPr id="100356" name="Picture 4" descr="Image result for examples on header and footer in htm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61552"/>
            <a:ext cx="5562600" cy="375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3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Sections versus </a:t>
            </a:r>
            <a:r>
              <a:rPr lang="en-US" err="1">
                <a:solidFill>
                  <a:srgbClr val="FF0000"/>
                </a:solidFill>
              </a:rPr>
              <a:t>Divs</a:t>
            </a:r>
            <a:endParaRPr lang="en-US">
              <a:solidFill>
                <a:srgbClr val="FF0000"/>
              </a:solidFill>
            </a:endParaRPr>
          </a:p>
        </p:txBody>
      </p:sp>
      <p:sp>
        <p:nvSpPr>
          <p:cNvPr id="3" name="Content Placeholder 2"/>
          <p:cNvSpPr>
            <a:spLocks noGrp="1"/>
          </p:cNvSpPr>
          <p:nvPr>
            <p:ph idx="1"/>
          </p:nvPr>
        </p:nvSpPr>
        <p:spPr>
          <a:xfrm>
            <a:off x="914400" y="1646237"/>
            <a:ext cx="7772400" cy="4525963"/>
          </a:xfrm>
        </p:spPr>
        <p:txBody>
          <a:bodyPr/>
          <a:lstStyle/>
          <a:p>
            <a:r>
              <a:rPr lang="en-US"/>
              <a:t>The WHATWG specification warns readers that the &lt;section&gt; element is </a:t>
            </a:r>
            <a:r>
              <a:rPr lang="en-US" b="1"/>
              <a:t>not</a:t>
            </a:r>
            <a:r>
              <a:rPr lang="en-US"/>
              <a:t> a generic container element. HTML already has the &lt;div&gt; element for such uses. </a:t>
            </a:r>
          </a:p>
          <a:p>
            <a:r>
              <a:rPr lang="en-US"/>
              <a:t>When an element is needed only for styling purposes or as a convenience for scripting, it makes sense to use the &lt;div&gt; element instead. </a:t>
            </a:r>
          </a:p>
          <a:p>
            <a:r>
              <a:rPr lang="en-US"/>
              <a:t>Another way to help you decide whether or not to use the &lt;section&gt; element is to ask yourself if it is appropriate for the element's contents to be listed explicitly in the document's outline. </a:t>
            </a:r>
          </a:p>
          <a:p>
            <a:pPr marL="288925"/>
            <a:r>
              <a:rPr lang="en-US"/>
              <a:t>If so, then use a &lt;section&gt;; otherwise use a &lt;div&gt;.</a:t>
            </a:r>
          </a:p>
        </p:txBody>
      </p:sp>
      <p:sp>
        <p:nvSpPr>
          <p:cNvPr id="4" name="Content Placeholder 3"/>
          <p:cNvSpPr>
            <a:spLocks noGrp="1"/>
          </p:cNvSpPr>
          <p:nvPr>
            <p:ph sz="quarter" idx="13"/>
          </p:nvPr>
        </p:nvSpPr>
        <p:spPr>
          <a:xfrm>
            <a:off x="990600" y="1219200"/>
            <a:ext cx="6400800" cy="304800"/>
          </a:xfrm>
        </p:spPr>
        <p:txBody>
          <a:bodyPr>
            <a:normAutofit lnSpcReduction="10000"/>
          </a:bodyPr>
          <a:lstStyle/>
          <a:p>
            <a:r>
              <a:rPr lang="en-US">
                <a:solidFill>
                  <a:srgbClr val="C00000"/>
                </a:solidFill>
              </a:rPr>
              <a:t>How to decide which to use</a:t>
            </a:r>
          </a:p>
          <a:p>
            <a:endParaRPr lang="en-US"/>
          </a:p>
        </p:txBody>
      </p:sp>
    </p:spTree>
    <p:extLst>
      <p:ext uri="{BB962C8B-B14F-4D97-AF65-F5344CB8AC3E}">
        <p14:creationId xmlns:p14="http://schemas.microsoft.com/office/powerpoint/2010/main" val="65642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lnSpcReduction="10000"/>
          </a:bodyPr>
          <a:lstStyle/>
          <a:p>
            <a:endParaRPr lang="en-US"/>
          </a:p>
        </p:txBody>
      </p:sp>
      <p:pic>
        <p:nvPicPr>
          <p:cNvPr id="101378" name="Picture 2" descr="Image result for examples on header and footer in htm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7035"/>
            <a:ext cx="8534400" cy="623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54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99652" y="1371600"/>
            <a:ext cx="7253748" cy="4525963"/>
          </a:xfrm>
        </p:spPr>
        <p:txBody>
          <a:bodyPr>
            <a:normAutofit fontScale="92500" lnSpcReduction="10000"/>
          </a:bodyPr>
          <a:lstStyle/>
          <a:p>
            <a:r>
              <a:rPr lang="en-US"/>
              <a:t>&lt;!DOCTYPE html&gt;</a:t>
            </a:r>
          </a:p>
          <a:p>
            <a:r>
              <a:rPr lang="en-US"/>
              <a:t>&lt;html&gt;</a:t>
            </a:r>
          </a:p>
          <a:p>
            <a:r>
              <a:rPr lang="en-US"/>
              <a:t>&lt;body&gt;</a:t>
            </a:r>
          </a:p>
          <a:p>
            <a:r>
              <a:rPr lang="en-US"/>
              <a:t>&lt;article&gt;</a:t>
            </a:r>
          </a:p>
          <a:p>
            <a:r>
              <a:rPr lang="en-US"/>
              <a:t>  &lt;h1&gt;What Does WWF Do?&lt;/h1&gt;</a:t>
            </a:r>
          </a:p>
          <a:p>
            <a:r>
              <a:rPr lang="en-US"/>
              <a:t>  &lt;p&gt;WWF's mission is to stop the degradation of our planet's natural environment, and build a future in which humans live in harmony with nature.&lt;/p&gt;</a:t>
            </a:r>
          </a:p>
          <a:p>
            <a:r>
              <a:rPr lang="en-US"/>
              <a:t>&lt;/article&gt;</a:t>
            </a:r>
          </a:p>
          <a:p>
            <a:r>
              <a:rPr lang="en-US"/>
              <a:t>&lt;/body&gt; &lt;/html&gt;</a:t>
            </a:r>
          </a:p>
        </p:txBody>
      </p:sp>
      <p:sp>
        <p:nvSpPr>
          <p:cNvPr id="4" name="Content Placeholder 3"/>
          <p:cNvSpPr>
            <a:spLocks noGrp="1"/>
          </p:cNvSpPr>
          <p:nvPr>
            <p:ph sz="quarter" idx="13"/>
          </p:nvPr>
        </p:nvSpPr>
        <p:spPr/>
        <p:txBody>
          <a:bodyPr>
            <a:normAutofit lnSpcReduction="10000"/>
          </a:bodyPr>
          <a:lstStyle/>
          <a:p>
            <a:endParaRPr lang="en-US"/>
          </a:p>
        </p:txBody>
      </p:sp>
    </p:spTree>
    <p:extLst>
      <p:ext uri="{BB962C8B-B14F-4D97-AF65-F5344CB8AC3E}">
        <p14:creationId xmlns:p14="http://schemas.microsoft.com/office/powerpoint/2010/main" val="494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a:t>Module I - Syllabus </a:t>
            </a:r>
            <a:endParaRPr lang="en-US" sz="3200"/>
          </a:p>
        </p:txBody>
      </p:sp>
      <p:sp>
        <p:nvSpPr>
          <p:cNvPr id="3" name="Content Placeholder 2"/>
          <p:cNvSpPr>
            <a:spLocks noGrp="1"/>
          </p:cNvSpPr>
          <p:nvPr>
            <p:ph idx="1"/>
          </p:nvPr>
        </p:nvSpPr>
        <p:spPr>
          <a:xfrm>
            <a:off x="457200" y="1143000"/>
            <a:ext cx="8229600" cy="3422176"/>
          </a:xfrm>
        </p:spPr>
        <p:txBody>
          <a:bodyPr>
            <a:noAutofit/>
          </a:bodyPr>
          <a:lstStyle/>
          <a:p>
            <a:pPr marL="0" indent="0" algn="r">
              <a:spcBef>
                <a:spcPts val="910"/>
              </a:spcBef>
              <a:spcAft>
                <a:spcPts val="700"/>
              </a:spcAft>
              <a:buNone/>
            </a:pPr>
            <a:endParaRPr lang="en-US" sz="1800" b="1"/>
          </a:p>
          <a:p>
            <a:pPr marL="0" indent="0" algn="r">
              <a:spcBef>
                <a:spcPts val="910"/>
              </a:spcBef>
              <a:spcAft>
                <a:spcPts val="700"/>
              </a:spcAft>
              <a:buNone/>
            </a:pPr>
            <a:r>
              <a:rPr lang="en-US" sz="1800" b="1"/>
              <a:t>HTML5 – Syntax, Attributes, Events, Web Forms 2.0, Web Storage, Canvas, Web Sockets; CSS3 – Colors, Gradients, Text, Transform</a:t>
            </a:r>
          </a:p>
          <a:p>
            <a:pPr marL="0" indent="0">
              <a:lnSpc>
                <a:spcPct val="150000"/>
              </a:lnSpc>
              <a:spcBef>
                <a:spcPts val="910"/>
              </a:spcBef>
              <a:spcAft>
                <a:spcPts val="700"/>
              </a:spcAft>
              <a:buNone/>
            </a:pPr>
            <a:endParaRPr lang="en-US" sz="1800" b="1">
              <a:solidFill>
                <a:srgbClr val="002060"/>
              </a:solidFill>
            </a:endParaRPr>
          </a:p>
          <a:p>
            <a:pPr marL="0" indent="0">
              <a:lnSpc>
                <a:spcPct val="150000"/>
              </a:lnSpc>
              <a:spcBef>
                <a:spcPts val="910"/>
              </a:spcBef>
              <a:spcAft>
                <a:spcPts val="700"/>
              </a:spcAft>
              <a:buNone/>
            </a:pPr>
            <a:r>
              <a:rPr lang="en-US" sz="1800" b="1">
                <a:solidFill>
                  <a:srgbClr val="002060"/>
                </a:solidFill>
              </a:rPr>
              <a:t>Assignment: Develop a website for managing HR policies of a department.</a:t>
            </a:r>
            <a:br>
              <a:rPr lang="en-US" sz="900"/>
            </a:br>
            <a:endParaRPr lang="en-US" sz="900"/>
          </a:p>
        </p:txBody>
      </p:sp>
    </p:spTree>
    <p:extLst>
      <p:ext uri="{BB962C8B-B14F-4D97-AF65-F5344CB8AC3E}">
        <p14:creationId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Figure and Figure Captions</a:t>
            </a:r>
          </a:p>
        </p:txBody>
      </p:sp>
      <p:sp>
        <p:nvSpPr>
          <p:cNvPr id="3" name="Content Placeholder 2"/>
          <p:cNvSpPr>
            <a:spLocks noGrp="1"/>
          </p:cNvSpPr>
          <p:nvPr>
            <p:ph idx="1"/>
          </p:nvPr>
        </p:nvSpPr>
        <p:spPr>
          <a:xfrm>
            <a:off x="914400" y="1646237"/>
            <a:ext cx="7772400" cy="4525963"/>
          </a:xfrm>
        </p:spPr>
        <p:txBody>
          <a:bodyPr/>
          <a:lstStyle/>
          <a:p>
            <a:r>
              <a:rPr lang="en-US"/>
              <a:t>The W3C Recommendation indicates that the &lt;figure&gt; element can be used not just for images but for any type of </a:t>
            </a:r>
            <a:r>
              <a:rPr lang="en-US" i="1"/>
              <a:t>essential</a:t>
            </a:r>
            <a:r>
              <a:rPr lang="en-US"/>
              <a:t> content that could be moved to a different location in the page or document and the rest of the document would still make sense.</a:t>
            </a:r>
          </a:p>
        </p:txBody>
      </p:sp>
      <p:sp>
        <p:nvSpPr>
          <p:cNvPr id="4" name="Content Placeholder 3"/>
          <p:cNvSpPr>
            <a:spLocks noGrp="1"/>
          </p:cNvSpPr>
          <p:nvPr>
            <p:ph sz="quarter" idx="13"/>
          </p:nvPr>
        </p:nvSpPr>
        <p:spPr>
          <a:xfrm>
            <a:off x="914400" y="1219200"/>
            <a:ext cx="6400800" cy="304800"/>
          </a:xfrm>
        </p:spPr>
        <p:txBody>
          <a:bodyPr>
            <a:normAutofit fontScale="92500" lnSpcReduction="10000"/>
          </a:bodyPr>
          <a:lstStyle/>
          <a:p>
            <a:r>
              <a:rPr lang="en-US" sz="1600"/>
              <a:t>&lt;</a:t>
            </a:r>
            <a:r>
              <a:rPr lang="en-US" sz="1600">
                <a:solidFill>
                  <a:srgbClr val="C00000"/>
                </a:solidFill>
              </a:rPr>
              <a:t>figure&gt; &lt;</a:t>
            </a:r>
            <a:r>
              <a:rPr lang="en-US" sz="1600" err="1">
                <a:solidFill>
                  <a:srgbClr val="C00000"/>
                </a:solidFill>
              </a:rPr>
              <a:t>figcaption</a:t>
            </a:r>
            <a:r>
              <a:rPr lang="en-US" sz="1600">
                <a:solidFill>
                  <a:srgbClr val="C00000"/>
                </a:solidFill>
              </a:rPr>
              <a:t>&gt;</a:t>
            </a:r>
          </a:p>
        </p:txBody>
      </p:sp>
      <p:pic>
        <p:nvPicPr>
          <p:cNvPr id="7" name="Picture 56"/>
          <p:cNvPicPr>
            <a:picLocks noChangeAspect="1" noChangeArrowheads="1"/>
          </p:cNvPicPr>
          <p:nvPr/>
        </p:nvPicPr>
        <p:blipFill>
          <a:blip r:embed="rId2" cstate="print"/>
          <a:srcRect/>
          <a:stretch>
            <a:fillRect/>
          </a:stretch>
        </p:blipFill>
        <p:spPr bwMode="auto">
          <a:xfrm>
            <a:off x="152400" y="381000"/>
            <a:ext cx="228600" cy="266700"/>
          </a:xfrm>
          <a:prstGeom prst="rect">
            <a:avLst/>
          </a:prstGeom>
          <a:noFill/>
          <a:ln w="9525">
            <a:miter lim="800000"/>
            <a:headEnd/>
            <a:tailEnd/>
          </a:ln>
          <a:effectLst/>
        </p:spPr>
      </p:pic>
      <p:pic>
        <p:nvPicPr>
          <p:cNvPr id="8" name="Picture 57"/>
          <p:cNvPicPr>
            <a:picLocks noChangeAspect="1" noChangeArrowheads="1"/>
          </p:cNvPicPr>
          <p:nvPr/>
        </p:nvPicPr>
        <p:blipFill>
          <a:blip r:embed="rId3" cstate="print"/>
          <a:srcRect/>
          <a:stretch>
            <a:fillRect/>
          </a:stretch>
        </p:blipFill>
        <p:spPr bwMode="auto">
          <a:xfrm>
            <a:off x="533400" y="381000"/>
            <a:ext cx="228600" cy="266700"/>
          </a:xfrm>
          <a:prstGeom prst="rect">
            <a:avLst/>
          </a:prstGeom>
          <a:noFill/>
          <a:ln w="9525">
            <a:miter lim="800000"/>
            <a:headEnd/>
            <a:tailEnd/>
          </a:ln>
          <a:effectLst/>
        </p:spPr>
      </p:pic>
      <p:pic>
        <p:nvPicPr>
          <p:cNvPr id="5" name="Picture 4"/>
          <p:cNvPicPr>
            <a:picLocks noChangeAspect="1"/>
          </p:cNvPicPr>
          <p:nvPr/>
        </p:nvPicPr>
        <p:blipFill>
          <a:blip r:embed="rId4"/>
          <a:stretch>
            <a:fillRect/>
          </a:stretch>
        </p:blipFill>
        <p:spPr>
          <a:xfrm>
            <a:off x="640773" y="3429000"/>
            <a:ext cx="7918800" cy="2971800"/>
          </a:xfrm>
          <a:prstGeom prst="rect">
            <a:avLst/>
          </a:prstGeom>
        </p:spPr>
      </p:pic>
    </p:spTree>
    <p:extLst>
      <p:ext uri="{BB962C8B-B14F-4D97-AF65-F5344CB8AC3E}">
        <p14:creationId xmlns:p14="http://schemas.microsoft.com/office/powerpoint/2010/main" val="277082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Figure and Figure Captions</a:t>
            </a:r>
          </a:p>
        </p:txBody>
      </p:sp>
      <p:sp>
        <p:nvSpPr>
          <p:cNvPr id="3" name="Content Placeholder 2"/>
          <p:cNvSpPr>
            <a:spLocks noGrp="1"/>
          </p:cNvSpPr>
          <p:nvPr>
            <p:ph idx="1"/>
          </p:nvPr>
        </p:nvSpPr>
        <p:spPr>
          <a:xfrm>
            <a:off x="914400" y="1646237"/>
            <a:ext cx="7543800" cy="4525963"/>
          </a:xfrm>
        </p:spPr>
        <p:txBody>
          <a:bodyPr/>
          <a:lstStyle/>
          <a:p>
            <a:r>
              <a:rPr lang="en-US"/>
              <a:t>The </a:t>
            </a:r>
            <a:r>
              <a:rPr lang="en-US" b="1"/>
              <a:t>&lt;figure&gt; </a:t>
            </a:r>
            <a:r>
              <a:rPr lang="en-US"/>
              <a:t>element should </a:t>
            </a:r>
            <a:r>
              <a:rPr lang="en-US" b="1"/>
              <a:t>not</a:t>
            </a:r>
            <a:r>
              <a:rPr lang="en-US"/>
              <a:t> be used to wrap every image. </a:t>
            </a:r>
          </a:p>
          <a:p>
            <a:r>
              <a:rPr lang="en-US"/>
              <a:t>For instance, it makes no sense to wrap the site logo or non-essential images such as banner ads and graphical embellishments within &lt;figure&gt; elements. </a:t>
            </a:r>
          </a:p>
          <a:p>
            <a:r>
              <a:rPr lang="en-US"/>
              <a:t>Instead, only use the &lt;figure&gt; element for circumstances where the image (or other content) has a caption and where the figure is essential to the content but its position on the page is relatively unimportant.</a:t>
            </a:r>
          </a:p>
        </p:txBody>
      </p:sp>
      <p:sp>
        <p:nvSpPr>
          <p:cNvPr id="4" name="Content Placeholder 3"/>
          <p:cNvSpPr>
            <a:spLocks noGrp="1"/>
          </p:cNvSpPr>
          <p:nvPr>
            <p:ph sz="quarter" idx="13"/>
          </p:nvPr>
        </p:nvSpPr>
        <p:spPr>
          <a:xfrm>
            <a:off x="914400" y="1219200"/>
            <a:ext cx="6400800" cy="304800"/>
          </a:xfrm>
        </p:spPr>
        <p:txBody>
          <a:bodyPr>
            <a:normAutofit lnSpcReduction="10000"/>
          </a:bodyPr>
          <a:lstStyle/>
          <a:p>
            <a:r>
              <a:rPr lang="en-US">
                <a:solidFill>
                  <a:srgbClr val="FF0000"/>
                </a:solidFill>
              </a:rPr>
              <a:t>Note however …</a:t>
            </a:r>
          </a:p>
        </p:txBody>
      </p:sp>
    </p:spTree>
    <p:extLst>
      <p:ext uri="{BB962C8B-B14F-4D97-AF65-F5344CB8AC3E}">
        <p14:creationId xmlns:p14="http://schemas.microsoft.com/office/powerpoint/2010/main" val="426903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FF0000"/>
                </a:solidFill>
              </a:rPr>
              <a:t>Aside</a:t>
            </a:r>
          </a:p>
        </p:txBody>
      </p:sp>
      <p:sp>
        <p:nvSpPr>
          <p:cNvPr id="4" name="Content Placeholder 3"/>
          <p:cNvSpPr>
            <a:spLocks noGrp="1"/>
          </p:cNvSpPr>
          <p:nvPr>
            <p:ph idx="1"/>
          </p:nvPr>
        </p:nvSpPr>
        <p:spPr>
          <a:xfrm>
            <a:off x="838200" y="1524000"/>
            <a:ext cx="7924800" cy="4525963"/>
          </a:xfrm>
        </p:spPr>
        <p:txBody>
          <a:bodyPr>
            <a:normAutofit lnSpcReduction="10000"/>
          </a:bodyPr>
          <a:lstStyle/>
          <a:p>
            <a:r>
              <a:rPr lang="en-US"/>
              <a:t>The </a:t>
            </a:r>
            <a:r>
              <a:rPr lang="en-US" b="1"/>
              <a:t>&lt;aside&gt; </a:t>
            </a:r>
            <a:r>
              <a:rPr lang="en-US"/>
              <a:t>element is similar to the </a:t>
            </a:r>
            <a:r>
              <a:rPr lang="en-US" b="1"/>
              <a:t>&lt;figure&gt; </a:t>
            </a:r>
            <a:r>
              <a:rPr lang="en-US"/>
              <a:t>element in that it is used for marking up content that is separate from the main content on the page. </a:t>
            </a:r>
          </a:p>
          <a:p>
            <a:r>
              <a:rPr lang="en-US"/>
              <a:t>But while the </a:t>
            </a:r>
            <a:r>
              <a:rPr lang="en-US" b="1"/>
              <a:t>&lt;figure&gt; </a:t>
            </a:r>
            <a:r>
              <a:rPr lang="en-US"/>
              <a:t>element was used to indicate important information whose location on the page is somewhat unimportant, the </a:t>
            </a:r>
            <a:r>
              <a:rPr lang="en-US" b="1"/>
              <a:t>&lt;aside&gt; </a:t>
            </a:r>
            <a:r>
              <a:rPr lang="en-US"/>
              <a:t>element “represents a section of a page that consists of content that is tangentially related to the content around the aside element.”</a:t>
            </a:r>
          </a:p>
          <a:p>
            <a:r>
              <a:rPr lang="en-US"/>
              <a:t>The </a:t>
            </a:r>
            <a:r>
              <a:rPr lang="en-US" b="1"/>
              <a:t>&lt;aside&gt; </a:t>
            </a:r>
            <a:r>
              <a:rPr lang="en-US"/>
              <a:t>element could thus be used for sidebars, pull quotes, groups of advertising images, or any other grouping of non-essential elements.</a:t>
            </a:r>
          </a:p>
        </p:txBody>
      </p:sp>
      <p:pic>
        <p:nvPicPr>
          <p:cNvPr id="6" name="Picture 29"/>
          <p:cNvPicPr>
            <a:picLocks noChangeAspect="1" noChangeArrowheads="1"/>
          </p:cNvPicPr>
          <p:nvPr/>
        </p:nvPicPr>
        <p:blipFill>
          <a:blip r:embed="rId2" cstate="print"/>
          <a:srcRect/>
          <a:stretch>
            <a:fillRect/>
          </a:stretch>
        </p:blipFill>
        <p:spPr bwMode="auto">
          <a:xfrm>
            <a:off x="533400" y="381000"/>
            <a:ext cx="190500" cy="228600"/>
          </a:xfrm>
          <a:prstGeom prst="rect">
            <a:avLst/>
          </a:prstGeom>
          <a:noFill/>
          <a:ln w="9525">
            <a:miter lim="800000"/>
            <a:headEnd/>
            <a:tailEnd/>
          </a:ln>
          <a:effectLst/>
        </p:spPr>
      </p:pic>
      <p:sp>
        <p:nvSpPr>
          <p:cNvPr id="7" name="Content Placeholder 6"/>
          <p:cNvSpPr>
            <a:spLocks noGrp="1"/>
          </p:cNvSpPr>
          <p:nvPr>
            <p:ph sz="quarter" idx="13"/>
          </p:nvPr>
        </p:nvSpPr>
        <p:spPr>
          <a:xfrm>
            <a:off x="914400" y="1066800"/>
            <a:ext cx="6400800" cy="304800"/>
          </a:xfrm>
        </p:spPr>
        <p:txBody>
          <a:bodyPr>
            <a:normAutofit lnSpcReduction="10000"/>
          </a:bodyPr>
          <a:lstStyle/>
          <a:p>
            <a:endParaRPr lang="en-US"/>
          </a:p>
        </p:txBody>
      </p:sp>
    </p:spTree>
    <p:extLst>
      <p:ext uri="{BB962C8B-B14F-4D97-AF65-F5344CB8AC3E}">
        <p14:creationId xmlns:p14="http://schemas.microsoft.com/office/powerpoint/2010/main" val="1797190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sz="quarter" idx="13"/>
          </p:nvPr>
        </p:nvSpPr>
        <p:spPr/>
        <p:txBody>
          <a:bodyPr>
            <a:normAutofit lnSpcReduction="10000"/>
          </a:bodyPr>
          <a:lstStyle/>
          <a:p>
            <a:endParaRPr lang="en-US"/>
          </a:p>
        </p:txBody>
      </p:sp>
      <p:pic>
        <p:nvPicPr>
          <p:cNvPr id="102402" name="Picture 2" descr="Image result for examples on header and footer in htm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17" y="304800"/>
            <a:ext cx="8241583" cy="542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0000"/>
                </a:solidFill>
              </a:rPr>
              <a:t>Event Attributes</a:t>
            </a:r>
            <a:br>
              <a:rPr lang="en-US"/>
            </a:br>
            <a:endParaRPr lang="en-US"/>
          </a:p>
        </p:txBody>
      </p:sp>
      <p:sp>
        <p:nvSpPr>
          <p:cNvPr id="3" name="Content Placeholder 2"/>
          <p:cNvSpPr>
            <a:spLocks noGrp="1"/>
          </p:cNvSpPr>
          <p:nvPr>
            <p:ph idx="1"/>
          </p:nvPr>
        </p:nvSpPr>
        <p:spPr>
          <a:xfrm>
            <a:off x="914400" y="1143000"/>
            <a:ext cx="7834746" cy="609600"/>
          </a:xfrm>
        </p:spPr>
        <p:txBody>
          <a:bodyPr/>
          <a:lstStyle/>
          <a:p>
            <a:r>
              <a:rPr lang="en-US" sz="1600"/>
              <a:t>HTML has the ability to let events trigger actions in a browser, like starting a JavaScript when a user clicks on an element</a:t>
            </a:r>
            <a:r>
              <a:rPr lang="en-US" sz="2800"/>
              <a:t>.</a:t>
            </a:r>
          </a:p>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2116879"/>
              </p:ext>
            </p:extLst>
          </p:nvPr>
        </p:nvGraphicFramePr>
        <p:xfrm>
          <a:off x="381000" y="1905000"/>
          <a:ext cx="8305800" cy="3561424"/>
        </p:xfrm>
        <a:graphic>
          <a:graphicData uri="http://schemas.openxmlformats.org/drawingml/2006/table">
            <a:tbl>
              <a:tblPr/>
              <a:tblGrid>
                <a:gridCol w="2181322">
                  <a:extLst>
                    <a:ext uri="{9D8B030D-6E8A-4147-A177-3AD203B41FA5}">
                      <a16:colId xmlns:a16="http://schemas.microsoft.com/office/drawing/2014/main" val="3105569607"/>
                    </a:ext>
                  </a:extLst>
                </a:gridCol>
                <a:gridCol w="6124478">
                  <a:extLst>
                    <a:ext uri="{9D8B030D-6E8A-4147-A177-3AD203B41FA5}">
                      <a16:colId xmlns:a16="http://schemas.microsoft.com/office/drawing/2014/main" val="1193145279"/>
                    </a:ext>
                  </a:extLst>
                </a:gridCol>
              </a:tblGrid>
              <a:tr h="175026">
                <a:tc>
                  <a:txBody>
                    <a:bodyPr/>
                    <a:lstStyle/>
                    <a:p>
                      <a:pPr algn="ctr" fontAlgn="t"/>
                      <a:r>
                        <a:rPr lang="en-US" sz="2000" b="1">
                          <a:effectLst/>
                        </a:rPr>
                        <a:t>Attribute</a:t>
                      </a: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a:effectLst/>
                        </a:rPr>
                        <a:t>Description</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69226855"/>
                  </a:ext>
                </a:extLst>
              </a:tr>
              <a:tr h="175026">
                <a:tc>
                  <a:txBody>
                    <a:bodyPr/>
                    <a:lstStyle/>
                    <a:p>
                      <a:pPr algn="l" fontAlgn="t"/>
                      <a:r>
                        <a:rPr lang="en-US" sz="2000">
                          <a:solidFill>
                            <a:srgbClr val="FF0000"/>
                          </a:solidFill>
                          <a:effectLst/>
                          <a:hlinkClick r:id="rId3">
                            <a:extLst>
                              <a:ext uri="{A12FA001-AC4F-418D-AE19-62706E023703}">
                                <ahyp:hlinkClr xmlns:ahyp="http://schemas.microsoft.com/office/drawing/2018/hyperlinkcolor" val="tx"/>
                              </a:ext>
                            </a:extLst>
                          </a:hlinkClick>
                        </a:rPr>
                        <a:t>onafterprint</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i="1">
                          <a:effectLst/>
                        </a:rPr>
                        <a:t>Script to be run after the document is printed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93154889"/>
                  </a:ext>
                </a:extLst>
              </a:tr>
              <a:tr h="175026">
                <a:tc>
                  <a:txBody>
                    <a:bodyPr/>
                    <a:lstStyle/>
                    <a:p>
                      <a:pPr algn="l" fontAlgn="t"/>
                      <a:r>
                        <a:rPr lang="en-US" sz="2000">
                          <a:solidFill>
                            <a:srgbClr val="FF0000"/>
                          </a:solidFill>
                          <a:effectLst/>
                          <a:hlinkClick r:id="rId4">
                            <a:extLst>
                              <a:ext uri="{A12FA001-AC4F-418D-AE19-62706E023703}">
                                <ahyp:hlinkClr xmlns:ahyp="http://schemas.microsoft.com/office/drawing/2018/hyperlinkcolor" val="tx"/>
                              </a:ext>
                            </a:extLst>
                          </a:hlinkClick>
                        </a:rPr>
                        <a:t>onbeforeprint</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i="1">
                          <a:effectLst/>
                        </a:rPr>
                        <a:t>Script to be run before the document is printed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94257049"/>
                  </a:ext>
                </a:extLst>
              </a:tr>
              <a:tr h="286428">
                <a:tc>
                  <a:txBody>
                    <a:bodyPr/>
                    <a:lstStyle/>
                    <a:p>
                      <a:pPr algn="l" fontAlgn="t"/>
                      <a:r>
                        <a:rPr lang="en-US" sz="2000">
                          <a:solidFill>
                            <a:srgbClr val="FF0000"/>
                          </a:solidFill>
                          <a:effectLst/>
                          <a:hlinkClick r:id="rId5">
                            <a:extLst>
                              <a:ext uri="{A12FA001-AC4F-418D-AE19-62706E023703}">
                                <ahyp:hlinkClr xmlns:ahyp="http://schemas.microsoft.com/office/drawing/2018/hyperlinkcolor" val="tx"/>
                              </a:ext>
                            </a:extLst>
                          </a:hlinkClick>
                        </a:rPr>
                        <a:t>onbeforeunload</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i="1">
                          <a:effectLst/>
                        </a:rPr>
                        <a:t>Script to be run when the document is about to be unloaded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00295497"/>
                  </a:ext>
                </a:extLst>
              </a:tr>
              <a:tr h="175026">
                <a:tc>
                  <a:txBody>
                    <a:bodyPr/>
                    <a:lstStyle/>
                    <a:p>
                      <a:pPr algn="l" fontAlgn="t"/>
                      <a:r>
                        <a:rPr lang="en-US" sz="2400">
                          <a:solidFill>
                            <a:srgbClr val="FF0000"/>
                          </a:solidFill>
                          <a:effectLst/>
                          <a:hlinkClick r:id="rId6">
                            <a:extLst>
                              <a:ext uri="{A12FA001-AC4F-418D-AE19-62706E023703}">
                                <ahyp:hlinkClr xmlns:ahyp="http://schemas.microsoft.com/office/drawing/2018/hyperlinkcolor" val="tx"/>
                              </a:ext>
                            </a:extLst>
                          </a:hlinkClick>
                        </a:rPr>
                        <a:t>onerror</a:t>
                      </a:r>
                      <a:endParaRPr lang="en-US" sz="24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i="1">
                          <a:effectLst/>
                        </a:rPr>
                        <a:t>Script to be run when an error occurs</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6649959"/>
                  </a:ext>
                </a:extLst>
              </a:tr>
              <a:tr h="286428">
                <a:tc>
                  <a:txBody>
                    <a:bodyPr/>
                    <a:lstStyle/>
                    <a:p>
                      <a:pPr algn="l" fontAlgn="t"/>
                      <a:r>
                        <a:rPr lang="en-US" sz="2000">
                          <a:solidFill>
                            <a:srgbClr val="FF0000"/>
                          </a:solidFill>
                          <a:effectLst/>
                          <a:hlinkClick r:id="rId7">
                            <a:extLst>
                              <a:ext uri="{A12FA001-AC4F-418D-AE19-62706E023703}">
                                <ahyp:hlinkClr xmlns:ahyp="http://schemas.microsoft.com/office/drawing/2018/hyperlinkcolor" val="tx"/>
                              </a:ext>
                            </a:extLst>
                          </a:hlinkClick>
                        </a:rPr>
                        <a:t>onhashchange</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i="1">
                          <a:effectLst/>
                        </a:rPr>
                        <a:t>Script to be run when there has been changes to the anchor part of the a URL</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20368522"/>
                  </a:ext>
                </a:extLst>
              </a:tr>
              <a:tr h="175026">
                <a:tc>
                  <a:txBody>
                    <a:bodyPr/>
                    <a:lstStyle/>
                    <a:p>
                      <a:pPr algn="l" fontAlgn="t"/>
                      <a:r>
                        <a:rPr lang="en-US" sz="2400">
                          <a:solidFill>
                            <a:srgbClr val="FF0000"/>
                          </a:solidFill>
                          <a:effectLst/>
                          <a:hlinkClick r:id="rId8">
                            <a:extLst>
                              <a:ext uri="{A12FA001-AC4F-418D-AE19-62706E023703}">
                                <ahyp:hlinkClr xmlns:ahyp="http://schemas.microsoft.com/office/drawing/2018/hyperlinkcolor" val="tx"/>
                              </a:ext>
                            </a:extLst>
                          </a:hlinkClick>
                        </a:rPr>
                        <a:t>onload</a:t>
                      </a:r>
                      <a:endParaRPr lang="en-US" sz="24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i="1">
                          <a:effectLst/>
                        </a:rPr>
                        <a:t>Fires after the page is finished loading</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94716085"/>
                  </a:ext>
                </a:extLst>
              </a:tr>
              <a:tr h="175026">
                <a:tc>
                  <a:txBody>
                    <a:bodyPr/>
                    <a:lstStyle/>
                    <a:p>
                      <a:pPr algn="l" fontAlgn="t"/>
                      <a:r>
                        <a:rPr lang="en-US" sz="2400" err="1">
                          <a:solidFill>
                            <a:srgbClr val="FF0000"/>
                          </a:solidFill>
                          <a:effectLst/>
                        </a:rPr>
                        <a:t>onmessage</a:t>
                      </a:r>
                      <a:endParaRPr lang="en-US" sz="24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i="1">
                          <a:effectLst/>
                        </a:rPr>
                        <a:t>Script to be run when the message is triggered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7164685"/>
                  </a:ext>
                </a:extLst>
              </a:tr>
            </a:tbl>
          </a:graphicData>
        </a:graphic>
      </p:graphicFrame>
    </p:spTree>
    <p:extLst>
      <p:ext uri="{BB962C8B-B14F-4D97-AF65-F5344CB8AC3E}">
        <p14:creationId xmlns:p14="http://schemas.microsoft.com/office/powerpoint/2010/main" val="422269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D2AC3CB-D435-4744-D977-8DFE531263D4}"/>
              </a:ext>
            </a:extLst>
          </p:cNvPr>
          <p:cNvGraphicFramePr>
            <a:graphicFrameLocks noGrp="1"/>
          </p:cNvGraphicFramePr>
          <p:nvPr>
            <p:ph idx="1"/>
            <p:extLst>
              <p:ext uri="{D42A27DB-BD31-4B8C-83A1-F6EECF244321}">
                <p14:modId xmlns:p14="http://schemas.microsoft.com/office/powerpoint/2010/main" val="3563980907"/>
              </p:ext>
            </p:extLst>
          </p:nvPr>
        </p:nvGraphicFramePr>
        <p:xfrm>
          <a:off x="457200" y="1454398"/>
          <a:ext cx="8229600" cy="3957943"/>
        </p:xfrm>
        <a:graphic>
          <a:graphicData uri="http://schemas.openxmlformats.org/drawingml/2006/table">
            <a:tbl>
              <a:tblPr/>
              <a:tblGrid>
                <a:gridCol w="1981200">
                  <a:extLst>
                    <a:ext uri="{9D8B030D-6E8A-4147-A177-3AD203B41FA5}">
                      <a16:colId xmlns:a16="http://schemas.microsoft.com/office/drawing/2014/main" val="3150018978"/>
                    </a:ext>
                  </a:extLst>
                </a:gridCol>
                <a:gridCol w="6248400">
                  <a:extLst>
                    <a:ext uri="{9D8B030D-6E8A-4147-A177-3AD203B41FA5}">
                      <a16:colId xmlns:a16="http://schemas.microsoft.com/office/drawing/2014/main" val="3567029107"/>
                    </a:ext>
                  </a:extLst>
                </a:gridCol>
              </a:tblGrid>
              <a:tr h="450656">
                <a:tc>
                  <a:txBody>
                    <a:bodyPr/>
                    <a:lstStyle/>
                    <a:p>
                      <a:pPr algn="l" fontAlgn="t"/>
                      <a:r>
                        <a:rPr lang="en-US" sz="2000">
                          <a:solidFill>
                            <a:srgbClr val="FF0000"/>
                          </a:solidFill>
                          <a:effectLst/>
                          <a:hlinkClick r:id="rId2">
                            <a:extLst>
                              <a:ext uri="{A12FA001-AC4F-418D-AE19-62706E023703}">
                                <ahyp:hlinkClr xmlns:ahyp="http://schemas.microsoft.com/office/drawing/2018/hyperlinkcolor" val="tx"/>
                              </a:ext>
                            </a:extLst>
                          </a:hlinkClick>
                        </a:rPr>
                        <a:t>onoffline</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i="1">
                          <a:effectLst/>
                        </a:rPr>
                        <a:t>Script to be run when the browser starts to work offline</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64766599"/>
                  </a:ext>
                </a:extLst>
              </a:tr>
              <a:tr h="450656">
                <a:tc>
                  <a:txBody>
                    <a:bodyPr/>
                    <a:lstStyle/>
                    <a:p>
                      <a:pPr algn="l" fontAlgn="t"/>
                      <a:r>
                        <a:rPr lang="en-US" sz="2000">
                          <a:solidFill>
                            <a:srgbClr val="FF0000"/>
                          </a:solidFill>
                          <a:effectLst/>
                          <a:hlinkClick r:id="rId3">
                            <a:extLst>
                              <a:ext uri="{A12FA001-AC4F-418D-AE19-62706E023703}">
                                <ahyp:hlinkClr xmlns:ahyp="http://schemas.microsoft.com/office/drawing/2018/hyperlinkcolor" val="tx"/>
                              </a:ext>
                            </a:extLst>
                          </a:hlinkClick>
                        </a:rPr>
                        <a:t>ononline</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i="1">
                          <a:effectLst/>
                        </a:rPr>
                        <a:t>Script to be run when the browser starts to work online</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41329954"/>
                  </a:ext>
                </a:extLst>
              </a:tr>
              <a:tr h="450656">
                <a:tc>
                  <a:txBody>
                    <a:bodyPr/>
                    <a:lstStyle/>
                    <a:p>
                      <a:pPr algn="l" fontAlgn="t"/>
                      <a:r>
                        <a:rPr lang="en-US" sz="2000" err="1">
                          <a:solidFill>
                            <a:srgbClr val="FF0000"/>
                          </a:solidFill>
                          <a:effectLst/>
                        </a:rPr>
                        <a:t>onpagehide</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i="1">
                          <a:effectLst/>
                        </a:rPr>
                        <a:t>Script to be run when a user navigates away from a page</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6295155"/>
                  </a:ext>
                </a:extLst>
              </a:tr>
              <a:tr h="450656">
                <a:tc>
                  <a:txBody>
                    <a:bodyPr/>
                    <a:lstStyle/>
                    <a:p>
                      <a:pPr algn="l" fontAlgn="t"/>
                      <a:r>
                        <a:rPr lang="en-US" sz="2000">
                          <a:solidFill>
                            <a:srgbClr val="FF0000"/>
                          </a:solidFill>
                          <a:effectLst/>
                          <a:hlinkClick r:id="rId4">
                            <a:extLst>
                              <a:ext uri="{A12FA001-AC4F-418D-AE19-62706E023703}">
                                <ahyp:hlinkClr xmlns:ahyp="http://schemas.microsoft.com/office/drawing/2018/hyperlinkcolor" val="tx"/>
                              </a:ext>
                            </a:extLst>
                          </a:hlinkClick>
                        </a:rPr>
                        <a:t>onpageshow</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i="1">
                          <a:effectLst/>
                        </a:rPr>
                        <a:t>Script to be run when a user navigates to a page</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42711358"/>
                  </a:ext>
                </a:extLst>
              </a:tr>
              <a:tr h="450656">
                <a:tc>
                  <a:txBody>
                    <a:bodyPr/>
                    <a:lstStyle/>
                    <a:p>
                      <a:pPr algn="l" fontAlgn="t"/>
                      <a:r>
                        <a:rPr lang="en-US" sz="2000">
                          <a:solidFill>
                            <a:srgbClr val="FF0000"/>
                          </a:solidFill>
                          <a:effectLst/>
                        </a:rPr>
                        <a:t>onpopstate</a:t>
                      </a: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i="1">
                          <a:effectLst/>
                        </a:rPr>
                        <a:t>Script to be run when the window's history changes</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91201705"/>
                  </a:ext>
                </a:extLst>
              </a:tr>
              <a:tr h="450656">
                <a:tc>
                  <a:txBody>
                    <a:bodyPr/>
                    <a:lstStyle/>
                    <a:p>
                      <a:pPr algn="l" fontAlgn="t"/>
                      <a:r>
                        <a:rPr lang="en-US" sz="2400" err="1">
                          <a:solidFill>
                            <a:srgbClr val="FF0000"/>
                          </a:solidFill>
                          <a:effectLst/>
                          <a:hlinkClick r:id="rId5">
                            <a:extLst>
                              <a:ext uri="{A12FA001-AC4F-418D-AE19-62706E023703}">
                                <ahyp:hlinkClr xmlns:ahyp="http://schemas.microsoft.com/office/drawing/2018/hyperlinkcolor" val="tx"/>
                              </a:ext>
                            </a:extLst>
                          </a:hlinkClick>
                        </a:rPr>
                        <a:t>onresize</a:t>
                      </a:r>
                      <a:endParaRPr lang="en-US" sz="24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i="1">
                          <a:effectLst/>
                        </a:rPr>
                        <a:t>Fires when the browser window is resized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80574443"/>
                  </a:ext>
                </a:extLst>
              </a:tr>
              <a:tr h="450656">
                <a:tc>
                  <a:txBody>
                    <a:bodyPr/>
                    <a:lstStyle/>
                    <a:p>
                      <a:pPr algn="l" fontAlgn="t"/>
                      <a:r>
                        <a:rPr lang="en-US" sz="2000">
                          <a:solidFill>
                            <a:srgbClr val="FF0000"/>
                          </a:solidFill>
                          <a:effectLst/>
                        </a:rPr>
                        <a:t>onstorage</a:t>
                      </a: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i="1">
                          <a:effectLst/>
                        </a:rPr>
                        <a:t>Script to be run when a Web Storage area is updated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44638276"/>
                  </a:ext>
                </a:extLst>
              </a:tr>
              <a:tr h="801209">
                <a:tc>
                  <a:txBody>
                    <a:bodyPr/>
                    <a:lstStyle/>
                    <a:p>
                      <a:pPr algn="l" fontAlgn="t"/>
                      <a:r>
                        <a:rPr lang="en-US" sz="2000" err="1">
                          <a:solidFill>
                            <a:srgbClr val="FF0000"/>
                          </a:solidFill>
                          <a:effectLst/>
                          <a:hlinkClick r:id="rId6">
                            <a:extLst>
                              <a:ext uri="{A12FA001-AC4F-418D-AE19-62706E023703}">
                                <ahyp:hlinkClr xmlns:ahyp="http://schemas.microsoft.com/office/drawing/2018/hyperlinkcolor" val="tx"/>
                              </a:ext>
                            </a:extLst>
                          </a:hlinkClick>
                        </a:rPr>
                        <a:t>onunload</a:t>
                      </a:r>
                      <a:endParaRPr lang="en-US" sz="2000">
                        <a:solidFill>
                          <a:srgbClr val="FF0000"/>
                        </a:solidFill>
                        <a:effectLst/>
                      </a:endParaRPr>
                    </a:p>
                  </a:txBody>
                  <a:tcPr marL="87038"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i="1">
                          <a:effectLst/>
                        </a:rPr>
                        <a:t>Fires once a page has unloaded (or the browser window has been closed)</a:t>
                      </a:r>
                    </a:p>
                  </a:txBody>
                  <a:tcPr marL="43519" marR="43519" marT="43519" marB="435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792131397"/>
                  </a:ext>
                </a:extLst>
              </a:tr>
            </a:tbl>
          </a:graphicData>
        </a:graphic>
      </p:graphicFrame>
      <p:sp>
        <p:nvSpPr>
          <p:cNvPr id="4" name="Slide Number Placeholder 3">
            <a:extLst>
              <a:ext uri="{FF2B5EF4-FFF2-40B4-BE49-F238E27FC236}">
                <a16:creationId xmlns:a16="http://schemas.microsoft.com/office/drawing/2014/main" id="{E3A010C9-A53A-388E-3CFB-5C8D1C77AA9C}"/>
              </a:ext>
            </a:extLst>
          </p:cNvPr>
          <p:cNvSpPr>
            <a:spLocks noGrp="1"/>
          </p:cNvSpPr>
          <p:nvPr>
            <p:ph type="sldNum" sz="quarter" idx="12"/>
          </p:nvPr>
        </p:nvSpPr>
        <p:spPr/>
        <p:txBody>
          <a:bodyPr/>
          <a:lstStyle/>
          <a:p>
            <a:fld id="{8746D3AE-9A6B-4724-B938-46259D069CC8}" type="slidenum">
              <a:rPr lang="en-US" smtClean="0"/>
              <a:pPr/>
              <a:t>25</a:t>
            </a:fld>
            <a:endParaRPr lang="en-US"/>
          </a:p>
        </p:txBody>
      </p:sp>
      <p:sp>
        <p:nvSpPr>
          <p:cNvPr id="5" name="Content Placeholder 4">
            <a:extLst>
              <a:ext uri="{FF2B5EF4-FFF2-40B4-BE49-F238E27FC236}">
                <a16:creationId xmlns:a16="http://schemas.microsoft.com/office/drawing/2014/main" id="{E45AE54F-46FA-0E8B-EA8E-75F3DEC870FC}"/>
              </a:ext>
            </a:extLst>
          </p:cNvPr>
          <p:cNvSpPr>
            <a:spLocks noGrp="1"/>
          </p:cNvSpPr>
          <p:nvPr>
            <p:ph sz="quarter" idx="13"/>
          </p:nvPr>
        </p:nvSpPr>
        <p:spPr>
          <a:xfrm>
            <a:off x="838200" y="601549"/>
            <a:ext cx="6400800" cy="304800"/>
          </a:xfrm>
        </p:spPr>
        <p:txBody>
          <a:bodyPr>
            <a:normAutofit lnSpcReduction="10000"/>
          </a:bodyPr>
          <a:lstStyle/>
          <a:p>
            <a:endParaRPr lang="en-US"/>
          </a:p>
        </p:txBody>
      </p:sp>
    </p:spTree>
    <p:extLst>
      <p:ext uri="{BB962C8B-B14F-4D97-AF65-F5344CB8AC3E}">
        <p14:creationId xmlns:p14="http://schemas.microsoft.com/office/powerpoint/2010/main" val="2589702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66018"/>
            <a:ext cx="6858000" cy="4525963"/>
          </a:xfrm>
        </p:spPr>
        <p:txBody>
          <a:bodyPr/>
          <a:lstStyle/>
          <a:p>
            <a:r>
              <a:rPr lang="en-US" sz="1800"/>
              <a:t>&lt;!DOCTYPE html&gt;</a:t>
            </a:r>
          </a:p>
          <a:p>
            <a:r>
              <a:rPr lang="en-US" sz="1800"/>
              <a:t>&lt;html&gt;</a:t>
            </a:r>
          </a:p>
          <a:p>
            <a:r>
              <a:rPr lang="en-US" sz="1800"/>
              <a:t>&lt;body </a:t>
            </a:r>
            <a:r>
              <a:rPr lang="en-US" sz="1800" err="1"/>
              <a:t>onresize</a:t>
            </a:r>
            <a:r>
              <a:rPr lang="en-US" sz="1800"/>
              <a:t>="</a:t>
            </a:r>
            <a:r>
              <a:rPr lang="en-US" sz="1800" err="1"/>
              <a:t>myFunction</a:t>
            </a:r>
            <a:r>
              <a:rPr lang="en-US" sz="1800"/>
              <a:t>()"&gt;</a:t>
            </a:r>
          </a:p>
          <a:p>
            <a:r>
              <a:rPr lang="en-US" sz="1800"/>
              <a:t>&lt;p&gt;Try to resize the browser window.&lt;/p&gt;</a:t>
            </a:r>
          </a:p>
          <a:p>
            <a:r>
              <a:rPr lang="en-US" sz="1800"/>
              <a:t>&lt;script&gt;</a:t>
            </a:r>
          </a:p>
          <a:p>
            <a:r>
              <a:rPr lang="en-US" sz="1800"/>
              <a:t>function </a:t>
            </a:r>
            <a:r>
              <a:rPr lang="en-US" sz="1800" err="1"/>
              <a:t>myFunction</a:t>
            </a:r>
            <a:r>
              <a:rPr lang="en-US" sz="1800"/>
              <a:t>() {</a:t>
            </a:r>
          </a:p>
          <a:p>
            <a:r>
              <a:rPr lang="en-US" sz="1800"/>
              <a:t>  alert("You have changed the size of the browser window!");</a:t>
            </a:r>
          </a:p>
          <a:p>
            <a:r>
              <a:rPr lang="en-US" sz="1800"/>
              <a:t>}</a:t>
            </a:r>
          </a:p>
          <a:p>
            <a:r>
              <a:rPr lang="en-US" sz="1800"/>
              <a:t>&lt;/script&gt; &lt;/body&gt; &lt;/html&gt;</a:t>
            </a:r>
          </a:p>
        </p:txBody>
      </p:sp>
      <p:sp>
        <p:nvSpPr>
          <p:cNvPr id="4" name="Slide Number Placeholder 3"/>
          <p:cNvSpPr>
            <a:spLocks noGrp="1"/>
          </p:cNvSpPr>
          <p:nvPr>
            <p:ph type="sldNum" sz="quarter" idx="12"/>
          </p:nvPr>
        </p:nvSpPr>
        <p:spPr/>
        <p:txBody>
          <a:bodyPr/>
          <a:lstStyle/>
          <a:p>
            <a:fld id="{8746D3AE-9A6B-4724-B938-46259D069CC8}" type="slidenum">
              <a:rPr lang="en-US" smtClean="0"/>
              <a:pPr/>
              <a:t>26</a:t>
            </a:fld>
            <a:endParaRPr lang="en-US"/>
          </a:p>
        </p:txBody>
      </p:sp>
      <p:sp>
        <p:nvSpPr>
          <p:cNvPr id="5" name="Content Placeholder 4"/>
          <p:cNvSpPr>
            <a:spLocks noGrp="1"/>
          </p:cNvSpPr>
          <p:nvPr>
            <p:ph sz="quarter" idx="13"/>
          </p:nvPr>
        </p:nvSpPr>
        <p:spPr>
          <a:xfrm>
            <a:off x="914400" y="609600"/>
            <a:ext cx="6400800" cy="533400"/>
          </a:xfrm>
        </p:spPr>
        <p:txBody>
          <a:bodyPr>
            <a:normAutofit/>
          </a:bodyPr>
          <a:lstStyle/>
          <a:p>
            <a:r>
              <a:rPr lang="en-US" b="1"/>
              <a:t>Try to resize the browser window.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1066800"/>
          </a:xfrm>
        </p:spPr>
        <p:txBody>
          <a:bodyPr/>
          <a:lstStyle/>
          <a:p>
            <a:br>
              <a:rPr lang="en-US" b="0"/>
            </a:br>
            <a:br>
              <a:rPr lang="en-US" b="0"/>
            </a:br>
            <a:br>
              <a:rPr lang="en-US" b="0"/>
            </a:br>
            <a:r>
              <a:rPr lang="en-US" b="0">
                <a:solidFill>
                  <a:srgbClr val="FF0000"/>
                </a:solidFill>
              </a:rPr>
              <a:t>HTML Canvas </a:t>
            </a:r>
            <a:endParaRPr lang="en-US">
              <a:solidFill>
                <a:srgbClr val="FF0000"/>
              </a:solidFill>
            </a:endParaRPr>
          </a:p>
        </p:txBody>
      </p:sp>
      <p:sp>
        <p:nvSpPr>
          <p:cNvPr id="3" name="Subtitle 2"/>
          <p:cNvSpPr>
            <a:spLocks noGrp="1"/>
          </p:cNvSpPr>
          <p:nvPr>
            <p:ph type="subTitle" idx="1"/>
          </p:nvPr>
        </p:nvSpPr>
        <p:spPr>
          <a:xfrm>
            <a:off x="457200" y="1447800"/>
            <a:ext cx="8229600" cy="4191000"/>
          </a:xfrm>
        </p:spPr>
        <p:txBody>
          <a:bodyPr/>
          <a:lstStyle/>
          <a:p>
            <a:pPr algn="just">
              <a:buFont typeface="Arial" pitchFamily="34" charset="0"/>
              <a:buChar char="•"/>
            </a:pPr>
            <a:r>
              <a:rPr lang="en-US" sz="2000">
                <a:solidFill>
                  <a:schemeClr val="tx1"/>
                </a:solidFill>
                <a:latin typeface="+mj-lt"/>
              </a:rPr>
              <a:t>HTML canvas is an HTML element that </a:t>
            </a:r>
            <a:r>
              <a:rPr lang="en-US" sz="2000" b="1">
                <a:solidFill>
                  <a:schemeClr val="tx1"/>
                </a:solidFill>
                <a:latin typeface="+mj-lt"/>
              </a:rPr>
              <a:t>provides a drawing surface for creating graphics and animations with JavaScript</a:t>
            </a:r>
            <a:r>
              <a:rPr lang="en-US" sz="2000">
                <a:solidFill>
                  <a:schemeClr val="tx1"/>
                </a:solidFill>
                <a:latin typeface="+mj-lt"/>
              </a:rPr>
              <a:t>.</a:t>
            </a:r>
          </a:p>
          <a:p>
            <a:pPr algn="just">
              <a:buFont typeface="Arial" pitchFamily="34" charset="0"/>
              <a:buChar char="•"/>
            </a:pPr>
            <a:r>
              <a:rPr lang="en-US" sz="2000">
                <a:solidFill>
                  <a:schemeClr val="tx1"/>
                </a:solidFill>
                <a:latin typeface="+mj-lt"/>
              </a:rPr>
              <a:t>Canvas elements have </a:t>
            </a:r>
            <a:r>
              <a:rPr lang="en-US" sz="2000" b="1">
                <a:solidFill>
                  <a:schemeClr val="tx1"/>
                </a:solidFill>
                <a:latin typeface="+mj-lt"/>
              </a:rPr>
              <a:t>attributes such as width and height that define the size </a:t>
            </a:r>
            <a:r>
              <a:rPr lang="en-US" sz="2000">
                <a:solidFill>
                  <a:schemeClr val="tx1"/>
                </a:solidFill>
                <a:latin typeface="+mj-lt"/>
              </a:rPr>
              <a:t>of the drawing area.</a:t>
            </a:r>
          </a:p>
          <a:p>
            <a:pPr algn="just">
              <a:buFont typeface="Arial" pitchFamily="34" charset="0"/>
              <a:buChar char="•"/>
            </a:pPr>
            <a:r>
              <a:rPr lang="en-US" sz="2000">
                <a:solidFill>
                  <a:schemeClr val="tx1"/>
                </a:solidFill>
                <a:latin typeface="+mj-lt"/>
              </a:rPr>
              <a:t>The Canvas API provides a set of methods and properties for drawing shapes, text, and images on the canvas, as well as manipulating colors, gradients, and patterns.</a:t>
            </a:r>
          </a:p>
          <a:p>
            <a:pPr algn="just">
              <a:buFont typeface="Arial" pitchFamily="34" charset="0"/>
              <a:buChar char="•"/>
            </a:pPr>
            <a:r>
              <a:rPr lang="en-US" sz="2000">
                <a:solidFill>
                  <a:schemeClr val="tx1"/>
                </a:solidFill>
                <a:latin typeface="+mj-lt"/>
              </a:rPr>
              <a:t>Canvas can be used to create a wide range of visual content, such as </a:t>
            </a:r>
            <a:r>
              <a:rPr lang="en-US" sz="2000" b="1">
                <a:solidFill>
                  <a:schemeClr val="tx1"/>
                </a:solidFill>
                <a:latin typeface="+mj-lt"/>
              </a:rPr>
              <a:t>charts, graphs, diagrams, animations, games, and more.</a:t>
            </a:r>
          </a:p>
          <a:p>
            <a:pPr algn="just">
              <a:buFont typeface="Arial" pitchFamily="34" charset="0"/>
              <a:buChar char="•"/>
            </a:pPr>
            <a:r>
              <a:rPr lang="en-US" sz="2000">
                <a:solidFill>
                  <a:schemeClr val="tx1"/>
                </a:solidFill>
                <a:latin typeface="+mj-lt"/>
              </a:rPr>
              <a:t>Canvas is highly customizable with CSS styles that control the appearance of the canvas element and its contents.</a:t>
            </a:r>
          </a:p>
          <a:p>
            <a:pPr algn="just">
              <a:buFont typeface="Arial" pitchFamily="34" charset="0"/>
              <a:buChar char="•"/>
            </a:pPr>
            <a:endParaRPr 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HTML Canvas (contd..)</a:t>
            </a:r>
            <a:endParaRPr lang="en-US"/>
          </a:p>
        </p:txBody>
      </p:sp>
      <p:sp>
        <p:nvSpPr>
          <p:cNvPr id="3" name="Content Placeholder 2"/>
          <p:cNvSpPr>
            <a:spLocks noGrp="1"/>
          </p:cNvSpPr>
          <p:nvPr>
            <p:ph idx="1"/>
          </p:nvPr>
        </p:nvSpPr>
        <p:spPr>
          <a:xfrm>
            <a:off x="457200" y="1110763"/>
            <a:ext cx="8229600" cy="4451838"/>
          </a:xfrm>
        </p:spPr>
        <p:txBody>
          <a:bodyPr/>
          <a:lstStyle/>
          <a:p>
            <a:pPr algn="just"/>
            <a:r>
              <a:rPr lang="en-US" sz="2000">
                <a:latin typeface="+mj-lt"/>
              </a:rPr>
              <a:t>Canvas can be integrated with other web technologies, such as HTML, CSS, and JavaScript, to create sophisticated web applications.</a:t>
            </a:r>
          </a:p>
          <a:p>
            <a:pPr algn="just"/>
            <a:r>
              <a:rPr lang="en-US" sz="2000">
                <a:latin typeface="+mj-lt"/>
              </a:rPr>
              <a:t>Canvas supports interactivity and animation, allowing you to create dynamic, user-driven content that responds to user input.</a:t>
            </a:r>
          </a:p>
          <a:p>
            <a:pPr algn="just"/>
            <a:r>
              <a:rPr lang="en-US" sz="2000">
                <a:latin typeface="+mj-lt"/>
              </a:rPr>
              <a:t>Canvas is supported by most modern web browsers, including Chrome, Firefox, Safari, and Edge.</a:t>
            </a:r>
          </a:p>
          <a:p>
            <a:pPr algn="just"/>
            <a:r>
              <a:rPr lang="en-US" sz="2000">
                <a:latin typeface="+mj-lt"/>
              </a:rPr>
              <a:t>Canvas requires some programming knowledge, as you need to write JavaScript code to create and manipulate graphics on the canvas.</a:t>
            </a:r>
          </a:p>
          <a:p>
            <a:pPr algn="just"/>
            <a:r>
              <a:rPr lang="en-US" sz="2000">
                <a:latin typeface="+mj-lt"/>
              </a:rPr>
              <a:t>There are also many libraries and frameworks available that can help you create more complex and advanced canvas projects, such as Three.js, D3.js, and p5.js.</a:t>
            </a:r>
          </a:p>
          <a:p>
            <a:endParaRPr lang="en-US" sz="16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66018"/>
            <a:ext cx="7848600" cy="4525963"/>
          </a:xfrm>
        </p:spPr>
        <p:txBody>
          <a:bodyPr/>
          <a:lstStyle/>
          <a:p>
            <a:pPr>
              <a:spcBef>
                <a:spcPts val="0"/>
              </a:spcBef>
              <a:spcAft>
                <a:spcPts val="0"/>
              </a:spcAft>
            </a:pPr>
            <a:r>
              <a:rPr lang="en-US" sz="2000"/>
              <a:t>&lt;!DOCTYPE html&gt;</a:t>
            </a:r>
          </a:p>
          <a:p>
            <a:pPr>
              <a:spcBef>
                <a:spcPts val="0"/>
              </a:spcBef>
              <a:spcAft>
                <a:spcPts val="0"/>
              </a:spcAft>
            </a:pPr>
            <a:r>
              <a:rPr lang="en-US" sz="2000"/>
              <a:t>&lt;html&gt;</a:t>
            </a:r>
          </a:p>
          <a:p>
            <a:pPr>
              <a:spcBef>
                <a:spcPts val="0"/>
              </a:spcBef>
              <a:spcAft>
                <a:spcPts val="0"/>
              </a:spcAft>
            </a:pPr>
            <a:r>
              <a:rPr lang="en-US" sz="2000"/>
              <a:t>&lt;body&gt;</a:t>
            </a:r>
          </a:p>
          <a:p>
            <a:pPr>
              <a:spcBef>
                <a:spcPts val="0"/>
              </a:spcBef>
              <a:spcAft>
                <a:spcPts val="0"/>
              </a:spcAft>
            </a:pPr>
            <a:r>
              <a:rPr lang="en-US" sz="2000"/>
              <a:t>&lt;canvas id="</a:t>
            </a:r>
            <a:r>
              <a:rPr lang="en-US" sz="2000" err="1"/>
              <a:t>myCanvas</a:t>
            </a:r>
            <a:r>
              <a:rPr lang="en-US" sz="2000"/>
              <a:t>" width="300" height="150" style="border:1px solid #d3d3d3;"&gt;</a:t>
            </a:r>
          </a:p>
          <a:p>
            <a:pPr>
              <a:spcBef>
                <a:spcPts val="0"/>
              </a:spcBef>
              <a:spcAft>
                <a:spcPts val="0"/>
              </a:spcAft>
            </a:pPr>
            <a:r>
              <a:rPr lang="en-US" sz="2000"/>
              <a:t>Your browser does not support the HTML5 canvas tag.&lt;/canvas&gt;</a:t>
            </a:r>
          </a:p>
          <a:p>
            <a:pPr>
              <a:spcBef>
                <a:spcPts val="0"/>
              </a:spcBef>
              <a:spcAft>
                <a:spcPts val="0"/>
              </a:spcAft>
            </a:pPr>
            <a:endParaRPr lang="en-US" sz="2000"/>
          </a:p>
          <a:p>
            <a:pPr>
              <a:spcBef>
                <a:spcPts val="0"/>
              </a:spcBef>
              <a:spcAft>
                <a:spcPts val="0"/>
              </a:spcAft>
            </a:pPr>
            <a:r>
              <a:rPr lang="en-US" sz="2000"/>
              <a:t>&lt;script&gt;</a:t>
            </a:r>
          </a:p>
          <a:p>
            <a:pPr>
              <a:spcBef>
                <a:spcPts val="0"/>
              </a:spcBef>
              <a:spcAft>
                <a:spcPts val="0"/>
              </a:spcAft>
            </a:pPr>
            <a:r>
              <a:rPr lang="en-US" sz="2000" err="1"/>
              <a:t>var</a:t>
            </a:r>
            <a:r>
              <a:rPr lang="en-US" sz="2000"/>
              <a:t> c = </a:t>
            </a:r>
            <a:r>
              <a:rPr lang="en-US" sz="2000" err="1"/>
              <a:t>document.getElementById</a:t>
            </a:r>
            <a:r>
              <a:rPr lang="en-US" sz="2000"/>
              <a:t>("</a:t>
            </a:r>
            <a:r>
              <a:rPr lang="en-US" sz="2000" err="1"/>
              <a:t>myCanvas</a:t>
            </a:r>
            <a:r>
              <a:rPr lang="en-US" sz="2000"/>
              <a:t>");</a:t>
            </a:r>
          </a:p>
          <a:p>
            <a:pPr>
              <a:spcBef>
                <a:spcPts val="0"/>
              </a:spcBef>
              <a:spcAft>
                <a:spcPts val="0"/>
              </a:spcAft>
            </a:pPr>
            <a:r>
              <a:rPr lang="en-US" sz="2000" err="1"/>
              <a:t>var</a:t>
            </a:r>
            <a:r>
              <a:rPr lang="en-US" sz="2000"/>
              <a:t> </a:t>
            </a:r>
            <a:r>
              <a:rPr lang="en-US" sz="2000" err="1"/>
              <a:t>ctx</a:t>
            </a:r>
            <a:r>
              <a:rPr lang="en-US" sz="2000"/>
              <a:t> = </a:t>
            </a:r>
            <a:r>
              <a:rPr lang="en-US" sz="2000" err="1"/>
              <a:t>c.getContext</a:t>
            </a:r>
            <a:r>
              <a:rPr lang="en-US" sz="2000"/>
              <a:t>("2d");</a:t>
            </a:r>
          </a:p>
          <a:p>
            <a:pPr>
              <a:spcBef>
                <a:spcPts val="0"/>
              </a:spcBef>
              <a:spcAft>
                <a:spcPts val="0"/>
              </a:spcAft>
            </a:pPr>
            <a:r>
              <a:rPr lang="en-US" sz="2000" err="1"/>
              <a:t>ctx.fillStyle</a:t>
            </a:r>
            <a:r>
              <a:rPr lang="en-US" sz="2000"/>
              <a:t> = "#FF0000";</a:t>
            </a:r>
          </a:p>
          <a:p>
            <a:pPr>
              <a:spcBef>
                <a:spcPts val="0"/>
              </a:spcBef>
              <a:spcAft>
                <a:spcPts val="0"/>
              </a:spcAft>
            </a:pPr>
            <a:r>
              <a:rPr lang="en-US" sz="2000" err="1"/>
              <a:t>ctx.fillRect</a:t>
            </a:r>
            <a:r>
              <a:rPr lang="en-US" sz="2000"/>
              <a:t>(20, 20, 150, 100);</a:t>
            </a:r>
          </a:p>
          <a:p>
            <a:pPr>
              <a:spcBef>
                <a:spcPts val="0"/>
              </a:spcBef>
              <a:spcAft>
                <a:spcPts val="0"/>
              </a:spcAft>
            </a:pPr>
            <a:r>
              <a:rPr lang="en-US" sz="2000"/>
              <a:t>&lt;/script&gt; &lt;/body&gt; &lt;/html&gt;</a:t>
            </a:r>
          </a:p>
        </p:txBody>
      </p:sp>
      <p:sp>
        <p:nvSpPr>
          <p:cNvPr id="4" name="Slide Number Placeholder 3"/>
          <p:cNvSpPr>
            <a:spLocks noGrp="1"/>
          </p:cNvSpPr>
          <p:nvPr>
            <p:ph type="sldNum" sz="quarter" idx="12"/>
          </p:nvPr>
        </p:nvSpPr>
        <p:spPr/>
        <p:txBody>
          <a:bodyPr/>
          <a:lstStyle/>
          <a:p>
            <a:fld id="{8746D3AE-9A6B-4724-B938-46259D069CC8}" type="slidenum">
              <a:rPr lang="en-US" smtClean="0"/>
              <a:pPr/>
              <a:t>29</a:t>
            </a:fld>
            <a:endParaRPr lang="en-US"/>
          </a:p>
        </p:txBody>
      </p:sp>
      <p:sp>
        <p:nvSpPr>
          <p:cNvPr id="5" name="Content Placeholder 4"/>
          <p:cNvSpPr>
            <a:spLocks noGrp="1"/>
          </p:cNvSpPr>
          <p:nvPr>
            <p:ph sz="quarter" idx="13"/>
          </p:nvPr>
        </p:nvSpPr>
        <p:spPr/>
        <p:txBody>
          <a:bodyPr>
            <a:normAutofit lnSpcReduction="10000"/>
          </a:bodyPr>
          <a:lstStyle/>
          <a:p>
            <a:r>
              <a:rPr lang="en-US">
                <a:solidFill>
                  <a:srgbClr val="FF0000"/>
                </a:solidFill>
              </a:rPr>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HTML5 &amp; HTML 4</a:t>
            </a:r>
          </a:p>
        </p:txBody>
      </p:sp>
      <p:sp>
        <p:nvSpPr>
          <p:cNvPr id="3" name="Content Placeholder 2"/>
          <p:cNvSpPr>
            <a:spLocks noGrp="1"/>
          </p:cNvSpPr>
          <p:nvPr>
            <p:ph idx="1"/>
          </p:nvPr>
        </p:nvSpPr>
        <p:spPr/>
        <p:txBody>
          <a:bodyPr/>
          <a:lstStyle/>
          <a:p>
            <a:r>
              <a:rPr lang="en-US" sz="2400" b="1"/>
              <a:t>DOCTYPE Declaration</a:t>
            </a:r>
            <a:endParaRPr lang="en-US" sz="2400"/>
          </a:p>
          <a:p>
            <a:r>
              <a:rPr lang="en-US" sz="2400" b="1"/>
              <a:t>Parsing Rules</a:t>
            </a:r>
            <a:endParaRPr lang="en-US" sz="2400"/>
          </a:p>
          <a:p>
            <a:r>
              <a:rPr lang="en-US" sz="2400" b="1"/>
              <a:t>New Structural Elements</a:t>
            </a:r>
            <a:endParaRPr lang="en-US" sz="2400"/>
          </a:p>
          <a:p>
            <a:r>
              <a:rPr lang="en-US" sz="2400" b="1"/>
              <a:t>Multimedia Support</a:t>
            </a:r>
            <a:endParaRPr lang="en-US" sz="2400"/>
          </a:p>
          <a:p>
            <a:r>
              <a:rPr lang="en-US" sz="2400" b="1"/>
              <a:t>Form Controls</a:t>
            </a:r>
            <a:endParaRPr lang="en-US" sz="2400"/>
          </a:p>
          <a:p>
            <a:r>
              <a:rPr lang="en-US" sz="2400" b="1"/>
              <a:t>Local Storage</a:t>
            </a:r>
            <a:endParaRPr lang="en-US" sz="2400"/>
          </a:p>
          <a:p>
            <a:r>
              <a:rPr lang="en-US" sz="2400" b="1" err="1"/>
              <a:t>Geolocation</a:t>
            </a:r>
            <a:endParaRPr lang="en-US" sz="2400"/>
          </a:p>
          <a:p>
            <a:r>
              <a:rPr lang="en-US" sz="2400" b="1"/>
              <a:t>Web Workers</a:t>
            </a:r>
            <a:endParaRPr lang="en-US" sz="2400"/>
          </a:p>
          <a:p>
            <a:r>
              <a:rPr lang="en-US" sz="2400" b="1"/>
              <a:t>Responsive Design</a:t>
            </a:r>
            <a:endParaRPr lang="en-US" sz="2400"/>
          </a:p>
          <a:p>
            <a:r>
              <a:rPr lang="en-US" sz="2400" b="1"/>
              <a:t>Deprecated Elements</a:t>
            </a:r>
            <a:endParaRPr lang="en-US" sz="2800"/>
          </a:p>
          <a:p>
            <a:endParaRPr lang="en-US"/>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WebSockets</a:t>
            </a:r>
            <a:endParaRPr lang="en-US"/>
          </a:p>
        </p:txBody>
      </p:sp>
      <p:sp>
        <p:nvSpPr>
          <p:cNvPr id="3" name="Content Placeholder 2"/>
          <p:cNvSpPr>
            <a:spLocks noGrp="1"/>
          </p:cNvSpPr>
          <p:nvPr>
            <p:ph idx="1"/>
          </p:nvPr>
        </p:nvSpPr>
        <p:spPr>
          <a:xfrm>
            <a:off x="647700" y="1356518"/>
            <a:ext cx="7848600" cy="4144963"/>
          </a:xfrm>
        </p:spPr>
        <p:txBody>
          <a:bodyPr/>
          <a:lstStyle/>
          <a:p>
            <a:pPr algn="just"/>
            <a:r>
              <a:rPr lang="en-US" sz="2000" err="1"/>
              <a:t>WebSockets</a:t>
            </a:r>
            <a:r>
              <a:rPr lang="en-US" sz="2000"/>
              <a:t> is a next-generation </a:t>
            </a:r>
            <a:r>
              <a:rPr lang="en-US" sz="2000" b="1"/>
              <a:t>bidirectional communication technology for web applications </a:t>
            </a:r>
            <a:r>
              <a:rPr lang="en-US" sz="2000"/>
              <a:t>which operates over a single socket and is exposed via a JavaScript interface in HTML 5 compliant browsers.</a:t>
            </a:r>
          </a:p>
          <a:p>
            <a:pPr algn="just"/>
            <a:r>
              <a:rPr lang="en-US" sz="2000"/>
              <a:t>Once you get a Web Socket connection with the web server, you can send data from browser to server by calling a </a:t>
            </a:r>
            <a:r>
              <a:rPr lang="en-US" sz="2000" b="1"/>
              <a:t>send()</a:t>
            </a:r>
            <a:r>
              <a:rPr lang="en-US" sz="2000"/>
              <a:t> method, and receive data from server to browser by an </a:t>
            </a:r>
            <a:r>
              <a:rPr lang="en-US" sz="2000" b="1" err="1"/>
              <a:t>onmessage</a:t>
            </a:r>
            <a:r>
              <a:rPr lang="en-US" sz="2000"/>
              <a:t> event handler.</a:t>
            </a:r>
          </a:p>
          <a:p>
            <a:pPr algn="just"/>
            <a:endParaRPr lang="en-US"/>
          </a:p>
        </p:txBody>
      </p:sp>
      <p:sp>
        <p:nvSpPr>
          <p:cNvPr id="4" name="Slide Number Placeholder 3"/>
          <p:cNvSpPr>
            <a:spLocks noGrp="1"/>
          </p:cNvSpPr>
          <p:nvPr>
            <p:ph type="sldNum" sz="quarter" idx="12"/>
          </p:nvPr>
        </p:nvSpPr>
        <p:spPr/>
        <p:txBody>
          <a:bodyPr/>
          <a:lstStyle/>
          <a:p>
            <a:fld id="{8746D3AE-9A6B-4724-B938-46259D069CC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A583A1-9536-4A5A-7E9B-E055EF8FEC90}"/>
              </a:ext>
            </a:extLst>
          </p:cNvPr>
          <p:cNvSpPr>
            <a:spLocks noGrp="1"/>
          </p:cNvSpPr>
          <p:nvPr>
            <p:ph type="sldNum" sz="quarter" idx="12"/>
          </p:nvPr>
        </p:nvSpPr>
        <p:spPr/>
        <p:txBody>
          <a:bodyPr/>
          <a:lstStyle/>
          <a:p>
            <a:fld id="{8746D3AE-9A6B-4724-B938-46259D069CC8}" type="slidenum">
              <a:rPr lang="en-US" smtClean="0"/>
              <a:pPr/>
              <a:t>31</a:t>
            </a:fld>
            <a:endParaRPr lang="en-US"/>
          </a:p>
        </p:txBody>
      </p:sp>
      <p:sp>
        <p:nvSpPr>
          <p:cNvPr id="5" name="Content Placeholder 4">
            <a:extLst>
              <a:ext uri="{FF2B5EF4-FFF2-40B4-BE49-F238E27FC236}">
                <a16:creationId xmlns:a16="http://schemas.microsoft.com/office/drawing/2014/main" id="{74176FC0-B687-018E-9DE3-3DD004480D66}"/>
              </a:ext>
            </a:extLst>
          </p:cNvPr>
          <p:cNvSpPr>
            <a:spLocks noGrp="1"/>
          </p:cNvSpPr>
          <p:nvPr>
            <p:ph sz="quarter" idx="13"/>
          </p:nvPr>
        </p:nvSpPr>
        <p:spPr>
          <a:xfrm>
            <a:off x="914400" y="381000"/>
            <a:ext cx="6400800" cy="304800"/>
          </a:xfrm>
        </p:spPr>
        <p:txBody>
          <a:bodyPr>
            <a:normAutofit lnSpcReduction="10000"/>
          </a:bodyPr>
          <a:lstStyle/>
          <a:p>
            <a:endParaRPr lang="en-US"/>
          </a:p>
        </p:txBody>
      </p:sp>
      <p:sp>
        <p:nvSpPr>
          <p:cNvPr id="6" name="Rectangle 1">
            <a:extLst>
              <a:ext uri="{FF2B5EF4-FFF2-40B4-BE49-F238E27FC236}">
                <a16:creationId xmlns:a16="http://schemas.microsoft.com/office/drawing/2014/main" id="{005D3950-83B2-87C5-7421-7AA3680100E7}"/>
              </a:ext>
            </a:extLst>
          </p:cNvPr>
          <p:cNvSpPr>
            <a:spLocks noGrp="1" noChangeArrowheads="1"/>
          </p:cNvSpPr>
          <p:nvPr>
            <p:ph idx="1"/>
          </p:nvPr>
        </p:nvSpPr>
        <p:spPr bwMode="auto">
          <a:xfrm>
            <a:off x="685800" y="1126124"/>
            <a:ext cx="7772400" cy="37381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67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313130"/>
                </a:solidFill>
                <a:effectLst/>
                <a:latin typeface="+mn-lt"/>
                <a:cs typeface="Times" panose="02020603050405020304" pitchFamily="18" charset="0"/>
              </a:rPr>
              <a:t>Once the socket is created, we should listen to events on it. There are totally 4 events:</a:t>
            </a:r>
            <a:endParaRPr kumimoji="0" lang="en-US" altLang="en-US" sz="2300" b="0" i="0" u="none" strike="noStrike" cap="none" normalizeH="0" baseline="0">
              <a:ln>
                <a:noFill/>
              </a:ln>
              <a:solidFill>
                <a:schemeClr val="tx1"/>
              </a:solidFill>
              <a:effectLst/>
              <a:latin typeface="+mn-lt"/>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a:ln>
                  <a:noFill/>
                </a:ln>
                <a:solidFill>
                  <a:srgbClr val="313130"/>
                </a:solidFill>
                <a:effectLst/>
                <a:latin typeface="+mn-lt"/>
                <a:cs typeface="Times" panose="02020603050405020304" pitchFamily="18" charset="0"/>
              </a:rPr>
              <a:t>	open</a:t>
            </a:r>
            <a:r>
              <a:rPr kumimoji="0" lang="en-US" altLang="en-US" sz="2300" b="0" i="0" u="none" strike="noStrike" cap="none" normalizeH="0" baseline="0">
                <a:ln>
                  <a:noFill/>
                </a:ln>
                <a:solidFill>
                  <a:srgbClr val="313130"/>
                </a:solidFill>
                <a:effectLst/>
                <a:latin typeface="+mn-lt"/>
                <a:cs typeface="Times" panose="02020603050405020304" pitchFamily="18" charset="0"/>
              </a:rPr>
              <a:t> – connection established,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a:ln>
                  <a:noFill/>
                </a:ln>
                <a:solidFill>
                  <a:srgbClr val="313130"/>
                </a:solidFill>
                <a:effectLst/>
                <a:latin typeface="+mn-lt"/>
                <a:cs typeface="Times" panose="02020603050405020304" pitchFamily="18" charset="0"/>
              </a:rPr>
              <a:t>	message</a:t>
            </a:r>
            <a:r>
              <a:rPr kumimoji="0" lang="en-US" altLang="en-US" sz="2300" b="0" i="0" u="none" strike="noStrike" cap="none" normalizeH="0" baseline="0">
                <a:ln>
                  <a:noFill/>
                </a:ln>
                <a:solidFill>
                  <a:srgbClr val="313130"/>
                </a:solidFill>
                <a:effectLst/>
                <a:latin typeface="+mn-lt"/>
                <a:cs typeface="Times" panose="02020603050405020304" pitchFamily="18" charset="0"/>
              </a:rPr>
              <a:t> – data received,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a:ln>
                  <a:noFill/>
                </a:ln>
                <a:solidFill>
                  <a:srgbClr val="313130"/>
                </a:solidFill>
                <a:effectLst/>
                <a:latin typeface="+mn-lt"/>
                <a:cs typeface="Times" panose="02020603050405020304" pitchFamily="18" charset="0"/>
              </a:rPr>
              <a:t>	error</a:t>
            </a:r>
            <a:r>
              <a:rPr kumimoji="0" lang="en-US" altLang="en-US" sz="2300" b="0" i="0" u="none" strike="noStrike" cap="none" normalizeH="0" baseline="0">
                <a:ln>
                  <a:noFill/>
                </a:ln>
                <a:solidFill>
                  <a:srgbClr val="313130"/>
                </a:solidFill>
                <a:effectLst/>
                <a:latin typeface="+mn-lt"/>
                <a:cs typeface="Times" panose="02020603050405020304" pitchFamily="18" charset="0"/>
              </a:rPr>
              <a:t> – </a:t>
            </a:r>
            <a:r>
              <a:rPr kumimoji="0" lang="en-US" altLang="en-US" sz="2300" b="0" i="0" u="none" strike="noStrike" cap="none" normalizeH="0" baseline="0" err="1">
                <a:ln>
                  <a:noFill/>
                </a:ln>
                <a:solidFill>
                  <a:srgbClr val="313130"/>
                </a:solidFill>
                <a:effectLst/>
                <a:latin typeface="+mn-lt"/>
                <a:cs typeface="Times" panose="02020603050405020304" pitchFamily="18" charset="0"/>
              </a:rPr>
              <a:t>websocket</a:t>
            </a:r>
            <a:r>
              <a:rPr kumimoji="0" lang="en-US" altLang="en-US" sz="2300" b="0" i="0" u="none" strike="noStrike" cap="none" normalizeH="0" baseline="0">
                <a:ln>
                  <a:noFill/>
                </a:ln>
                <a:solidFill>
                  <a:srgbClr val="313130"/>
                </a:solidFill>
                <a:effectLst/>
                <a:latin typeface="+mn-lt"/>
                <a:cs typeface="Times" panose="02020603050405020304" pitchFamily="18" charset="0"/>
              </a:rPr>
              <a:t> error,</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a:ln>
                  <a:noFill/>
                </a:ln>
                <a:solidFill>
                  <a:srgbClr val="313130"/>
                </a:solidFill>
                <a:effectLst/>
                <a:latin typeface="+mn-lt"/>
                <a:cs typeface="Times" panose="02020603050405020304" pitchFamily="18" charset="0"/>
              </a:rPr>
              <a:t>	close</a:t>
            </a:r>
            <a:r>
              <a:rPr kumimoji="0" lang="en-US" altLang="en-US" sz="2300" b="0" i="0" u="none" strike="noStrike" cap="none" normalizeH="0" baseline="0">
                <a:ln>
                  <a:noFill/>
                </a:ln>
                <a:solidFill>
                  <a:srgbClr val="313130"/>
                </a:solidFill>
                <a:effectLst/>
                <a:latin typeface="+mn-lt"/>
                <a:cs typeface="Times" panose="02020603050405020304" pitchFamily="18" charset="0"/>
              </a:rPr>
              <a:t> – connection closed.</a:t>
            </a:r>
          </a:p>
          <a:p>
            <a:pPr marL="0" marR="0" lvl="0" indent="0" algn="l" defTabSz="914400" rtl="0" eaLnBrk="0" fontAlgn="base" latinLnBrk="0" hangingPunct="0">
              <a:lnSpc>
                <a:spcPct val="100000"/>
              </a:lnSpc>
              <a:spcBef>
                <a:spcPct val="0"/>
              </a:spcBef>
              <a:spcAft>
                <a:spcPct val="0"/>
              </a:spcAft>
              <a:buClrTx/>
              <a:buSzTx/>
              <a:tabLst/>
            </a:pPr>
            <a:endParaRPr lang="en-US" altLang="en-US" sz="2300">
              <a:solidFill>
                <a:srgbClr val="313130"/>
              </a:solidFill>
              <a:latin typeface="+mn-lt"/>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300" b="0" i="0" u="none" strike="noStrike" cap="none" normalizeH="0" baseline="0">
              <a:ln>
                <a:noFill/>
              </a:ln>
              <a:solidFill>
                <a:srgbClr val="313130"/>
              </a:solidFill>
              <a:effectLst/>
              <a:latin typeface="+mn-lt"/>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chemeClr val="tx1"/>
                </a:solidFill>
                <a:effectLst/>
                <a:latin typeface="+mn-lt"/>
                <a:cs typeface="Times" panose="02020603050405020304" pitchFamily="18" charset="0"/>
              </a:rPr>
              <a:t>And if we’d like to send something, then </a:t>
            </a:r>
            <a:r>
              <a:rPr kumimoji="0" lang="en-US" altLang="en-US" sz="2300" b="1" i="0" u="none" strike="noStrike" cap="none" normalizeH="0" baseline="0" err="1">
                <a:ln>
                  <a:noFill/>
                </a:ln>
                <a:solidFill>
                  <a:schemeClr val="tx1"/>
                </a:solidFill>
                <a:effectLst/>
                <a:latin typeface="+mn-lt"/>
                <a:cs typeface="Times" panose="02020603050405020304" pitchFamily="18" charset="0"/>
              </a:rPr>
              <a:t>socket.send</a:t>
            </a:r>
            <a:r>
              <a:rPr kumimoji="0" lang="en-US" altLang="en-US" sz="2300" b="1" i="0" u="none" strike="noStrike" cap="none" normalizeH="0" baseline="0">
                <a:ln>
                  <a:noFill/>
                </a:ln>
                <a:solidFill>
                  <a:schemeClr val="tx1"/>
                </a:solidFill>
                <a:effectLst/>
                <a:latin typeface="+mn-lt"/>
                <a:cs typeface="Times" panose="02020603050405020304" pitchFamily="18" charset="0"/>
              </a:rPr>
              <a:t>(data) </a:t>
            </a:r>
            <a:r>
              <a:rPr kumimoji="0" lang="en-US" altLang="en-US" sz="2300" b="0" i="0" u="none" strike="noStrike" cap="none" normalizeH="0" baseline="0">
                <a:ln>
                  <a:noFill/>
                </a:ln>
                <a:solidFill>
                  <a:schemeClr val="tx1"/>
                </a:solidFill>
                <a:effectLst/>
                <a:latin typeface="+mn-lt"/>
                <a:cs typeface="Times" panose="02020603050405020304" pitchFamily="18" charset="0"/>
              </a:rPr>
              <a:t>will do that.</a:t>
            </a:r>
          </a:p>
        </p:txBody>
      </p:sp>
    </p:spTree>
    <p:extLst>
      <p:ext uri="{BB962C8B-B14F-4D97-AF65-F5344CB8AC3E}">
        <p14:creationId xmlns:p14="http://schemas.microsoft.com/office/powerpoint/2010/main" val="1171765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684211"/>
            <a:ext cx="7772400" cy="457200"/>
          </a:xfrm>
        </p:spPr>
        <p:txBody>
          <a:bodyPr/>
          <a:lstStyle/>
          <a:p>
            <a:r>
              <a:rPr lang="en-US" err="1"/>
              <a:t>WebSockets</a:t>
            </a:r>
            <a:endParaRPr lang="en-US"/>
          </a:p>
        </p:txBody>
      </p:sp>
      <p:sp>
        <p:nvSpPr>
          <p:cNvPr id="4" name="Slide Number Placeholder 3"/>
          <p:cNvSpPr>
            <a:spLocks noGrp="1"/>
          </p:cNvSpPr>
          <p:nvPr>
            <p:ph type="sldNum" sz="quarter" idx="12"/>
          </p:nvPr>
        </p:nvSpPr>
        <p:spPr/>
        <p:txBody>
          <a:bodyPr/>
          <a:lstStyle/>
          <a:p>
            <a:fld id="{8746D3AE-9A6B-4724-B938-46259D069CC8}" type="slidenum">
              <a:rPr lang="en-US" smtClean="0"/>
              <a:pPr/>
              <a:t>32</a:t>
            </a:fld>
            <a:endParaRPr lang="en-US"/>
          </a:p>
        </p:txBody>
      </p:sp>
      <p:sp>
        <p:nvSpPr>
          <p:cNvPr id="6" name="Content Placeholder 5"/>
          <p:cNvSpPr>
            <a:spLocks noGrp="1"/>
          </p:cNvSpPr>
          <p:nvPr>
            <p:ph idx="1"/>
          </p:nvPr>
        </p:nvSpPr>
        <p:spPr>
          <a:xfrm>
            <a:off x="457200" y="1371600"/>
            <a:ext cx="8229600" cy="4525963"/>
          </a:xfrm>
        </p:spPr>
        <p:txBody>
          <a:bodyPr/>
          <a:lstStyle/>
          <a:p>
            <a:r>
              <a:rPr lang="en-US"/>
              <a:t>Following is the API which creates a new WebSocket object.</a:t>
            </a:r>
          </a:p>
          <a:p>
            <a:r>
              <a:rPr lang="en-US"/>
              <a:t>To open a </a:t>
            </a:r>
            <a:r>
              <a:rPr lang="en-US" err="1"/>
              <a:t>websocket</a:t>
            </a:r>
            <a:r>
              <a:rPr lang="en-US"/>
              <a:t> connection, we need to create new WebSocket using the special protocol </a:t>
            </a:r>
            <a:r>
              <a:rPr lang="en-US" b="1" err="1"/>
              <a:t>ws</a:t>
            </a:r>
            <a:r>
              <a:rPr lang="en-US" b="1"/>
              <a:t> in the url:</a:t>
            </a:r>
          </a:p>
          <a:p>
            <a:r>
              <a:rPr lang="en-US"/>
              <a:t>var Socket = new WebSocket(</a:t>
            </a:r>
            <a:r>
              <a:rPr lang="en-US" err="1"/>
              <a:t>url</a:t>
            </a:r>
            <a:r>
              <a:rPr lang="en-US"/>
              <a:t>, [</a:t>
            </a:r>
            <a:r>
              <a:rPr lang="en-US" err="1"/>
              <a:t>protocal</a:t>
            </a:r>
            <a:r>
              <a:rPr lang="en-US"/>
              <a:t>] ); </a:t>
            </a:r>
          </a:p>
          <a:p>
            <a:r>
              <a:rPr lang="en-US"/>
              <a:t>Here first argument, </a:t>
            </a:r>
            <a:r>
              <a:rPr lang="en-US" err="1"/>
              <a:t>url</a:t>
            </a:r>
            <a:r>
              <a:rPr lang="en-US"/>
              <a:t>, specifies the URL to which to connect. The second attribute, protocol is optional, and if present, specifies a sub-protocol that the server must support for the connection to be successful.</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7B9DDB-009F-3393-E0FD-312BD5352B27}"/>
              </a:ext>
            </a:extLst>
          </p:cNvPr>
          <p:cNvSpPr>
            <a:spLocks noGrp="1"/>
          </p:cNvSpPr>
          <p:nvPr>
            <p:ph type="sldNum" sz="quarter" idx="12"/>
          </p:nvPr>
        </p:nvSpPr>
        <p:spPr/>
        <p:txBody>
          <a:bodyPr/>
          <a:lstStyle/>
          <a:p>
            <a:fld id="{8746D3AE-9A6B-4724-B938-46259D069CC8}" type="slidenum">
              <a:rPr lang="en-US" smtClean="0"/>
              <a:pPr/>
              <a:t>33</a:t>
            </a:fld>
            <a:endParaRPr lang="en-US"/>
          </a:p>
        </p:txBody>
      </p:sp>
      <p:pic>
        <p:nvPicPr>
          <p:cNvPr id="7" name="Picture 6">
            <a:extLst>
              <a:ext uri="{FF2B5EF4-FFF2-40B4-BE49-F238E27FC236}">
                <a16:creationId xmlns:a16="http://schemas.microsoft.com/office/drawing/2014/main" id="{A52D3AF3-1D87-01B2-E95E-7BDDB0DDF9ED}"/>
              </a:ext>
            </a:extLst>
          </p:cNvPr>
          <p:cNvPicPr>
            <a:picLocks noChangeAspect="1"/>
          </p:cNvPicPr>
          <p:nvPr/>
        </p:nvPicPr>
        <p:blipFill>
          <a:blip r:embed="rId2"/>
          <a:stretch>
            <a:fillRect/>
          </a:stretch>
        </p:blipFill>
        <p:spPr>
          <a:xfrm>
            <a:off x="962458" y="1143000"/>
            <a:ext cx="5576887" cy="4333305"/>
          </a:xfrm>
          <a:prstGeom prst="rect">
            <a:avLst/>
          </a:prstGeom>
        </p:spPr>
      </p:pic>
    </p:spTree>
    <p:extLst>
      <p:ext uri="{BB962C8B-B14F-4D97-AF65-F5344CB8AC3E}">
        <p14:creationId xmlns:p14="http://schemas.microsoft.com/office/powerpoint/2010/main" val="246849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3B7DD-6B15-2A6E-9D5E-D73086C251B9}"/>
              </a:ext>
            </a:extLst>
          </p:cNvPr>
          <p:cNvSpPr>
            <a:spLocks noGrp="1"/>
          </p:cNvSpPr>
          <p:nvPr>
            <p:ph idx="1"/>
          </p:nvPr>
        </p:nvSpPr>
        <p:spPr>
          <a:xfrm>
            <a:off x="685800" y="1362003"/>
            <a:ext cx="7848600" cy="4525963"/>
          </a:xfrm>
        </p:spPr>
        <p:txBody>
          <a:bodyPr/>
          <a:lstStyle/>
          <a:p>
            <a:pPr algn="just"/>
            <a:r>
              <a:rPr lang="en-US" b="0" i="0">
                <a:solidFill>
                  <a:srgbClr val="273239"/>
                </a:solidFill>
                <a:effectLst/>
                <a:latin typeface="urw-din"/>
              </a:rPr>
              <a:t>WebSocket can be used if we want any </a:t>
            </a:r>
            <a:r>
              <a:rPr lang="en-US" b="1" i="0">
                <a:solidFill>
                  <a:srgbClr val="273239"/>
                </a:solidFill>
                <a:effectLst/>
                <a:latin typeface="urw-din"/>
              </a:rPr>
              <a:t>real-time updated or continuous streams </a:t>
            </a:r>
            <a:r>
              <a:rPr lang="en-US" b="0" i="0">
                <a:solidFill>
                  <a:srgbClr val="273239"/>
                </a:solidFill>
                <a:effectLst/>
                <a:latin typeface="urw-din"/>
              </a:rPr>
              <a:t>of data that are being transmitted over the network.</a:t>
            </a:r>
          </a:p>
          <a:p>
            <a:pPr algn="just"/>
            <a:r>
              <a:rPr lang="en-US" b="0" i="0">
                <a:solidFill>
                  <a:srgbClr val="273239"/>
                </a:solidFill>
                <a:effectLst/>
                <a:latin typeface="urw-din"/>
              </a:rPr>
              <a:t> If we want to fetch old data, or want to get the data only once to process it with an application we should go with </a:t>
            </a:r>
            <a:r>
              <a:rPr lang="en-US" b="1" i="0">
                <a:solidFill>
                  <a:srgbClr val="273239"/>
                </a:solidFill>
                <a:effectLst/>
                <a:latin typeface="urw-din"/>
              </a:rPr>
              <a:t>HTTP protocol</a:t>
            </a:r>
            <a:r>
              <a:rPr lang="en-US" b="0" i="0">
                <a:solidFill>
                  <a:srgbClr val="273239"/>
                </a:solidFill>
                <a:effectLst/>
                <a:latin typeface="urw-din"/>
              </a:rPr>
              <a:t>, old data which is not required very frequently or fetched only once can be queried by the simple HTTP request, so in this scenario, it’s better not use WebSocket.</a:t>
            </a:r>
            <a:endParaRPr lang="en-US"/>
          </a:p>
        </p:txBody>
      </p:sp>
      <p:sp>
        <p:nvSpPr>
          <p:cNvPr id="4" name="Slide Number Placeholder 3">
            <a:extLst>
              <a:ext uri="{FF2B5EF4-FFF2-40B4-BE49-F238E27FC236}">
                <a16:creationId xmlns:a16="http://schemas.microsoft.com/office/drawing/2014/main" id="{4FBD26D9-BD5C-094F-D613-F07E59F17AD3}"/>
              </a:ext>
            </a:extLst>
          </p:cNvPr>
          <p:cNvSpPr>
            <a:spLocks noGrp="1"/>
          </p:cNvSpPr>
          <p:nvPr>
            <p:ph type="sldNum" sz="quarter" idx="12"/>
          </p:nvPr>
        </p:nvSpPr>
        <p:spPr/>
        <p:txBody>
          <a:bodyPr/>
          <a:lstStyle/>
          <a:p>
            <a:fld id="{8746D3AE-9A6B-4724-B938-46259D069CC8}" type="slidenum">
              <a:rPr lang="en-US" smtClean="0"/>
              <a:pPr/>
              <a:t>34</a:t>
            </a:fld>
            <a:endParaRPr lang="en-US"/>
          </a:p>
        </p:txBody>
      </p:sp>
      <p:sp>
        <p:nvSpPr>
          <p:cNvPr id="6" name="Title 1">
            <a:extLst>
              <a:ext uri="{FF2B5EF4-FFF2-40B4-BE49-F238E27FC236}">
                <a16:creationId xmlns:a16="http://schemas.microsoft.com/office/drawing/2014/main" id="{A1BB2653-6D51-DFB1-9916-994FF8C03A37}"/>
              </a:ext>
            </a:extLst>
          </p:cNvPr>
          <p:cNvSpPr>
            <a:spLocks noGrp="1"/>
          </p:cNvSpPr>
          <p:nvPr>
            <p:ph sz="quarter" idx="13"/>
          </p:nvPr>
        </p:nvSpPr>
        <p:spPr>
          <a:xfrm>
            <a:off x="893618" y="533400"/>
            <a:ext cx="6400800" cy="436634"/>
          </a:xfrm>
        </p:spPr>
        <p:txBody>
          <a:bodyPr>
            <a:normAutofit lnSpcReduction="10000"/>
          </a:bodyPr>
          <a:lstStyle/>
          <a:p>
            <a:r>
              <a:rPr lang="en-US" sz="2400" b="1" i="0">
                <a:solidFill>
                  <a:srgbClr val="273239"/>
                </a:solidFill>
                <a:effectLst/>
                <a:latin typeface="urw-din"/>
              </a:rPr>
              <a:t>When not to use WebSocket:</a:t>
            </a:r>
            <a:r>
              <a:rPr lang="en-US" sz="2400" b="0" i="0">
                <a:solidFill>
                  <a:srgbClr val="273239"/>
                </a:solidFill>
                <a:effectLst/>
                <a:latin typeface="urw-din"/>
              </a:rPr>
              <a:t> </a:t>
            </a:r>
            <a:endParaRPr lang="en-US" sz="2400"/>
          </a:p>
        </p:txBody>
      </p:sp>
    </p:spTree>
    <p:extLst>
      <p:ext uri="{BB962C8B-B14F-4D97-AF65-F5344CB8AC3E}">
        <p14:creationId xmlns:p14="http://schemas.microsoft.com/office/powerpoint/2010/main" val="3290232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5989A-16F1-5ED5-C21E-B38E757C986A}"/>
              </a:ext>
            </a:extLst>
          </p:cNvPr>
          <p:cNvSpPr>
            <a:spLocks noGrp="1"/>
          </p:cNvSpPr>
          <p:nvPr>
            <p:ph idx="1"/>
          </p:nvPr>
        </p:nvSpPr>
        <p:spPr>
          <a:xfrm>
            <a:off x="457200" y="1170709"/>
            <a:ext cx="8229600" cy="4525963"/>
          </a:xfrm>
        </p:spPr>
        <p:txBody>
          <a:bodyPr/>
          <a:lstStyle/>
          <a:p>
            <a:r>
              <a:rPr lang="en-US" sz="2000" b="0" i="0">
                <a:solidFill>
                  <a:srgbClr val="000000"/>
                </a:solidFill>
                <a:effectLst/>
                <a:latin typeface="Nunito" pitchFamily="2" charset="0"/>
              </a:rPr>
              <a:t>Cascading Style Sheets (CSS) is a style sheet language used for describing the look and formatting of a document written in a markup language. CSS3 is a latest standard of </a:t>
            </a:r>
            <a:r>
              <a:rPr lang="en-US" sz="2000" b="0" i="0" err="1">
                <a:solidFill>
                  <a:srgbClr val="000000"/>
                </a:solidFill>
                <a:effectLst/>
                <a:latin typeface="Nunito" pitchFamily="2" charset="0"/>
              </a:rPr>
              <a:t>css</a:t>
            </a:r>
            <a:r>
              <a:rPr lang="en-US" sz="2000" b="0" i="0">
                <a:solidFill>
                  <a:srgbClr val="000000"/>
                </a:solidFill>
                <a:effectLst/>
                <a:latin typeface="Nunito" pitchFamily="2" charset="0"/>
              </a:rPr>
              <a:t> earlier versions(CSS2).</a:t>
            </a:r>
          </a:p>
          <a:p>
            <a:pPr algn="just"/>
            <a:r>
              <a:rPr lang="en-US" sz="2000" b="0" i="0">
                <a:solidFill>
                  <a:srgbClr val="000000"/>
                </a:solidFill>
                <a:effectLst/>
                <a:latin typeface="Nunito" pitchFamily="2" charset="0"/>
              </a:rPr>
              <a:t>Some of the CSS3 modules are shown below −</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Selectors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Box Model</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Backgrounds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Image Values and Replaced Content</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Text Effects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2D Transformations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3D Transformations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Animations</a:t>
            </a:r>
          </a:p>
          <a:p>
            <a:pPr algn="l">
              <a:spcBef>
                <a:spcPts val="0"/>
              </a:spcBef>
              <a:spcAft>
                <a:spcPts val="0"/>
              </a:spcAft>
              <a:buFont typeface="Arial" panose="020B0604020202020204" pitchFamily="34" charset="0"/>
              <a:buChar char="•"/>
            </a:pPr>
            <a:r>
              <a:rPr lang="en-US" sz="2000" b="0" i="0">
                <a:solidFill>
                  <a:srgbClr val="000000"/>
                </a:solidFill>
                <a:effectLst/>
                <a:latin typeface="Nunito" pitchFamily="2" charset="0"/>
              </a:rPr>
              <a:t>Multiple Column Layout</a:t>
            </a:r>
          </a:p>
          <a:p>
            <a:endParaRPr lang="en-US" sz="2000"/>
          </a:p>
        </p:txBody>
      </p:sp>
      <p:sp>
        <p:nvSpPr>
          <p:cNvPr id="4" name="Slide Number Placeholder 3">
            <a:extLst>
              <a:ext uri="{FF2B5EF4-FFF2-40B4-BE49-F238E27FC236}">
                <a16:creationId xmlns:a16="http://schemas.microsoft.com/office/drawing/2014/main" id="{3A17052F-A922-2827-EC88-CC6955343CCD}"/>
              </a:ext>
            </a:extLst>
          </p:cNvPr>
          <p:cNvSpPr>
            <a:spLocks noGrp="1"/>
          </p:cNvSpPr>
          <p:nvPr>
            <p:ph type="sldNum" sz="quarter" idx="12"/>
          </p:nvPr>
        </p:nvSpPr>
        <p:spPr/>
        <p:txBody>
          <a:bodyPr/>
          <a:lstStyle/>
          <a:p>
            <a:fld id="{8746D3AE-9A6B-4724-B938-46259D069CC8}" type="slidenum">
              <a:rPr lang="en-US" smtClean="0"/>
              <a:pPr/>
              <a:t>35</a:t>
            </a:fld>
            <a:endParaRPr lang="en-US"/>
          </a:p>
        </p:txBody>
      </p:sp>
      <p:sp>
        <p:nvSpPr>
          <p:cNvPr id="6" name="Content Placeholder 5">
            <a:extLst>
              <a:ext uri="{FF2B5EF4-FFF2-40B4-BE49-F238E27FC236}">
                <a16:creationId xmlns:a16="http://schemas.microsoft.com/office/drawing/2014/main" id="{31DA3561-AFBB-89C6-3204-756B496BBD78}"/>
              </a:ext>
            </a:extLst>
          </p:cNvPr>
          <p:cNvSpPr>
            <a:spLocks noGrp="1"/>
          </p:cNvSpPr>
          <p:nvPr>
            <p:ph sz="quarter" idx="13"/>
          </p:nvPr>
        </p:nvSpPr>
        <p:spPr>
          <a:xfrm>
            <a:off x="838200" y="381000"/>
            <a:ext cx="6400800" cy="605342"/>
          </a:xfrm>
        </p:spPr>
        <p:txBody>
          <a:bodyPr>
            <a:normAutofit/>
          </a:bodyPr>
          <a:lstStyle/>
          <a:p>
            <a:pPr algn="ctr"/>
            <a:r>
              <a:rPr lang="en-US" sz="2600" b="1"/>
              <a:t>CSS3</a:t>
            </a:r>
            <a:endParaRPr lang="en-US" b="1"/>
          </a:p>
        </p:txBody>
      </p:sp>
    </p:spTree>
    <p:extLst>
      <p:ext uri="{BB962C8B-B14F-4D97-AF65-F5344CB8AC3E}">
        <p14:creationId xmlns:p14="http://schemas.microsoft.com/office/powerpoint/2010/main" val="2821170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6194"/>
            <a:ext cx="8153400" cy="4525963"/>
          </a:xfrm>
        </p:spPr>
        <p:txBody>
          <a:bodyPr/>
          <a:lstStyle/>
          <a:p>
            <a:pPr>
              <a:spcBef>
                <a:spcPts val="0"/>
              </a:spcBef>
              <a:spcAft>
                <a:spcPts val="0"/>
              </a:spcAft>
            </a:pPr>
            <a:r>
              <a:rPr lang="en-US" sz="2400">
                <a:latin typeface="+mj-lt"/>
              </a:rPr>
              <a:t>The transform property applies a 2D or 3D transformation to an element.</a:t>
            </a:r>
          </a:p>
          <a:p>
            <a:pPr>
              <a:spcBef>
                <a:spcPts val="0"/>
              </a:spcBef>
              <a:spcAft>
                <a:spcPts val="0"/>
              </a:spcAft>
            </a:pPr>
            <a:r>
              <a:rPr lang="en-US" sz="2400">
                <a:latin typeface="+mj-lt"/>
              </a:rPr>
              <a:t>Some common transform functions that can be used with the transform property include:</a:t>
            </a:r>
          </a:p>
          <a:p>
            <a:r>
              <a:rPr lang="en-US" sz="2400">
                <a:latin typeface="+mj-lt"/>
              </a:rPr>
              <a:t>rotate: Rotates the element by a specified angle.</a:t>
            </a:r>
          </a:p>
          <a:p>
            <a:r>
              <a:rPr lang="en-US" sz="2400">
                <a:latin typeface="+mj-lt"/>
              </a:rPr>
              <a:t>scale: Scales the element by a specified factor.</a:t>
            </a:r>
          </a:p>
          <a:p>
            <a:r>
              <a:rPr lang="en-US" sz="2400">
                <a:latin typeface="+mj-lt"/>
              </a:rPr>
              <a:t>skew: Skews the element by a specified angle.</a:t>
            </a:r>
          </a:p>
          <a:p>
            <a:r>
              <a:rPr lang="en-US" sz="2400">
                <a:latin typeface="+mj-lt"/>
              </a:rPr>
              <a:t>translate: Moves the element by a specified distance.</a:t>
            </a:r>
          </a:p>
        </p:txBody>
      </p:sp>
      <p:sp>
        <p:nvSpPr>
          <p:cNvPr id="4" name="Slide Number Placeholder 3"/>
          <p:cNvSpPr>
            <a:spLocks noGrp="1"/>
          </p:cNvSpPr>
          <p:nvPr>
            <p:ph type="sldNum" sz="quarter" idx="12"/>
          </p:nvPr>
        </p:nvSpPr>
        <p:spPr/>
        <p:txBody>
          <a:bodyPr/>
          <a:lstStyle/>
          <a:p>
            <a:fld id="{8746D3AE-9A6B-4724-B938-46259D069CC8}" type="slidenum">
              <a:rPr lang="en-US" smtClean="0"/>
              <a:pPr/>
              <a:t>36</a:t>
            </a:fld>
            <a:endParaRPr lang="en-US"/>
          </a:p>
        </p:txBody>
      </p:sp>
      <p:sp>
        <p:nvSpPr>
          <p:cNvPr id="5" name="Content Placeholder 4"/>
          <p:cNvSpPr>
            <a:spLocks noGrp="1"/>
          </p:cNvSpPr>
          <p:nvPr>
            <p:ph sz="quarter" idx="13"/>
          </p:nvPr>
        </p:nvSpPr>
        <p:spPr>
          <a:xfrm>
            <a:off x="914400" y="152400"/>
            <a:ext cx="6400800" cy="609600"/>
          </a:xfrm>
        </p:spPr>
        <p:txBody>
          <a:bodyPr>
            <a:noAutofit/>
          </a:bodyPr>
          <a:lstStyle/>
          <a:p>
            <a:r>
              <a:rPr lang="en-US" sz="3200">
                <a:solidFill>
                  <a:srgbClr val="FF0000"/>
                </a:solidFill>
              </a:rPr>
              <a:t>Transform Property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533400"/>
          </a:xfrm>
        </p:spPr>
        <p:txBody>
          <a:bodyPr/>
          <a:lstStyle/>
          <a:p>
            <a:br>
              <a:rPr lang="en-US">
                <a:solidFill>
                  <a:srgbClr val="FF0000"/>
                </a:solidFill>
              </a:rPr>
            </a:br>
            <a:br>
              <a:rPr lang="en-US">
                <a:solidFill>
                  <a:srgbClr val="FF0000"/>
                </a:solidFill>
              </a:rPr>
            </a:br>
            <a:br>
              <a:rPr lang="en-US">
                <a:solidFill>
                  <a:srgbClr val="FF0000"/>
                </a:solidFill>
              </a:rPr>
            </a:br>
            <a:br>
              <a:rPr lang="en-US">
                <a:solidFill>
                  <a:srgbClr val="FF0000"/>
                </a:solidFill>
              </a:rPr>
            </a:br>
            <a:r>
              <a:rPr lang="en-US">
                <a:solidFill>
                  <a:srgbClr val="FF0000"/>
                </a:solidFill>
              </a:rPr>
              <a:t>The translate() Method</a:t>
            </a:r>
            <a:endParaRPr lang="en-US"/>
          </a:p>
        </p:txBody>
      </p:sp>
      <p:sp>
        <p:nvSpPr>
          <p:cNvPr id="3" name="Content Placeholder 2"/>
          <p:cNvSpPr>
            <a:spLocks noGrp="1"/>
          </p:cNvSpPr>
          <p:nvPr>
            <p:ph idx="1"/>
          </p:nvPr>
        </p:nvSpPr>
        <p:spPr>
          <a:xfrm>
            <a:off x="609600" y="1166018"/>
            <a:ext cx="8077200" cy="4853782"/>
          </a:xfrm>
        </p:spPr>
        <p:txBody>
          <a:bodyPr/>
          <a:lstStyle/>
          <a:p>
            <a:r>
              <a:rPr lang="en-US" sz="2000"/>
              <a:t>The translate() method moves an element from its current position:</a:t>
            </a:r>
          </a:p>
          <a:p>
            <a:pPr>
              <a:spcBef>
                <a:spcPts val="0"/>
              </a:spcBef>
              <a:spcAft>
                <a:spcPts val="0"/>
              </a:spcAft>
            </a:pPr>
            <a:r>
              <a:rPr lang="en-US"/>
              <a:t>&lt;html&gt;</a:t>
            </a:r>
          </a:p>
          <a:p>
            <a:pPr>
              <a:spcBef>
                <a:spcPts val="0"/>
              </a:spcBef>
              <a:spcAft>
                <a:spcPts val="0"/>
              </a:spcAft>
            </a:pPr>
            <a:r>
              <a:rPr lang="en-US"/>
              <a:t>&lt;head&gt;</a:t>
            </a:r>
          </a:p>
          <a:p>
            <a:pPr>
              <a:spcBef>
                <a:spcPts val="0"/>
              </a:spcBef>
              <a:spcAft>
                <a:spcPts val="0"/>
              </a:spcAft>
            </a:pPr>
            <a:r>
              <a:rPr lang="en-US"/>
              <a:t>&lt;style&gt; </a:t>
            </a:r>
          </a:p>
          <a:p>
            <a:pPr>
              <a:spcBef>
                <a:spcPts val="0"/>
              </a:spcBef>
              <a:spcAft>
                <a:spcPts val="0"/>
              </a:spcAft>
            </a:pPr>
            <a:r>
              <a:rPr lang="en-US"/>
              <a:t>div {</a:t>
            </a:r>
          </a:p>
          <a:p>
            <a:pPr>
              <a:spcBef>
                <a:spcPts val="0"/>
              </a:spcBef>
              <a:spcAft>
                <a:spcPts val="0"/>
              </a:spcAft>
            </a:pPr>
            <a:r>
              <a:rPr lang="en-US"/>
              <a:t>  width: 300px;</a:t>
            </a:r>
          </a:p>
          <a:p>
            <a:pPr>
              <a:spcBef>
                <a:spcPts val="0"/>
              </a:spcBef>
              <a:spcAft>
                <a:spcPts val="0"/>
              </a:spcAft>
            </a:pPr>
            <a:r>
              <a:rPr lang="en-US"/>
              <a:t>  height: 100px;</a:t>
            </a:r>
          </a:p>
          <a:p>
            <a:pPr>
              <a:spcBef>
                <a:spcPts val="0"/>
              </a:spcBef>
              <a:spcAft>
                <a:spcPts val="0"/>
              </a:spcAft>
            </a:pPr>
            <a:r>
              <a:rPr lang="en-US"/>
              <a:t>  background-color: yellow;</a:t>
            </a:r>
          </a:p>
          <a:p>
            <a:pPr>
              <a:spcBef>
                <a:spcPts val="0"/>
              </a:spcBef>
              <a:spcAft>
                <a:spcPts val="0"/>
              </a:spcAft>
            </a:pPr>
            <a:r>
              <a:rPr lang="en-US"/>
              <a:t>  border: 1px solid black;</a:t>
            </a:r>
          </a:p>
          <a:p>
            <a:pPr>
              <a:spcBef>
                <a:spcPts val="0"/>
              </a:spcBef>
              <a:spcAft>
                <a:spcPts val="0"/>
              </a:spcAft>
            </a:pPr>
            <a:r>
              <a:rPr lang="en-US"/>
              <a:t>  transform: translate(50px,100px);</a:t>
            </a:r>
          </a:p>
          <a:p>
            <a:pPr>
              <a:spcBef>
                <a:spcPts val="0"/>
              </a:spcBef>
              <a:spcAft>
                <a:spcPts val="0"/>
              </a:spcAft>
            </a:pPr>
            <a:r>
              <a:rPr lang="en-US"/>
              <a:t>}</a:t>
            </a:r>
          </a:p>
          <a:p>
            <a:pPr>
              <a:spcBef>
                <a:spcPts val="0"/>
              </a:spcBef>
              <a:spcAft>
                <a:spcPts val="0"/>
              </a:spcAft>
            </a:pPr>
            <a:r>
              <a:rPr lang="en-US"/>
              <a:t>		&lt;/style&gt;</a:t>
            </a:r>
          </a:p>
          <a:p>
            <a:pPr>
              <a:spcBef>
                <a:spcPts val="0"/>
              </a:spcBef>
              <a:spcAft>
                <a:spcPts val="0"/>
              </a:spcAft>
            </a:pPr>
            <a:r>
              <a:rPr lang="en-US"/>
              <a:t>		&lt;/head&gt;</a:t>
            </a:r>
          </a:p>
          <a:p>
            <a:pPr>
              <a:spcBef>
                <a:spcPts val="0"/>
              </a:spcBef>
              <a:spcAft>
                <a:spcPts val="0"/>
              </a:spcAft>
            </a:pPr>
            <a:endParaRPr lang="en-US" sz="2000"/>
          </a:p>
          <a:p>
            <a:endParaRPr lang="en-US" sz="2000"/>
          </a:p>
          <a:p>
            <a:endParaRPr lang="en-US" sz="2000"/>
          </a:p>
          <a:p>
            <a:endParaRPr lang="en-US" sz="2000"/>
          </a:p>
        </p:txBody>
      </p:sp>
      <p:sp>
        <p:nvSpPr>
          <p:cNvPr id="4" name="Slide Number Placeholder 3"/>
          <p:cNvSpPr>
            <a:spLocks noGrp="1"/>
          </p:cNvSpPr>
          <p:nvPr>
            <p:ph type="sldNum" sz="quarter" idx="12"/>
          </p:nvPr>
        </p:nvSpPr>
        <p:spPr/>
        <p:txBody>
          <a:bodyPr/>
          <a:lstStyle/>
          <a:p>
            <a:fld id="{8746D3AE-9A6B-4724-B938-46259D069C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D465C-0759-A689-007F-543899BADB9A}"/>
              </a:ext>
            </a:extLst>
          </p:cNvPr>
          <p:cNvSpPr>
            <a:spLocks noGrp="1"/>
          </p:cNvSpPr>
          <p:nvPr>
            <p:ph idx="1"/>
          </p:nvPr>
        </p:nvSpPr>
        <p:spPr>
          <a:xfrm>
            <a:off x="685800" y="1166018"/>
            <a:ext cx="7772400" cy="4525963"/>
          </a:xfrm>
        </p:spPr>
        <p:txBody>
          <a:bodyPr/>
          <a:lstStyle/>
          <a:p>
            <a:pPr>
              <a:spcBef>
                <a:spcPts val="0"/>
              </a:spcBef>
              <a:spcAft>
                <a:spcPts val="0"/>
              </a:spcAft>
            </a:pPr>
            <a:r>
              <a:rPr lang="en-US" sz="2400"/>
              <a:t>&lt;body&gt;</a:t>
            </a:r>
          </a:p>
          <a:p>
            <a:pPr>
              <a:spcBef>
                <a:spcPts val="0"/>
              </a:spcBef>
              <a:spcAft>
                <a:spcPts val="0"/>
              </a:spcAft>
            </a:pPr>
            <a:r>
              <a:rPr lang="en-US" sz="2400"/>
              <a:t>&lt;h1&gt;The translate() Method&lt;/h1&gt;</a:t>
            </a:r>
          </a:p>
          <a:p>
            <a:pPr>
              <a:spcBef>
                <a:spcPts val="0"/>
              </a:spcBef>
              <a:spcAft>
                <a:spcPts val="0"/>
              </a:spcAft>
            </a:pPr>
            <a:r>
              <a:rPr lang="en-US" sz="2400"/>
              <a:t>&lt;p&gt;The translate() method moves an element from its current position:&lt;/p&gt;</a:t>
            </a:r>
          </a:p>
          <a:p>
            <a:pPr>
              <a:spcBef>
                <a:spcPts val="0"/>
              </a:spcBef>
              <a:spcAft>
                <a:spcPts val="0"/>
              </a:spcAft>
            </a:pPr>
            <a:endParaRPr lang="en-US" sz="2400"/>
          </a:p>
          <a:p>
            <a:pPr>
              <a:spcBef>
                <a:spcPts val="0"/>
              </a:spcBef>
              <a:spcAft>
                <a:spcPts val="0"/>
              </a:spcAft>
            </a:pPr>
            <a:r>
              <a:rPr lang="en-US" sz="2400"/>
              <a:t>&lt;div&gt;</a:t>
            </a:r>
          </a:p>
          <a:p>
            <a:pPr>
              <a:spcBef>
                <a:spcPts val="0"/>
              </a:spcBef>
              <a:spcAft>
                <a:spcPts val="0"/>
              </a:spcAft>
            </a:pPr>
            <a:r>
              <a:rPr lang="en-US" sz="2400"/>
              <a:t>This div element is moved 50 pixels to the right, and 100 pixels down from its current position.</a:t>
            </a:r>
          </a:p>
          <a:p>
            <a:pPr>
              <a:spcBef>
                <a:spcPts val="0"/>
              </a:spcBef>
              <a:spcAft>
                <a:spcPts val="0"/>
              </a:spcAft>
            </a:pPr>
            <a:r>
              <a:rPr lang="en-US" sz="2400"/>
              <a:t>&lt;/div&gt;</a:t>
            </a:r>
          </a:p>
          <a:p>
            <a:pPr>
              <a:spcBef>
                <a:spcPts val="0"/>
              </a:spcBef>
              <a:spcAft>
                <a:spcPts val="0"/>
              </a:spcAft>
            </a:pPr>
            <a:endParaRPr lang="en-US" sz="2400"/>
          </a:p>
          <a:p>
            <a:pPr>
              <a:spcBef>
                <a:spcPts val="0"/>
              </a:spcBef>
              <a:spcAft>
                <a:spcPts val="0"/>
              </a:spcAft>
            </a:pPr>
            <a:r>
              <a:rPr lang="en-US" sz="2400"/>
              <a:t>&lt;/body&gt;</a:t>
            </a:r>
          </a:p>
          <a:p>
            <a:pPr>
              <a:spcBef>
                <a:spcPts val="0"/>
              </a:spcBef>
              <a:spcAft>
                <a:spcPts val="0"/>
              </a:spcAft>
            </a:pPr>
            <a:r>
              <a:rPr lang="en-US" sz="2400"/>
              <a:t>&lt;/html&gt;</a:t>
            </a:r>
          </a:p>
          <a:p>
            <a:endParaRPr lang="en-US"/>
          </a:p>
        </p:txBody>
      </p:sp>
      <p:sp>
        <p:nvSpPr>
          <p:cNvPr id="4" name="Slide Number Placeholder 3">
            <a:extLst>
              <a:ext uri="{FF2B5EF4-FFF2-40B4-BE49-F238E27FC236}">
                <a16:creationId xmlns:a16="http://schemas.microsoft.com/office/drawing/2014/main" id="{CCEA9D40-4266-705F-EEB3-AEAF5EEA161B}"/>
              </a:ext>
            </a:extLst>
          </p:cNvPr>
          <p:cNvSpPr>
            <a:spLocks noGrp="1"/>
          </p:cNvSpPr>
          <p:nvPr>
            <p:ph type="sldNum" sz="quarter" idx="12"/>
          </p:nvPr>
        </p:nvSpPr>
        <p:spPr/>
        <p:txBody>
          <a:bodyPr/>
          <a:lstStyle/>
          <a:p>
            <a:fld id="{8746D3AE-9A6B-4724-B938-46259D069CC8}" type="slidenum">
              <a:rPr lang="en-US" smtClean="0"/>
              <a:pPr/>
              <a:t>38</a:t>
            </a:fld>
            <a:endParaRPr lang="en-US"/>
          </a:p>
        </p:txBody>
      </p:sp>
    </p:spTree>
    <p:extLst>
      <p:ext uri="{BB962C8B-B14F-4D97-AF65-F5344CB8AC3E}">
        <p14:creationId xmlns:p14="http://schemas.microsoft.com/office/powerpoint/2010/main" val="3414300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8D783-7905-7C63-0C74-BAEB5B71B34A}"/>
              </a:ext>
            </a:extLst>
          </p:cNvPr>
          <p:cNvSpPr>
            <a:spLocks noGrp="1"/>
          </p:cNvSpPr>
          <p:nvPr>
            <p:ph idx="1"/>
          </p:nvPr>
        </p:nvSpPr>
        <p:spPr>
          <a:xfrm>
            <a:off x="609600" y="1295400"/>
            <a:ext cx="5410200" cy="4525963"/>
          </a:xfrm>
        </p:spPr>
        <p:txBody>
          <a:bodyPr/>
          <a:lstStyle/>
          <a:p>
            <a:r>
              <a:rPr lang="en-US"/>
              <a:t>transform: </a:t>
            </a:r>
            <a:r>
              <a:rPr lang="en-US" err="1"/>
              <a:t>scaleY</a:t>
            </a:r>
            <a:r>
              <a:rPr lang="en-US"/>
              <a:t>(3);</a:t>
            </a:r>
          </a:p>
          <a:p>
            <a:endParaRPr lang="en-US"/>
          </a:p>
          <a:p>
            <a:endParaRPr lang="en-US"/>
          </a:p>
          <a:p>
            <a:endParaRPr lang="en-US"/>
          </a:p>
          <a:p>
            <a:endParaRPr lang="en-US"/>
          </a:p>
          <a:p>
            <a:endParaRPr lang="en-US"/>
          </a:p>
          <a:p>
            <a:r>
              <a:rPr lang="en-US"/>
              <a:t>	transform: </a:t>
            </a:r>
            <a:r>
              <a:rPr lang="en-US" err="1"/>
              <a:t>scaleX</a:t>
            </a:r>
            <a:r>
              <a:rPr lang="en-US"/>
              <a:t>(0.5);</a:t>
            </a:r>
          </a:p>
          <a:p>
            <a:endParaRPr lang="en-US"/>
          </a:p>
        </p:txBody>
      </p:sp>
      <p:sp>
        <p:nvSpPr>
          <p:cNvPr id="4" name="Slide Number Placeholder 3">
            <a:extLst>
              <a:ext uri="{FF2B5EF4-FFF2-40B4-BE49-F238E27FC236}">
                <a16:creationId xmlns:a16="http://schemas.microsoft.com/office/drawing/2014/main" id="{65AE095C-411B-520D-66F6-B283A2336E86}"/>
              </a:ext>
            </a:extLst>
          </p:cNvPr>
          <p:cNvSpPr>
            <a:spLocks noGrp="1"/>
          </p:cNvSpPr>
          <p:nvPr>
            <p:ph type="sldNum" sz="quarter" idx="12"/>
          </p:nvPr>
        </p:nvSpPr>
        <p:spPr/>
        <p:txBody>
          <a:bodyPr/>
          <a:lstStyle/>
          <a:p>
            <a:fld id="{8746D3AE-9A6B-4724-B938-46259D069CC8}" type="slidenum">
              <a:rPr lang="en-US" smtClean="0"/>
              <a:pPr/>
              <a:t>39</a:t>
            </a:fld>
            <a:endParaRPr lang="en-US"/>
          </a:p>
        </p:txBody>
      </p:sp>
      <p:pic>
        <p:nvPicPr>
          <p:cNvPr id="7" name="Content Placeholder 6">
            <a:extLst>
              <a:ext uri="{FF2B5EF4-FFF2-40B4-BE49-F238E27FC236}">
                <a16:creationId xmlns:a16="http://schemas.microsoft.com/office/drawing/2014/main" id="{0EE0F9E3-C307-FBA7-4738-8710A18BA2A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168830" y="143450"/>
            <a:ext cx="2540141" cy="3804950"/>
          </a:xfrm>
        </p:spPr>
      </p:pic>
      <p:pic>
        <p:nvPicPr>
          <p:cNvPr id="9" name="Picture 8">
            <a:extLst>
              <a:ext uri="{FF2B5EF4-FFF2-40B4-BE49-F238E27FC236}">
                <a16:creationId xmlns:a16="http://schemas.microsoft.com/office/drawing/2014/main" id="{3EF15EF4-5F0D-4330-D34E-B1987CAC3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32" y="4359683"/>
            <a:ext cx="1720868" cy="1655684"/>
          </a:xfrm>
          <a:prstGeom prst="rect">
            <a:avLst/>
          </a:prstGeom>
        </p:spPr>
      </p:pic>
    </p:spTree>
    <p:extLst>
      <p:ext uri="{BB962C8B-B14F-4D97-AF65-F5344CB8AC3E}">
        <p14:creationId xmlns:p14="http://schemas.microsoft.com/office/powerpoint/2010/main" val="142572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1111250"/>
          <a:ext cx="8229600" cy="8326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t>HTML 4</a:t>
                      </a:r>
                    </a:p>
                  </a:txBody>
                  <a:tcPr/>
                </a:tc>
                <a:tc>
                  <a:txBody>
                    <a:bodyPr/>
                    <a:lstStyle/>
                    <a:p>
                      <a:r>
                        <a:rPr lang="en-US"/>
                        <a:t>HTML 5</a:t>
                      </a:r>
                    </a:p>
                  </a:txBody>
                  <a:tcPr/>
                </a:tc>
                <a:extLst>
                  <a:ext uri="{0D108BD9-81ED-4DB2-BD59-A6C34878D82A}">
                    <a16:rowId xmlns:a16="http://schemas.microsoft.com/office/drawing/2014/main" val="10000"/>
                  </a:ext>
                </a:extLst>
              </a:tr>
              <a:tr h="4613910">
                <a:tc>
                  <a:txBody>
                    <a:bodyPr/>
                    <a:lstStyle/>
                    <a:p>
                      <a:r>
                        <a:rPr lang="en-US" sz="1800" b="0" i="0" kern="1200">
                          <a:solidFill>
                            <a:schemeClr val="dk1"/>
                          </a:solidFill>
                          <a:latin typeface="+mn-lt"/>
                          <a:ea typeface="+mn-ea"/>
                          <a:cs typeface="+mn-cs"/>
                        </a:rPr>
                        <a:t>&lt;!DOCTYPE HTML PUBLIC "-//W3C//DTD HTML 4.01//EN" "http://www.w3.org/TR/html4/strict.dtd"&gt; </a:t>
                      </a:r>
                    </a:p>
                    <a:p>
                      <a:r>
                        <a:rPr lang="en-US" sz="1800" b="0" i="0" kern="1200">
                          <a:solidFill>
                            <a:schemeClr val="dk1"/>
                          </a:solidFill>
                          <a:latin typeface="+mn-lt"/>
                          <a:ea typeface="+mn-ea"/>
                          <a:cs typeface="+mn-cs"/>
                        </a:rPr>
                        <a:t>&lt;html&gt; </a:t>
                      </a:r>
                    </a:p>
                    <a:p>
                      <a:r>
                        <a:rPr lang="en-US" sz="1800" b="0" i="0" kern="1200">
                          <a:solidFill>
                            <a:schemeClr val="dk1"/>
                          </a:solidFill>
                          <a:latin typeface="+mn-lt"/>
                          <a:ea typeface="+mn-ea"/>
                          <a:cs typeface="+mn-cs"/>
                        </a:rPr>
                        <a:t>&lt;head&gt; &lt;title&gt;HTML 4 Example&lt;/title&gt; &lt;/head&gt;</a:t>
                      </a:r>
                    </a:p>
                    <a:p>
                      <a:r>
                        <a:rPr lang="en-US" sz="1800" b="0" i="0" kern="1200">
                          <a:solidFill>
                            <a:schemeClr val="dk1"/>
                          </a:solidFill>
                          <a:latin typeface="+mn-lt"/>
                          <a:ea typeface="+mn-ea"/>
                          <a:cs typeface="+mn-cs"/>
                        </a:rPr>
                        <a:t> &lt;body&gt;</a:t>
                      </a:r>
                    </a:p>
                    <a:p>
                      <a:r>
                        <a:rPr lang="en-US" sz="1800" b="0" i="0" kern="1200">
                          <a:solidFill>
                            <a:schemeClr val="dk1"/>
                          </a:solidFill>
                          <a:latin typeface="+mn-lt"/>
                          <a:ea typeface="+mn-ea"/>
                          <a:cs typeface="+mn-cs"/>
                        </a:rPr>
                        <a:t> &lt;h1&gt;Hello, HTML 4!&lt;/h1&gt;</a:t>
                      </a:r>
                    </a:p>
                    <a:p>
                      <a:r>
                        <a:rPr lang="en-US" sz="1800" b="0" i="0" kern="1200">
                          <a:solidFill>
                            <a:schemeClr val="dk1"/>
                          </a:solidFill>
                          <a:latin typeface="+mn-lt"/>
                          <a:ea typeface="+mn-ea"/>
                          <a:cs typeface="+mn-cs"/>
                        </a:rPr>
                        <a:t> &lt;p&gt;This is a simple HTML 4 example.&lt;/p&gt; </a:t>
                      </a:r>
                    </a:p>
                    <a:p>
                      <a:r>
                        <a:rPr lang="en-US" sz="1800" b="0" i="0" kern="1200">
                          <a:solidFill>
                            <a:schemeClr val="dk1"/>
                          </a:solidFill>
                          <a:latin typeface="+mn-lt"/>
                          <a:ea typeface="+mn-ea"/>
                          <a:cs typeface="+mn-cs"/>
                        </a:rPr>
                        <a:t>&lt;</a:t>
                      </a:r>
                      <a:r>
                        <a:rPr lang="en-US" sz="1800" b="0" i="0" kern="1200" err="1">
                          <a:solidFill>
                            <a:schemeClr val="dk1"/>
                          </a:solidFill>
                          <a:latin typeface="+mn-lt"/>
                          <a:ea typeface="+mn-ea"/>
                          <a:cs typeface="+mn-cs"/>
                        </a:rPr>
                        <a:t>ul</a:t>
                      </a:r>
                      <a:r>
                        <a:rPr lang="en-US" sz="1800" b="0" i="0" kern="1200">
                          <a:solidFill>
                            <a:schemeClr val="dk1"/>
                          </a:solidFill>
                          <a:latin typeface="+mn-lt"/>
                          <a:ea typeface="+mn-ea"/>
                          <a:cs typeface="+mn-cs"/>
                        </a:rPr>
                        <a:t>&gt; &lt;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&gt;Item 1&lt;/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 &lt;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&gt;Item 2&lt;/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 &lt;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&gt;Item 3&lt;/</a:t>
                      </a:r>
                      <a:r>
                        <a:rPr lang="en-US" sz="1800" b="0" i="0" kern="1200" err="1">
                          <a:solidFill>
                            <a:schemeClr val="dk1"/>
                          </a:solidFill>
                          <a:latin typeface="+mn-lt"/>
                          <a:ea typeface="+mn-ea"/>
                          <a:cs typeface="+mn-cs"/>
                        </a:rPr>
                        <a:t>li</a:t>
                      </a:r>
                      <a:r>
                        <a:rPr lang="en-US" sz="1800" b="0" i="0" kern="1200">
                          <a:solidFill>
                            <a:schemeClr val="dk1"/>
                          </a:solidFill>
                          <a:latin typeface="+mn-lt"/>
                          <a:ea typeface="+mn-ea"/>
                          <a:cs typeface="+mn-cs"/>
                        </a:rPr>
                        <a:t>&gt; &lt;/</a:t>
                      </a:r>
                      <a:r>
                        <a:rPr lang="en-US" sz="1800" b="0" i="0" kern="1200" err="1">
                          <a:solidFill>
                            <a:schemeClr val="dk1"/>
                          </a:solidFill>
                          <a:latin typeface="+mn-lt"/>
                          <a:ea typeface="+mn-ea"/>
                          <a:cs typeface="+mn-cs"/>
                        </a:rPr>
                        <a:t>ul</a:t>
                      </a:r>
                      <a:r>
                        <a:rPr lang="en-US" sz="1800" b="0" i="0" kern="1200">
                          <a:solidFill>
                            <a:schemeClr val="dk1"/>
                          </a:solidFill>
                          <a:latin typeface="+mn-lt"/>
                          <a:ea typeface="+mn-ea"/>
                          <a:cs typeface="+mn-cs"/>
                        </a:rPr>
                        <a:t>&gt; </a:t>
                      </a:r>
                    </a:p>
                    <a:p>
                      <a:r>
                        <a:rPr lang="en-US" sz="1800" b="0" i="0" kern="1200">
                          <a:solidFill>
                            <a:schemeClr val="dk1"/>
                          </a:solidFill>
                          <a:latin typeface="+mn-lt"/>
                          <a:ea typeface="+mn-ea"/>
                          <a:cs typeface="+mn-cs"/>
                        </a:rPr>
                        <a:t>&lt;/body&gt; </a:t>
                      </a:r>
                    </a:p>
                    <a:p>
                      <a:r>
                        <a:rPr lang="en-US" sz="1800" b="0" i="0" kern="1200">
                          <a:solidFill>
                            <a:schemeClr val="dk1"/>
                          </a:solidFill>
                          <a:latin typeface="+mn-lt"/>
                          <a:ea typeface="+mn-ea"/>
                          <a:cs typeface="+mn-cs"/>
                        </a:rPr>
                        <a:t>&lt;/html&gt;</a:t>
                      </a:r>
                      <a:endParaRPr lang="en-US"/>
                    </a:p>
                  </a:txBody>
                  <a:tcPr/>
                </a:tc>
                <a:tc>
                  <a:txBody>
                    <a:bodyPr/>
                    <a:lstStyle/>
                    <a:p>
                      <a:r>
                        <a:rPr lang="en-US" sz="1600"/>
                        <a:t>&lt;!DOCTYPE html&gt;</a:t>
                      </a:r>
                    </a:p>
                    <a:p>
                      <a:r>
                        <a:rPr lang="en-US" sz="1600"/>
                        <a:t>&lt;html </a:t>
                      </a:r>
                      <a:r>
                        <a:rPr lang="en-US" sz="1600" err="1"/>
                        <a:t>lang</a:t>
                      </a:r>
                      <a:r>
                        <a:rPr lang="en-US" sz="1600"/>
                        <a:t>="en"&gt;</a:t>
                      </a:r>
                    </a:p>
                    <a:p>
                      <a:r>
                        <a:rPr lang="en-US" sz="1600"/>
                        <a:t>&lt;head&gt;</a:t>
                      </a:r>
                    </a:p>
                    <a:p>
                      <a:r>
                        <a:rPr lang="en-US" sz="1600"/>
                        <a:t>  &lt;meta </a:t>
                      </a:r>
                      <a:r>
                        <a:rPr lang="en-US" sz="1600" err="1"/>
                        <a:t>charset</a:t>
                      </a:r>
                      <a:r>
                        <a:rPr lang="en-US" sz="1600"/>
                        <a:t>="UTF-8"&gt;</a:t>
                      </a:r>
                    </a:p>
                    <a:p>
                      <a:r>
                        <a:rPr lang="en-US" sz="1600"/>
                        <a:t>  &lt;meta name="viewport" content="width=device-width, initial-scale=1.0"&gt;</a:t>
                      </a:r>
                    </a:p>
                    <a:p>
                      <a:r>
                        <a:rPr lang="en-US" sz="1600"/>
                        <a:t>  &lt;title&gt;HTML5 Example&lt;/title&gt;</a:t>
                      </a:r>
                    </a:p>
                    <a:p>
                      <a:r>
                        <a:rPr lang="en-US" sz="1600"/>
                        <a:t>&lt;/head&gt;</a:t>
                      </a:r>
                    </a:p>
                    <a:p>
                      <a:r>
                        <a:rPr lang="en-US" sz="1600"/>
                        <a:t>&lt;body&gt;</a:t>
                      </a:r>
                    </a:p>
                    <a:p>
                      <a:r>
                        <a:rPr lang="en-US" sz="1600"/>
                        <a:t>  &lt;header&gt;</a:t>
                      </a:r>
                    </a:p>
                    <a:p>
                      <a:r>
                        <a:rPr lang="en-US" sz="1600"/>
                        <a:t>    &lt;h1&gt;Hello, HTML5!&lt;/h1&gt;</a:t>
                      </a:r>
                    </a:p>
                    <a:p>
                      <a:r>
                        <a:rPr lang="en-US" sz="1600"/>
                        <a:t>  &lt;/header&gt;</a:t>
                      </a:r>
                    </a:p>
                    <a:p>
                      <a:r>
                        <a:rPr lang="en-US" sz="1600"/>
                        <a:t>  &lt;</a:t>
                      </a:r>
                      <a:r>
                        <a:rPr lang="en-US" sz="1600" err="1"/>
                        <a:t>nav</a:t>
                      </a:r>
                      <a:r>
                        <a:rPr lang="en-US" sz="1600"/>
                        <a:t>&gt;</a:t>
                      </a:r>
                    </a:p>
                    <a:p>
                      <a:r>
                        <a:rPr lang="en-US" sz="1600"/>
                        <a:t>    &lt;</a:t>
                      </a:r>
                      <a:r>
                        <a:rPr lang="en-US" sz="1600" err="1"/>
                        <a:t>ul</a:t>
                      </a:r>
                      <a:r>
                        <a:rPr lang="en-US" sz="1600"/>
                        <a:t>&gt;</a:t>
                      </a:r>
                    </a:p>
                    <a:p>
                      <a:r>
                        <a:rPr lang="en-US" sz="1600"/>
                        <a:t>      &lt;</a:t>
                      </a:r>
                      <a:r>
                        <a:rPr lang="en-US" sz="1600" err="1"/>
                        <a:t>li</a:t>
                      </a:r>
                      <a:r>
                        <a:rPr lang="en-US" sz="1600"/>
                        <a:t>&gt;Home&lt;/</a:t>
                      </a:r>
                      <a:r>
                        <a:rPr lang="en-US" sz="1600" err="1"/>
                        <a:t>li</a:t>
                      </a:r>
                      <a:r>
                        <a:rPr lang="en-US" sz="1600"/>
                        <a:t>&gt;</a:t>
                      </a:r>
                    </a:p>
                    <a:p>
                      <a:r>
                        <a:rPr lang="en-US" sz="1600"/>
                        <a:t>      &lt;</a:t>
                      </a:r>
                      <a:r>
                        <a:rPr lang="en-US" sz="1600" err="1"/>
                        <a:t>li</a:t>
                      </a:r>
                      <a:r>
                        <a:rPr lang="en-US" sz="1600"/>
                        <a:t>&gt;About&lt;/</a:t>
                      </a:r>
                      <a:r>
                        <a:rPr lang="en-US" sz="1600" err="1"/>
                        <a:t>li</a:t>
                      </a:r>
                      <a:r>
                        <a:rPr lang="en-US" sz="1600"/>
                        <a:t>&gt;</a:t>
                      </a:r>
                    </a:p>
                    <a:p>
                      <a:r>
                        <a:rPr lang="en-US" sz="1600"/>
                        <a:t>      &lt;</a:t>
                      </a:r>
                      <a:r>
                        <a:rPr lang="en-US" sz="1600" err="1"/>
                        <a:t>li</a:t>
                      </a:r>
                      <a:r>
                        <a:rPr lang="en-US" sz="1600"/>
                        <a:t>&gt;Contact&lt;/</a:t>
                      </a:r>
                      <a:r>
                        <a:rPr lang="en-US" sz="1600" err="1"/>
                        <a:t>li</a:t>
                      </a:r>
                      <a:r>
                        <a:rPr lang="en-US" sz="1600"/>
                        <a:t>&gt;</a:t>
                      </a:r>
                    </a:p>
                    <a:p>
                      <a:r>
                        <a:rPr lang="en-US" sz="1600"/>
                        <a:t>    &lt;/</a:t>
                      </a:r>
                      <a:r>
                        <a:rPr lang="en-US" sz="1600" err="1"/>
                        <a:t>ul</a:t>
                      </a:r>
                      <a:r>
                        <a:rPr lang="en-US" sz="1600"/>
                        <a:t>&gt;</a:t>
                      </a:r>
                    </a:p>
                    <a:p>
                      <a:r>
                        <a:rPr lang="en-US" sz="1600"/>
                        <a:t>  &lt;/</a:t>
                      </a:r>
                      <a:r>
                        <a:rPr lang="en-US" sz="1600" err="1"/>
                        <a:t>nav</a:t>
                      </a:r>
                      <a:r>
                        <a:rPr lang="en-US" sz="1600"/>
                        <a:t>&gt;</a:t>
                      </a:r>
                    </a:p>
                    <a:p>
                      <a:r>
                        <a:rPr lang="en-US" sz="1600"/>
                        <a:t>  &lt;section&gt;</a:t>
                      </a:r>
                    </a:p>
                    <a:p>
                      <a:r>
                        <a:rPr lang="en-US" sz="1600"/>
                        <a:t>    &lt;article&gt;</a:t>
                      </a:r>
                    </a:p>
                    <a:p>
                      <a:r>
                        <a:rPr lang="en-US" sz="1600"/>
                        <a:t>      &lt;h2&gt;Article Title&lt;/h2&gt;</a:t>
                      </a:r>
                    </a:p>
                    <a:p>
                      <a:r>
                        <a:rPr lang="en-US" sz="1600"/>
                        <a:t>      &lt;p&gt;This is a simple HTML5 example.&lt;/p&gt;</a:t>
                      </a:r>
                    </a:p>
                    <a:p>
                      <a:r>
                        <a:rPr lang="en-US" sz="1600"/>
                        <a:t>    &lt;/article&gt;</a:t>
                      </a:r>
                    </a:p>
                    <a:p>
                      <a:r>
                        <a:rPr lang="en-US" sz="1600"/>
                        <a:t>  &lt;/section&gt;</a:t>
                      </a:r>
                    </a:p>
                    <a:p>
                      <a:r>
                        <a:rPr lang="en-US" sz="1600"/>
                        <a:t>  &lt;footer&gt;</a:t>
                      </a:r>
                    </a:p>
                    <a:p>
                      <a:r>
                        <a:rPr lang="en-US" sz="1600"/>
                        <a:t>    &lt;p&gt;&amp;copy; 2024 HTML5 Example&lt;/p&gt;</a:t>
                      </a:r>
                    </a:p>
                    <a:p>
                      <a:r>
                        <a:rPr lang="en-US" sz="1600"/>
                        <a:t>  &lt;/footer&gt;</a:t>
                      </a:r>
                    </a:p>
                    <a:p>
                      <a:r>
                        <a:rPr lang="en-US" sz="1600"/>
                        <a:t>&lt;/body&gt;</a:t>
                      </a:r>
                    </a:p>
                    <a:p>
                      <a:r>
                        <a:rPr lang="en-US"/>
                        <a:t>&lt;/html&gt;</a:t>
                      </a:r>
                    </a:p>
                    <a:p>
                      <a:endParaRPr lang="en-US"/>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CSS Gradients</a:t>
            </a:r>
            <a:endParaRPr lang="en-US"/>
          </a:p>
        </p:txBody>
      </p:sp>
      <p:sp>
        <p:nvSpPr>
          <p:cNvPr id="3" name="Content Placeholder 2"/>
          <p:cNvSpPr>
            <a:spLocks noGrp="1"/>
          </p:cNvSpPr>
          <p:nvPr>
            <p:ph idx="1"/>
          </p:nvPr>
        </p:nvSpPr>
        <p:spPr/>
        <p:txBody>
          <a:bodyPr/>
          <a:lstStyle/>
          <a:p>
            <a:r>
              <a:rPr lang="en-US" sz="2000"/>
              <a:t>CSS gradients let you display smooth transitions between two or more specified colors.</a:t>
            </a:r>
          </a:p>
          <a:p>
            <a:r>
              <a:rPr lang="en-US" sz="2000"/>
              <a:t>CSS defines three types of gradients:</a:t>
            </a:r>
          </a:p>
          <a:p>
            <a:r>
              <a:rPr lang="en-US" sz="2000" b="1"/>
              <a:t>Linear Gradients (goes down/up/left/right/diagonally)</a:t>
            </a:r>
            <a:endParaRPr lang="en-US" sz="2000"/>
          </a:p>
          <a:p>
            <a:r>
              <a:rPr lang="en-US" sz="2000" b="1"/>
              <a:t>Radial Gradients (defined by their center)</a:t>
            </a:r>
            <a:endParaRPr lang="en-US" sz="2000"/>
          </a:p>
          <a:p>
            <a:r>
              <a:rPr lang="en-US" sz="2000" b="1"/>
              <a:t>Conic Gradients (rotated around a center point)</a:t>
            </a:r>
            <a:endParaRPr lang="en-US" sz="2000"/>
          </a:p>
          <a:p>
            <a:endParaRPr lang="en-US" sz="20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Linear Gradients</a:t>
            </a:r>
          </a:p>
        </p:txBody>
      </p:sp>
      <p:sp>
        <p:nvSpPr>
          <p:cNvPr id="3" name="Content Placeholder 2"/>
          <p:cNvSpPr>
            <a:spLocks noGrp="1"/>
          </p:cNvSpPr>
          <p:nvPr>
            <p:ph idx="1"/>
          </p:nvPr>
        </p:nvSpPr>
        <p:spPr/>
        <p:txBody>
          <a:bodyPr/>
          <a:lstStyle/>
          <a:p>
            <a:r>
              <a:rPr lang="en-US" sz="2800"/>
              <a:t>To create a linear gradient you must define at least two color stops. Color stops are the colors you want to render smooth transitions among. You can also set a starting point and a direction (or an angle) along with the gradient effect.</a:t>
            </a:r>
          </a:p>
          <a:p>
            <a:endParaRPr lang="en-US" sz="28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Direction - Top to Bottom (this is default)</a:t>
            </a:r>
          </a:p>
        </p:txBody>
      </p:sp>
      <p:sp>
        <p:nvSpPr>
          <p:cNvPr id="3" name="Content Placeholder 2"/>
          <p:cNvSpPr>
            <a:spLocks noGrp="1"/>
          </p:cNvSpPr>
          <p:nvPr>
            <p:ph idx="1"/>
          </p:nvPr>
        </p:nvSpPr>
        <p:spPr/>
        <p:txBody>
          <a:bodyPr/>
          <a:lstStyle/>
          <a:p>
            <a:pPr>
              <a:buNone/>
            </a:pPr>
            <a:r>
              <a:rPr lang="en-US" sz="1600"/>
              <a:t>&lt;!DOCTYPE html&gt;</a:t>
            </a:r>
          </a:p>
          <a:p>
            <a:pPr>
              <a:buNone/>
            </a:pPr>
            <a:r>
              <a:rPr lang="en-US" sz="1600"/>
              <a:t>&lt;html&gt;</a:t>
            </a:r>
          </a:p>
          <a:p>
            <a:pPr>
              <a:buNone/>
            </a:pPr>
            <a:r>
              <a:rPr lang="en-US" sz="1600"/>
              <a:t>&lt;head&gt;</a:t>
            </a:r>
          </a:p>
          <a:p>
            <a:pPr>
              <a:buNone/>
            </a:pPr>
            <a:r>
              <a:rPr lang="en-US" sz="1600"/>
              <a:t>&lt;style&gt;</a:t>
            </a:r>
          </a:p>
          <a:p>
            <a:pPr>
              <a:buNone/>
            </a:pPr>
            <a:r>
              <a:rPr lang="en-US" sz="1600"/>
              <a:t>#grad1 {</a:t>
            </a:r>
          </a:p>
          <a:p>
            <a:pPr>
              <a:buNone/>
            </a:pPr>
            <a:r>
              <a:rPr lang="en-US" sz="1600"/>
              <a:t>  height: 200px;</a:t>
            </a:r>
          </a:p>
          <a:p>
            <a:pPr>
              <a:buNone/>
            </a:pPr>
            <a:r>
              <a:rPr lang="en-US" sz="1600"/>
              <a:t>  background-color: red; /* For browsers that do not support gradients */</a:t>
            </a:r>
          </a:p>
          <a:p>
            <a:pPr>
              <a:buNone/>
            </a:pPr>
            <a:r>
              <a:rPr lang="en-US" sz="1600"/>
              <a:t>  background-image: linear-gradient(red, yellow);</a:t>
            </a:r>
          </a:p>
          <a:p>
            <a:pPr>
              <a:buNone/>
            </a:pPr>
            <a:r>
              <a:rPr lang="en-US" sz="1600"/>
              <a:t>}</a:t>
            </a:r>
          </a:p>
          <a:p>
            <a:pPr>
              <a:buNone/>
            </a:pPr>
            <a:r>
              <a:rPr lang="en-US" sz="1600"/>
              <a:t>&lt;/style&gt; &lt;/head&gt; &lt;body&gt;</a:t>
            </a:r>
          </a:p>
          <a:p>
            <a:pPr>
              <a:buNone/>
            </a:pPr>
            <a:r>
              <a:rPr lang="en-US" sz="1600"/>
              <a:t>&lt;h1&gt;Linear Gradient - Top to Bottom&lt;/h1&gt;</a:t>
            </a:r>
          </a:p>
          <a:p>
            <a:pPr>
              <a:buNone/>
            </a:pPr>
            <a:r>
              <a:rPr lang="en-US" sz="1600"/>
              <a:t>&lt;p&gt;This linear gradient starts red at the top, transitioning to yellow at the bottom:&lt;/p&gt;</a:t>
            </a:r>
          </a:p>
          <a:p>
            <a:pPr>
              <a:buNone/>
            </a:pPr>
            <a:endParaRPr lang="en-US" sz="1600"/>
          </a:p>
          <a:p>
            <a:pPr>
              <a:buNone/>
            </a:pPr>
            <a:r>
              <a:rPr lang="en-US" sz="1600"/>
              <a:t>&lt;div id="grad1"&gt;&lt; /div&gt; &lt;/body&gt; &lt;/html&gt;</a:t>
            </a:r>
          </a:p>
          <a:p>
            <a:pPr>
              <a:buNone/>
            </a:pPr>
            <a:endParaRPr lang="en-US" sz="16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Storage</a:t>
            </a:r>
          </a:p>
        </p:txBody>
      </p:sp>
      <p:sp>
        <p:nvSpPr>
          <p:cNvPr id="3" name="Content Placeholder 2"/>
          <p:cNvSpPr>
            <a:spLocks noGrp="1"/>
          </p:cNvSpPr>
          <p:nvPr>
            <p:ph idx="1"/>
          </p:nvPr>
        </p:nvSpPr>
        <p:spPr/>
        <p:txBody>
          <a:bodyPr/>
          <a:lstStyle/>
          <a:p>
            <a:pPr algn="just"/>
            <a:r>
              <a:rPr lang="en-US" sz="1800"/>
              <a:t>With web storage, web applications can store data locally within the user's browser.</a:t>
            </a:r>
          </a:p>
          <a:p>
            <a:pPr algn="just"/>
            <a:r>
              <a:rPr lang="en-US" sz="1800"/>
              <a:t>Before HTML5, application data had to be stored in </a:t>
            </a:r>
            <a:r>
              <a:rPr lang="en-US" sz="1800" b="1"/>
              <a:t>cookies</a:t>
            </a:r>
            <a:r>
              <a:rPr lang="en-US" sz="1800"/>
              <a:t>, included in every server request. Web storage is more secure, and large amounts of data can be stored locally, without affecting website performance.</a:t>
            </a:r>
          </a:p>
          <a:p>
            <a:pPr algn="just"/>
            <a:r>
              <a:rPr lang="en-US" sz="1800"/>
              <a:t>Unlike cookies, the storage limit is far larger (at least 5MB) and information is never transferred to the server.</a:t>
            </a:r>
          </a:p>
          <a:p>
            <a:pPr algn="just"/>
            <a:r>
              <a:rPr lang="en-US" sz="1800"/>
              <a:t>Web storage is per origin (per domain and protocol). All pages, from one origin, can store and access the same data</a:t>
            </a:r>
          </a:p>
          <a:p>
            <a:pPr algn="just"/>
            <a:endParaRPr lang="en-US" sz="18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a:t>The web storage is more secure and large amounts of data can be stored locally on the client-side web browser. All the data is stored in key-value pairs. </a:t>
            </a:r>
          </a:p>
          <a:p>
            <a:r>
              <a:rPr lang="en-US" sz="2400"/>
              <a:t>In </a:t>
            </a:r>
            <a:r>
              <a:rPr lang="en-US" sz="2400" u="sng">
                <a:hlinkClick r:id="rId2"/>
              </a:rPr>
              <a:t>HTML5</a:t>
            </a:r>
            <a:r>
              <a:rPr lang="en-US" sz="2400"/>
              <a:t> there are two types of web storage API.</a:t>
            </a:r>
          </a:p>
          <a:p>
            <a:pPr lvl="0"/>
            <a:r>
              <a:rPr lang="en-US" sz="2400" b="1" u="sng" err="1">
                <a:hlinkClick r:id="rId3"/>
              </a:rPr>
              <a:t>localStorage</a:t>
            </a:r>
            <a:endParaRPr lang="en-US" sz="2400"/>
          </a:p>
          <a:p>
            <a:pPr lvl="0"/>
            <a:r>
              <a:rPr lang="en-US" sz="2400" b="1" u="sng" err="1">
                <a:hlinkClick r:id="rId4"/>
              </a:rPr>
              <a:t>SessionStorage</a:t>
            </a:r>
            <a:endParaRPr lang="en-US" sz="24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CSE-367 Data Visualization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graphicFrame>
        <p:nvGraphicFramePr>
          <p:cNvPr id="4" name="Table 3"/>
          <p:cNvGraphicFramePr>
            <a:graphicFrameLocks noGrp="1"/>
          </p:cNvGraphicFramePr>
          <p:nvPr/>
        </p:nvGraphicFramePr>
        <p:xfrm>
          <a:off x="762000" y="609600"/>
          <a:ext cx="8001000" cy="5120554"/>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50606">
                <a:tc>
                  <a:txBody>
                    <a:bodyPr/>
                    <a:lstStyle/>
                    <a:p>
                      <a:r>
                        <a:rPr lang="en-US" sz="1800" b="1" u="sng" kern="1200">
                          <a:solidFill>
                            <a:schemeClr val="bg1"/>
                          </a:solidFill>
                          <a:latin typeface="+mn-lt"/>
                          <a:ea typeface="+mn-ea"/>
                          <a:cs typeface="+mn-cs"/>
                        </a:rPr>
                        <a:t>Local Storage:</a:t>
                      </a:r>
                    </a:p>
                  </a:txBody>
                  <a:tcPr/>
                </a:tc>
                <a:tc>
                  <a:txBody>
                    <a:bodyPr/>
                    <a:lstStyle/>
                    <a:p>
                      <a:r>
                        <a:rPr lang="en-US" b="1" u="sng"/>
                        <a:t>Session Storage</a:t>
                      </a:r>
                      <a:r>
                        <a:rPr lang="en-US" b="1"/>
                        <a:t>:</a:t>
                      </a:r>
                      <a:endParaRPr lang="en-US"/>
                    </a:p>
                  </a:txBody>
                  <a:tcPr/>
                </a:tc>
                <a:extLst>
                  <a:ext uri="{0D108BD9-81ED-4DB2-BD59-A6C34878D82A}">
                    <a16:rowId xmlns:a16="http://schemas.microsoft.com/office/drawing/2014/main" val="10000"/>
                  </a:ext>
                </a:extLst>
              </a:tr>
              <a:tr h="4754794">
                <a:tc>
                  <a:txBody>
                    <a:bodyPr/>
                    <a:lstStyle/>
                    <a:p>
                      <a:r>
                        <a:rPr lang="en-US"/>
                        <a:t> It is used to store data on the client side. It has no expiration time, so the data in the </a:t>
                      </a:r>
                      <a:r>
                        <a:rPr lang="en-US" u="sng" err="1">
                          <a:hlinkClick r:id="rId2"/>
                        </a:rPr>
                        <a:t>LocalStorage</a:t>
                      </a:r>
                      <a:r>
                        <a:rPr lang="en-US"/>
                        <a:t> exists always till the user manually deletes it.</a:t>
                      </a:r>
                    </a:p>
                    <a:p>
                      <a:r>
                        <a:rPr lang="en-US" b="1"/>
                        <a:t>Syntax:</a:t>
                      </a:r>
                      <a:endParaRPr lang="en-US"/>
                    </a:p>
                    <a:p>
                      <a:pPr lvl="0"/>
                      <a:r>
                        <a:rPr lang="en-US" b="1"/>
                        <a:t>For storing data in web storage: </a:t>
                      </a:r>
                      <a:r>
                        <a:rPr lang="en-US"/>
                        <a:t>The key and value both should be string or number;</a:t>
                      </a:r>
                    </a:p>
                    <a:p>
                      <a:pPr lvl="0"/>
                      <a:r>
                        <a:rPr lang="en-US" err="1"/>
                        <a:t>LocalStorage.setItem</a:t>
                      </a:r>
                      <a:r>
                        <a:rPr lang="en-US"/>
                        <a:t>("key", "value"); </a:t>
                      </a:r>
                      <a:r>
                        <a:rPr lang="en-US" b="1"/>
                        <a:t>For getting data from web storage: </a:t>
                      </a:r>
                      <a:r>
                        <a:rPr lang="en-US"/>
                        <a:t>We will pass the key and it will return value.</a:t>
                      </a:r>
                    </a:p>
                    <a:p>
                      <a:r>
                        <a:rPr lang="en-US" err="1"/>
                        <a:t>LocalStorage.getItem</a:t>
                      </a:r>
                      <a:r>
                        <a:rPr lang="en-US"/>
                        <a:t>("key");</a:t>
                      </a:r>
                    </a:p>
                    <a:p>
                      <a:endParaRPr lang="en-US"/>
                    </a:p>
                  </a:txBody>
                  <a:tcPr>
                    <a:solidFill>
                      <a:schemeClr val="accent1">
                        <a:tint val="40000"/>
                        <a:alpha val="99000"/>
                      </a:schemeClr>
                    </a:solidFill>
                  </a:tcPr>
                </a:tc>
                <a:tc>
                  <a:txBody>
                    <a:bodyPr/>
                    <a:lstStyle/>
                    <a:p>
                      <a:pPr fontAlgn="base"/>
                      <a:r>
                        <a:rPr lang="en-US"/>
                        <a:t> It is used to store data on the client-side. Data in the </a:t>
                      </a:r>
                      <a:r>
                        <a:rPr lang="en-US" err="1"/>
                        <a:t>SessionStorage</a:t>
                      </a:r>
                      <a:r>
                        <a:rPr lang="en-US"/>
                        <a:t> exist till the current tab is open, if we close the current tab then our data will also erase automatically from the </a:t>
                      </a:r>
                      <a:r>
                        <a:rPr lang="en-US" err="1"/>
                        <a:t>SessionStorage</a:t>
                      </a:r>
                      <a:r>
                        <a:rPr lang="en-US"/>
                        <a:t>.</a:t>
                      </a:r>
                    </a:p>
                    <a:p>
                      <a:pPr fontAlgn="base"/>
                      <a:r>
                        <a:rPr lang="en-US" b="1"/>
                        <a:t>Syntax:</a:t>
                      </a:r>
                      <a:endParaRPr lang="en-US"/>
                    </a:p>
                    <a:p>
                      <a:pPr fontAlgn="base"/>
                      <a:r>
                        <a:rPr lang="en-US" b="1"/>
                        <a:t>For storing data in web storage:</a:t>
                      </a:r>
                      <a:endParaRPr lang="en-US"/>
                    </a:p>
                    <a:p>
                      <a:pPr fontAlgn="base"/>
                      <a:r>
                        <a:rPr lang="en-US" err="1"/>
                        <a:t>SessionStorage.setItem</a:t>
                      </a:r>
                      <a:r>
                        <a:rPr lang="en-US"/>
                        <a:t>("key", "value");</a:t>
                      </a:r>
                      <a:r>
                        <a:rPr lang="en-US" b="1"/>
                        <a:t>For getting data from web storage:</a:t>
                      </a:r>
                      <a:endParaRPr lang="en-US"/>
                    </a:p>
                    <a:p>
                      <a:r>
                        <a:rPr lang="en-US" err="1"/>
                        <a:t>SessionStorage.getItem</a:t>
                      </a:r>
                      <a:r>
                        <a:rPr lang="en-US"/>
                        <a:t>("key");</a:t>
                      </a:r>
                    </a:p>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colors</a:t>
            </a:r>
          </a:p>
        </p:txBody>
      </p:sp>
      <p:sp>
        <p:nvSpPr>
          <p:cNvPr id="3" name="Content Placeholder 2"/>
          <p:cNvSpPr>
            <a:spLocks noGrp="1"/>
          </p:cNvSpPr>
          <p:nvPr>
            <p:ph idx="1"/>
          </p:nvPr>
        </p:nvSpPr>
        <p:spPr/>
        <p:txBody>
          <a:bodyPr/>
          <a:lstStyle/>
          <a:p>
            <a:r>
              <a:rPr lang="en-US" sz="2400"/>
              <a:t>HTML colors are specified with predefined color names, or with RGB, HEX, HSL, RGBA, or HSLA values.</a:t>
            </a:r>
          </a:p>
          <a:p>
            <a:r>
              <a:rPr lang="en-US" sz="2400"/>
              <a:t>HTML supports 140 standard color names.</a:t>
            </a:r>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 colors</a:t>
            </a:r>
          </a:p>
        </p:txBody>
      </p:sp>
      <p:sp>
        <p:nvSpPr>
          <p:cNvPr id="3" name="Content Placeholder 2"/>
          <p:cNvSpPr>
            <a:spLocks noGrp="1"/>
          </p:cNvSpPr>
          <p:nvPr>
            <p:ph idx="1"/>
          </p:nvPr>
        </p:nvSpPr>
        <p:spPr/>
        <p:txBody>
          <a:bodyPr/>
          <a:lstStyle/>
          <a:p>
            <a:pPr marL="0" indent="0">
              <a:buNone/>
            </a:pPr>
            <a:r>
              <a:rPr lang="en-US" sz="1800"/>
              <a:t>&lt;!DOCTYPE html&gt;</a:t>
            </a:r>
          </a:p>
          <a:p>
            <a:pPr marL="0" indent="0">
              <a:buNone/>
            </a:pPr>
            <a:r>
              <a:rPr lang="en-US" sz="1800"/>
              <a:t>&lt;html&gt;</a:t>
            </a:r>
          </a:p>
          <a:p>
            <a:pPr marL="0" indent="0">
              <a:buNone/>
            </a:pPr>
            <a:r>
              <a:rPr lang="en-US" sz="1800"/>
              <a:t>&lt;body&gt;</a:t>
            </a:r>
          </a:p>
          <a:p>
            <a:pPr marL="0" indent="0">
              <a:buNone/>
            </a:pPr>
            <a:r>
              <a:rPr lang="en-US" sz="1800"/>
              <a:t>&lt;h1 style="</a:t>
            </a:r>
            <a:r>
              <a:rPr lang="en-US" sz="1800" err="1"/>
              <a:t>background-color:Tomato</a:t>
            </a:r>
            <a:r>
              <a:rPr lang="en-US" sz="1800"/>
              <a:t>;"&gt;Tomato&lt;/h1&gt;</a:t>
            </a:r>
          </a:p>
          <a:p>
            <a:pPr marL="0" indent="0">
              <a:buNone/>
            </a:pPr>
            <a:r>
              <a:rPr lang="en-US" sz="1800"/>
              <a:t>&lt;h1 style="background-</a:t>
            </a:r>
            <a:r>
              <a:rPr lang="en-US" sz="1800" err="1"/>
              <a:t>color:Orange</a:t>
            </a:r>
            <a:r>
              <a:rPr lang="en-US" sz="1800"/>
              <a:t>;"&gt;Orange&lt;/h1&gt;</a:t>
            </a:r>
          </a:p>
          <a:p>
            <a:pPr marL="0" indent="0">
              <a:buNone/>
            </a:pPr>
            <a:r>
              <a:rPr lang="en-US" sz="1800"/>
              <a:t>&lt;h1 style="background-</a:t>
            </a:r>
            <a:r>
              <a:rPr lang="en-US" sz="1800" err="1"/>
              <a:t>color:DodgerBlue</a:t>
            </a:r>
            <a:r>
              <a:rPr lang="en-US" sz="1800"/>
              <a:t>;"&gt;</a:t>
            </a:r>
            <a:r>
              <a:rPr lang="en-US" sz="1800" err="1"/>
              <a:t>DodgerBlue</a:t>
            </a:r>
            <a:r>
              <a:rPr lang="en-US" sz="1800"/>
              <a:t>&lt;/h1&gt;</a:t>
            </a:r>
          </a:p>
          <a:p>
            <a:pPr marL="0" indent="0">
              <a:buNone/>
            </a:pPr>
            <a:r>
              <a:rPr lang="en-US" sz="1800"/>
              <a:t>&lt;h1 style="background-</a:t>
            </a:r>
            <a:r>
              <a:rPr lang="en-US" sz="1800" err="1"/>
              <a:t>color:MediumSeaGreen</a:t>
            </a:r>
            <a:r>
              <a:rPr lang="en-US" sz="1800"/>
              <a:t>;"&gt;</a:t>
            </a:r>
            <a:r>
              <a:rPr lang="en-US" sz="1800" err="1"/>
              <a:t>MediumSeaGreen</a:t>
            </a:r>
            <a:r>
              <a:rPr lang="en-US" sz="1800"/>
              <a:t>&lt;/h1&gt;</a:t>
            </a:r>
          </a:p>
          <a:p>
            <a:pPr marL="0" indent="0">
              <a:buNone/>
            </a:pPr>
            <a:r>
              <a:rPr lang="en-US" sz="1800"/>
              <a:t>&lt;h1 style="background-</a:t>
            </a:r>
            <a:r>
              <a:rPr lang="en-US" sz="1800" err="1"/>
              <a:t>color:Gray</a:t>
            </a:r>
            <a:r>
              <a:rPr lang="en-US" sz="1800"/>
              <a:t>;"&gt;Gray&lt;/h1&gt;</a:t>
            </a:r>
          </a:p>
          <a:p>
            <a:pPr marL="0" indent="0">
              <a:buNone/>
            </a:pPr>
            <a:r>
              <a:rPr lang="en-US" sz="1800"/>
              <a:t>&lt;h1 style="background-</a:t>
            </a:r>
            <a:r>
              <a:rPr lang="en-US" sz="1800" err="1"/>
              <a:t>color:SlateBlue</a:t>
            </a:r>
            <a:r>
              <a:rPr lang="en-US" sz="1800"/>
              <a:t>;"&gt;</a:t>
            </a:r>
            <a:r>
              <a:rPr lang="en-US" sz="1800" err="1"/>
              <a:t>SlateBlue</a:t>
            </a:r>
            <a:r>
              <a:rPr lang="en-US" sz="1800"/>
              <a:t>&lt;/h1&gt;</a:t>
            </a:r>
          </a:p>
          <a:p>
            <a:pPr marL="0" indent="0">
              <a:buNone/>
            </a:pPr>
            <a:r>
              <a:rPr lang="en-US" sz="1800"/>
              <a:t>&lt;h1 style="background-</a:t>
            </a:r>
            <a:r>
              <a:rPr lang="en-US" sz="1800" err="1"/>
              <a:t>color:Violet</a:t>
            </a:r>
            <a:r>
              <a:rPr lang="en-US" sz="1800"/>
              <a:t>;"&gt;Violet&lt;/h1&gt;</a:t>
            </a:r>
          </a:p>
          <a:p>
            <a:pPr marL="0" indent="0">
              <a:buNone/>
            </a:pPr>
            <a:r>
              <a:rPr lang="en-US" sz="1800"/>
              <a:t>&lt;h1 style="background-</a:t>
            </a:r>
            <a:r>
              <a:rPr lang="en-US" sz="1800" err="1"/>
              <a:t>color:LightGray</a:t>
            </a:r>
            <a:r>
              <a:rPr lang="en-US" sz="1800"/>
              <a:t>;"&gt;</a:t>
            </a:r>
            <a:r>
              <a:rPr lang="en-US" sz="1800" err="1"/>
              <a:t>LightGray</a:t>
            </a:r>
            <a:r>
              <a:rPr lang="en-US" sz="1800"/>
              <a:t>&lt;/h1&gt;</a:t>
            </a:r>
          </a:p>
          <a:p>
            <a:pPr marL="0" indent="0">
              <a:buNone/>
            </a:pPr>
            <a:endParaRPr lang="en-US" sz="1800"/>
          </a:p>
          <a:p>
            <a:pPr marL="0" indent="0">
              <a:buNone/>
            </a:pPr>
            <a:r>
              <a:rPr lang="en-US" sz="1800"/>
              <a:t>&lt;/body&gt;</a:t>
            </a:r>
          </a:p>
          <a:p>
            <a:pPr marL="0" indent="0">
              <a:buNone/>
            </a:pPr>
            <a:r>
              <a:rPr lang="en-US" sz="1800"/>
              <a:t>&lt;/html&gt;</a:t>
            </a:r>
          </a:p>
          <a:p>
            <a:pPr marL="0" indent="0">
              <a:buNone/>
            </a:pPr>
            <a:endParaRPr lang="en-US" sz="18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 Values</a:t>
            </a:r>
          </a:p>
        </p:txBody>
      </p:sp>
      <p:sp>
        <p:nvSpPr>
          <p:cNvPr id="3" name="Content Placeholder 2"/>
          <p:cNvSpPr>
            <a:spLocks noGrp="1"/>
          </p:cNvSpPr>
          <p:nvPr>
            <p:ph idx="1"/>
          </p:nvPr>
        </p:nvSpPr>
        <p:spPr/>
        <p:txBody>
          <a:bodyPr/>
          <a:lstStyle/>
          <a:p>
            <a:r>
              <a:rPr lang="en-US" sz="2400"/>
              <a:t>In HTML, colors can also be specified using RGB values, HEX values, HSL values, RGBA values, and HSLA values.</a:t>
            </a:r>
          </a:p>
          <a:p>
            <a:r>
              <a:rPr lang="en-US" sz="2400"/>
              <a:t>The three &lt;div&gt; elements have their background color set with RGB, HEX, and HSL values:</a:t>
            </a:r>
          </a:p>
          <a:p>
            <a:endParaRPr lang="en-US" sz="24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3"/>
          <p:cNvSpPr>
            <a:spLocks noGrp="1"/>
          </p:cNvSpPr>
          <p:nvPr>
            <p:ph type="ctrTitle"/>
          </p:nvPr>
        </p:nvSpPr>
        <p:spPr>
          <a:xfrm>
            <a:off x="800100" y="2301875"/>
            <a:ext cx="7543800" cy="865188"/>
          </a:xfrm>
        </p:spPr>
        <p:txBody>
          <a:bodyPr/>
          <a:lstStyle/>
          <a:p>
            <a:pPr algn="ctr"/>
            <a:r>
              <a:rPr lang="en-US" altLang="en-US">
                <a:solidFill>
                  <a:srgbClr val="FF0000"/>
                </a:solidFill>
              </a:rPr>
              <a:t>Web Forms 2.0 </a:t>
            </a:r>
            <a:endParaRPr lang="en-IN" altLang="en-US">
              <a:solidFill>
                <a:srgbClr val="FF0000"/>
              </a:solidFill>
            </a:endParaRPr>
          </a:p>
        </p:txBody>
      </p:sp>
    </p:spTree>
    <p:extLst>
      <p:ext uri="{BB962C8B-B14F-4D97-AF65-F5344CB8AC3E}">
        <p14:creationId xmlns:p14="http://schemas.microsoft.com/office/powerpoint/2010/main" val="382480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EDITOR</a:t>
            </a:r>
          </a:p>
        </p:txBody>
      </p:sp>
      <p:sp>
        <p:nvSpPr>
          <p:cNvPr id="3" name="Content Placeholder 2"/>
          <p:cNvSpPr>
            <a:spLocks noGrp="1"/>
          </p:cNvSpPr>
          <p:nvPr>
            <p:ph idx="1"/>
          </p:nvPr>
        </p:nvSpPr>
        <p:spPr/>
        <p:txBody>
          <a:bodyPr/>
          <a:lstStyle/>
          <a:p>
            <a:r>
              <a:rPr lang="en-US" b="1"/>
              <a:t>Visual Studio Code (</a:t>
            </a:r>
            <a:r>
              <a:rPr lang="en-US" b="1" err="1"/>
              <a:t>VSCode</a:t>
            </a:r>
            <a:r>
              <a:rPr lang="en-US" b="1"/>
              <a:t>):</a:t>
            </a:r>
            <a:endParaRPr lang="en-US"/>
          </a:p>
          <a:p>
            <a:r>
              <a:rPr lang="en-US" b="1"/>
              <a:t>Sublime Text:</a:t>
            </a:r>
            <a:endParaRPr lang="en-US"/>
          </a:p>
          <a:p>
            <a:r>
              <a:rPr lang="en-US" b="1"/>
              <a:t>Atom:</a:t>
            </a:r>
            <a:endParaRPr lang="en-US"/>
          </a:p>
          <a:p>
            <a:r>
              <a:rPr lang="en-US" b="1"/>
              <a:t>Brackets:</a:t>
            </a:r>
            <a:endParaRPr lang="en-US"/>
          </a:p>
          <a:p>
            <a:r>
              <a:rPr lang="en-US" b="1"/>
              <a:t>Notepad++:</a:t>
            </a:r>
            <a:endParaRPr lang="en-US"/>
          </a:p>
          <a:p>
            <a:r>
              <a:rPr lang="en-US" b="1" err="1"/>
              <a:t>WebStorm</a:t>
            </a:r>
            <a:r>
              <a:rPr lang="en-US" b="1"/>
              <a:t>:</a:t>
            </a:r>
            <a:endParaRPr lang="en-US"/>
          </a:p>
          <a:p>
            <a:r>
              <a:rPr lang="en-US" b="1"/>
              <a:t>Adobe Dreamweaver:</a:t>
            </a:r>
            <a:endParaRPr lang="en-US"/>
          </a:p>
          <a:p>
            <a:r>
              <a:rPr lang="en-US" b="1" err="1"/>
              <a:t>CodeSandbox</a:t>
            </a:r>
            <a:r>
              <a:rPr lang="en-US" b="1"/>
              <a:t>:</a:t>
            </a:r>
            <a:endParaRPr lang="en-US"/>
          </a:p>
          <a:p>
            <a:endParaRPr lang="en-US"/>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Forms 2.0</a:t>
            </a:r>
          </a:p>
        </p:txBody>
      </p:sp>
      <p:sp>
        <p:nvSpPr>
          <p:cNvPr id="3" name="Content Placeholder 2"/>
          <p:cNvSpPr>
            <a:spLocks noGrp="1"/>
          </p:cNvSpPr>
          <p:nvPr>
            <p:ph idx="1"/>
          </p:nvPr>
        </p:nvSpPr>
        <p:spPr/>
        <p:txBody>
          <a:bodyPr/>
          <a:lstStyle/>
          <a:p>
            <a:pPr>
              <a:buNone/>
            </a:pPr>
            <a:r>
              <a:rPr lang="en-US" sz="2000">
                <a:latin typeface="+mj-lt"/>
              </a:rPr>
              <a:t>     Web Forms 2.0 is an evolution in web development, introducing enhanced functionality and interactivity to web forms. This specification, developed by the Web Hypertext Application Technology Working Group (WHATWG), aims to improve the user experience and streamline form submission processes on the internet.</a:t>
            </a:r>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6CC5-CEFD-59A1-D5A8-EF2D40B36995}"/>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81DED78A-BC37-5165-5D2B-E68D581BA9BF}"/>
              </a:ext>
            </a:extLst>
          </p:cNvPr>
          <p:cNvSpPr>
            <a:spLocks noGrp="1"/>
          </p:cNvSpPr>
          <p:nvPr>
            <p:ph idx="1"/>
          </p:nvPr>
        </p:nvSpPr>
        <p:spPr>
          <a:xfrm>
            <a:off x="457200" y="1371600"/>
            <a:ext cx="8229600" cy="4680431"/>
          </a:xfrm>
        </p:spPr>
        <p:txBody>
          <a:bodyPr/>
          <a:lstStyle/>
          <a:p>
            <a:pPr algn="just"/>
            <a:r>
              <a:rPr lang="en-GB" sz="2000">
                <a:latin typeface="+mj-lt"/>
              </a:rPr>
              <a:t>An HTML form constitutes a distinct section of a webpage, encompassing specific controls such as labels, text fields, password fields, hidden fields (utilized by software), radio buttons, checkboxes, </a:t>
            </a:r>
            <a:r>
              <a:rPr lang="en-GB" sz="2000" err="1">
                <a:latin typeface="+mj-lt"/>
              </a:rPr>
              <a:t>fieldsets</a:t>
            </a:r>
            <a:r>
              <a:rPr lang="en-GB" sz="2000">
                <a:latin typeface="+mj-lt"/>
              </a:rPr>
              <a:t>, legends, and submit buttons. </a:t>
            </a:r>
          </a:p>
          <a:p>
            <a:pPr algn="just"/>
            <a:r>
              <a:rPr lang="en-GB" sz="2000">
                <a:latin typeface="+mj-lt"/>
              </a:rPr>
              <a:t>Users engage with these forms to furnish essential information for server processing.</a:t>
            </a:r>
          </a:p>
          <a:p>
            <a:pPr algn="just"/>
            <a:r>
              <a:rPr lang="en-GB" sz="2000">
                <a:latin typeface="+mj-lt"/>
              </a:rPr>
              <a:t>Presently, client-side scripting, commonly employing JavaScript, is employed for effects and basic validation. </a:t>
            </a:r>
          </a:p>
          <a:p>
            <a:pPr algn="just"/>
            <a:r>
              <a:rPr lang="en-GB" sz="2000">
                <a:latin typeface="+mj-lt"/>
              </a:rPr>
              <a:t>HTML5 is expected to significantly diminish the reliance on client-side scripting in the foreseeable future.</a:t>
            </a:r>
            <a:endParaRPr lang="en-IN" sz="2000">
              <a:latin typeface="+mj-lt"/>
            </a:endParaRPr>
          </a:p>
        </p:txBody>
      </p:sp>
      <p:sp>
        <p:nvSpPr>
          <p:cNvPr id="4" name="Footer Placeholder 3">
            <a:extLst>
              <a:ext uri="{FF2B5EF4-FFF2-40B4-BE49-F238E27FC236}">
                <a16:creationId xmlns:a16="http://schemas.microsoft.com/office/drawing/2014/main" id="{614D2064-4D25-8B8F-C929-DF3EB36E7988}"/>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2F0AA696-9E0A-9225-0E76-18CD28D27805}"/>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391624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a:t>Key features of Web Forms 2.0 include:</a:t>
            </a:r>
            <a:endParaRPr lang="en-US"/>
          </a:p>
        </p:txBody>
      </p:sp>
      <p:sp>
        <p:nvSpPr>
          <p:cNvPr id="3" name="Content Placeholder 2"/>
          <p:cNvSpPr>
            <a:spLocks noGrp="1"/>
          </p:cNvSpPr>
          <p:nvPr>
            <p:ph idx="1"/>
          </p:nvPr>
        </p:nvSpPr>
        <p:spPr/>
        <p:txBody>
          <a:bodyPr/>
          <a:lstStyle/>
          <a:p>
            <a:r>
              <a:rPr lang="en-US" sz="2000" i="1"/>
              <a:t>New Input Types:</a:t>
            </a:r>
            <a:r>
              <a:rPr lang="en-US" sz="2000"/>
              <a:t> Introduces specialized input types like date, email, and range, providing users with intuitive ways to input data.</a:t>
            </a:r>
          </a:p>
          <a:p>
            <a:r>
              <a:rPr lang="en-US" sz="2000" i="1"/>
              <a:t>Input Validation:</a:t>
            </a:r>
            <a:r>
              <a:rPr lang="en-US" sz="2000"/>
              <a:t> Built-in validation mechanisms ensure data integrity, reducing errors and enhancing form submission reliability.</a:t>
            </a:r>
          </a:p>
          <a:p>
            <a:r>
              <a:rPr lang="en-US" sz="2000" i="1"/>
              <a:t>Placeholder Attribute:</a:t>
            </a:r>
            <a:r>
              <a:rPr lang="en-US" sz="2000"/>
              <a:t> Enables developers to provide hints or examples within form fields, guiding users and improving usability.</a:t>
            </a:r>
          </a:p>
          <a:p>
            <a:r>
              <a:rPr lang="en-US" sz="2000" i="1"/>
              <a:t>Autofocus Attribute:</a:t>
            </a:r>
            <a:r>
              <a:rPr lang="en-US" sz="2000"/>
              <a:t> Automatically focuses on specific form fields upon page load, enhancing user convenience and efficiency.</a:t>
            </a:r>
          </a:p>
          <a:p>
            <a:endParaRPr lang="en-US" sz="2000"/>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Web Forms 2.0</a:t>
            </a:r>
          </a:p>
        </p:txBody>
      </p:sp>
      <p:sp>
        <p:nvSpPr>
          <p:cNvPr id="3" name="Content Placeholder 2"/>
          <p:cNvSpPr>
            <a:spLocks noGrp="1"/>
          </p:cNvSpPr>
          <p:nvPr>
            <p:ph idx="1"/>
          </p:nvPr>
        </p:nvSpPr>
        <p:spPr/>
        <p:txBody>
          <a:bodyPr/>
          <a:lstStyle/>
          <a:p>
            <a:pPr lvl="1"/>
            <a:r>
              <a:rPr lang="en-US">
                <a:solidFill>
                  <a:schemeClr val="tx1"/>
                </a:solidFill>
              </a:rPr>
              <a:t>Improved user experience with enhanced form controls and validation</a:t>
            </a:r>
          </a:p>
          <a:p>
            <a:pPr lvl="1"/>
            <a:r>
              <a:rPr lang="en-US">
                <a:solidFill>
                  <a:schemeClr val="tx1"/>
                </a:solidFill>
              </a:rPr>
              <a:t>Better accessibility and device compatibility</a:t>
            </a:r>
          </a:p>
          <a:p>
            <a:pPr lvl="1"/>
            <a:r>
              <a:rPr lang="en-US">
                <a:solidFill>
                  <a:schemeClr val="tx1"/>
                </a:solidFill>
              </a:rPr>
              <a:t>Simplified development process with built-in functionalities</a:t>
            </a:r>
          </a:p>
          <a:p>
            <a:pPr lvl="1"/>
            <a:r>
              <a:rPr lang="en-US">
                <a:solidFill>
                  <a:schemeClr val="tx1"/>
                </a:solidFill>
              </a:rPr>
              <a:t>Increased security with built-in input validation</a:t>
            </a:r>
          </a:p>
          <a:p>
            <a:pPr lvl="1"/>
            <a:r>
              <a:rPr lang="en-US" sz="2400">
                <a:solidFill>
                  <a:schemeClr val="tx1"/>
                </a:solidFill>
                <a:latin typeface="Calibri" pitchFamily="34" charset="0"/>
                <a:ea typeface="Calibri" pitchFamily="34" charset="0"/>
                <a:cs typeface="Calibri" pitchFamily="34" charset="0"/>
              </a:rPr>
              <a:t>Use graphics or charts to illustrate the advantages</a:t>
            </a:r>
          </a:p>
          <a:p>
            <a:pPr>
              <a:buNone/>
            </a:pPr>
            <a:endParaRPr lang="en-US"/>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2BBA-03B5-5B0D-4393-2F38670F3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D2DF2-AA89-2BFE-46B7-D63947E3A16D}"/>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64FD0D5A-04D7-96D4-3310-F358559FF2BD}"/>
              </a:ext>
            </a:extLst>
          </p:cNvPr>
          <p:cNvSpPr>
            <a:spLocks noGrp="1"/>
          </p:cNvSpPr>
          <p:nvPr>
            <p:ph idx="1"/>
          </p:nvPr>
        </p:nvSpPr>
        <p:spPr>
          <a:xfrm>
            <a:off x="457200" y="1371600"/>
            <a:ext cx="8229600" cy="4680431"/>
          </a:xfrm>
        </p:spPr>
        <p:txBody>
          <a:bodyPr/>
          <a:lstStyle/>
          <a:p>
            <a:pPr marL="0" indent="0" algn="just">
              <a:buNone/>
            </a:pPr>
            <a:r>
              <a:rPr lang="en-IN" sz="2000">
                <a:latin typeface="+mj-lt"/>
              </a:rPr>
              <a:t>HTML5 Input Element (Text)</a:t>
            </a:r>
          </a:p>
          <a:p>
            <a:pPr marL="0" indent="0" algn="just">
              <a:buNone/>
            </a:pPr>
            <a:r>
              <a:rPr lang="en-GB" sz="2000" b="1">
                <a:latin typeface="+mj-lt"/>
              </a:rPr>
              <a:t>E-mail</a:t>
            </a:r>
            <a:r>
              <a:rPr lang="en-GB" sz="2000">
                <a:latin typeface="+mj-lt"/>
              </a:rPr>
              <a:t> </a:t>
            </a:r>
          </a:p>
          <a:p>
            <a:pPr algn="just"/>
            <a:r>
              <a:rPr lang="en-GB" sz="2000">
                <a:latin typeface="+mj-lt"/>
              </a:rPr>
              <a:t>It will only accept email values. </a:t>
            </a:r>
          </a:p>
          <a:p>
            <a:pPr algn="just"/>
            <a:r>
              <a:rPr lang="en-GB" sz="2000">
                <a:latin typeface="+mj-lt"/>
              </a:rPr>
              <a:t>Input fields that need to contain an email address should use this type. </a:t>
            </a:r>
          </a:p>
          <a:p>
            <a:pPr marL="0" indent="0" algn="just">
              <a:buNone/>
            </a:pPr>
            <a:r>
              <a:rPr lang="en-GB" sz="2000">
                <a:latin typeface="+mj-lt"/>
              </a:rPr>
              <a:t>&lt;form&gt; </a:t>
            </a:r>
          </a:p>
          <a:p>
            <a:pPr marL="0" indent="0" algn="just">
              <a:buNone/>
            </a:pPr>
            <a:r>
              <a:rPr lang="en-GB" sz="2000">
                <a:latin typeface="+mj-lt"/>
              </a:rPr>
              <a:t>&lt;label for="</a:t>
            </a:r>
            <a:r>
              <a:rPr lang="en-GB" sz="2000" err="1">
                <a:latin typeface="+mj-lt"/>
              </a:rPr>
              <a:t>myemail</a:t>
            </a:r>
            <a:r>
              <a:rPr lang="en-GB" sz="2000">
                <a:latin typeface="+mj-lt"/>
              </a:rPr>
              <a:t>"&gt;Enter Email Address:&lt;/label&gt; </a:t>
            </a:r>
          </a:p>
          <a:p>
            <a:pPr marL="0" indent="0" algn="just">
              <a:buNone/>
            </a:pPr>
            <a:r>
              <a:rPr lang="en-GB" sz="2000">
                <a:latin typeface="+mj-lt"/>
              </a:rPr>
              <a:t>&lt;input type="</a:t>
            </a:r>
            <a:r>
              <a:rPr lang="en-GB" sz="2000" err="1">
                <a:latin typeface="+mj-lt"/>
              </a:rPr>
              <a:t>emai</a:t>
            </a:r>
            <a:r>
              <a:rPr lang="en-GB" sz="2000">
                <a:latin typeface="+mj-lt"/>
              </a:rPr>
              <a:t>" id="</a:t>
            </a:r>
            <a:r>
              <a:rPr lang="en-GB" sz="2000" err="1">
                <a:latin typeface="+mj-lt"/>
              </a:rPr>
              <a:t>myemail</a:t>
            </a:r>
            <a:r>
              <a:rPr lang="en-GB" sz="2000">
                <a:latin typeface="+mj-lt"/>
              </a:rPr>
              <a:t>" required&gt; </a:t>
            </a:r>
          </a:p>
          <a:p>
            <a:pPr marL="0" indent="0" algn="just">
              <a:buNone/>
            </a:pPr>
            <a:r>
              <a:rPr lang="en-GB" sz="2000">
                <a:latin typeface="+mj-lt"/>
              </a:rPr>
              <a:t>&lt;/form&gt;</a:t>
            </a:r>
          </a:p>
          <a:p>
            <a:pPr marL="0" indent="0" algn="just">
              <a:buNone/>
            </a:pPr>
            <a:endParaRPr lang="en-GB" sz="2000">
              <a:latin typeface="+mj-lt"/>
            </a:endParaRPr>
          </a:p>
          <a:p>
            <a:pPr marL="0" indent="0" algn="just">
              <a:buNone/>
            </a:pPr>
            <a:endParaRPr lang="en-GB" sz="2000">
              <a:latin typeface="+mj-lt"/>
            </a:endParaRPr>
          </a:p>
          <a:p>
            <a:pPr marL="0" indent="0" algn="just">
              <a:buNone/>
            </a:pPr>
            <a:endParaRPr lang="en-IN" sz="2000">
              <a:latin typeface="+mj-lt"/>
            </a:endParaRPr>
          </a:p>
        </p:txBody>
      </p:sp>
      <p:sp>
        <p:nvSpPr>
          <p:cNvPr id="4" name="Footer Placeholder 3">
            <a:extLst>
              <a:ext uri="{FF2B5EF4-FFF2-40B4-BE49-F238E27FC236}">
                <a16:creationId xmlns:a16="http://schemas.microsoft.com/office/drawing/2014/main" id="{DA6F0DE3-4B29-3642-75C7-DCE18524618A}"/>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C7D3B058-1CC7-D2F8-D523-97AFB15B358F}"/>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711510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98564-0CE3-FCF5-1A73-C332F7D07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D1E8E-20C7-EB26-6EAD-906B64101885}"/>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F19E733B-66ED-B0B5-18E2-AE97590D5131}"/>
              </a:ext>
            </a:extLst>
          </p:cNvPr>
          <p:cNvSpPr>
            <a:spLocks noGrp="1"/>
          </p:cNvSpPr>
          <p:nvPr>
            <p:ph idx="1"/>
          </p:nvPr>
        </p:nvSpPr>
        <p:spPr>
          <a:xfrm>
            <a:off x="457200" y="1371600"/>
            <a:ext cx="8229600" cy="4680431"/>
          </a:xfrm>
        </p:spPr>
        <p:txBody>
          <a:bodyPr/>
          <a:lstStyle/>
          <a:p>
            <a:pPr marL="0" indent="0" algn="just">
              <a:buNone/>
            </a:pPr>
            <a:r>
              <a:rPr lang="en-GB" sz="2000" b="1">
                <a:latin typeface="+mj-lt"/>
              </a:rPr>
              <a:t>Number</a:t>
            </a:r>
          </a:p>
          <a:p>
            <a:pPr algn="just"/>
            <a:r>
              <a:rPr lang="en-GB" sz="2000">
                <a:latin typeface="+mj-lt"/>
              </a:rPr>
              <a:t>This field accepts only numerical values. The step attribute specifies the precision, which defaults to 1.</a:t>
            </a:r>
          </a:p>
          <a:p>
            <a:pPr marL="0" indent="0" algn="just">
              <a:buNone/>
            </a:pPr>
            <a:r>
              <a:rPr lang="en-GB" sz="2000">
                <a:latin typeface="+mj-lt"/>
              </a:rPr>
              <a:t>&lt;form&gt; </a:t>
            </a:r>
          </a:p>
          <a:p>
            <a:pPr marL="0" indent="0" algn="just">
              <a:buNone/>
            </a:pPr>
            <a:r>
              <a:rPr lang="en-GB" sz="2000">
                <a:latin typeface="+mj-lt"/>
              </a:rPr>
              <a:t>&lt;label for="</a:t>
            </a:r>
            <a:r>
              <a:rPr lang="en-GB" sz="2000" err="1">
                <a:latin typeface="+mj-lt"/>
              </a:rPr>
              <a:t>mynumber</a:t>
            </a:r>
            <a:r>
              <a:rPr lang="en-GB" sz="2000">
                <a:latin typeface="+mj-lt"/>
              </a:rPr>
              <a:t>"&gt;Enter a Number:&lt;/label&gt; </a:t>
            </a:r>
          </a:p>
          <a:p>
            <a:pPr marL="0" indent="0" algn="just">
              <a:buNone/>
            </a:pPr>
            <a:r>
              <a:rPr lang="en-GB" sz="2000">
                <a:latin typeface="+mj-lt"/>
              </a:rPr>
              <a:t>&lt;input type="number" min="1" max="10" step="0.5" id="</a:t>
            </a:r>
            <a:r>
              <a:rPr lang="en-GB" sz="2000" err="1">
                <a:latin typeface="+mj-lt"/>
              </a:rPr>
              <a:t>mynumber</a:t>
            </a:r>
            <a:r>
              <a:rPr lang="en-GB" sz="2000">
                <a:latin typeface="+mj-lt"/>
              </a:rPr>
              <a:t>"&gt; </a:t>
            </a:r>
          </a:p>
          <a:p>
            <a:pPr marL="0" indent="0" algn="just">
              <a:buNone/>
            </a:pPr>
            <a:r>
              <a:rPr lang="en-GB" sz="2000">
                <a:latin typeface="+mj-lt"/>
              </a:rPr>
              <a:t>&lt;/form&gt;</a:t>
            </a:r>
          </a:p>
          <a:p>
            <a:pPr algn="just"/>
            <a:endParaRPr lang="en-IN" sz="2000">
              <a:latin typeface="+mj-lt"/>
            </a:endParaRPr>
          </a:p>
        </p:txBody>
      </p:sp>
      <p:sp>
        <p:nvSpPr>
          <p:cNvPr id="4" name="Footer Placeholder 3">
            <a:extLst>
              <a:ext uri="{FF2B5EF4-FFF2-40B4-BE49-F238E27FC236}">
                <a16:creationId xmlns:a16="http://schemas.microsoft.com/office/drawing/2014/main" id="{4A6A4A15-03A5-A331-4993-9D875D9EC388}"/>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D0093A9A-BCAF-43F1-0CF9-CBE71D786E93}"/>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31819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F482-A1BD-DF3C-A708-FD27A02E4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83D1D-D5BF-6464-7A1F-7E86F87E21D5}"/>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E43537B4-D89B-54F9-1825-9E0FE94F6F28}"/>
              </a:ext>
            </a:extLst>
          </p:cNvPr>
          <p:cNvSpPr>
            <a:spLocks noGrp="1"/>
          </p:cNvSpPr>
          <p:nvPr>
            <p:ph idx="1"/>
          </p:nvPr>
        </p:nvSpPr>
        <p:spPr>
          <a:xfrm>
            <a:off x="457200" y="1371600"/>
            <a:ext cx="8229600" cy="4680431"/>
          </a:xfrm>
        </p:spPr>
        <p:txBody>
          <a:bodyPr/>
          <a:lstStyle/>
          <a:p>
            <a:pPr marL="0" indent="0" algn="just">
              <a:buNone/>
            </a:pPr>
            <a:r>
              <a:rPr lang="en-GB" sz="1800" b="1">
                <a:latin typeface="+mj-lt"/>
              </a:rPr>
              <a:t>Time</a:t>
            </a:r>
            <a:r>
              <a:rPr lang="en-GB" sz="1800">
                <a:latin typeface="+mj-lt"/>
              </a:rPr>
              <a:t> </a:t>
            </a:r>
          </a:p>
          <a:p>
            <a:pPr algn="just"/>
            <a:r>
              <a:rPr lang="en-GB" sz="1800">
                <a:latin typeface="+mj-lt"/>
              </a:rPr>
              <a:t>The time (hour, minute, second, fractional second) is encoded according to ISO 8601.</a:t>
            </a:r>
          </a:p>
          <a:p>
            <a:pPr marL="0" indent="0" algn="just">
              <a:buNone/>
            </a:pPr>
            <a:r>
              <a:rPr lang="en-GB" sz="1800">
                <a:latin typeface="+mj-lt"/>
              </a:rPr>
              <a:t>&lt;form&gt; </a:t>
            </a:r>
          </a:p>
          <a:p>
            <a:pPr marL="0" indent="0" algn="just">
              <a:buNone/>
            </a:pPr>
            <a:r>
              <a:rPr lang="en-GB" sz="1800">
                <a:latin typeface="+mj-lt"/>
              </a:rPr>
              <a:t>&lt;label for="</a:t>
            </a:r>
            <a:r>
              <a:rPr lang="en-GB" sz="1800" err="1">
                <a:latin typeface="+mj-lt"/>
              </a:rPr>
              <a:t>mytime</a:t>
            </a:r>
            <a:r>
              <a:rPr lang="en-GB" sz="1800">
                <a:latin typeface="+mj-lt"/>
              </a:rPr>
              <a:t>"&gt;Select Time:&lt;/label&gt; </a:t>
            </a:r>
          </a:p>
          <a:p>
            <a:pPr marL="0" indent="0" algn="just">
              <a:buNone/>
            </a:pPr>
            <a:r>
              <a:rPr lang="en-GB" sz="1800">
                <a:latin typeface="+mj-lt"/>
              </a:rPr>
              <a:t>&lt;input type="time" id="</a:t>
            </a:r>
            <a:r>
              <a:rPr lang="en-GB" sz="1800" err="1">
                <a:latin typeface="+mj-lt"/>
              </a:rPr>
              <a:t>mytime</a:t>
            </a:r>
            <a:r>
              <a:rPr lang="en-GB" sz="1800">
                <a:latin typeface="+mj-lt"/>
              </a:rPr>
              <a:t>"&gt; </a:t>
            </a:r>
          </a:p>
          <a:p>
            <a:pPr marL="0" indent="0" algn="just">
              <a:buNone/>
            </a:pPr>
            <a:r>
              <a:rPr lang="en-GB" sz="1800">
                <a:latin typeface="+mj-lt"/>
              </a:rPr>
              <a:t>&lt;/form&gt;</a:t>
            </a:r>
          </a:p>
          <a:p>
            <a:pPr marL="0" indent="0" algn="just">
              <a:buNone/>
            </a:pPr>
            <a:r>
              <a:rPr lang="en-GB" sz="1800" b="1">
                <a:latin typeface="+mj-lt"/>
              </a:rPr>
              <a:t>Week</a:t>
            </a:r>
          </a:p>
          <a:p>
            <a:pPr algn="just"/>
            <a:r>
              <a:rPr lang="en-GB" sz="1800">
                <a:latin typeface="+mj-lt"/>
              </a:rPr>
              <a:t>A date that is composed of a weekday and a year is encoded according to ISO 8061.</a:t>
            </a:r>
          </a:p>
          <a:p>
            <a:pPr marL="0" indent="0" algn="just">
              <a:buNone/>
            </a:pPr>
            <a:r>
              <a:rPr lang="en-GB" sz="1800">
                <a:latin typeface="+mj-lt"/>
              </a:rPr>
              <a:t>&lt;form&gt; </a:t>
            </a:r>
          </a:p>
          <a:p>
            <a:pPr marL="0" indent="0" algn="just">
              <a:buNone/>
            </a:pPr>
            <a:r>
              <a:rPr lang="en-GB" sz="1800">
                <a:latin typeface="+mj-lt"/>
              </a:rPr>
              <a:t>&lt;label for="</a:t>
            </a:r>
            <a:r>
              <a:rPr lang="en-GB" sz="1800" err="1">
                <a:latin typeface="+mj-lt"/>
              </a:rPr>
              <a:t>myweek</a:t>
            </a:r>
            <a:r>
              <a:rPr lang="en-GB" sz="1800">
                <a:latin typeface="+mj-lt"/>
              </a:rPr>
              <a:t>"&gt;Select Week:&lt;/label&gt; </a:t>
            </a:r>
          </a:p>
          <a:p>
            <a:pPr marL="0" indent="0" algn="just">
              <a:buNone/>
            </a:pPr>
            <a:r>
              <a:rPr lang="en-GB" sz="1800">
                <a:latin typeface="+mj-lt"/>
              </a:rPr>
              <a:t>&lt;input type="week" id="</a:t>
            </a:r>
            <a:r>
              <a:rPr lang="en-GB" sz="1800" err="1">
                <a:latin typeface="+mj-lt"/>
              </a:rPr>
              <a:t>myweek</a:t>
            </a:r>
            <a:r>
              <a:rPr lang="en-GB" sz="1800">
                <a:latin typeface="+mj-lt"/>
              </a:rPr>
              <a:t>"&gt; </a:t>
            </a:r>
          </a:p>
          <a:p>
            <a:pPr marL="0" indent="0" algn="just">
              <a:buNone/>
            </a:pPr>
            <a:r>
              <a:rPr lang="en-GB" sz="1800">
                <a:latin typeface="+mj-lt"/>
              </a:rPr>
              <a:t>&lt;/form&gt;</a:t>
            </a:r>
          </a:p>
          <a:p>
            <a:pPr marL="0" indent="0" algn="just">
              <a:buNone/>
            </a:pPr>
            <a:endParaRPr lang="en-IN" sz="1800">
              <a:latin typeface="+mj-lt"/>
            </a:endParaRPr>
          </a:p>
        </p:txBody>
      </p:sp>
      <p:sp>
        <p:nvSpPr>
          <p:cNvPr id="4" name="Footer Placeholder 3">
            <a:extLst>
              <a:ext uri="{FF2B5EF4-FFF2-40B4-BE49-F238E27FC236}">
                <a16:creationId xmlns:a16="http://schemas.microsoft.com/office/drawing/2014/main" id="{78E9D75A-DEEC-4277-C021-BC24535454B8}"/>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5BDBC1EF-1C3F-142D-1A5D-81F9488BC7FE}"/>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3643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A1545-8F92-0F4D-7EDE-EF980AADA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77900-83D3-9CEC-950A-874F5D119EF9}"/>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4348B4ED-60C9-DA86-88FD-C94C9D6C0B50}"/>
              </a:ext>
            </a:extLst>
          </p:cNvPr>
          <p:cNvSpPr>
            <a:spLocks noGrp="1"/>
          </p:cNvSpPr>
          <p:nvPr>
            <p:ph idx="1"/>
          </p:nvPr>
        </p:nvSpPr>
        <p:spPr>
          <a:xfrm>
            <a:off x="457200" y="1371600"/>
            <a:ext cx="8229600" cy="4680431"/>
          </a:xfrm>
        </p:spPr>
        <p:txBody>
          <a:bodyPr/>
          <a:lstStyle/>
          <a:p>
            <a:pPr marL="0" indent="0" algn="just">
              <a:buNone/>
            </a:pPr>
            <a:r>
              <a:rPr lang="en-GB" sz="2000" b="1">
                <a:latin typeface="+mj-lt"/>
              </a:rPr>
              <a:t>Date: </a:t>
            </a:r>
            <a:r>
              <a:rPr lang="en-GB" sz="2000">
                <a:latin typeface="+mj-lt"/>
              </a:rPr>
              <a:t>A date (year, month, day) is encoded using the ISO 8601 standard.</a:t>
            </a:r>
          </a:p>
          <a:p>
            <a:pPr marL="0" indent="0" algn="just">
              <a:buNone/>
            </a:pPr>
            <a:r>
              <a:rPr lang="en-GB" sz="2000">
                <a:latin typeface="+mj-lt"/>
              </a:rPr>
              <a:t>&lt;form&gt; </a:t>
            </a:r>
          </a:p>
          <a:p>
            <a:pPr marL="0" indent="0" algn="just">
              <a:buNone/>
            </a:pPr>
            <a:r>
              <a:rPr lang="en-GB" sz="2000">
                <a:latin typeface="+mj-lt"/>
              </a:rPr>
              <a:t>&lt;label for="</a:t>
            </a:r>
            <a:r>
              <a:rPr lang="en-GB" sz="2000" err="1">
                <a:latin typeface="+mj-lt"/>
              </a:rPr>
              <a:t>mydate</a:t>
            </a:r>
            <a:r>
              <a:rPr lang="en-GB" sz="2000">
                <a:latin typeface="+mj-lt"/>
              </a:rPr>
              <a:t>"&gt;Select Date:&lt;/label&gt; </a:t>
            </a:r>
          </a:p>
          <a:p>
            <a:pPr marL="0" indent="0" algn="just">
              <a:buNone/>
            </a:pPr>
            <a:r>
              <a:rPr lang="en-GB" sz="2000">
                <a:latin typeface="+mj-lt"/>
              </a:rPr>
              <a:t>&lt;input type="date" value="2019-04-15" id="</a:t>
            </a:r>
            <a:r>
              <a:rPr lang="en-GB" sz="2000" err="1">
                <a:latin typeface="+mj-lt"/>
              </a:rPr>
              <a:t>mydate</a:t>
            </a:r>
            <a:r>
              <a:rPr lang="en-GB" sz="2000">
                <a:latin typeface="+mj-lt"/>
              </a:rPr>
              <a:t>"&gt; </a:t>
            </a:r>
          </a:p>
          <a:p>
            <a:pPr marL="0" indent="0" algn="just">
              <a:buNone/>
            </a:pPr>
            <a:r>
              <a:rPr lang="en-GB" sz="2000">
                <a:latin typeface="+mj-lt"/>
              </a:rPr>
              <a:t>&lt;/form&gt;</a:t>
            </a:r>
          </a:p>
          <a:p>
            <a:pPr marL="0" indent="0" algn="just">
              <a:buNone/>
            </a:pPr>
            <a:r>
              <a:rPr lang="en-GB" sz="2000" b="1">
                <a:latin typeface="+mj-lt"/>
              </a:rPr>
              <a:t>range: </a:t>
            </a:r>
            <a:r>
              <a:rPr lang="en-GB" sz="2000">
                <a:latin typeface="+mj-lt"/>
              </a:rPr>
              <a:t>For input fields, the range type is used to represent a range of values.</a:t>
            </a:r>
          </a:p>
          <a:p>
            <a:pPr marL="0" indent="0" algn="just">
              <a:buNone/>
            </a:pPr>
            <a:r>
              <a:rPr lang="en-GB" sz="2000">
                <a:latin typeface="+mj-lt"/>
              </a:rPr>
              <a:t>&lt;form&gt; </a:t>
            </a:r>
          </a:p>
          <a:p>
            <a:pPr marL="0" indent="0" algn="just">
              <a:buNone/>
            </a:pPr>
            <a:r>
              <a:rPr lang="en-GB" sz="2000">
                <a:latin typeface="+mj-lt"/>
              </a:rPr>
              <a:t>   &lt;label for="</a:t>
            </a:r>
            <a:r>
              <a:rPr lang="en-GB" sz="2000" err="1">
                <a:latin typeface="+mj-lt"/>
              </a:rPr>
              <a:t>mynumber</a:t>
            </a:r>
            <a:r>
              <a:rPr lang="en-GB" sz="2000">
                <a:latin typeface="+mj-lt"/>
              </a:rPr>
              <a:t>"&gt;Select a Number:&lt;/label&gt; </a:t>
            </a:r>
          </a:p>
          <a:p>
            <a:pPr marL="0" indent="0" algn="just">
              <a:buNone/>
            </a:pPr>
            <a:r>
              <a:rPr lang="en-GB" sz="2000">
                <a:latin typeface="+mj-lt"/>
              </a:rPr>
              <a:t>   &lt;input type="range" min="1" max="10" step="0.5" id="</a:t>
            </a:r>
            <a:r>
              <a:rPr lang="en-GB" sz="2000" err="1">
                <a:latin typeface="+mj-lt"/>
              </a:rPr>
              <a:t>mynumber</a:t>
            </a:r>
            <a:r>
              <a:rPr lang="en-GB" sz="2000">
                <a:latin typeface="+mj-lt"/>
              </a:rPr>
              <a:t>"&gt;     </a:t>
            </a:r>
          </a:p>
          <a:p>
            <a:pPr marL="0" indent="0" algn="just">
              <a:buNone/>
            </a:pPr>
            <a:r>
              <a:rPr lang="en-GB" sz="2000">
                <a:latin typeface="+mj-lt"/>
              </a:rPr>
              <a:t>&lt;/form&gt;</a:t>
            </a:r>
            <a:endParaRPr lang="en-IN" sz="2000">
              <a:latin typeface="+mj-lt"/>
            </a:endParaRPr>
          </a:p>
        </p:txBody>
      </p:sp>
      <p:sp>
        <p:nvSpPr>
          <p:cNvPr id="4" name="Footer Placeholder 3">
            <a:extLst>
              <a:ext uri="{FF2B5EF4-FFF2-40B4-BE49-F238E27FC236}">
                <a16:creationId xmlns:a16="http://schemas.microsoft.com/office/drawing/2014/main" id="{F8A66B08-422A-8281-B7EE-3159EA46B96F}"/>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5B56B793-0884-C6EE-1C32-E164C74BE224}"/>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112950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4179-57D9-52B7-38D1-96A2A8B853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1971D-D32E-EFD3-6B7E-A27C3406F1A8}"/>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E2CF5FD5-6C9A-5575-344C-CA0FDB0AA89A}"/>
              </a:ext>
            </a:extLst>
          </p:cNvPr>
          <p:cNvSpPr>
            <a:spLocks noGrp="1"/>
          </p:cNvSpPr>
          <p:nvPr>
            <p:ph idx="1"/>
          </p:nvPr>
        </p:nvSpPr>
        <p:spPr>
          <a:xfrm>
            <a:off x="457200" y="1371600"/>
            <a:ext cx="8229600" cy="4680431"/>
          </a:xfrm>
        </p:spPr>
        <p:txBody>
          <a:bodyPr/>
          <a:lstStyle/>
          <a:p>
            <a:pPr marL="0" indent="0" algn="just">
              <a:buNone/>
            </a:pPr>
            <a:r>
              <a:rPr lang="en-GB" sz="2000" b="1">
                <a:latin typeface="+mj-lt"/>
              </a:rPr>
              <a:t>URL: </a:t>
            </a:r>
            <a:r>
              <a:rPr lang="en-GB" sz="2000">
                <a:latin typeface="+mj-lt"/>
              </a:rPr>
              <a:t>It can only accept URL values. In this type of field, URL addresses should be entered. Those who submit simple text entries must specify the URL, either http://www.example.com or </a:t>
            </a:r>
            <a:r>
              <a:rPr lang="en-GB" sz="2000">
                <a:latin typeface="+mj-lt"/>
                <a:hlinkClick r:id="rId2"/>
              </a:rPr>
              <a:t>http://example.com</a:t>
            </a:r>
            <a:endParaRPr lang="en-GB" sz="2000">
              <a:latin typeface="+mj-lt"/>
            </a:endParaRPr>
          </a:p>
          <a:p>
            <a:pPr marL="0" indent="0" algn="just">
              <a:buNone/>
            </a:pPr>
            <a:endParaRPr lang="en-GB" sz="2000">
              <a:latin typeface="+mj-lt"/>
            </a:endParaRPr>
          </a:p>
          <a:p>
            <a:pPr marL="0" indent="0" algn="just">
              <a:buNone/>
            </a:pPr>
            <a:r>
              <a:rPr lang="en-IN" sz="2000">
                <a:latin typeface="+mj-lt"/>
              </a:rPr>
              <a:t>&lt;form&gt; </a:t>
            </a:r>
          </a:p>
          <a:p>
            <a:pPr marL="0" indent="0" algn="just">
              <a:buNone/>
            </a:pPr>
            <a:r>
              <a:rPr lang="en-IN" sz="2000">
                <a:latin typeface="+mj-lt"/>
              </a:rPr>
              <a:t>&lt;label for="</a:t>
            </a:r>
            <a:r>
              <a:rPr lang="en-IN" sz="2000" err="1">
                <a:latin typeface="+mj-lt"/>
              </a:rPr>
              <a:t>myurl</a:t>
            </a:r>
            <a:r>
              <a:rPr lang="en-IN" sz="2000">
                <a:latin typeface="+mj-lt"/>
              </a:rPr>
              <a:t>"&gt;Enter Website URL:&lt;/label&gt; </a:t>
            </a:r>
          </a:p>
          <a:p>
            <a:pPr marL="0" indent="0" algn="just">
              <a:buNone/>
            </a:pPr>
            <a:r>
              <a:rPr lang="en-IN" sz="2000">
                <a:latin typeface="+mj-lt"/>
              </a:rPr>
              <a:t>&lt;input type="</a:t>
            </a:r>
            <a:r>
              <a:rPr lang="en-IN" sz="2000" err="1">
                <a:latin typeface="+mj-lt"/>
              </a:rPr>
              <a:t>url</a:t>
            </a:r>
            <a:r>
              <a:rPr lang="en-IN" sz="2000">
                <a:latin typeface="+mj-lt"/>
              </a:rPr>
              <a:t>" id="</a:t>
            </a:r>
            <a:r>
              <a:rPr lang="en-IN" sz="2000" err="1">
                <a:latin typeface="+mj-lt"/>
              </a:rPr>
              <a:t>myurl</a:t>
            </a:r>
            <a:r>
              <a:rPr lang="en-IN" sz="2000">
                <a:latin typeface="+mj-lt"/>
              </a:rPr>
              <a:t>" required&gt; </a:t>
            </a:r>
          </a:p>
          <a:p>
            <a:pPr marL="0" indent="0" algn="just">
              <a:buNone/>
            </a:pPr>
            <a:r>
              <a:rPr lang="en-IN" sz="2000">
                <a:latin typeface="+mj-lt"/>
              </a:rPr>
              <a:t>&lt;/form&gt;</a:t>
            </a:r>
          </a:p>
          <a:p>
            <a:pPr marL="0" indent="0" algn="just">
              <a:buNone/>
            </a:pPr>
            <a:endParaRPr lang="en-IN" sz="2000">
              <a:latin typeface="+mj-lt"/>
            </a:endParaRPr>
          </a:p>
        </p:txBody>
      </p:sp>
      <p:sp>
        <p:nvSpPr>
          <p:cNvPr id="4" name="Footer Placeholder 3">
            <a:extLst>
              <a:ext uri="{FF2B5EF4-FFF2-40B4-BE49-F238E27FC236}">
                <a16:creationId xmlns:a16="http://schemas.microsoft.com/office/drawing/2014/main" id="{DEBC0DA9-B2D8-84DF-4BF1-64E8D2BFB8EA}"/>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CC338C9D-3050-84A8-06C7-C612D7DDC1CA}"/>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86148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4076B-7B7B-AC94-25C4-41C071D3D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D7AB5-39EA-C937-9CCC-7BFFC82A2DA6}"/>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0F5AD148-F478-E94A-60AF-627E70BFE801}"/>
              </a:ext>
            </a:extLst>
          </p:cNvPr>
          <p:cNvSpPr>
            <a:spLocks noGrp="1"/>
          </p:cNvSpPr>
          <p:nvPr>
            <p:ph idx="1"/>
          </p:nvPr>
        </p:nvSpPr>
        <p:spPr>
          <a:xfrm>
            <a:off x="457200" y="1371600"/>
            <a:ext cx="8229600" cy="4680431"/>
          </a:xfrm>
        </p:spPr>
        <p:txBody>
          <a:bodyPr/>
          <a:lstStyle/>
          <a:p>
            <a:pPr marL="0" indent="0" algn="just">
              <a:buNone/>
            </a:pPr>
            <a:r>
              <a:rPr lang="en-GB" sz="2000" b="1">
                <a:latin typeface="+mj-lt"/>
              </a:rPr>
              <a:t>Placeholder attribute</a:t>
            </a:r>
            <a:endParaRPr lang="en-GB" sz="2000">
              <a:latin typeface="+mj-lt"/>
            </a:endParaRPr>
          </a:p>
          <a:p>
            <a:pPr algn="just"/>
            <a:r>
              <a:rPr lang="en-GB" sz="2000">
                <a:latin typeface="+mj-lt"/>
              </a:rPr>
              <a:t>HTML5 introduced a new attribute called placeholder.</a:t>
            </a:r>
          </a:p>
          <a:p>
            <a:pPr algn="just"/>
            <a:r>
              <a:rPr lang="en-GB" sz="2000">
                <a:latin typeface="+mj-lt"/>
              </a:rPr>
              <a:t>With placeholder attributes on &lt;input&gt; and &lt;</a:t>
            </a:r>
            <a:r>
              <a:rPr lang="en-GB" sz="2000" err="1">
                <a:latin typeface="+mj-lt"/>
              </a:rPr>
              <a:t>textarea</a:t>
            </a:r>
            <a:r>
              <a:rPr lang="en-GB" sz="2000">
                <a:latin typeface="+mj-lt"/>
              </a:rPr>
              <a:t>&gt; elements, users are able to know what they can enter in the field.</a:t>
            </a:r>
          </a:p>
          <a:p>
            <a:pPr algn="just"/>
            <a:r>
              <a:rPr lang="en-GB" sz="2000">
                <a:latin typeface="+mj-lt"/>
              </a:rPr>
              <a:t>The placeholder text cannot contain line-feeds or carriage returns.</a:t>
            </a:r>
          </a:p>
          <a:p>
            <a:pPr marL="0" indent="0" algn="just">
              <a:buNone/>
            </a:pPr>
            <a:r>
              <a:rPr lang="en-GB" sz="2000">
                <a:latin typeface="+mj-lt"/>
              </a:rPr>
              <a:t>&lt;input type="text" name="search“ placeholder="search the internet"/&gt; </a:t>
            </a:r>
          </a:p>
          <a:p>
            <a:pPr marL="0" indent="0" algn="just">
              <a:buNone/>
            </a:pPr>
            <a:endParaRPr lang="en-GB" sz="2000" b="1">
              <a:latin typeface="+mj-lt"/>
            </a:endParaRPr>
          </a:p>
          <a:p>
            <a:pPr marL="0" indent="0" algn="just">
              <a:buNone/>
            </a:pPr>
            <a:r>
              <a:rPr lang="en-GB" sz="2000" b="1">
                <a:latin typeface="+mj-lt"/>
              </a:rPr>
              <a:t>Autofocus attribute</a:t>
            </a:r>
          </a:p>
          <a:p>
            <a:pPr algn="just"/>
            <a:r>
              <a:rPr lang="en-GB" sz="2000">
                <a:latin typeface="+mj-lt"/>
              </a:rPr>
              <a:t>This is a simple one-step pattern that can be easily programmed in JavaScript as soon as the document loads. </a:t>
            </a:r>
          </a:p>
          <a:p>
            <a:pPr algn="just"/>
            <a:r>
              <a:rPr lang="en-GB" sz="2000">
                <a:latin typeface="+mj-lt"/>
              </a:rPr>
              <a:t>When the form loads, it automatically focuses on a particular field in the document.</a:t>
            </a:r>
          </a:p>
          <a:p>
            <a:pPr marL="0" indent="0" algn="r">
              <a:buNone/>
            </a:pPr>
            <a:r>
              <a:rPr lang="en-GB" sz="2000">
                <a:latin typeface="+mj-lt"/>
              </a:rPr>
              <a:t>&lt;input type=“text” name=“search” autofocus/&gt; </a:t>
            </a:r>
          </a:p>
          <a:p>
            <a:pPr algn="just"/>
            <a:endParaRPr lang="en-IN" sz="2000">
              <a:latin typeface="+mj-lt"/>
            </a:endParaRPr>
          </a:p>
        </p:txBody>
      </p:sp>
      <p:sp>
        <p:nvSpPr>
          <p:cNvPr id="4" name="Footer Placeholder 3">
            <a:extLst>
              <a:ext uri="{FF2B5EF4-FFF2-40B4-BE49-F238E27FC236}">
                <a16:creationId xmlns:a16="http://schemas.microsoft.com/office/drawing/2014/main" id="{73A6F65B-EA7B-BC6D-92AC-CEDEADD42FBC}"/>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A967F181-36ED-219F-E742-A70FAC62F3AB}"/>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85561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362200"/>
            <a:ext cx="7772400" cy="1362075"/>
          </a:xfrm>
        </p:spPr>
        <p:txBody>
          <a:bodyPr/>
          <a:lstStyle/>
          <a:p>
            <a:r>
              <a:rPr lang="en-US"/>
              <a:t>HTML </a:t>
            </a:r>
            <a:r>
              <a:rPr lang="en-US">
                <a:solidFill>
                  <a:schemeClr val="tx2"/>
                </a:solidFill>
              </a:rPr>
              <a:t>SEMANTIC ELEMENTS</a:t>
            </a:r>
          </a:p>
        </p:txBody>
      </p:sp>
    </p:spTree>
    <p:extLst>
      <p:ext uri="{BB962C8B-B14F-4D97-AF65-F5344CB8AC3E}">
        <p14:creationId xmlns:p14="http://schemas.microsoft.com/office/powerpoint/2010/main" val="1993622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9CA24-9F50-705D-6D91-2C62C483E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9A7AF-2411-45C9-E126-20CA783555AE}"/>
              </a:ext>
            </a:extLst>
          </p:cNvPr>
          <p:cNvSpPr>
            <a:spLocks noGrp="1"/>
          </p:cNvSpPr>
          <p:nvPr>
            <p:ph type="title"/>
          </p:nvPr>
        </p:nvSpPr>
        <p:spPr/>
        <p:txBody>
          <a:bodyPr/>
          <a:lstStyle/>
          <a:p>
            <a:r>
              <a:rPr lang="en-US" altLang="en-US">
                <a:solidFill>
                  <a:srgbClr val="FF0000"/>
                </a:solidFill>
              </a:rPr>
              <a:t>Web Forms 2.0 </a:t>
            </a:r>
            <a:endParaRPr lang="en-IN"/>
          </a:p>
        </p:txBody>
      </p:sp>
      <p:sp>
        <p:nvSpPr>
          <p:cNvPr id="3" name="Content Placeholder 2">
            <a:extLst>
              <a:ext uri="{FF2B5EF4-FFF2-40B4-BE49-F238E27FC236}">
                <a16:creationId xmlns:a16="http://schemas.microsoft.com/office/drawing/2014/main" id="{C6611005-D20C-92C8-F95D-CA13DD442E94}"/>
              </a:ext>
            </a:extLst>
          </p:cNvPr>
          <p:cNvSpPr>
            <a:spLocks noGrp="1"/>
          </p:cNvSpPr>
          <p:nvPr>
            <p:ph idx="1"/>
          </p:nvPr>
        </p:nvSpPr>
        <p:spPr>
          <a:xfrm>
            <a:off x="457200" y="1371600"/>
            <a:ext cx="8229600" cy="4680431"/>
          </a:xfrm>
        </p:spPr>
        <p:txBody>
          <a:bodyPr/>
          <a:lstStyle/>
          <a:p>
            <a:pPr marL="0" indent="0" algn="just">
              <a:buNone/>
            </a:pPr>
            <a:r>
              <a:rPr lang="en-GB" sz="2000" b="1">
                <a:latin typeface="+mj-lt"/>
              </a:rPr>
              <a:t>Required attribute</a:t>
            </a:r>
          </a:p>
          <a:p>
            <a:pPr algn="just"/>
            <a:r>
              <a:rPr lang="en-GB" sz="2000">
                <a:latin typeface="+mj-lt"/>
              </a:rPr>
              <a:t>The required attribute is used in place of </a:t>
            </a:r>
            <a:r>
              <a:rPr lang="en-GB" sz="2000" err="1">
                <a:latin typeface="+mj-lt"/>
              </a:rPr>
              <a:t>Javascript</a:t>
            </a:r>
            <a:r>
              <a:rPr lang="en-GB" sz="2000">
                <a:latin typeface="+mj-lt"/>
              </a:rPr>
              <a:t> validations.</a:t>
            </a:r>
          </a:p>
          <a:p>
            <a:pPr algn="just"/>
            <a:r>
              <a:rPr lang="en-GB" sz="2000">
                <a:latin typeface="+mj-lt"/>
              </a:rPr>
              <a:t>Due to this attribute, </a:t>
            </a:r>
            <a:r>
              <a:rPr lang="en-GB" sz="2000" err="1">
                <a:latin typeface="+mj-lt"/>
              </a:rPr>
              <a:t>Javascript</a:t>
            </a:r>
            <a:r>
              <a:rPr lang="en-GB" sz="2000">
                <a:latin typeface="+mj-lt"/>
              </a:rPr>
              <a:t> is now only required for client-side validations where an empty text box cannot be submitted.</a:t>
            </a:r>
          </a:p>
          <a:p>
            <a:pPr marL="0" indent="0" algn="just">
              <a:buNone/>
            </a:pPr>
            <a:endParaRPr lang="en-GB" sz="2000">
              <a:latin typeface="+mj-lt"/>
            </a:endParaRPr>
          </a:p>
          <a:p>
            <a:pPr marL="0" indent="0" algn="ctr">
              <a:buNone/>
            </a:pPr>
            <a:r>
              <a:rPr lang="en-GB" sz="2000">
                <a:latin typeface="+mj-lt"/>
              </a:rPr>
              <a:t>&lt;input type=“text” name=“search” required&gt; </a:t>
            </a:r>
          </a:p>
          <a:p>
            <a:pPr marL="0" indent="0" algn="just">
              <a:buNone/>
            </a:pPr>
            <a:endParaRPr lang="en-IN" sz="2000">
              <a:latin typeface="+mj-lt"/>
            </a:endParaRPr>
          </a:p>
        </p:txBody>
      </p:sp>
      <p:sp>
        <p:nvSpPr>
          <p:cNvPr id="4" name="Footer Placeholder 3">
            <a:extLst>
              <a:ext uri="{FF2B5EF4-FFF2-40B4-BE49-F238E27FC236}">
                <a16:creationId xmlns:a16="http://schemas.microsoft.com/office/drawing/2014/main" id="{02DDD67C-3812-5A24-4573-8E648B8114F0}"/>
              </a:ext>
            </a:extLst>
          </p:cNvPr>
          <p:cNvSpPr>
            <a:spLocks noGrp="1"/>
          </p:cNvSpPr>
          <p:nvPr>
            <p:ph type="ftr" sz="quarter" idx="11"/>
          </p:nvPr>
        </p:nvSpPr>
        <p:spPr/>
        <p:txBody>
          <a:bodyPr/>
          <a:lstStyle/>
          <a:p>
            <a:r>
              <a:rPr lang="en-US"/>
              <a:t>CSE-367 Data Visualization</a:t>
            </a:r>
          </a:p>
        </p:txBody>
      </p:sp>
      <p:sp>
        <p:nvSpPr>
          <p:cNvPr id="5" name="Slide Number Placeholder 4">
            <a:extLst>
              <a:ext uri="{FF2B5EF4-FFF2-40B4-BE49-F238E27FC236}">
                <a16:creationId xmlns:a16="http://schemas.microsoft.com/office/drawing/2014/main" id="{BCD77E6C-DC22-1CBC-CCE7-8FF7F9C4C915}"/>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913866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webforms.png"/>
          <p:cNvPicPr>
            <a:picLocks noGrp="1" noChangeAspect="1"/>
          </p:cNvPicPr>
          <p:nvPr>
            <p:ph idx="1"/>
          </p:nvPr>
        </p:nvPicPr>
        <p:blipFill>
          <a:blip r:embed="rId2"/>
          <a:stretch>
            <a:fillRect/>
          </a:stretch>
        </p:blipFill>
        <p:spPr>
          <a:xfrm>
            <a:off x="1295400" y="1524000"/>
            <a:ext cx="4191000" cy="2582949"/>
          </a:xfrm>
        </p:spPr>
      </p:pic>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7" name="Rectangle 6"/>
          <p:cNvSpPr/>
          <p:nvPr/>
        </p:nvSpPr>
        <p:spPr>
          <a:xfrm>
            <a:off x="533400" y="4419600"/>
            <a:ext cx="8077200" cy="923330"/>
          </a:xfrm>
          <a:prstGeom prst="rect">
            <a:avLst/>
          </a:prstGeom>
        </p:spPr>
        <p:txBody>
          <a:bodyPr wrap="square">
            <a:spAutoFit/>
          </a:bodyPr>
          <a:lstStyle/>
          <a:p>
            <a:r>
              <a:rPr lang="en-US"/>
              <a:t>Overall, Web Forms 2.0 aims to provide developers with a comprehensive set of tools and features to create more user-friendly, accessible, and interactive web forms, ultimately enhancing the overall browsing experience for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904875"/>
          </a:xfrm>
        </p:spPr>
        <p:txBody>
          <a:bodyPr/>
          <a:lstStyle/>
          <a:p>
            <a:r>
              <a:rPr lang="en-US">
                <a:solidFill>
                  <a:srgbClr val="FF0000"/>
                </a:solidFill>
              </a:rPr>
              <a:t>HTML5 Semantic Elements</a:t>
            </a:r>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CSE-367 Data Visualization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4" descr="Image result for examples on header and footer in htm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562600" cy="3752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122238"/>
            <a:ext cx="7772400" cy="715962"/>
          </a:xfrm>
        </p:spPr>
        <p:txBody>
          <a:bodyPr>
            <a:normAutofit/>
          </a:bodyPr>
          <a:lstStyle/>
          <a:p>
            <a:r>
              <a:rPr lang="en-US">
                <a:solidFill>
                  <a:srgbClr val="FF0000"/>
                </a:solidFill>
              </a:rPr>
              <a:t>HTML5 Semantic Elements</a:t>
            </a:r>
          </a:p>
        </p:txBody>
      </p:sp>
      <p:sp>
        <p:nvSpPr>
          <p:cNvPr id="4" name="Content Placeholder 3"/>
          <p:cNvSpPr>
            <a:spLocks noGrp="1"/>
          </p:cNvSpPr>
          <p:nvPr>
            <p:ph idx="1"/>
          </p:nvPr>
        </p:nvSpPr>
        <p:spPr>
          <a:xfrm>
            <a:off x="914400" y="1676399"/>
            <a:ext cx="7467600" cy="4495801"/>
          </a:xfrm>
        </p:spPr>
        <p:txBody>
          <a:bodyPr/>
          <a:lstStyle/>
          <a:p>
            <a:r>
              <a:rPr lang="en-US"/>
              <a:t>One substantial problem with modern, pre-HTML5 semantic markup: </a:t>
            </a:r>
          </a:p>
          <a:p>
            <a:pPr marL="287338"/>
            <a:r>
              <a:rPr lang="en-US"/>
              <a:t>most complex web sites are absolutely packed solid with &lt;div&gt; elements. </a:t>
            </a:r>
          </a:p>
          <a:p>
            <a:r>
              <a:rPr lang="en-US"/>
              <a:t>Unfortunately, all these &lt;div&gt; elements can make the resulting markup confusing and hard to modify. </a:t>
            </a:r>
          </a:p>
          <a:p>
            <a:r>
              <a:rPr lang="en-US"/>
              <a:t>Developers typically try to bring some sense and order to the &lt;div&gt; chaos by using id or class names that provide some clue as to their meaning.</a:t>
            </a:r>
          </a:p>
        </p:txBody>
      </p:sp>
      <p:sp>
        <p:nvSpPr>
          <p:cNvPr id="5" name="Content Placeholder 4"/>
          <p:cNvSpPr>
            <a:spLocks noGrp="1"/>
          </p:cNvSpPr>
          <p:nvPr>
            <p:ph sz="quarter" idx="13"/>
          </p:nvPr>
        </p:nvSpPr>
        <p:spPr>
          <a:xfrm>
            <a:off x="914400" y="1219199"/>
            <a:ext cx="6400800" cy="457199"/>
          </a:xfrm>
        </p:spPr>
        <p:txBody>
          <a:bodyPr>
            <a:normAutofit/>
          </a:bodyPr>
          <a:lstStyle/>
          <a:p>
            <a:r>
              <a:rPr lang="en-US" sz="1600">
                <a:solidFill>
                  <a:srgbClr val="C00000"/>
                </a:solidFill>
              </a:rPr>
              <a:t>Why are they needed?</a:t>
            </a:r>
          </a:p>
        </p:txBody>
      </p:sp>
    </p:spTree>
    <p:extLst>
      <p:ext uri="{BB962C8B-B14F-4D97-AF65-F5344CB8AC3E}">
        <p14:creationId xmlns:p14="http://schemas.microsoft.com/office/powerpoint/2010/main" val="21827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FF0000"/>
                </a:solidFill>
              </a:rPr>
              <a:t>Header and Footer</a:t>
            </a:r>
          </a:p>
        </p:txBody>
      </p:sp>
      <p:sp>
        <p:nvSpPr>
          <p:cNvPr id="4" name="Content Placeholder 3"/>
          <p:cNvSpPr>
            <a:spLocks noGrp="1"/>
          </p:cNvSpPr>
          <p:nvPr>
            <p:ph idx="1"/>
          </p:nvPr>
        </p:nvSpPr>
        <p:spPr>
          <a:xfrm>
            <a:off x="914400" y="1646237"/>
            <a:ext cx="7772400" cy="4525963"/>
          </a:xfrm>
        </p:spPr>
        <p:txBody>
          <a:bodyPr>
            <a:normAutofit/>
          </a:bodyPr>
          <a:lstStyle/>
          <a:p>
            <a:r>
              <a:rPr lang="en-US"/>
              <a:t>Most web site pages have a recognizable header and footer section. </a:t>
            </a:r>
          </a:p>
          <a:p>
            <a:r>
              <a:rPr lang="en-US"/>
              <a:t>Typically the </a:t>
            </a:r>
            <a:r>
              <a:rPr lang="en-US" b="1"/>
              <a:t>header</a:t>
            </a:r>
            <a:r>
              <a:rPr lang="en-US"/>
              <a:t> contains </a:t>
            </a:r>
          </a:p>
          <a:p>
            <a:pPr marL="342900" indent="-342900">
              <a:buFont typeface="Arial" panose="020B0604020202020204" pitchFamily="34" charset="0"/>
              <a:buChar char="•"/>
            </a:pPr>
            <a:r>
              <a:rPr lang="en-US"/>
              <a:t>the site logo </a:t>
            </a:r>
          </a:p>
          <a:p>
            <a:pPr marL="342900" indent="-342900">
              <a:buFont typeface="Arial" panose="020B0604020202020204" pitchFamily="34" charset="0"/>
              <a:buChar char="•"/>
            </a:pPr>
            <a:r>
              <a:rPr lang="en-US"/>
              <a:t>title (and perhaps additional subtitles or taglines)</a:t>
            </a:r>
          </a:p>
          <a:p>
            <a:pPr marL="342900" indent="-342900">
              <a:buFont typeface="Arial" panose="020B0604020202020204" pitchFamily="34" charset="0"/>
              <a:buChar char="•"/>
            </a:pPr>
            <a:r>
              <a:rPr lang="en-US"/>
              <a:t>horizontal navigation links, and </a:t>
            </a:r>
          </a:p>
          <a:p>
            <a:pPr marL="342900" indent="-342900">
              <a:buFont typeface="Arial" panose="020B0604020202020204" pitchFamily="34" charset="0"/>
              <a:buChar char="•"/>
            </a:pPr>
            <a:r>
              <a:rPr lang="en-US"/>
              <a:t>perhaps one or two horizontal banners. </a:t>
            </a:r>
          </a:p>
        </p:txBody>
      </p:sp>
      <p:pic>
        <p:nvPicPr>
          <p:cNvPr id="8" name="Picture 55"/>
          <p:cNvPicPr>
            <a:picLocks noChangeAspect="1" noChangeArrowheads="1"/>
          </p:cNvPicPr>
          <p:nvPr/>
        </p:nvPicPr>
        <p:blipFill>
          <a:blip r:embed="rId2" cstate="print"/>
          <a:srcRect/>
          <a:stretch>
            <a:fillRect/>
          </a:stretch>
        </p:blipFill>
        <p:spPr bwMode="auto">
          <a:xfrm>
            <a:off x="152400" y="381000"/>
            <a:ext cx="254000" cy="304800"/>
          </a:xfrm>
          <a:prstGeom prst="rect">
            <a:avLst/>
          </a:prstGeom>
          <a:noFill/>
          <a:ln w="9525">
            <a:miter lim="800000"/>
            <a:headEnd/>
            <a:tailEnd/>
          </a:ln>
          <a:effectLst/>
        </p:spPr>
      </p:pic>
      <p:pic>
        <p:nvPicPr>
          <p:cNvPr id="7" name="Picture 56"/>
          <p:cNvPicPr>
            <a:picLocks noChangeAspect="1" noChangeArrowheads="1"/>
          </p:cNvPicPr>
          <p:nvPr/>
        </p:nvPicPr>
        <p:blipFill>
          <a:blip r:embed="rId3" cstate="print"/>
          <a:srcRect/>
          <a:stretch>
            <a:fillRect/>
          </a:stretch>
        </p:blipFill>
        <p:spPr bwMode="auto">
          <a:xfrm>
            <a:off x="533400" y="368300"/>
            <a:ext cx="304800" cy="317500"/>
          </a:xfrm>
          <a:prstGeom prst="rect">
            <a:avLst/>
          </a:prstGeom>
          <a:noFill/>
          <a:ln w="9525">
            <a:miter lim="800000"/>
            <a:headEnd/>
            <a:tailEnd/>
          </a:ln>
          <a:effectLst/>
        </p:spPr>
      </p:pic>
    </p:spTree>
    <p:extLst>
      <p:ext uri="{BB962C8B-B14F-4D97-AF65-F5344CB8AC3E}">
        <p14:creationId xmlns:p14="http://schemas.microsoft.com/office/powerpoint/2010/main" val="1936640162"/>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71c051c-690e-48f4-a7e9-1edd136a8d4e" xsi:nil="true"/>
    <lcf76f155ced4ddcb4097134ff3c332f xmlns="d5381a84-fcc3-4e2d-b9be-dc10478395a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E6ECE18C15B64BA275139F46FF2C81" ma:contentTypeVersion="11" ma:contentTypeDescription="Create a new document." ma:contentTypeScope="" ma:versionID="56f559dea66ccc0012c3bd8153457050">
  <xsd:schema xmlns:xsd="http://www.w3.org/2001/XMLSchema" xmlns:xs="http://www.w3.org/2001/XMLSchema" xmlns:p="http://schemas.microsoft.com/office/2006/metadata/properties" xmlns:ns2="d5381a84-fcc3-4e2d-b9be-dc10478395af" xmlns:ns3="f71c051c-690e-48f4-a7e9-1edd136a8d4e" targetNamespace="http://schemas.microsoft.com/office/2006/metadata/properties" ma:root="true" ma:fieldsID="62b5ff69109191c00c225a1599b26d60" ns2:_="" ns3:_="">
    <xsd:import namespace="d5381a84-fcc3-4e2d-b9be-dc10478395af"/>
    <xsd:import namespace="f71c051c-690e-48f4-a7e9-1edd136a8d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81a84-fcc3-4e2d-b9be-dc10478395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c051c-690e-48f4-a7e9-1edd136a8d4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d551d54-11ee-49ce-8083-94d075e9b33f}" ma:internalName="TaxCatchAll" ma:showField="CatchAllData" ma:web="f71c051c-690e-48f4-a7e9-1edd136a8d4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DFE7C8-44AE-4CA0-BC1C-D7A115A2224E}">
  <ds:schemaRefs>
    <ds:schemaRef ds:uri="00af665b-9cc2-4010-a7f6-c2696d1560f6"/>
    <ds:schemaRef ds:uri="d5381a84-fcc3-4e2d-b9be-dc10478395af"/>
    <ds:schemaRef ds:uri="f71c051c-690e-48f4-a7e9-1edd136a8d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3.xml><?xml version="1.0" encoding="utf-8"?>
<ds:datastoreItem xmlns:ds="http://schemas.openxmlformats.org/officeDocument/2006/customXml" ds:itemID="{10CE40FE-78EA-4D14-AB95-61F5B9ACAB54}">
  <ds:schemaRefs>
    <ds:schemaRef ds:uri="d5381a84-fcc3-4e2d-b9be-dc10478395af"/>
    <ds:schemaRef ds:uri="f71c051c-690e-48f4-a7e9-1edd136a8d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61</Slides>
  <Notes>2</Notes>
  <HiddenSlides>0</HiddenSlides>
  <ScaleCrop>false</ScaleCrop>
  <HeadingPairs>
    <vt:vector size="4" baseType="variant">
      <vt:variant>
        <vt:lpstr>Theme</vt:lpstr>
      </vt:variant>
      <vt:variant>
        <vt:i4>3</vt:i4>
      </vt:variant>
      <vt:variant>
        <vt:lpstr>Slide Titles</vt:lpstr>
      </vt:variant>
      <vt:variant>
        <vt:i4>61</vt:i4>
      </vt:variant>
    </vt:vector>
  </HeadingPairs>
  <TitlesOfParts>
    <vt:vector size="64" baseType="lpstr">
      <vt:lpstr>Thiru_Regular</vt:lpstr>
      <vt:lpstr>1_Custom Design</vt:lpstr>
      <vt:lpstr>Custom Design</vt:lpstr>
      <vt:lpstr>PowerPoint Presentation</vt:lpstr>
      <vt:lpstr>Module I - Syllabus </vt:lpstr>
      <vt:lpstr>HTML5 &amp; HTML 4</vt:lpstr>
      <vt:lpstr>PowerPoint Presentation</vt:lpstr>
      <vt:lpstr>EDITOR</vt:lpstr>
      <vt:lpstr>HTML SEMANTIC ELEMENTS</vt:lpstr>
      <vt:lpstr>HTML5 Semantic Elements</vt:lpstr>
      <vt:lpstr>HTML5 Semantic Elements</vt:lpstr>
      <vt:lpstr>Header and Footer</vt:lpstr>
      <vt:lpstr>Header and Footer</vt:lpstr>
      <vt:lpstr>Header and Footer</vt:lpstr>
      <vt:lpstr>Heading Groups</vt:lpstr>
      <vt:lpstr>Navigation</vt:lpstr>
      <vt:lpstr>Navigation</vt:lpstr>
      <vt:lpstr>Articles and Sections</vt:lpstr>
      <vt:lpstr>Articles and Sections</vt:lpstr>
      <vt:lpstr>Sections versus Divs</vt:lpstr>
      <vt:lpstr>PowerPoint Presentation</vt:lpstr>
      <vt:lpstr>PowerPoint Presentation</vt:lpstr>
      <vt:lpstr>Figure and Figure Captions</vt:lpstr>
      <vt:lpstr>Figure and Figure Captions</vt:lpstr>
      <vt:lpstr>Aside</vt:lpstr>
      <vt:lpstr>PowerPoint Presentation</vt:lpstr>
      <vt:lpstr>Event Attributes </vt:lpstr>
      <vt:lpstr>PowerPoint Presentation</vt:lpstr>
      <vt:lpstr>PowerPoint Presentation</vt:lpstr>
      <vt:lpstr>   HTML Canvas </vt:lpstr>
      <vt:lpstr>HTML Canvas (contd..)</vt:lpstr>
      <vt:lpstr>PowerPoint Presentation</vt:lpstr>
      <vt:lpstr>WebSockets</vt:lpstr>
      <vt:lpstr>PowerPoint Presentation</vt:lpstr>
      <vt:lpstr>WebSockets</vt:lpstr>
      <vt:lpstr>PowerPoint Presentation</vt:lpstr>
      <vt:lpstr>PowerPoint Presentation</vt:lpstr>
      <vt:lpstr>PowerPoint Presentation</vt:lpstr>
      <vt:lpstr>PowerPoint Presentation</vt:lpstr>
      <vt:lpstr>    The translate() Method</vt:lpstr>
      <vt:lpstr>PowerPoint Presentation</vt:lpstr>
      <vt:lpstr>PowerPoint Presentation</vt:lpstr>
      <vt:lpstr>CSS Gradients</vt:lpstr>
      <vt:lpstr>CSS Linear Gradients</vt:lpstr>
      <vt:lpstr>Direction - Top to Bottom (this is default)</vt:lpstr>
      <vt:lpstr>Web Storage</vt:lpstr>
      <vt:lpstr>PowerPoint Presentation</vt:lpstr>
      <vt:lpstr>PowerPoint Presentation</vt:lpstr>
      <vt:lpstr>HTML colors</vt:lpstr>
      <vt:lpstr>Standard colors</vt:lpstr>
      <vt:lpstr>Color Values</vt:lpstr>
      <vt:lpstr>Web Forms 2.0 </vt:lpstr>
      <vt:lpstr>Web Forms 2.0</vt:lpstr>
      <vt:lpstr>Web Forms 2.0 </vt:lpstr>
      <vt:lpstr>Key features of Web Forms 2.0 include:</vt:lpstr>
      <vt:lpstr>Advantages of Web Forms 2.0</vt:lpstr>
      <vt:lpstr>Web Forms 2.0 </vt:lpstr>
      <vt:lpstr>Web Forms 2.0 </vt:lpstr>
      <vt:lpstr>Web Forms 2.0 </vt:lpstr>
      <vt:lpstr>Web Forms 2.0 </vt:lpstr>
      <vt:lpstr>Web Forms 2.0 </vt:lpstr>
      <vt:lpstr>Web Forms 2.0 </vt:lpstr>
      <vt:lpstr>Web Forms 2.0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revision>1</cp:revision>
  <dcterms:created xsi:type="dcterms:W3CDTF">2006-08-16T00:00:00Z</dcterms:created>
  <dcterms:modified xsi:type="dcterms:W3CDTF">2024-09-28T03:23:31Z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0x010100C8E6ECE18C15B64BA275139F46FF2C81</vt:lpwstr>
  </property>
  <property fmtid="{D5CDD505-2E9C-101B-9397-08002B2CF9AE}" pid="3" name="MediaServiceImageTags">
    <vt:lpwstr/>
  </property>
</Properties>
</file>