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1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7BF0-7861-4E02-9854-3253DE69EF6F}" type="datetimeFigureOut">
              <a:rPr lang="en-IN" smtClean="0"/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0F1A27-2C51-4E43-9DB9-3B3AB70C8CFE}" type="slidenum">
              <a:rPr lang="en-IN" smtClean="0"/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50F1A27-2C51-4E43-9DB9-3B3AB70C8CFE}" type="slidenum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4757BF0-7861-4E02-9854-3253DE69EF6F}" type="datetimeFigureOut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INTRUSION DETECTION AND PREVENTION SYSTEM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/>
              <a:t>      MODULE 2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859216" cy="6264696"/>
          </a:xfrm>
        </p:spPr>
        <p:txBody>
          <a:bodyPr/>
          <a:lstStyle/>
          <a:p>
            <a:pPr algn="just"/>
            <a:r>
              <a:rPr lang="en-US" b="1" dirty="0"/>
              <a:t>Credential Vulnerability Scan-</a:t>
            </a:r>
            <a:r>
              <a:rPr lang="en-US" dirty="0"/>
              <a:t> Credential-based Vulnerability Assessment Scanning requires credentials </a:t>
            </a:r>
            <a:r>
              <a:rPr lang="en-US" b="1" dirty="0"/>
              <a:t>for performing the scanning assessment as well as conducted scanning operation  </a:t>
            </a:r>
            <a:r>
              <a:rPr lang="en-US" dirty="0"/>
              <a:t>in </a:t>
            </a:r>
            <a:r>
              <a:rPr lang="en-US" b="1" dirty="0"/>
              <a:t>greater depth which provides more accurate results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Benefits-</a:t>
            </a: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It performs a </a:t>
            </a:r>
            <a:r>
              <a:rPr lang="en-US" b="1" dirty="0"/>
              <a:t>wide variety of scanning operations </a:t>
            </a:r>
            <a:r>
              <a:rPr lang="en-US" dirty="0"/>
              <a:t>compared to the other type of </a:t>
            </a:r>
            <a:r>
              <a:rPr lang="en-US" b="1" dirty="0"/>
              <a:t>scanning techniques where credentials are not required</a:t>
            </a:r>
            <a:r>
              <a:rPr lang="en-US" dirty="0"/>
              <a:t> for </a:t>
            </a:r>
            <a:r>
              <a:rPr lang="en-US" b="1" dirty="0"/>
              <a:t>validation of user identity</a:t>
            </a:r>
            <a:r>
              <a:rPr lang="en-US" dirty="0"/>
              <a:t>.</a:t>
            </a:r>
            <a:endParaRPr lang="en-IN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They are well known because of its </a:t>
            </a:r>
            <a:r>
              <a:rPr lang="en-US" b="1" dirty="0"/>
              <a:t>accurate results</a:t>
            </a:r>
            <a:r>
              <a:rPr lang="en-US" dirty="0"/>
              <a:t>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There is </a:t>
            </a:r>
            <a:r>
              <a:rPr lang="en-US" b="1" dirty="0"/>
              <a:t>less load on the computer network </a:t>
            </a:r>
            <a:r>
              <a:rPr lang="en-US" dirty="0"/>
              <a:t>which enhances the </a:t>
            </a:r>
            <a:r>
              <a:rPr lang="en-US" b="1" dirty="0"/>
              <a:t>speed and security </a:t>
            </a:r>
            <a:r>
              <a:rPr lang="en-US" dirty="0"/>
              <a:t>of systems in the network.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Minimizes the </a:t>
            </a:r>
            <a:r>
              <a:rPr lang="en-US" b="1" dirty="0"/>
              <a:t>false positive results in scanning</a:t>
            </a:r>
            <a:r>
              <a:rPr lang="en-US" dirty="0"/>
              <a:t>, and the results generated from this scan are known for their </a:t>
            </a:r>
            <a:r>
              <a:rPr lang="en-US" b="1" dirty="0"/>
              <a:t>precise results</a:t>
            </a:r>
            <a:r>
              <a:rPr lang="en-US" dirty="0"/>
              <a:t> and </a:t>
            </a:r>
            <a:r>
              <a:rPr lang="en-US" b="1" dirty="0"/>
              <a:t>accuracy.</a:t>
            </a:r>
            <a:r>
              <a:rPr lang="en-US" dirty="0"/>
              <a:t> 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Results generated </a:t>
            </a:r>
            <a:r>
              <a:rPr lang="en-US" dirty="0"/>
              <a:t>from this scan help in </a:t>
            </a:r>
            <a:r>
              <a:rPr lang="en-US" b="1" dirty="0"/>
              <a:t>identifying potential risks</a:t>
            </a:r>
            <a:r>
              <a:rPr lang="en-US" dirty="0"/>
              <a:t>, </a:t>
            </a:r>
            <a:r>
              <a:rPr lang="en-US" b="1" dirty="0"/>
              <a:t>vulnerabilities, and shortcomings </a:t>
            </a:r>
            <a:r>
              <a:rPr lang="en-US" dirty="0"/>
              <a:t>of the concerned computer network. 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34082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715200" cy="5276056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b="1" dirty="0"/>
              <a:t>Steps to perform:-</a:t>
            </a:r>
            <a:endParaRPr lang="en-US" sz="2000" b="1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dirty="0"/>
              <a:t>This scan requires </a:t>
            </a:r>
            <a:r>
              <a:rPr lang="en-US" sz="2400" b="1" dirty="0"/>
              <a:t>administrative access </a:t>
            </a:r>
            <a:r>
              <a:rPr lang="en-US" sz="2400" dirty="0"/>
              <a:t>to the systems being scanned and are performed using the same credentials and </a:t>
            </a:r>
            <a:r>
              <a:rPr lang="en-US" sz="2400" b="1" dirty="0"/>
              <a:t>privileges as an administrative user</a:t>
            </a:r>
            <a:r>
              <a:rPr lang="en-US" sz="2400" dirty="0"/>
              <a:t>.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dirty="0"/>
              <a:t>It performs a thorough </a:t>
            </a:r>
            <a:r>
              <a:rPr lang="en-US" sz="2400" b="1" dirty="0"/>
              <a:t>examination of the system</a:t>
            </a:r>
            <a:r>
              <a:rPr lang="en-US" sz="2400" dirty="0"/>
              <a:t>, looking for </a:t>
            </a:r>
            <a:r>
              <a:rPr lang="en-US" sz="2400" b="1" dirty="0"/>
              <a:t>vulnerabilities that could be exploited by a malicious attacker.</a:t>
            </a:r>
            <a:endParaRPr lang="en-US" sz="2400" b="1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dirty="0"/>
              <a:t>It can provide a </a:t>
            </a:r>
            <a:r>
              <a:rPr lang="en-US" sz="2400" b="1" dirty="0"/>
              <a:t>more accurate representation of a system’s security posture, </a:t>
            </a:r>
            <a:r>
              <a:rPr lang="en-US" sz="2400" dirty="0"/>
              <a:t>as they can examine areas of the system that would otherwise be inaccessible to an non-credentialed scan.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dirty="0"/>
              <a:t>Credentialed </a:t>
            </a:r>
            <a:r>
              <a:rPr lang="en-US" sz="2400" b="1" dirty="0"/>
              <a:t>scans can be performed on both internal and external systems,</a:t>
            </a:r>
            <a:r>
              <a:rPr lang="en-US" sz="2400" dirty="0"/>
              <a:t> making them typically more comprehensive than non-credentialed scans.</a:t>
            </a:r>
            <a:endParaRPr lang="en-US" sz="2400" dirty="0"/>
          </a:p>
          <a:p>
            <a:pPr marL="571500" indent="-457200" algn="just">
              <a:buFont typeface="+mj-lt"/>
              <a:buAutoNum type="arabicPeriod"/>
            </a:pPr>
            <a:r>
              <a:rPr lang="en-US" sz="2400" dirty="0"/>
              <a:t>The results are used to </a:t>
            </a:r>
            <a:r>
              <a:rPr lang="en-US" sz="2400" b="1" dirty="0"/>
              <a:t>prioritize remediation efforts</a:t>
            </a:r>
            <a:r>
              <a:rPr lang="en-US" sz="2400" dirty="0"/>
              <a:t>, as the vulnerabilities found are more </a:t>
            </a:r>
            <a:r>
              <a:rPr lang="en-US" sz="2400" b="1" dirty="0"/>
              <a:t>likely to be real and exploitable.</a:t>
            </a:r>
            <a:endParaRPr lang="en-US" sz="2400" b="1" dirty="0"/>
          </a:p>
          <a:p>
            <a:pPr marL="114300" indent="0">
              <a:buNone/>
            </a:pPr>
            <a:endParaRPr lang="en-US" sz="2000" b="1" dirty="0"/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7992888" cy="6336704"/>
          </a:xfrm>
        </p:spPr>
        <p:txBody>
          <a:bodyPr/>
          <a:lstStyle/>
          <a:p>
            <a:pPr algn="just"/>
            <a:r>
              <a:rPr lang="en-US" b="1" dirty="0"/>
              <a:t>Non- Credential Vulnerability Scan- </a:t>
            </a:r>
            <a:r>
              <a:rPr lang="en-US" dirty="0"/>
              <a:t>Non- Credential based Vulnerability Assessment Scanning </a:t>
            </a:r>
            <a:r>
              <a:rPr lang="en-US" b="1" dirty="0"/>
              <a:t>do not require credentials for performing the scanning assessment</a:t>
            </a:r>
            <a:r>
              <a:rPr lang="en-US" dirty="0"/>
              <a:t>. Limited scope and less accurate results.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Benefits- </a:t>
            </a:r>
            <a:endParaRPr lang="en-US" b="1" dirty="0"/>
          </a:p>
          <a:p>
            <a:pPr algn="just"/>
            <a:r>
              <a:rPr lang="en-US" sz="2400" dirty="0"/>
              <a:t>It can be run on any system, </a:t>
            </a:r>
            <a:r>
              <a:rPr lang="en-US" sz="2400" b="1" dirty="0"/>
              <a:t>regardless of whether the scanner has access to the credentials or not.</a:t>
            </a:r>
            <a:endParaRPr lang="en-US" sz="2400" b="1" dirty="0"/>
          </a:p>
          <a:p>
            <a:pPr algn="just"/>
            <a:r>
              <a:rPr lang="en-US" sz="2400" dirty="0"/>
              <a:t>They are quicker and </a:t>
            </a:r>
            <a:r>
              <a:rPr lang="en-US" sz="2400" b="1" dirty="0"/>
              <a:t>less resource-intensive.</a:t>
            </a:r>
            <a:endParaRPr lang="en-US" sz="2400" b="1" dirty="0"/>
          </a:p>
          <a:p>
            <a:pPr algn="just"/>
            <a:r>
              <a:rPr lang="en-US" sz="2400" dirty="0"/>
              <a:t>Provide a high level of detail about </a:t>
            </a:r>
            <a:r>
              <a:rPr lang="en-US" sz="2400" b="1" dirty="0"/>
              <a:t>the vulnerabilities </a:t>
            </a:r>
            <a:r>
              <a:rPr lang="en-US" sz="2400" dirty="0"/>
              <a:t>present on a system as the scanner </a:t>
            </a:r>
            <a:r>
              <a:rPr lang="en-US" sz="2400" b="1" dirty="0"/>
              <a:t>doesn’t have to rely on the accuracy of the information provided by the system.</a:t>
            </a:r>
            <a:endParaRPr lang="en-IN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62074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136904" cy="576064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Steps to perform:-</a:t>
            </a:r>
            <a:endParaRPr lang="en-US" sz="2400" b="1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Different from credentialed scans, as they do not require access to the target system’s credentials.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Rely on </a:t>
            </a:r>
            <a:r>
              <a:rPr lang="en-US" b="1" dirty="0"/>
              <a:t>network-level information </a:t>
            </a:r>
            <a:r>
              <a:rPr lang="en-US" dirty="0"/>
              <a:t>and publicly accessible information to </a:t>
            </a:r>
            <a:r>
              <a:rPr lang="en-US" b="1" dirty="0"/>
              <a:t>identify vulnerabilities</a:t>
            </a:r>
            <a:endParaRPr lang="en-US" b="1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It involves identifying the </a:t>
            </a:r>
            <a:r>
              <a:rPr lang="en-US" b="1" dirty="0"/>
              <a:t>target systems </a:t>
            </a:r>
            <a:r>
              <a:rPr lang="en-US" dirty="0"/>
              <a:t>and </a:t>
            </a:r>
            <a:r>
              <a:rPr lang="en-US" b="1" dirty="0"/>
              <a:t>applications</a:t>
            </a:r>
            <a:r>
              <a:rPr lang="en-US" dirty="0"/>
              <a:t> and then probing them for </a:t>
            </a:r>
            <a:r>
              <a:rPr lang="en-US" b="1" dirty="0"/>
              <a:t>known vulnerabilities</a:t>
            </a:r>
            <a:r>
              <a:rPr lang="en-US" dirty="0"/>
              <a:t>.</a:t>
            </a:r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Lastly, the scan then generates a </a:t>
            </a:r>
            <a:r>
              <a:rPr lang="en-US" b="1" dirty="0"/>
              <a:t>report highlighting any potential security risks and weaknesses.</a:t>
            </a:r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7992888" cy="6264696"/>
          </a:xfrm>
        </p:spPr>
        <p:txBody>
          <a:bodyPr/>
          <a:lstStyle/>
          <a:p>
            <a:r>
              <a:rPr lang="en-US" b="1" dirty="0"/>
              <a:t>Credential Scan are ideal in such situation-</a:t>
            </a:r>
            <a:endParaRPr lang="en-US" b="1" dirty="0"/>
          </a:p>
          <a:p>
            <a:pPr marL="114300" indent="0" algn="just">
              <a:buNone/>
            </a:pPr>
            <a:r>
              <a:rPr lang="en-US" dirty="0"/>
              <a:t>a) When you need a </a:t>
            </a:r>
            <a:r>
              <a:rPr lang="en-US" b="1" dirty="0"/>
              <a:t>complete and accurate view</a:t>
            </a:r>
            <a:r>
              <a:rPr lang="en-US" dirty="0"/>
              <a:t> of the vulnerabilities in a system.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b) When you </a:t>
            </a:r>
            <a:r>
              <a:rPr lang="en-US" b="1" dirty="0"/>
              <a:t>want to verify that your security measures </a:t>
            </a:r>
            <a:r>
              <a:rPr lang="en-US" dirty="0"/>
              <a:t>are working effectively.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c) Need to </a:t>
            </a:r>
            <a:r>
              <a:rPr lang="en-US" b="1" dirty="0"/>
              <a:t>identify and prioritize vulnerabilities </a:t>
            </a:r>
            <a:r>
              <a:rPr lang="en-US" dirty="0"/>
              <a:t>based on their severity and risk level.</a:t>
            </a:r>
            <a:endParaRPr lang="en-US" dirty="0"/>
          </a:p>
          <a:p>
            <a:pPr marL="114300" indent="0" algn="just">
              <a:buNone/>
            </a:pPr>
            <a:endParaRPr lang="en-US" dirty="0"/>
          </a:p>
          <a:p>
            <a:pPr algn="just"/>
            <a:r>
              <a:rPr lang="en-US" b="1" dirty="0"/>
              <a:t>Non- Credential Scan are ideal in such situation-</a:t>
            </a:r>
            <a:endParaRPr lang="en-US" b="1" dirty="0"/>
          </a:p>
          <a:p>
            <a:pPr marL="114300" indent="0" algn="just">
              <a:buNone/>
            </a:pPr>
            <a:r>
              <a:rPr lang="en-US" dirty="0"/>
              <a:t>a) When you want a </a:t>
            </a:r>
            <a:r>
              <a:rPr lang="en-US" b="1" dirty="0"/>
              <a:t>quick overview of the potential vulnerabilities of a system.</a:t>
            </a:r>
            <a:endParaRPr lang="en-US" b="1" dirty="0"/>
          </a:p>
          <a:p>
            <a:pPr marL="114300" indent="0" algn="just">
              <a:buNone/>
            </a:pPr>
            <a:r>
              <a:rPr lang="en-US" dirty="0"/>
              <a:t>b) When you </a:t>
            </a:r>
            <a:r>
              <a:rPr lang="en-US" b="1" dirty="0"/>
              <a:t>do not have administrative access to the target system.</a:t>
            </a:r>
            <a:endParaRPr lang="en-US" b="1" dirty="0"/>
          </a:p>
          <a:p>
            <a:pPr marL="114300" indent="0" algn="just">
              <a:buNone/>
            </a:pPr>
            <a:r>
              <a:rPr lang="en-US" dirty="0"/>
              <a:t>c) When you need to </a:t>
            </a:r>
            <a:r>
              <a:rPr lang="en-US" b="1" dirty="0"/>
              <a:t>perform a preliminary scan </a:t>
            </a:r>
            <a:r>
              <a:rPr lang="en-US" dirty="0"/>
              <a:t>before conducting a comprehensive credentialed scan.</a:t>
            </a:r>
            <a:endParaRPr lang="en-US" dirty="0"/>
          </a:p>
          <a:p>
            <a:pPr marL="114300" indent="0" algn="just">
              <a:buNone/>
            </a:pPr>
            <a:endParaRPr lang="en-US" b="1" dirty="0"/>
          </a:p>
          <a:p>
            <a:pPr marL="11430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TYPES OF IDPS Technologies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064896" cy="532859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Based on the type of events that they monitor and the ways in which they are deployed, divided into four groups:-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b="1" dirty="0"/>
              <a:t>Network-Based- </a:t>
            </a:r>
            <a:r>
              <a:rPr lang="en-US" dirty="0"/>
              <a:t>monitors network traffic for particular network segments or devices and analyzes the network to identify suspicious activity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       Deployed at a boundary between networks, such as in proximity                        to border firewalls or routers, virtual private network (VPN) servers, remote access servers, and wireless networks</a:t>
            </a:r>
            <a:endParaRPr lang="en-US" dirty="0"/>
          </a:p>
          <a:p>
            <a:pPr marL="571500" indent="-457200" algn="just">
              <a:buAutoNum type="arabicParenR" startAt="2"/>
            </a:pPr>
            <a:r>
              <a:rPr lang="en-US" b="1" dirty="0"/>
              <a:t>Wireless- </a:t>
            </a:r>
            <a:r>
              <a:rPr lang="en-US" dirty="0"/>
              <a:t>monitors wireless network traffic and analyzes its wireless networking protocols to identify suspicious activity. Deployed within range of an organization’s wireless network</a:t>
            </a:r>
            <a:endParaRPr lang="en-US" b="1" dirty="0"/>
          </a:p>
          <a:p>
            <a:pPr marL="114300" indent="0">
              <a:buNone/>
            </a:pP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/>
              <a:t>3) Network Behavior Analysis(NBA)- examines network traffic to identify threats that generate unusual traffic flows</a:t>
            </a:r>
            <a:r>
              <a:rPr lang="en-US" dirty="0"/>
              <a:t>, such as </a:t>
            </a:r>
            <a:r>
              <a:rPr lang="en-US" b="1" dirty="0"/>
              <a:t>distributed denial of service (</a:t>
            </a:r>
            <a:r>
              <a:rPr lang="en-US" b="1" dirty="0" err="1"/>
              <a:t>DDoS</a:t>
            </a:r>
            <a:r>
              <a:rPr lang="en-US" b="1" dirty="0"/>
              <a:t>) attacks</a:t>
            </a:r>
            <a:r>
              <a:rPr lang="en-US" dirty="0"/>
              <a:t>, certain forms of </a:t>
            </a:r>
            <a:r>
              <a:rPr lang="en-US" b="1" dirty="0"/>
              <a:t>malware (e.g., worms, backdoors), and policy violations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Deployed in organization’s </a:t>
            </a:r>
            <a:r>
              <a:rPr lang="en-US" b="1" dirty="0"/>
              <a:t>internal networks</a:t>
            </a:r>
            <a:r>
              <a:rPr lang="en-US" dirty="0"/>
              <a:t>, and between an organization’s networks and </a:t>
            </a:r>
            <a:r>
              <a:rPr lang="en-US" b="1" dirty="0"/>
              <a:t>external networks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4)</a:t>
            </a:r>
            <a:r>
              <a:rPr lang="en-US" dirty="0"/>
              <a:t> </a:t>
            </a:r>
            <a:r>
              <a:rPr lang="en-US" b="1" dirty="0"/>
              <a:t>Host-Based- </a:t>
            </a:r>
            <a:r>
              <a:rPr lang="en-US" dirty="0"/>
              <a:t>monitors the </a:t>
            </a:r>
            <a:r>
              <a:rPr lang="en-US" b="1" dirty="0"/>
              <a:t>characteristics of a single host </a:t>
            </a:r>
            <a:r>
              <a:rPr lang="en-US" dirty="0"/>
              <a:t>and the events occurring within that host </a:t>
            </a:r>
            <a:r>
              <a:rPr lang="en-US" b="1" dirty="0"/>
              <a:t>for suspicious activity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Mainly deployed in publicly </a:t>
            </a:r>
            <a:r>
              <a:rPr lang="en-US" b="1" dirty="0"/>
              <a:t>accessible servers </a:t>
            </a:r>
            <a:r>
              <a:rPr lang="en-US" dirty="0"/>
              <a:t>containing confidential information. Notices below characteristics-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a) System logs b) Running processes c) Files access and modification d) System and application configuration changes.</a:t>
            </a:r>
            <a:endParaRPr lang="en-US" dirty="0"/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COMPONENETS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7787208" cy="5132040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typical components in an IDPS are as follows: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b="1" dirty="0"/>
              <a:t>Sensors- </a:t>
            </a:r>
            <a:r>
              <a:rPr lang="en-US" dirty="0"/>
              <a:t> It supply the </a:t>
            </a:r>
            <a:r>
              <a:rPr lang="en-US" b="1" dirty="0"/>
              <a:t>initial data about potentially malicious activity.</a:t>
            </a:r>
            <a:r>
              <a:rPr lang="en-US" dirty="0"/>
              <a:t> Sensors monitor and analyze activity.  Two types- Network –based or Host-based.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b="1" dirty="0"/>
              <a:t>Agents- </a:t>
            </a:r>
            <a:r>
              <a:rPr lang="en-US" dirty="0"/>
              <a:t>Group of processes that run </a:t>
            </a:r>
            <a:r>
              <a:rPr lang="en-US" b="1" dirty="0"/>
              <a:t>independently </a:t>
            </a:r>
            <a:r>
              <a:rPr lang="en-US" dirty="0"/>
              <a:t>and are programmed to analyze system behavior or network events to </a:t>
            </a:r>
            <a:r>
              <a:rPr lang="en-US" b="1" dirty="0"/>
              <a:t>detect anomalous events and violations of an organization’s </a:t>
            </a:r>
            <a:r>
              <a:rPr lang="en-US" dirty="0"/>
              <a:t>security policy.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Advantages- </a:t>
            </a:r>
            <a:r>
              <a:rPr lang="en-US" dirty="0"/>
              <a:t>Adaptability, Efficiency, Independence, Scalability, Mobility, etc.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Disadvantages-</a:t>
            </a:r>
            <a:r>
              <a:rPr lang="en-US" dirty="0"/>
              <a:t> Resource Allocation, False Alarm, Time, effort and resources needed.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7620000" cy="5544616"/>
          </a:xfrm>
        </p:spPr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en-US" b="1" dirty="0"/>
              <a:t>3) Management server-</a:t>
            </a:r>
            <a:r>
              <a:rPr lang="en-US" dirty="0"/>
              <a:t> A centralized device that receives information from the sensors or agents and manages them.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Functions-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Data Management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Alerting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Event Correlation- </a:t>
            </a:r>
            <a:r>
              <a:rPr lang="en-US" dirty="0"/>
              <a:t>Matching event information from multiple sensors or agents, such as finding events triggered by the same </a:t>
            </a:r>
            <a:r>
              <a:rPr lang="en-US" b="1" dirty="0"/>
              <a:t>IP address, is known as correlation.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High-level Analysis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Monitoring other components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Policy Generation and Distribution</a:t>
            </a:r>
            <a:endParaRPr lang="en-US" b="1" dirty="0"/>
          </a:p>
          <a:p>
            <a:pPr marL="571500" indent="-457200" algn="just">
              <a:buAutoNum type="alphaLcParenR"/>
            </a:pPr>
            <a:r>
              <a:rPr lang="en-US" b="1" dirty="0"/>
              <a:t>Security Management and Enforcement</a:t>
            </a:r>
            <a:endParaRPr lang="en-US" b="1" dirty="0"/>
          </a:p>
          <a:p>
            <a:pPr marL="114300" indent="0" algn="just">
              <a:buNone/>
            </a:pPr>
            <a:r>
              <a:rPr lang="en-US" b="1" dirty="0"/>
              <a:t>4) Database Server- </a:t>
            </a:r>
            <a:r>
              <a:rPr lang="en-US" dirty="0"/>
              <a:t>A repository for event information recorded by sensors, agents, and/or management servers.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5) Console- </a:t>
            </a:r>
            <a:r>
              <a:rPr lang="en-US" dirty="0"/>
              <a:t>A program that provides an interface for the IDPS’s users and administrators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ARCHITECTURAL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7992888" cy="5328592"/>
          </a:xfrm>
        </p:spPr>
        <p:txBody>
          <a:bodyPr/>
          <a:lstStyle/>
          <a:p>
            <a:pPr algn="just"/>
            <a:r>
              <a:rPr lang="en-US" dirty="0"/>
              <a:t>An effective architecture is defined as the one in which each machine, device, component, and process performs its role in an effective and </a:t>
            </a:r>
            <a:r>
              <a:rPr lang="en-US" b="1" dirty="0"/>
              <a:t>coordinated manner, </a:t>
            </a:r>
            <a:r>
              <a:rPr lang="en-US" dirty="0"/>
              <a:t>resulting in efficient information processing and output, and also appropriate preventive responses that meet the business and operational needs of an organization.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There are three tiered architecture for IDPS-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b="1" dirty="0"/>
              <a:t>Single-tiered Architecture-</a:t>
            </a:r>
            <a:r>
              <a:rPr lang="en-US" dirty="0"/>
              <a:t> </a:t>
            </a:r>
            <a:r>
              <a:rPr lang="en-US" b="1" dirty="0"/>
              <a:t>One in which components in an IDS or IPS collect and process data themselves</a:t>
            </a:r>
            <a:r>
              <a:rPr lang="en-US" dirty="0"/>
              <a:t>, rather than passing the output they collect to another set of components. </a:t>
            </a:r>
            <a:r>
              <a:rPr lang="en-US" dirty="0" err="1"/>
              <a:t>Eg</a:t>
            </a:r>
            <a:r>
              <a:rPr lang="en-US" dirty="0"/>
              <a:t>- Host-based intrusion detection tool. 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Advantages-</a:t>
            </a:r>
            <a:r>
              <a:rPr lang="en-US" dirty="0"/>
              <a:t> Simplicity, low cost, independence from other </a:t>
            </a:r>
            <a:r>
              <a:rPr lang="en-US" dirty="0" err="1"/>
              <a:t>componenets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850106"/>
          </a:xfrm>
        </p:spPr>
        <p:txBody>
          <a:bodyPr/>
          <a:lstStyle/>
          <a:p>
            <a:r>
              <a:rPr lang="en-US" b="1" dirty="0"/>
              <a:t>CONTT…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136904" cy="547260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b="1" dirty="0"/>
              <a:t>2) Multi- tiered Architecture- </a:t>
            </a:r>
            <a:r>
              <a:rPr lang="en-US" dirty="0"/>
              <a:t>A multi-tiered architecture involves </a:t>
            </a:r>
            <a:r>
              <a:rPr lang="en-US" b="1" dirty="0"/>
              <a:t>multiple components that pass information to each other</a:t>
            </a:r>
            <a:r>
              <a:rPr lang="en-US" dirty="0"/>
              <a:t>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Advantages-</a:t>
            </a:r>
            <a:r>
              <a:rPr lang="en-US" dirty="0"/>
              <a:t> Greater efficiency and depth of analysis.</a:t>
            </a:r>
            <a:endParaRPr lang="en-US" dirty="0"/>
          </a:p>
          <a:p>
            <a:pPr marL="114300" indent="0" algn="just">
              <a:buNone/>
            </a:pPr>
            <a:r>
              <a:rPr lang="en-US" b="1" dirty="0"/>
              <a:t>3) Peer-to-Peer Architecture-  </a:t>
            </a:r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involves exchanging i</a:t>
            </a:r>
            <a:r>
              <a:rPr lang="en-US" b="1" dirty="0"/>
              <a:t>ntrusion-detection and intrusion-prevention information between peer components,</a:t>
            </a:r>
            <a:r>
              <a:rPr lang="en-US" dirty="0"/>
              <a:t> each of which performs the same kinds of functions.</a:t>
            </a:r>
            <a:r>
              <a:rPr lang="en-US" b="1" dirty="0"/>
              <a:t> </a:t>
            </a:r>
            <a:r>
              <a:rPr lang="en-US" dirty="0"/>
              <a:t>Well suited to organizations that have invested enough </a:t>
            </a:r>
            <a:r>
              <a:rPr lang="en-US" b="1" dirty="0"/>
              <a:t>to obtain and deploy firewalls capable of cooperating with each other.</a:t>
            </a:r>
            <a:endParaRPr lang="en-US" b="1" dirty="0"/>
          </a:p>
          <a:p>
            <a:pPr marL="114300" indent="0" algn="just">
              <a:buNone/>
            </a:pPr>
            <a:r>
              <a:rPr lang="en-US" dirty="0"/>
              <a:t>Its simple and  major downfall is lack of sophisticated functionality due to the absence of specialized components.</a:t>
            </a:r>
            <a:endParaRPr lang="en-US" dirty="0"/>
          </a:p>
          <a:p>
            <a:pPr marL="114300" indent="0" algn="just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908720"/>
            <a:ext cx="6120680" cy="3744416"/>
          </a:xfrm>
        </p:spPr>
      </p:pic>
      <p:sp>
        <p:nvSpPr>
          <p:cNvPr id="7" name="TextBox 6"/>
          <p:cNvSpPr txBox="1"/>
          <p:nvPr/>
        </p:nvSpPr>
        <p:spPr>
          <a:xfrm>
            <a:off x="2267744" y="5111521"/>
            <a:ext cx="439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Multi-Tier Architecture</a:t>
            </a:r>
            <a:endParaRPr lang="en-I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136904" cy="1143000"/>
          </a:xfrm>
        </p:spPr>
        <p:txBody>
          <a:bodyPr/>
          <a:lstStyle/>
          <a:p>
            <a:pPr algn="just"/>
            <a:r>
              <a:rPr lang="en-US" sz="4000" b="1" dirty="0"/>
              <a:t>Types of Vulnerability Assessment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7992888" cy="5328592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dirty="0"/>
              <a:t>Vulnerability </a:t>
            </a:r>
            <a:r>
              <a:rPr lang="en-US" b="1" dirty="0"/>
              <a:t>scanning helps </a:t>
            </a:r>
            <a:r>
              <a:rPr lang="en-US" dirty="0"/>
              <a:t>in the </a:t>
            </a:r>
            <a:r>
              <a:rPr lang="en-US" b="1" dirty="0"/>
              <a:t>identification of potential security loopholes which can be targeted by hackers </a:t>
            </a:r>
            <a:r>
              <a:rPr lang="en-US" dirty="0"/>
              <a:t>for attacking the computer network system.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Challenges-</a:t>
            </a:r>
            <a:endParaRPr lang="en-US" dirty="0"/>
          </a:p>
          <a:p>
            <a:pPr algn="just"/>
            <a:r>
              <a:rPr lang="en-US" dirty="0"/>
              <a:t> Often requires </a:t>
            </a:r>
            <a:r>
              <a:rPr lang="en-US" b="1" dirty="0"/>
              <a:t>input from users which becomes challenging task</a:t>
            </a:r>
            <a:r>
              <a:rPr lang="en-US" dirty="0"/>
              <a:t>.</a:t>
            </a:r>
            <a:endParaRPr lang="en-US" dirty="0"/>
          </a:p>
          <a:p>
            <a:pPr algn="just"/>
            <a:r>
              <a:rPr lang="en-US" dirty="0"/>
              <a:t>Only known vulnerabilities are detected .</a:t>
            </a:r>
            <a:endParaRPr lang="en-US" dirty="0"/>
          </a:p>
          <a:p>
            <a:pPr algn="just"/>
            <a:r>
              <a:rPr lang="en-US" dirty="0"/>
              <a:t>For performing </a:t>
            </a:r>
            <a:r>
              <a:rPr lang="en-US" b="1" dirty="0"/>
              <a:t>in-depth scanning assessments</a:t>
            </a:r>
            <a:r>
              <a:rPr lang="en-US" dirty="0"/>
              <a:t>, proper credentials are required for authentication and the unavailability of proper credentials become a hamper.</a:t>
            </a:r>
            <a:endParaRPr lang="en-US" dirty="0"/>
          </a:p>
          <a:p>
            <a:pPr marL="114300" indent="0" algn="just">
              <a:buNone/>
            </a:pPr>
            <a:r>
              <a:rPr lang="en-US" dirty="0"/>
              <a:t>Divided into two types-</a:t>
            </a:r>
            <a:endParaRPr lang="en-US" dirty="0"/>
          </a:p>
          <a:p>
            <a:pPr marL="571500" indent="-457200" algn="just">
              <a:buAutoNum type="arabicParenR"/>
            </a:pPr>
            <a:r>
              <a:rPr lang="en-US" dirty="0"/>
              <a:t>Credential based Vulnerability Assessment</a:t>
            </a:r>
            <a:endParaRPr lang="en-US" dirty="0"/>
          </a:p>
          <a:p>
            <a:pPr marL="571500" indent="-457200" algn="just">
              <a:buFont typeface="Arial" panose="020B0604020202020204" pitchFamily="34" charset="0"/>
              <a:buAutoNum type="arabicParenR"/>
            </a:pPr>
            <a:r>
              <a:rPr lang="en-US" dirty="0"/>
              <a:t>Non- Credential based Vulnerability Assessment</a:t>
            </a:r>
            <a:endParaRPr lang="en-US" dirty="0"/>
          </a:p>
          <a:p>
            <a:pPr marL="571500" indent="-457200" algn="just">
              <a:buAutoNum type="arabicParenR"/>
            </a:pP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7677</Words>
  <Application>WPS Presentation</Application>
  <PresentationFormat>On-screen Show (4:3)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Cambria</vt:lpstr>
      <vt:lpstr>Microsoft YaHei</vt:lpstr>
      <vt:lpstr>Arial Unicode MS</vt:lpstr>
      <vt:lpstr>Adjacency</vt:lpstr>
      <vt:lpstr>INTRUSION DETECTION AND PREVENTION SYSTEM</vt:lpstr>
      <vt:lpstr>TYPES OF IDPS Technologies</vt:lpstr>
      <vt:lpstr>CONTT…</vt:lpstr>
      <vt:lpstr>COMPONENETS</vt:lpstr>
      <vt:lpstr>CONTT…</vt:lpstr>
      <vt:lpstr>ARCHITECTURAL MODEL</vt:lpstr>
      <vt:lpstr>CONTT…</vt:lpstr>
      <vt:lpstr>PowerPoint 演示文稿</vt:lpstr>
      <vt:lpstr>Types of Vulnerability Assessment</vt:lpstr>
      <vt:lpstr>PowerPoint 演示文稿</vt:lpstr>
      <vt:lpstr>CONTT…</vt:lpstr>
      <vt:lpstr>PowerPoint 演示文稿</vt:lpstr>
      <vt:lpstr>CONTT…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AND PREVENTION SYSTEM</dc:title>
  <dc:creator>admin</dc:creator>
  <cp:lastModifiedBy>shanmuga rathinam</cp:lastModifiedBy>
  <cp:revision>13</cp:revision>
  <dcterms:created xsi:type="dcterms:W3CDTF">2024-02-26T06:04:00Z</dcterms:created>
  <dcterms:modified xsi:type="dcterms:W3CDTF">2025-02-19T03:54:51Z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B620A889D94B4EEBBB9DBE4417749760_13</vt:lpwstr>
  </property>
  <property fmtid="{D5CDD505-2E9C-101B-9397-08002B2CF9AE}" pid="3" name="KSOProductBuildVer">
    <vt:lpwstr>1033-12.2.0.19805</vt:lpwstr>
  </property>
</Properties>
</file>