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84" r:id="rId10"/>
    <p:sldId id="264" r:id="rId11"/>
    <p:sldId id="266" r:id="rId12"/>
    <p:sldId id="285" r:id="rId13"/>
    <p:sldId id="286" r:id="rId14"/>
    <p:sldId id="267" r:id="rId15"/>
    <p:sldId id="287" r:id="rId16"/>
    <p:sldId id="268" r:id="rId17"/>
    <p:sldId id="269" r:id="rId18"/>
    <p:sldId id="274" r:id="rId19"/>
    <p:sldId id="275" r:id="rId20"/>
    <p:sldId id="276" r:id="rId21"/>
    <p:sldId id="270" r:id="rId22"/>
    <p:sldId id="277" r:id="rId23"/>
    <p:sldId id="278" r:id="rId24"/>
    <p:sldId id="271" r:id="rId25"/>
    <p:sldId id="279" r:id="rId26"/>
    <p:sldId id="280" r:id="rId27"/>
    <p:sldId id="281" r:id="rId28"/>
    <p:sldId id="272" r:id="rId29"/>
    <p:sldId id="282" r:id="rId30"/>
    <p:sldId id="273" r:id="rId31"/>
    <p:sldId id="283" r:id="rId32"/>
    <p:sldId id="288" r:id="rId33"/>
    <p:sldId id="289" r:id="rId34"/>
    <p:sldId id="290" r:id="rId35"/>
    <p:sldId id="291" r:id="rId36"/>
    <p:sldId id="292" r:id="rId37"/>
    <p:sldId id="293" r:id="rId38"/>
    <p:sldId id="294" r:id="rId39"/>
    <p:sldId id="295" r:id="rId40"/>
    <p:sldId id="296"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3" d="100"/>
          <a:sy n="83" d="100"/>
        </p:scale>
        <p:origin x="1203" y="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2D919-089F-454F-B37D-04999F799140}" type="datetimeFigureOut">
              <a:rPr lang="en-IN" smtClean="0"/>
              <a:t>20-03-2025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74463-4649-4D89-A690-8E9CE443439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74463-4649-4D89-A690-8E9CE4434393}" type="slidenum">
              <a:rPr lang="en-IN" smtClean="0"/>
              <a:t>37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FF209E0-5D13-423C-A43D-8482F0E8BFF6}" type="datetimeFigureOut">
              <a:rPr lang="en-IN" smtClean="0"/>
              <a:t>20-03-2025</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B274AF9-E984-4BF2-8742-58C517B179F7}"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F209E0-5D13-423C-A43D-8482F0E8BFF6}"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274AF9-E984-4BF2-8742-58C517B179F7}"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B274AF9-E984-4BF2-8742-58C517B179F7}"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F209E0-5D13-423C-A43D-8482F0E8BFF6}"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CFF209E0-5D13-423C-A43D-8482F0E8BFF6}"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EB274AF9-E984-4BF2-8742-58C517B179F7}"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CFF209E0-5D13-423C-A43D-8482F0E8BFF6}" type="datetimeFigureOut">
              <a:rPr lang="en-IN" smtClean="0"/>
              <a:t>20-03-2025</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B274AF9-E984-4BF2-8742-58C517B179F7}"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CFF209E0-5D13-423C-A43D-8482F0E8BFF6}" type="datetimeFigureOut">
              <a:rPr lang="en-IN" smtClean="0"/>
              <a:t>20-03-2025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274AF9-E984-4BF2-8742-58C517B179F7}"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FF209E0-5D13-423C-A43D-8482F0E8BFF6}" type="datetimeFigureOut">
              <a:rPr lang="en-IN" smtClean="0"/>
              <a:t>20-03-2025</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B274AF9-E984-4BF2-8742-58C517B179F7}" type="slidenum">
              <a:rPr lang="en-IN" smtClean="0"/>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FF209E0-5D13-423C-A43D-8482F0E8BFF6}" type="datetimeFigureOut">
              <a:rPr lang="en-IN" smtClean="0"/>
              <a:t>20-03-2025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EB274AF9-E984-4BF2-8742-58C517B179F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CFF209E0-5D13-423C-A43D-8482F0E8BFF6}" type="datetimeFigureOut">
              <a:rPr lang="en-IN" smtClean="0"/>
              <a:t>20-03-2025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B274AF9-E984-4BF2-8742-58C517B179F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B274AF9-E984-4BF2-8742-58C517B179F7}"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CFF209E0-5D13-423C-A43D-8482F0E8BFF6}" type="datetimeFigureOut">
              <a:rPr lang="en-IN" smtClean="0"/>
              <a:t>20-03-2025</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B274AF9-E984-4BF2-8742-58C517B179F7}"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CFF209E0-5D13-423C-A43D-8482F0E8BFF6}" type="datetimeFigureOut">
              <a:rPr lang="en-IN" smtClean="0"/>
              <a:t>20-03-2025</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CFF209E0-5D13-423C-A43D-8482F0E8BFF6}" type="datetimeFigureOut">
              <a:rPr lang="en-IN" smtClean="0"/>
              <a:t>20-03-2025</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B274AF9-E984-4BF2-8742-58C517B179F7}"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panose="05020102010507070707"/>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panose="05000000000000000000"/>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panose="05000000000000000000"/>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US" sz="3600" b="1" dirty="0">
                <a:solidFill>
                  <a:srgbClr val="FF0000"/>
                </a:solidFill>
              </a:rPr>
              <a:t>MODULE 1</a:t>
            </a:r>
            <a:endParaRPr lang="en-IN" sz="3600" b="1" dirty="0">
              <a:solidFill>
                <a:srgbClr val="FF0000"/>
              </a:solidFill>
            </a:endParaRPr>
          </a:p>
        </p:txBody>
      </p:sp>
      <p:sp>
        <p:nvSpPr>
          <p:cNvPr id="2" name="Title 1"/>
          <p:cNvSpPr>
            <a:spLocks noGrp="1"/>
          </p:cNvSpPr>
          <p:nvPr>
            <p:ph type="ctrTitle"/>
          </p:nvPr>
        </p:nvSpPr>
        <p:spPr/>
        <p:txBody>
          <a:bodyPr>
            <a:normAutofit fontScale="90000"/>
          </a:bodyPr>
          <a:lstStyle/>
          <a:p>
            <a:r>
              <a:rPr lang="en-US" b="1" dirty="0">
                <a:solidFill>
                  <a:srgbClr val="FF0000"/>
                </a:solidFill>
              </a:rPr>
              <a:t>INTRODUCTION TO INTRUSION DETECTION SYSTEM</a:t>
            </a:r>
            <a:endParaRPr lang="en-IN"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74638"/>
            <a:ext cx="5544616" cy="634082"/>
          </a:xfrm>
        </p:spPr>
        <p:txBody>
          <a:bodyPr>
            <a:normAutofit/>
          </a:bodyPr>
          <a:lstStyle/>
          <a:p>
            <a:r>
              <a:rPr lang="en-US" b="1" dirty="0">
                <a:solidFill>
                  <a:srgbClr val="FF0000"/>
                </a:solidFill>
              </a:rPr>
              <a:t>Anomaly Detection</a:t>
            </a:r>
            <a:endParaRPr lang="en-IN" b="1" dirty="0">
              <a:solidFill>
                <a:srgbClr val="FF0000"/>
              </a:solidFill>
            </a:endParaRPr>
          </a:p>
        </p:txBody>
      </p:sp>
      <p:sp>
        <p:nvSpPr>
          <p:cNvPr id="3" name="Content Placeholder 2"/>
          <p:cNvSpPr>
            <a:spLocks noGrp="1"/>
          </p:cNvSpPr>
          <p:nvPr>
            <p:ph sz="quarter" idx="1"/>
          </p:nvPr>
        </p:nvSpPr>
        <p:spPr>
          <a:xfrm>
            <a:off x="467544" y="1052736"/>
            <a:ext cx="8496944" cy="5616624"/>
          </a:xfrm>
        </p:spPr>
        <p:txBody>
          <a:bodyPr/>
          <a:lstStyle/>
          <a:p>
            <a:r>
              <a:rPr lang="en-US" dirty="0"/>
              <a:t>Threshold Detection</a:t>
            </a:r>
          </a:p>
          <a:p>
            <a:pPr>
              <a:buFont typeface="Wingdings" panose="05000000000000000000" pitchFamily="2" charset="2"/>
              <a:buChar char="Ø"/>
            </a:pPr>
            <a:r>
              <a:rPr lang="en-US" dirty="0"/>
              <a:t>Checks excessive event occurrences over time</a:t>
            </a:r>
          </a:p>
          <a:p>
            <a:pPr>
              <a:buFont typeface="Wingdings" panose="05000000000000000000" pitchFamily="2" charset="2"/>
              <a:buChar char="Ø"/>
            </a:pPr>
            <a:r>
              <a:rPr lang="en-US" dirty="0"/>
              <a:t>Alone a crude and ineffective intruder detector</a:t>
            </a:r>
          </a:p>
          <a:p>
            <a:pPr>
              <a:buFont typeface="Wingdings" panose="05000000000000000000" pitchFamily="2" charset="2"/>
              <a:buChar char="Ø"/>
            </a:pPr>
            <a:r>
              <a:rPr lang="en-US" dirty="0"/>
              <a:t>Must determine both thresholds and time travels</a:t>
            </a:r>
          </a:p>
          <a:p>
            <a:r>
              <a:rPr lang="en-US" dirty="0"/>
              <a:t>Profile based</a:t>
            </a:r>
          </a:p>
          <a:p>
            <a:pPr>
              <a:buFont typeface="Wingdings" panose="05000000000000000000" pitchFamily="2" charset="2"/>
              <a:buChar char="Ø"/>
            </a:pPr>
            <a:r>
              <a:rPr lang="en-US" dirty="0"/>
              <a:t>Characterize past behavior of users/groups</a:t>
            </a:r>
          </a:p>
          <a:p>
            <a:pPr>
              <a:buFont typeface="Wingdings" panose="05000000000000000000" pitchFamily="2" charset="2"/>
              <a:buChar char="Ø"/>
            </a:pPr>
            <a:r>
              <a:rPr lang="en-US" dirty="0"/>
              <a:t>Then detect significant deviations</a:t>
            </a:r>
          </a:p>
          <a:p>
            <a:pPr>
              <a:buFont typeface="Wingdings" panose="05000000000000000000" pitchFamily="2" charset="2"/>
              <a:buChar char="Ø"/>
            </a:pPr>
            <a:r>
              <a:rPr lang="en-US" dirty="0"/>
              <a:t>Based on analysis of audit records</a:t>
            </a:r>
          </a:p>
          <a:p>
            <a:pPr marL="0" indent="0">
              <a:buNone/>
            </a:pPr>
            <a:endParaRPr lang="en-US" dirty="0"/>
          </a:p>
          <a:p>
            <a:pPr>
              <a:buFont typeface="Wingdings" panose="05000000000000000000" pitchFamily="2" charset="2"/>
              <a:buChar char="Ø"/>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b="1" dirty="0">
                <a:solidFill>
                  <a:srgbClr val="FF0000"/>
                </a:solidFill>
              </a:rPr>
              <a:t>Signature Detection</a:t>
            </a:r>
            <a:endParaRPr lang="en-IN" b="1" dirty="0">
              <a:solidFill>
                <a:srgbClr val="FF0000"/>
              </a:solidFill>
            </a:endParaRPr>
          </a:p>
        </p:txBody>
      </p:sp>
      <p:sp>
        <p:nvSpPr>
          <p:cNvPr id="3" name="Content Placeholder 2"/>
          <p:cNvSpPr>
            <a:spLocks noGrp="1"/>
          </p:cNvSpPr>
          <p:nvPr>
            <p:ph sz="quarter" idx="1"/>
          </p:nvPr>
        </p:nvSpPr>
        <p:spPr>
          <a:xfrm>
            <a:off x="457200" y="980728"/>
            <a:ext cx="8507288" cy="5544616"/>
          </a:xfrm>
        </p:spPr>
        <p:txBody>
          <a:bodyPr>
            <a:normAutofit/>
          </a:bodyPr>
          <a:lstStyle/>
          <a:p>
            <a:r>
              <a:rPr lang="en-US" dirty="0"/>
              <a:t>Observe events on system and applying a set of rules to decide if intruder</a:t>
            </a:r>
          </a:p>
          <a:p>
            <a:r>
              <a:rPr lang="en-US" dirty="0"/>
              <a:t>Approaches</a:t>
            </a:r>
            <a:r>
              <a:rPr lang="en-IN" dirty="0"/>
              <a:t>:</a:t>
            </a:r>
          </a:p>
          <a:p>
            <a:pPr>
              <a:buFont typeface="Wingdings" panose="05000000000000000000" pitchFamily="2" charset="2"/>
              <a:buChar char="Ø"/>
            </a:pPr>
            <a:r>
              <a:rPr lang="en-US" dirty="0"/>
              <a:t> Rule-based anomaly detection</a:t>
            </a:r>
          </a:p>
          <a:p>
            <a:r>
              <a:rPr lang="en-US" dirty="0"/>
              <a:t>Analyze historical audit records for expected behavior, then match with current behavior</a:t>
            </a:r>
          </a:p>
          <a:p>
            <a:pPr>
              <a:buFont typeface="Wingdings" panose="05000000000000000000" pitchFamily="2" charset="2"/>
              <a:buChar char="Ø"/>
            </a:pPr>
            <a:r>
              <a:rPr lang="en-US" dirty="0"/>
              <a:t>Rule-based penetration identification</a:t>
            </a:r>
          </a:p>
          <a:p>
            <a:r>
              <a:rPr lang="en-US" dirty="0"/>
              <a:t>Rules identify known penetrations/weaknesses</a:t>
            </a:r>
          </a:p>
          <a:p>
            <a:r>
              <a:rPr lang="en-US" dirty="0"/>
              <a:t>Often by analyzing attack scripts from Internet</a:t>
            </a:r>
          </a:p>
          <a:p>
            <a:r>
              <a:rPr lang="en-US" dirty="0"/>
              <a:t>Supplemented with rules from security experts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9512" y="1556792"/>
            <a:ext cx="8712968" cy="5112568"/>
          </a:xfrm>
        </p:spPr>
        <p:txBody>
          <a:bodyPr/>
          <a:lstStyle/>
          <a:p>
            <a:r>
              <a:rPr lang="en-US" dirty="0"/>
              <a:t>There are many threats that can be eliminated with the help of a host-based IDS:</a:t>
            </a:r>
          </a:p>
          <a:p>
            <a:pPr algn="just">
              <a:buFont typeface="Wingdings" panose="05000000000000000000" pitchFamily="2" charset="2"/>
              <a:buChar char="Ø"/>
            </a:pPr>
            <a:r>
              <a:rPr lang="en-IN" b="1" dirty="0"/>
              <a:t>Malicious Attacks</a:t>
            </a:r>
            <a:r>
              <a:rPr lang="en-IN" dirty="0"/>
              <a:t>- </a:t>
            </a:r>
            <a:r>
              <a:rPr lang="en-US" dirty="0"/>
              <a:t>Such as unauthorized authentication attacks, HIDS detects the attack and sends it for analysis.</a:t>
            </a:r>
          </a:p>
          <a:p>
            <a:pPr algn="just">
              <a:buFont typeface="Wingdings" panose="05000000000000000000" pitchFamily="2" charset="2"/>
              <a:buChar char="Ø"/>
            </a:pPr>
            <a:r>
              <a:rPr lang="en-IN" b="1" dirty="0"/>
              <a:t>Asymmetric Routing- </a:t>
            </a:r>
            <a:r>
              <a:rPr lang="en-US" dirty="0"/>
              <a:t>When data packets traveling through the network take a particular route to their destination and take a different route back, it is called asymmetric routing. This mechanism allows the attackers to perform a DDOS attack. HIDS helps determine such routes</a:t>
            </a:r>
            <a:endParaRPr lang="en-IN"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700808"/>
            <a:ext cx="8435280" cy="4896544"/>
          </a:xfrm>
        </p:spPr>
        <p:txBody>
          <a:bodyPr/>
          <a:lstStyle/>
          <a:p>
            <a:pPr algn="just">
              <a:buFont typeface="Wingdings" panose="05000000000000000000" pitchFamily="2" charset="2"/>
              <a:buChar char="Ø"/>
            </a:pPr>
            <a:r>
              <a:rPr lang="en-IN" b="1" dirty="0"/>
              <a:t>Buffer Overflow Attacks</a:t>
            </a:r>
            <a:r>
              <a:rPr lang="en-IN" dirty="0"/>
              <a:t>- </a:t>
            </a:r>
            <a:r>
              <a:rPr lang="en-US" dirty="0"/>
              <a:t>This kind of attack attempts to infiltrate segments of memory in the device on which the host-based IDS is installed. </a:t>
            </a:r>
          </a:p>
          <a:p>
            <a:pPr algn="just">
              <a:buFont typeface="Wingdings" panose="05000000000000000000" pitchFamily="2" charset="2"/>
              <a:buChar char="Ø"/>
            </a:pPr>
            <a:r>
              <a:rPr lang="en-IN" b="1" dirty="0"/>
              <a:t>Scanning Attacks- </a:t>
            </a:r>
            <a:r>
              <a:rPr lang="en-US" dirty="0"/>
              <a:t>Scanning attacks involve sending data to the network to collect data about the network, traffic, ports, and hosts.  HIDS will help minimize these attacks using advanced features such as a web application firewall to protect the data within the system.</a:t>
            </a:r>
            <a:endParaRPr lang="en-IN"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715200" cy="778098"/>
          </a:xfrm>
        </p:spPr>
        <p:txBody>
          <a:bodyPr/>
          <a:lstStyle/>
          <a:p>
            <a:r>
              <a:rPr lang="en-US" b="1" dirty="0">
                <a:solidFill>
                  <a:srgbClr val="FF0000"/>
                </a:solidFill>
              </a:rPr>
              <a:t>Network-Based IDS</a:t>
            </a:r>
            <a:endParaRPr lang="en-IN" b="1" dirty="0">
              <a:solidFill>
                <a:srgbClr val="FF0000"/>
              </a:solidFill>
            </a:endParaRPr>
          </a:p>
        </p:txBody>
      </p:sp>
      <p:sp>
        <p:nvSpPr>
          <p:cNvPr id="3" name="Content Placeholder 2"/>
          <p:cNvSpPr>
            <a:spLocks noGrp="1"/>
          </p:cNvSpPr>
          <p:nvPr>
            <p:ph sz="quarter" idx="1"/>
          </p:nvPr>
        </p:nvSpPr>
        <p:spPr>
          <a:xfrm>
            <a:off x="251520" y="1628800"/>
            <a:ext cx="8712968" cy="4896544"/>
          </a:xfrm>
        </p:spPr>
        <p:txBody>
          <a:bodyPr/>
          <a:lstStyle/>
          <a:p>
            <a:r>
              <a:rPr lang="en-US" dirty="0"/>
              <a:t>Network-based IDS (NIDS)</a:t>
            </a:r>
          </a:p>
          <a:p>
            <a:pPr>
              <a:buFont typeface="Wingdings" panose="05000000000000000000" pitchFamily="2" charset="2"/>
              <a:buChar char="Ø"/>
            </a:pPr>
            <a:r>
              <a:rPr lang="en-US" dirty="0"/>
              <a:t>Monitor traffic at selected points on a network</a:t>
            </a:r>
          </a:p>
          <a:p>
            <a:pPr>
              <a:buFont typeface="Wingdings" panose="05000000000000000000" pitchFamily="2" charset="2"/>
              <a:buChar char="Ø"/>
            </a:pPr>
            <a:r>
              <a:rPr lang="en-US" dirty="0"/>
              <a:t>In real time to detect intrusion patterns</a:t>
            </a:r>
          </a:p>
          <a:p>
            <a:pPr>
              <a:buFont typeface="Wingdings" panose="05000000000000000000" pitchFamily="2" charset="2"/>
              <a:buChar char="Ø"/>
            </a:pPr>
            <a:r>
              <a:rPr lang="en-US" dirty="0"/>
              <a:t>May examine network, transport and/or application level protocol activity directed towards systems</a:t>
            </a:r>
          </a:p>
          <a:p>
            <a:r>
              <a:rPr lang="en-US" dirty="0"/>
              <a:t>Comprises a number of sensors</a:t>
            </a:r>
          </a:p>
          <a:p>
            <a:pPr>
              <a:buFont typeface="Wingdings" panose="05000000000000000000" pitchFamily="2" charset="2"/>
              <a:buChar char="Ø"/>
            </a:pPr>
            <a:r>
              <a:rPr lang="en-US" dirty="0"/>
              <a:t>Inline (possibly as part of other net device)</a:t>
            </a:r>
          </a:p>
          <a:p>
            <a:pPr>
              <a:buFont typeface="Wingdings" panose="05000000000000000000" pitchFamily="2" charset="2"/>
              <a:buChar char="Ø"/>
            </a:pPr>
            <a:r>
              <a:rPr lang="en-US" dirty="0"/>
              <a:t>Passive (monitors copy of traffic)</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971600" y="1772816"/>
            <a:ext cx="7200800" cy="4464495"/>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NIDS Sensor Deployment</a:t>
            </a:r>
            <a:endParaRPr lang="en-IN" b="1" dirty="0">
              <a:solidFill>
                <a:srgbClr val="FF0000"/>
              </a:solidFill>
            </a:endParaRPr>
          </a:p>
        </p:txBody>
      </p:sp>
      <p:sp>
        <p:nvSpPr>
          <p:cNvPr id="3" name="Content Placeholder 2"/>
          <p:cNvSpPr>
            <a:spLocks noGrp="1"/>
          </p:cNvSpPr>
          <p:nvPr>
            <p:ph sz="quarter" idx="1"/>
          </p:nvPr>
        </p:nvSpPr>
        <p:spPr/>
        <p:txBody>
          <a:bodyPr/>
          <a:lstStyle/>
          <a:p>
            <a:r>
              <a:rPr lang="en-US" dirty="0"/>
              <a:t>Inline sensor</a:t>
            </a:r>
          </a:p>
          <a:p>
            <a:r>
              <a:rPr lang="en-US" dirty="0"/>
              <a:t>Inserted into a network segment so that the traffic it is monitoring must pass through the sensor</a:t>
            </a:r>
          </a:p>
          <a:p>
            <a:r>
              <a:rPr lang="en-US" dirty="0"/>
              <a:t>Passive sensor</a:t>
            </a:r>
          </a:p>
          <a:p>
            <a:r>
              <a:rPr lang="en-US" dirty="0"/>
              <a:t>Monitors a copy of network traffic</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NIDS- Intrusion Detection Techniques</a:t>
            </a:r>
            <a:endParaRPr lang="en-IN" b="1" dirty="0">
              <a:solidFill>
                <a:srgbClr val="FF0000"/>
              </a:solidFill>
            </a:endParaRPr>
          </a:p>
        </p:txBody>
      </p:sp>
      <p:sp>
        <p:nvSpPr>
          <p:cNvPr id="3" name="Content Placeholder 2"/>
          <p:cNvSpPr>
            <a:spLocks noGrp="1"/>
          </p:cNvSpPr>
          <p:nvPr>
            <p:ph sz="quarter" idx="1"/>
          </p:nvPr>
        </p:nvSpPr>
        <p:spPr>
          <a:xfrm>
            <a:off x="457200" y="1268760"/>
            <a:ext cx="8507288" cy="5328592"/>
          </a:xfrm>
        </p:spPr>
        <p:txBody>
          <a:bodyPr>
            <a:normAutofit/>
          </a:bodyPr>
          <a:lstStyle/>
          <a:p>
            <a:r>
              <a:rPr lang="en-US" dirty="0"/>
              <a:t>Signature Detection</a:t>
            </a:r>
          </a:p>
          <a:p>
            <a:pPr>
              <a:buFont typeface="Wingdings" panose="05000000000000000000" pitchFamily="2" charset="2"/>
              <a:buChar char="Ø"/>
            </a:pPr>
            <a:r>
              <a:rPr lang="en-US" dirty="0"/>
              <a:t>At application, transport, network layers; unexpected application services, policy violations</a:t>
            </a:r>
          </a:p>
          <a:p>
            <a:r>
              <a:rPr lang="en-US" dirty="0"/>
              <a:t>Anomaly Detection</a:t>
            </a:r>
          </a:p>
          <a:p>
            <a:pPr>
              <a:buFont typeface="Wingdings" panose="05000000000000000000" pitchFamily="2" charset="2"/>
              <a:buChar char="Ø"/>
            </a:pPr>
            <a:r>
              <a:rPr lang="en-US" dirty="0"/>
              <a:t>Of Denial of Service Attacks</a:t>
            </a:r>
          </a:p>
          <a:p>
            <a:r>
              <a:rPr lang="en-US" dirty="0"/>
              <a:t>When potential violation detected sensor sends an alert and log information</a:t>
            </a:r>
          </a:p>
          <a:p>
            <a:pPr>
              <a:buFont typeface="Wingdings" panose="05000000000000000000" pitchFamily="2" charset="2"/>
              <a:buChar char="Ø"/>
            </a:pPr>
            <a:r>
              <a:rPr lang="en-US" dirty="0"/>
              <a:t>Used by analysis module to refine intrusion detection parameters and algorithms</a:t>
            </a:r>
          </a:p>
          <a:p>
            <a:pPr>
              <a:buFont typeface="Wingdings" panose="05000000000000000000" pitchFamily="2" charset="2"/>
              <a:buChar char="Ø"/>
            </a:pPr>
            <a:r>
              <a:rPr lang="en-US" dirty="0"/>
              <a:t>By security admin to improve protection</a:t>
            </a:r>
          </a:p>
          <a:p>
            <a:pPr>
              <a:buFont typeface="Wingdings" panose="05000000000000000000" pitchFamily="2" charset="2"/>
              <a:buChar char="Ø"/>
            </a:pPr>
            <a:endParaRPr lang="en-US" dirty="0"/>
          </a:p>
          <a:p>
            <a:pPr>
              <a:buFont typeface="Wingdings" panose="05000000000000000000" pitchFamily="2" charset="2"/>
              <a:buChar char="Ø"/>
            </a:pP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US" b="1" dirty="0">
                <a:solidFill>
                  <a:srgbClr val="FF0000"/>
                </a:solidFill>
              </a:rPr>
              <a:t>Anomaly based Methodology Architecture</a:t>
            </a:r>
            <a:endParaRPr lang="en-IN" b="1" dirty="0">
              <a:solidFill>
                <a:srgbClr val="FF0000"/>
              </a:solidFill>
            </a:endParaRPr>
          </a:p>
        </p:txBody>
      </p:sp>
      <p:sp>
        <p:nvSpPr>
          <p:cNvPr id="3" name="Content Placeholder 2"/>
          <p:cNvSpPr>
            <a:spLocks noGrp="1"/>
          </p:cNvSpPr>
          <p:nvPr>
            <p:ph sz="quarter" idx="1"/>
          </p:nvPr>
        </p:nvSpPr>
        <p:spPr>
          <a:xfrm>
            <a:off x="179512" y="1340768"/>
            <a:ext cx="8856984" cy="5328592"/>
          </a:xfrm>
        </p:spPr>
        <p:txBody>
          <a:bodyPr/>
          <a:lstStyle/>
          <a:p>
            <a:pPr algn="just"/>
            <a:r>
              <a:rPr lang="en-US" dirty="0"/>
              <a:t>Anomaly based methodology works by comparing observed activity against a baseline profile. </a:t>
            </a:r>
          </a:p>
          <a:p>
            <a:pPr algn="just"/>
            <a:r>
              <a:rPr lang="en-US" dirty="0"/>
              <a:t>The baseline profile is the learned normal </a:t>
            </a:r>
            <a:r>
              <a:rPr lang="en-US" dirty="0" err="1"/>
              <a:t>behaviour</a:t>
            </a:r>
            <a:r>
              <a:rPr lang="en-US" dirty="0"/>
              <a:t> of the monitored system and is developed during the learning period were the IDPS learns the environment and develops a normal profile of the monitored system. </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endParaRPr lang="en-IN" dirty="0"/>
          </a:p>
        </p:txBody>
      </p:sp>
      <p:sp>
        <p:nvSpPr>
          <p:cNvPr id="3" name="Content Placeholder 2"/>
          <p:cNvSpPr>
            <a:spLocks noGrp="1"/>
          </p:cNvSpPr>
          <p:nvPr>
            <p:ph sz="quarter" idx="1"/>
          </p:nvPr>
        </p:nvSpPr>
        <p:spPr>
          <a:xfrm>
            <a:off x="251520" y="1484784"/>
            <a:ext cx="8640960" cy="5040560"/>
          </a:xfrm>
        </p:spPr>
        <p:txBody>
          <a:bodyPr>
            <a:normAutofit/>
          </a:bodyPr>
          <a:lstStyle/>
          <a:p>
            <a:r>
              <a:rPr lang="en-US" dirty="0"/>
              <a:t>Uses three general techniques for detecting anomalies:-</a:t>
            </a:r>
          </a:p>
          <a:p>
            <a:pPr marL="514350" indent="-514350" algn="just">
              <a:buAutoNum type="arabicParenR"/>
            </a:pPr>
            <a:r>
              <a:rPr lang="en-IN" dirty="0"/>
              <a:t>Statistical Anomaly Detection- </a:t>
            </a:r>
            <a:r>
              <a:rPr lang="en-US" dirty="0"/>
              <a:t>The threshold or profile must be tuned according to the requirements and </a:t>
            </a:r>
            <a:r>
              <a:rPr lang="en-US" dirty="0" err="1"/>
              <a:t>behaviour</a:t>
            </a:r>
            <a:r>
              <a:rPr lang="en-US" dirty="0"/>
              <a:t> of the environment being monitored for the systems to be effective. </a:t>
            </a:r>
            <a:endParaRPr lang="en-IN" dirty="0"/>
          </a:p>
          <a:p>
            <a:pPr marL="514350" indent="-514350" algn="just">
              <a:buAutoNum type="arabicParenR"/>
            </a:pPr>
            <a:r>
              <a:rPr lang="en-IN" dirty="0"/>
              <a:t>Knowledge/data-mining- </a:t>
            </a:r>
            <a:r>
              <a:rPr lang="en-US" dirty="0"/>
              <a:t>Monitor searches for anomalies and this process places a very high overheard on the system</a:t>
            </a:r>
            <a:endParaRPr lang="en-IN" dirty="0"/>
          </a:p>
          <a:p>
            <a:pPr marL="514350" indent="-514350" algn="just">
              <a:buAutoNum type="arabicParenR"/>
            </a:pPr>
            <a:r>
              <a:rPr lang="en-IN" dirty="0"/>
              <a:t>Machine learning based- </a:t>
            </a:r>
            <a:r>
              <a:rPr lang="en-US" dirty="0"/>
              <a:t>Works by analyzing the system calls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endParaRPr lang="en-IN" b="1" dirty="0"/>
          </a:p>
        </p:txBody>
      </p:sp>
      <p:sp>
        <p:nvSpPr>
          <p:cNvPr id="3" name="Content Placeholder 2"/>
          <p:cNvSpPr>
            <a:spLocks noGrp="1"/>
          </p:cNvSpPr>
          <p:nvPr>
            <p:ph sz="quarter" idx="1"/>
          </p:nvPr>
        </p:nvSpPr>
        <p:spPr/>
        <p:txBody>
          <a:bodyPr>
            <a:normAutofit/>
          </a:bodyPr>
          <a:lstStyle/>
          <a:p>
            <a:pPr marL="0" indent="0">
              <a:buNone/>
            </a:pPr>
            <a:r>
              <a:rPr lang="en-US" dirty="0"/>
              <a:t>1.1. Intruders</a:t>
            </a:r>
          </a:p>
          <a:p>
            <a:pPr marL="0" indent="0">
              <a:buNone/>
            </a:pPr>
            <a:r>
              <a:rPr lang="en-US" dirty="0"/>
              <a:t>1.2. Classes of Intruders</a:t>
            </a:r>
          </a:p>
          <a:p>
            <a:pPr marL="0" indent="0">
              <a:buNone/>
            </a:pPr>
            <a:r>
              <a:rPr lang="en-US" dirty="0"/>
              <a:t>1.3. Examples of Intrusion</a:t>
            </a:r>
          </a:p>
          <a:p>
            <a:pPr marL="0" indent="0">
              <a:buNone/>
            </a:pPr>
            <a:r>
              <a:rPr lang="en-US" dirty="0"/>
              <a:t>1.4. IDS Principles</a:t>
            </a:r>
          </a:p>
          <a:p>
            <a:pPr marL="0" indent="0">
              <a:buNone/>
            </a:pPr>
            <a:r>
              <a:rPr lang="en-US" dirty="0"/>
              <a:t>1.5. IDS Requirements</a:t>
            </a:r>
          </a:p>
          <a:p>
            <a:pPr marL="0" indent="0">
              <a:buNone/>
            </a:pPr>
            <a:r>
              <a:rPr lang="en-US" dirty="0"/>
              <a:t>1.6. Host-Based IDS</a:t>
            </a:r>
          </a:p>
          <a:p>
            <a:pPr marL="0" indent="0">
              <a:buNone/>
            </a:pPr>
            <a:r>
              <a:rPr lang="en-US" dirty="0"/>
              <a:t>1.7. Network-Based IDS</a:t>
            </a:r>
          </a:p>
          <a:p>
            <a:pPr marL="0" indent="0">
              <a:buNone/>
            </a:pPr>
            <a:r>
              <a:rPr lang="en-US" dirty="0"/>
              <a:t>1.8. IDPS Methodologies</a:t>
            </a:r>
          </a:p>
          <a:p>
            <a:pPr marL="0" indent="0">
              <a:buNone/>
            </a:pPr>
            <a:r>
              <a:rPr lang="en-US" dirty="0"/>
              <a:t>1.9. Types of Threats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274638"/>
            <a:ext cx="7488832" cy="778098"/>
          </a:xfrm>
        </p:spPr>
        <p:txBody>
          <a:bodyPr/>
          <a:lstStyle/>
          <a:p>
            <a:r>
              <a:rPr lang="en-US" b="1" dirty="0">
                <a:solidFill>
                  <a:srgbClr val="FF0000"/>
                </a:solidFill>
              </a:rPr>
              <a:t>CONTT..</a:t>
            </a:r>
            <a:endParaRPr lang="en-IN" b="1" dirty="0">
              <a:solidFill>
                <a:srgbClr val="FF0000"/>
              </a:solidFill>
            </a:endParaRPr>
          </a:p>
        </p:txBody>
      </p:sp>
      <p:sp>
        <p:nvSpPr>
          <p:cNvPr id="3" name="Content Placeholder 2"/>
          <p:cNvSpPr>
            <a:spLocks noGrp="1"/>
          </p:cNvSpPr>
          <p:nvPr>
            <p:ph sz="quarter" idx="1"/>
          </p:nvPr>
        </p:nvSpPr>
        <p:spPr>
          <a:xfrm>
            <a:off x="457200" y="1124744"/>
            <a:ext cx="8435280" cy="5328592"/>
          </a:xfrm>
        </p:spPr>
        <p:txBody>
          <a:bodyPr>
            <a:normAutofit/>
          </a:bodyPr>
          <a:lstStyle/>
          <a:p>
            <a:pPr algn="just">
              <a:buFont typeface="Wingdings" panose="05000000000000000000" pitchFamily="2" charset="2"/>
              <a:buChar char="Ø"/>
            </a:pPr>
            <a:r>
              <a:rPr lang="en-US" dirty="0"/>
              <a:t>The monitored environment is monitored by the detector that examines the observed events against the baseline profile. </a:t>
            </a:r>
          </a:p>
          <a:p>
            <a:pPr algn="just">
              <a:buFont typeface="Wingdings" panose="05000000000000000000" pitchFamily="2" charset="2"/>
              <a:buChar char="Ø"/>
            </a:pPr>
            <a:r>
              <a:rPr lang="en-US" dirty="0"/>
              <a:t>If the observed events match the baseline, no action is taken, but if it does not match the baseline profile and it is within the acceptable threshold range then the profile is updated. </a:t>
            </a:r>
          </a:p>
          <a:p>
            <a:pPr algn="just">
              <a:buFont typeface="Wingdings" panose="05000000000000000000" pitchFamily="2" charset="2"/>
              <a:buChar char="Ø"/>
            </a:pPr>
            <a:r>
              <a:rPr lang="en-US" dirty="0"/>
              <a:t>If the observed events do not match the baseline profile and falls outside the threshold range they are marked as an anomaly and alert is issued. </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Anomaly based Methodology Architecture</a:t>
            </a:r>
            <a:endParaRPr lang="en-IN" b="1" dirty="0">
              <a:solidFill>
                <a:srgbClr val="FF0000"/>
              </a:solidFill>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611560" y="2060848"/>
            <a:ext cx="8064896" cy="4176464"/>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normAutofit fontScale="90000"/>
          </a:bodyPr>
          <a:lstStyle/>
          <a:p>
            <a:r>
              <a:rPr lang="en-US" b="1" dirty="0">
                <a:solidFill>
                  <a:srgbClr val="FF0000"/>
                </a:solidFill>
              </a:rPr>
              <a:t>Signature based Methodology Architecture</a:t>
            </a:r>
            <a:endParaRPr lang="en-IN" b="1" dirty="0">
              <a:solidFill>
                <a:srgbClr val="FF0000"/>
              </a:solidFill>
            </a:endParaRPr>
          </a:p>
        </p:txBody>
      </p:sp>
      <p:sp>
        <p:nvSpPr>
          <p:cNvPr id="3" name="Content Placeholder 2"/>
          <p:cNvSpPr>
            <a:spLocks noGrp="1"/>
          </p:cNvSpPr>
          <p:nvPr>
            <p:ph sz="quarter" idx="1"/>
          </p:nvPr>
        </p:nvSpPr>
        <p:spPr>
          <a:xfrm>
            <a:off x="107504" y="1484784"/>
            <a:ext cx="8928992" cy="5184576"/>
          </a:xfrm>
        </p:spPr>
        <p:txBody>
          <a:bodyPr>
            <a:normAutofit/>
          </a:bodyPr>
          <a:lstStyle/>
          <a:p>
            <a:pPr algn="just"/>
            <a:r>
              <a:rPr lang="en-US" dirty="0"/>
              <a:t>Signature based methodology works by comparing observed signatures to the signatures on file. This file can be database or a list of known attack signatures.</a:t>
            </a:r>
          </a:p>
          <a:p>
            <a:pPr algn="just"/>
            <a:r>
              <a:rPr lang="en-US" dirty="0"/>
              <a:t>The signature based IDPS has little overhead since it does not inspect every activity or network traffic on the monitored environment. Instead it only searches for known signatures in the database or file.</a:t>
            </a:r>
          </a:p>
          <a:p>
            <a:pPr algn="just"/>
            <a:r>
              <a:rPr lang="en-US" dirty="0"/>
              <a:t>Easy to deploy as no need to learn the environment.</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1556792"/>
            <a:ext cx="8435280" cy="4896544"/>
          </a:xfrm>
        </p:spPr>
        <p:txBody>
          <a:bodyPr>
            <a:normAutofit fontScale="92500" lnSpcReduction="20000"/>
          </a:bodyPr>
          <a:lstStyle/>
          <a:p>
            <a:r>
              <a:rPr lang="en-US" sz="2400" b="1" dirty="0"/>
              <a:t>Signature based methodology is very effective against know attacks/violations but it cannot detect new attacks until it is updated with new signatures</a:t>
            </a:r>
          </a:p>
          <a:p>
            <a:pPr algn="just"/>
            <a:r>
              <a:rPr lang="en-US" sz="2400" b="1" dirty="0"/>
              <a:t>Signature based IDPS are easy to evade since they are based on known attacks and are depended on new signatures to be applied before they can detect new attacks</a:t>
            </a:r>
          </a:p>
          <a:p>
            <a:pPr algn="just"/>
            <a:r>
              <a:rPr lang="en-US" sz="2400" b="1" dirty="0"/>
              <a:t>Signature based detection systems can be easily bypassed by attackers who modify known attacks and target systems that have not been updated with new signatures that detect the modification.</a:t>
            </a:r>
          </a:p>
          <a:p>
            <a:pPr algn="just"/>
            <a:r>
              <a:rPr lang="en-US" sz="2400" b="1" dirty="0"/>
              <a:t>Requires significant resources to keep up with the potential infinite number of modifications to known threats. </a:t>
            </a:r>
          </a:p>
          <a:p>
            <a:pPr algn="just"/>
            <a:r>
              <a:rPr lang="en-US" sz="2400" b="1" dirty="0"/>
              <a:t>Simpler to modify and improve since its performance is mainly based on the signatures or rules deployed.</a:t>
            </a:r>
            <a:endParaRPr lang="en-IN" sz="24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Signature based Methodology Architecture</a:t>
            </a:r>
            <a:endParaRPr lang="en-IN" b="1" dirty="0">
              <a:solidFill>
                <a:srgbClr val="FF0000"/>
              </a:solidFill>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99592" y="1826935"/>
            <a:ext cx="7776864" cy="4482385"/>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CONTT…</a:t>
            </a:r>
            <a:endParaRPr lang="en-IN" b="1" dirty="0">
              <a:solidFill>
                <a:srgbClr val="FF0000"/>
              </a:solidFill>
            </a:endParaRPr>
          </a:p>
        </p:txBody>
      </p:sp>
      <p:sp>
        <p:nvSpPr>
          <p:cNvPr id="3" name="Content Placeholder 2"/>
          <p:cNvSpPr>
            <a:spLocks noGrp="1"/>
          </p:cNvSpPr>
          <p:nvPr>
            <p:ph sz="quarter" idx="1"/>
          </p:nvPr>
        </p:nvSpPr>
        <p:spPr/>
        <p:txBody>
          <a:bodyPr/>
          <a:lstStyle/>
          <a:p>
            <a:pPr algn="just"/>
            <a:r>
              <a:rPr lang="en-US" dirty="0"/>
              <a:t>This architecture uses the detector to find and compare activity signatures found in the monitored environment to the known signatures in the signature database. If a match is found, an alert is issued and there is no match the detector does nothing. </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solidFill>
                  <a:srgbClr val="FF0000"/>
                </a:solidFill>
              </a:rPr>
              <a:t>Stateful</a:t>
            </a:r>
            <a:r>
              <a:rPr lang="en-US" b="1" dirty="0">
                <a:solidFill>
                  <a:srgbClr val="FF0000"/>
                </a:solidFill>
              </a:rPr>
              <a:t> Protocol Analysis based Methodology Architecture</a:t>
            </a:r>
            <a:endParaRPr lang="en-IN" b="1" dirty="0">
              <a:solidFill>
                <a:srgbClr val="FF0000"/>
              </a:solidFill>
            </a:endParaRPr>
          </a:p>
        </p:txBody>
      </p:sp>
      <p:sp>
        <p:nvSpPr>
          <p:cNvPr id="3" name="Content Placeholder 2"/>
          <p:cNvSpPr>
            <a:spLocks noGrp="1"/>
          </p:cNvSpPr>
          <p:nvPr>
            <p:ph sz="quarter" idx="1"/>
          </p:nvPr>
        </p:nvSpPr>
        <p:spPr/>
        <p:txBody>
          <a:bodyPr>
            <a:normAutofit/>
          </a:bodyPr>
          <a:lstStyle/>
          <a:p>
            <a:pPr algn="just"/>
            <a:r>
              <a:rPr lang="en-US" dirty="0"/>
              <a:t>The </a:t>
            </a:r>
            <a:r>
              <a:rPr lang="en-US" dirty="0" err="1"/>
              <a:t>Stateful</a:t>
            </a:r>
            <a:r>
              <a:rPr lang="en-US" dirty="0"/>
              <a:t> protocol analysis methodology works by comparing established profiles of how protocols should behave against the observed </a:t>
            </a:r>
            <a:r>
              <a:rPr lang="en-US" dirty="0" err="1"/>
              <a:t>behaviour</a:t>
            </a:r>
            <a:r>
              <a:rPr lang="en-US" dirty="0"/>
              <a:t>. </a:t>
            </a:r>
          </a:p>
          <a:p>
            <a:pPr algn="just"/>
            <a:r>
              <a:rPr lang="en-US" dirty="0" err="1"/>
              <a:t>Stateful</a:t>
            </a:r>
            <a:r>
              <a:rPr lang="en-US" dirty="0"/>
              <a:t> protocol analysis has a deep understanding of how the protocols and applications should interact/work. This deep understanding/analysis places a very high overhead on the systems.</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CONTT..</a:t>
            </a:r>
            <a:endParaRPr lang="en-IN" b="1" dirty="0">
              <a:solidFill>
                <a:srgbClr val="FF0000"/>
              </a:solidFill>
            </a:endParaRPr>
          </a:p>
        </p:txBody>
      </p:sp>
      <p:sp>
        <p:nvSpPr>
          <p:cNvPr id="3" name="Content Placeholder 2"/>
          <p:cNvSpPr>
            <a:spLocks noGrp="1"/>
          </p:cNvSpPr>
          <p:nvPr>
            <p:ph sz="quarter" idx="1"/>
          </p:nvPr>
        </p:nvSpPr>
        <p:spPr/>
        <p:txBody>
          <a:bodyPr/>
          <a:lstStyle/>
          <a:p>
            <a:pPr algn="just"/>
            <a:r>
              <a:rPr lang="en-US" dirty="0"/>
              <a:t>This architecture is identical to that of the signature based methodology with one exception, instead of the signature database the </a:t>
            </a:r>
            <a:r>
              <a:rPr lang="en-US" dirty="0" err="1"/>
              <a:t>Stateful</a:t>
            </a:r>
            <a:r>
              <a:rPr lang="en-US" dirty="0"/>
              <a:t> protocol analysis has database of acceptable protocol </a:t>
            </a:r>
            <a:r>
              <a:rPr lang="en-US" dirty="0" err="1"/>
              <a:t>behaviour</a:t>
            </a:r>
            <a:r>
              <a:rPr lang="en-US" dirty="0"/>
              <a:t>. </a:t>
            </a:r>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solidFill>
                  <a:srgbClr val="FF0000"/>
                </a:solidFill>
              </a:rPr>
              <a:t>Stateful</a:t>
            </a:r>
            <a:r>
              <a:rPr lang="en-US" b="1" dirty="0">
                <a:solidFill>
                  <a:srgbClr val="FF0000"/>
                </a:solidFill>
              </a:rPr>
              <a:t> Protocol Analysis based Methodology Architecture</a:t>
            </a:r>
            <a:endParaRPr lang="en-IN" b="1" dirty="0">
              <a:solidFill>
                <a:srgbClr val="FF0000"/>
              </a:solidFill>
            </a:endParaRPr>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55576" y="1844824"/>
            <a:ext cx="7344816" cy="4248472"/>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Hybrid based Methodology Architecture</a:t>
            </a:r>
            <a:endParaRPr lang="en-IN" b="1" dirty="0">
              <a:solidFill>
                <a:srgbClr val="FF0000"/>
              </a:solidFill>
            </a:endParaRPr>
          </a:p>
        </p:txBody>
      </p:sp>
      <p:sp>
        <p:nvSpPr>
          <p:cNvPr id="3" name="Content Placeholder 2"/>
          <p:cNvSpPr>
            <a:spLocks noGrp="1"/>
          </p:cNvSpPr>
          <p:nvPr>
            <p:ph sz="quarter" idx="1"/>
          </p:nvPr>
        </p:nvSpPr>
        <p:spPr/>
        <p:txBody>
          <a:bodyPr>
            <a:normAutofit lnSpcReduction="10000"/>
          </a:bodyPr>
          <a:lstStyle/>
          <a:p>
            <a:pPr algn="just"/>
            <a:r>
              <a:rPr lang="en-US" dirty="0"/>
              <a:t>The hybrid based methodology works by combining two or more of the other methodologies.</a:t>
            </a:r>
          </a:p>
          <a:p>
            <a:pPr algn="just"/>
            <a:r>
              <a:rPr lang="en-US" dirty="0"/>
              <a:t>Prelude is one of the first hybrid IDS that offered a </a:t>
            </a:r>
            <a:r>
              <a:rPr lang="en-US" b="1" dirty="0"/>
              <a:t>framework</a:t>
            </a:r>
            <a:r>
              <a:rPr lang="en-US" dirty="0"/>
              <a:t> based on the Intrusion Detection Message Exchange Format (IDMEF) that allows different </a:t>
            </a:r>
            <a:r>
              <a:rPr lang="en-US" b="1" dirty="0"/>
              <a:t>sensors to communicate</a:t>
            </a:r>
            <a:r>
              <a:rPr lang="en-US" dirty="0"/>
              <a:t>.</a:t>
            </a:r>
          </a:p>
          <a:p>
            <a:pPr algn="just"/>
            <a:r>
              <a:rPr lang="en-US" dirty="0"/>
              <a:t>A general over view of a hybrid based methodology is shown in Figure. </a:t>
            </a:r>
            <a:r>
              <a:rPr lang="en-US" b="1" dirty="0"/>
              <a:t>Three other methodologies </a:t>
            </a:r>
            <a:r>
              <a:rPr lang="en-US" dirty="0"/>
              <a:t>are combined. The monitored environment is </a:t>
            </a:r>
            <a:r>
              <a:rPr lang="en-US" b="1" dirty="0"/>
              <a:t>analyzed by first methodology</a:t>
            </a:r>
            <a:r>
              <a:rPr lang="en-US" dirty="0"/>
              <a:t> and passed to the next and then the last one. This produces a better system.</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INTRUDERS</a:t>
            </a:r>
            <a:endParaRPr lang="en-IN" b="1" dirty="0">
              <a:solidFill>
                <a:srgbClr val="FF0000"/>
              </a:solidFill>
            </a:endParaRPr>
          </a:p>
        </p:txBody>
      </p:sp>
      <p:sp>
        <p:nvSpPr>
          <p:cNvPr id="3" name="Content Placeholder 2"/>
          <p:cNvSpPr>
            <a:spLocks noGrp="1"/>
          </p:cNvSpPr>
          <p:nvPr>
            <p:ph sz="quarter" idx="1"/>
          </p:nvPr>
        </p:nvSpPr>
        <p:spPr>
          <a:xfrm>
            <a:off x="335915" y="1700808"/>
            <a:ext cx="8507288" cy="5328592"/>
          </a:xfrm>
        </p:spPr>
        <p:txBody>
          <a:bodyPr/>
          <a:lstStyle/>
          <a:p>
            <a:r>
              <a:rPr lang="en-US" dirty="0"/>
              <a:t>A significant security problem for networked system is unwanted trespass by users or software.</a:t>
            </a:r>
          </a:p>
          <a:p>
            <a:pPr marL="0" indent="0">
              <a:buNone/>
            </a:pPr>
            <a:r>
              <a:rPr lang="en-US" dirty="0"/>
              <a:t>1)User trespass: Unauthorized login to a machine, acquisition of privileges or performance of actions beyond those that have been authorized.</a:t>
            </a:r>
          </a:p>
          <a:p>
            <a:pPr marL="0" indent="0">
              <a:buNone/>
            </a:pPr>
            <a:endParaRPr lang="en-US" dirty="0"/>
          </a:p>
          <a:p>
            <a:pPr marL="0" indent="0">
              <a:buNone/>
            </a:pPr>
            <a:r>
              <a:rPr lang="en-US" dirty="0"/>
              <a:t>2) Software trespass: Form of a virus, worm or Trojan Horse. </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74242"/>
          </a:xfrm>
        </p:spPr>
        <p:txBody>
          <a:bodyPr>
            <a:normAutofit/>
          </a:bodyPr>
          <a:lstStyle/>
          <a:p>
            <a:r>
              <a:rPr lang="en-US" b="1" dirty="0">
                <a:solidFill>
                  <a:srgbClr val="FF0000"/>
                </a:solidFill>
              </a:rPr>
              <a:t>Hybrid based Methodology Architecture</a:t>
            </a:r>
            <a:br>
              <a:rPr lang="en-US" dirty="0"/>
            </a:br>
            <a:endParaRPr lang="en-IN" dirty="0"/>
          </a:p>
        </p:txBody>
      </p:sp>
      <p:pic>
        <p:nvPicPr>
          <p:cNvPr id="10" name="Content Placeholder 9"/>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899592" y="2260383"/>
            <a:ext cx="6984775" cy="4048937"/>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0" y="44624"/>
          <a:ext cx="9180513" cy="7680960"/>
        </p:xfrm>
        <a:graphic>
          <a:graphicData uri="http://schemas.openxmlformats.org/drawingml/2006/table">
            <a:tbl>
              <a:tblPr firstRow="1" bandRow="1">
                <a:tableStyleId>{5C22544A-7EE6-4342-B048-85BDC9FD1C3A}</a:tableStyleId>
              </a:tblPr>
              <a:tblGrid>
                <a:gridCol w="1662613">
                  <a:extLst>
                    <a:ext uri="{9D8B030D-6E8A-4147-A177-3AD203B41FA5}">
                      <a16:colId xmlns:a16="http://schemas.microsoft.com/office/drawing/2014/main" val="20000"/>
                    </a:ext>
                  </a:extLst>
                </a:gridCol>
                <a:gridCol w="1325211">
                  <a:extLst>
                    <a:ext uri="{9D8B030D-6E8A-4147-A177-3AD203B41FA5}">
                      <a16:colId xmlns:a16="http://schemas.microsoft.com/office/drawing/2014/main" val="20001"/>
                    </a:ext>
                  </a:extLst>
                </a:gridCol>
                <a:gridCol w="1494002">
                  <a:extLst>
                    <a:ext uri="{9D8B030D-6E8A-4147-A177-3AD203B41FA5}">
                      <a16:colId xmlns:a16="http://schemas.microsoft.com/office/drawing/2014/main" val="20002"/>
                    </a:ext>
                  </a:extLst>
                </a:gridCol>
                <a:gridCol w="3036076">
                  <a:extLst>
                    <a:ext uri="{9D8B030D-6E8A-4147-A177-3AD203B41FA5}">
                      <a16:colId xmlns:a16="http://schemas.microsoft.com/office/drawing/2014/main" val="20003"/>
                    </a:ext>
                  </a:extLst>
                </a:gridCol>
                <a:gridCol w="1662611">
                  <a:extLst>
                    <a:ext uri="{9D8B030D-6E8A-4147-A177-3AD203B41FA5}">
                      <a16:colId xmlns:a16="http://schemas.microsoft.com/office/drawing/2014/main" val="20004"/>
                    </a:ext>
                  </a:extLst>
                </a:gridCol>
              </a:tblGrid>
              <a:tr h="544989">
                <a:tc>
                  <a:txBody>
                    <a:bodyPr/>
                    <a:lstStyle/>
                    <a:p>
                      <a:r>
                        <a:rPr lang="en-US" dirty="0"/>
                        <a:t>Parameters</a:t>
                      </a:r>
                      <a:endParaRPr lang="en-IN" dirty="0"/>
                    </a:p>
                  </a:txBody>
                  <a:tcPr/>
                </a:tc>
                <a:tc>
                  <a:txBody>
                    <a:bodyPr/>
                    <a:lstStyle/>
                    <a:p>
                      <a:r>
                        <a:rPr lang="en-US" dirty="0"/>
                        <a:t>Anomaly</a:t>
                      </a:r>
                      <a:endParaRPr lang="en-IN" dirty="0"/>
                    </a:p>
                  </a:txBody>
                  <a:tcPr/>
                </a:tc>
                <a:tc>
                  <a:txBody>
                    <a:bodyPr/>
                    <a:lstStyle/>
                    <a:p>
                      <a:r>
                        <a:rPr lang="en-US" dirty="0"/>
                        <a:t>Signature</a:t>
                      </a:r>
                      <a:endParaRPr lang="en-IN" dirty="0"/>
                    </a:p>
                  </a:txBody>
                  <a:tcPr/>
                </a:tc>
                <a:tc>
                  <a:txBody>
                    <a:bodyPr/>
                    <a:lstStyle/>
                    <a:p>
                      <a:r>
                        <a:rPr lang="en-US" dirty="0" err="1"/>
                        <a:t>Stateful</a:t>
                      </a:r>
                      <a:r>
                        <a:rPr lang="en-US" baseline="0" dirty="0"/>
                        <a:t> Protocol Analysis</a:t>
                      </a:r>
                      <a:endParaRPr lang="en-IN" dirty="0"/>
                    </a:p>
                  </a:txBody>
                  <a:tcPr/>
                </a:tc>
                <a:tc>
                  <a:txBody>
                    <a:bodyPr/>
                    <a:lstStyle/>
                    <a:p>
                      <a:r>
                        <a:rPr lang="en-US" dirty="0"/>
                        <a:t>Hybrid</a:t>
                      </a:r>
                      <a:endParaRPr lang="en-IN" dirty="0"/>
                    </a:p>
                  </a:txBody>
                  <a:tcPr/>
                </a:tc>
                <a:extLst>
                  <a:ext uri="{0D108BD9-81ED-4DB2-BD59-A6C34878D82A}">
                    <a16:rowId xmlns:a16="http://schemas.microsoft.com/office/drawing/2014/main" val="10000"/>
                  </a:ext>
                </a:extLst>
              </a:tr>
              <a:tr h="618166">
                <a:tc>
                  <a:txBody>
                    <a:bodyPr/>
                    <a:lstStyle/>
                    <a:p>
                      <a:r>
                        <a:rPr lang="en-US" dirty="0"/>
                        <a:t>Resistance</a:t>
                      </a:r>
                      <a:r>
                        <a:rPr lang="en-US" baseline="0" dirty="0"/>
                        <a:t> to Evasion</a:t>
                      </a:r>
                      <a:endParaRPr lang="en-IN" dirty="0"/>
                    </a:p>
                  </a:txBody>
                  <a:tcPr/>
                </a:tc>
                <a:tc>
                  <a:txBody>
                    <a:bodyPr/>
                    <a:lstStyle/>
                    <a:p>
                      <a:r>
                        <a:rPr lang="en-US" dirty="0"/>
                        <a:t>Medium</a:t>
                      </a:r>
                      <a:endParaRPr lang="en-IN" dirty="0"/>
                    </a:p>
                  </a:txBody>
                  <a:tcPr/>
                </a:tc>
                <a:tc>
                  <a:txBody>
                    <a:bodyPr/>
                    <a:lstStyle/>
                    <a:p>
                      <a:r>
                        <a:rPr lang="en-US" dirty="0"/>
                        <a:t>Low</a:t>
                      </a:r>
                      <a:endParaRPr lang="en-IN" dirty="0"/>
                    </a:p>
                  </a:txBody>
                  <a:tcPr/>
                </a:tc>
                <a:tc>
                  <a:txBody>
                    <a:bodyPr/>
                    <a:lstStyle/>
                    <a:p>
                      <a:r>
                        <a:rPr lang="en-US" dirty="0"/>
                        <a:t>Low</a:t>
                      </a:r>
                      <a:endParaRPr lang="en-IN" dirty="0"/>
                    </a:p>
                  </a:txBody>
                  <a:tcPr/>
                </a:tc>
                <a:tc>
                  <a:txBody>
                    <a:bodyPr/>
                    <a:lstStyle/>
                    <a:p>
                      <a:r>
                        <a:rPr lang="en-US" dirty="0"/>
                        <a:t>High</a:t>
                      </a:r>
                      <a:endParaRPr lang="en-IN" dirty="0"/>
                    </a:p>
                  </a:txBody>
                  <a:tcPr/>
                </a:tc>
                <a:extLst>
                  <a:ext uri="{0D108BD9-81ED-4DB2-BD59-A6C34878D82A}">
                    <a16:rowId xmlns:a16="http://schemas.microsoft.com/office/drawing/2014/main" val="10001"/>
                  </a:ext>
                </a:extLst>
              </a:tr>
              <a:tr h="618166">
                <a:tc>
                  <a:txBody>
                    <a:bodyPr/>
                    <a:lstStyle/>
                    <a:p>
                      <a:r>
                        <a:rPr lang="en-US" dirty="0"/>
                        <a:t>High accuracy rate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Medium</a:t>
                      </a:r>
                      <a:endParaRPr lang="en-IN" dirty="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Medium</a:t>
                      </a:r>
                      <a:endParaRPr lang="en-IN" dirty="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Medium</a:t>
                      </a:r>
                      <a:endParaRPr lang="en-IN" dirty="0"/>
                    </a:p>
                    <a:p>
                      <a:endParaRPr lang="en-IN" dirty="0"/>
                    </a:p>
                  </a:txBody>
                  <a:tcPr/>
                </a:tc>
                <a:tc>
                  <a:txBody>
                    <a:bodyPr/>
                    <a:lstStyle/>
                    <a:p>
                      <a:r>
                        <a:rPr lang="en-US" dirty="0"/>
                        <a:t>High</a:t>
                      </a:r>
                      <a:endParaRPr lang="en-IN" dirty="0"/>
                    </a:p>
                  </a:txBody>
                  <a:tcPr/>
                </a:tc>
                <a:extLst>
                  <a:ext uri="{0D108BD9-81ED-4DB2-BD59-A6C34878D82A}">
                    <a16:rowId xmlns:a16="http://schemas.microsoft.com/office/drawing/2014/main" val="10002"/>
                  </a:ext>
                </a:extLst>
              </a:tr>
              <a:tr h="618166">
                <a:tc>
                  <a:txBody>
                    <a:bodyPr/>
                    <a:lstStyle/>
                    <a:p>
                      <a:r>
                        <a:rPr lang="en-US" dirty="0"/>
                        <a:t>Scalability</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Medium</a:t>
                      </a:r>
                      <a:endParaRPr lang="en-IN" dirty="0"/>
                    </a:p>
                    <a:p>
                      <a:endParaRPr lang="en-IN" dirty="0"/>
                    </a:p>
                  </a:txBody>
                  <a:tcPr/>
                </a:tc>
                <a:tc>
                  <a:txBody>
                    <a:bodyPr/>
                    <a:lstStyle/>
                    <a:p>
                      <a:r>
                        <a:rPr lang="en-US" dirty="0"/>
                        <a:t>High</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High</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Medium</a:t>
                      </a:r>
                      <a:endParaRPr lang="en-IN" dirty="0"/>
                    </a:p>
                    <a:p>
                      <a:endParaRPr lang="en-IN" dirty="0"/>
                    </a:p>
                  </a:txBody>
                  <a:tcPr/>
                </a:tc>
                <a:extLst>
                  <a:ext uri="{0D108BD9-81ED-4DB2-BD59-A6C34878D82A}">
                    <a16:rowId xmlns:a16="http://schemas.microsoft.com/office/drawing/2014/main" val="10003"/>
                  </a:ext>
                </a:extLst>
              </a:tr>
              <a:tr h="618166">
                <a:tc>
                  <a:txBody>
                    <a:bodyPr/>
                    <a:lstStyle/>
                    <a:p>
                      <a:r>
                        <a:rPr lang="en-US" dirty="0"/>
                        <a:t>Easy</a:t>
                      </a:r>
                      <a:r>
                        <a:rPr lang="en-US" baseline="0" dirty="0"/>
                        <a:t> to Configure</a:t>
                      </a:r>
                      <a:endParaRPr lang="en-IN" dirty="0"/>
                    </a:p>
                  </a:txBody>
                  <a:tcPr/>
                </a:tc>
                <a:tc>
                  <a:txBody>
                    <a:bodyPr/>
                    <a:lstStyle/>
                    <a:p>
                      <a:r>
                        <a:rPr lang="en-US" dirty="0"/>
                        <a:t>No</a:t>
                      </a:r>
                      <a:endParaRPr lang="en-IN" dirty="0"/>
                    </a:p>
                  </a:txBody>
                  <a:tcPr/>
                </a:tc>
                <a:tc>
                  <a:txBody>
                    <a:bodyPr/>
                    <a:lstStyle/>
                    <a:p>
                      <a:r>
                        <a:rPr lang="en-US" dirty="0"/>
                        <a:t>Yes</a:t>
                      </a:r>
                      <a:endParaRPr lang="en-IN" dirty="0"/>
                    </a:p>
                  </a:txBody>
                  <a:tcPr/>
                </a:tc>
                <a:tc>
                  <a:txBody>
                    <a:bodyPr/>
                    <a:lstStyle/>
                    <a:p>
                      <a:r>
                        <a:rPr lang="en-US" dirty="0"/>
                        <a:t>Yes</a:t>
                      </a:r>
                      <a:endParaRPr lang="en-IN" dirty="0"/>
                    </a:p>
                  </a:txBody>
                  <a:tcPr/>
                </a:tc>
                <a:tc>
                  <a:txBody>
                    <a:bodyPr/>
                    <a:lstStyle/>
                    <a:p>
                      <a:r>
                        <a:rPr lang="en-US" dirty="0"/>
                        <a:t>No</a:t>
                      </a:r>
                      <a:endParaRPr lang="en-IN" dirty="0"/>
                    </a:p>
                  </a:txBody>
                  <a:tcPr/>
                </a:tc>
                <a:extLst>
                  <a:ext uri="{0D108BD9-81ED-4DB2-BD59-A6C34878D82A}">
                    <a16:rowId xmlns:a16="http://schemas.microsoft.com/office/drawing/2014/main" val="10004"/>
                  </a:ext>
                </a:extLst>
              </a:tr>
              <a:tr h="883095">
                <a:tc>
                  <a:txBody>
                    <a:bodyPr/>
                    <a:lstStyle/>
                    <a:p>
                      <a:r>
                        <a:rPr lang="en-US" dirty="0"/>
                        <a:t>Overhead on Monitored System</a:t>
                      </a:r>
                      <a:endParaRPr lang="en-IN" dirty="0"/>
                    </a:p>
                  </a:txBody>
                  <a:tcPr/>
                </a:tc>
                <a:tc>
                  <a:txBody>
                    <a:bodyPr/>
                    <a:lstStyle/>
                    <a:p>
                      <a:r>
                        <a:rPr lang="en-US" dirty="0"/>
                        <a:t>Medium</a:t>
                      </a:r>
                      <a:endParaRPr lang="en-IN" dirty="0"/>
                    </a:p>
                  </a:txBody>
                  <a:tcPr/>
                </a:tc>
                <a:tc>
                  <a:txBody>
                    <a:bodyPr/>
                    <a:lstStyle/>
                    <a:p>
                      <a:r>
                        <a:rPr lang="en-US" dirty="0"/>
                        <a:t>Low</a:t>
                      </a:r>
                      <a:endParaRPr lang="en-IN" dirty="0"/>
                    </a:p>
                  </a:txBody>
                  <a:tcPr/>
                </a:tc>
                <a:tc>
                  <a:txBody>
                    <a:bodyPr/>
                    <a:lstStyle/>
                    <a:p>
                      <a:r>
                        <a:rPr lang="en-US" dirty="0"/>
                        <a:t>Low</a:t>
                      </a:r>
                      <a:endParaRPr lang="en-IN" dirty="0"/>
                    </a:p>
                  </a:txBody>
                  <a:tcPr/>
                </a:tc>
                <a:tc>
                  <a:txBody>
                    <a:bodyPr/>
                    <a:lstStyle/>
                    <a:p>
                      <a:r>
                        <a:rPr lang="en-US" dirty="0"/>
                        <a:t>Medium</a:t>
                      </a:r>
                      <a:endParaRPr lang="en-IN" dirty="0"/>
                    </a:p>
                  </a:txBody>
                  <a:tcPr/>
                </a:tc>
                <a:extLst>
                  <a:ext uri="{0D108BD9-81ED-4DB2-BD59-A6C34878D82A}">
                    <a16:rowId xmlns:a16="http://schemas.microsoft.com/office/drawing/2014/main" val="10005"/>
                  </a:ext>
                </a:extLst>
              </a:tr>
              <a:tr h="444787">
                <a:tc>
                  <a:txBody>
                    <a:bodyPr/>
                    <a:lstStyle/>
                    <a:p>
                      <a:r>
                        <a:rPr lang="en-US" dirty="0"/>
                        <a:t>Maintenance</a:t>
                      </a:r>
                      <a:endParaRPr lang="en-IN" dirty="0"/>
                    </a:p>
                  </a:txBody>
                  <a:tcPr/>
                </a:tc>
                <a:tc>
                  <a:txBody>
                    <a:bodyPr/>
                    <a:lstStyle/>
                    <a:p>
                      <a:r>
                        <a:rPr lang="en-US" dirty="0"/>
                        <a:t>Low</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Medium</a:t>
                      </a:r>
                      <a:endParaRPr lang="en-IN" dirty="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Medium</a:t>
                      </a:r>
                      <a:endParaRPr lang="en-IN" dirty="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Medium</a:t>
                      </a:r>
                      <a:endParaRPr lang="en-IN" dirty="0"/>
                    </a:p>
                    <a:p>
                      <a:endParaRPr lang="en-IN" dirty="0"/>
                    </a:p>
                  </a:txBody>
                  <a:tcPr/>
                </a:tc>
                <a:extLst>
                  <a:ext uri="{0D108BD9-81ED-4DB2-BD59-A6C34878D82A}">
                    <a16:rowId xmlns:a16="http://schemas.microsoft.com/office/drawing/2014/main" val="10006"/>
                  </a:ext>
                </a:extLst>
              </a:tr>
              <a:tr h="618166">
                <a:tc>
                  <a:txBody>
                    <a:bodyPr/>
                    <a:lstStyle/>
                    <a:p>
                      <a:r>
                        <a:rPr lang="en-US" dirty="0"/>
                        <a:t>Performance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Medium</a:t>
                      </a:r>
                      <a:endParaRPr lang="en-IN" dirty="0"/>
                    </a:p>
                    <a:p>
                      <a:endParaRPr lang="en-IN" dirty="0"/>
                    </a:p>
                  </a:txBody>
                  <a:tcPr/>
                </a:tc>
                <a:tc>
                  <a:txBody>
                    <a:bodyPr/>
                    <a:lstStyle/>
                    <a:p>
                      <a:r>
                        <a:rPr lang="en-US" dirty="0"/>
                        <a:t>High</a:t>
                      </a:r>
                      <a:endParaRPr lang="en-IN" dirty="0"/>
                    </a:p>
                  </a:txBody>
                  <a:tcPr/>
                </a:tc>
                <a:tc>
                  <a:txBody>
                    <a:bodyPr/>
                    <a:lstStyle/>
                    <a:p>
                      <a:r>
                        <a:rPr lang="en-US" dirty="0"/>
                        <a:t>High</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Medium</a:t>
                      </a:r>
                      <a:endParaRPr lang="en-IN" dirty="0"/>
                    </a:p>
                    <a:p>
                      <a:endParaRPr lang="en-IN" dirty="0"/>
                    </a:p>
                  </a:txBody>
                  <a:tcPr/>
                </a:tc>
                <a:extLst>
                  <a:ext uri="{0D108BD9-81ED-4DB2-BD59-A6C34878D82A}">
                    <a16:rowId xmlns:a16="http://schemas.microsoft.com/office/drawing/2014/main" val="10007"/>
                  </a:ext>
                </a:extLst>
              </a:tr>
              <a:tr h="883095">
                <a:tc>
                  <a:txBody>
                    <a:bodyPr/>
                    <a:lstStyle/>
                    <a:p>
                      <a:r>
                        <a:rPr lang="en-US" dirty="0"/>
                        <a:t>Protection against</a:t>
                      </a:r>
                      <a:r>
                        <a:rPr lang="en-US" baseline="0" dirty="0"/>
                        <a:t> New attacks</a:t>
                      </a:r>
                      <a:endParaRPr lang="en-IN" dirty="0"/>
                    </a:p>
                  </a:txBody>
                  <a:tcPr/>
                </a:tc>
                <a:tc>
                  <a:txBody>
                    <a:bodyPr/>
                    <a:lstStyle/>
                    <a:p>
                      <a:r>
                        <a:rPr lang="en-US" dirty="0"/>
                        <a:t>High</a:t>
                      </a:r>
                      <a:endParaRPr lang="en-IN" dirty="0"/>
                    </a:p>
                  </a:txBody>
                  <a:tcPr/>
                </a:tc>
                <a:tc>
                  <a:txBody>
                    <a:bodyPr/>
                    <a:lstStyle/>
                    <a:p>
                      <a:r>
                        <a:rPr lang="en-US" dirty="0"/>
                        <a:t>Low</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Medium</a:t>
                      </a:r>
                      <a:endParaRPr lang="en-IN" dirty="0"/>
                    </a:p>
                    <a:p>
                      <a:endParaRPr lang="en-IN" dirty="0"/>
                    </a:p>
                  </a:txBody>
                  <a:tcPr/>
                </a:tc>
                <a:tc>
                  <a:txBody>
                    <a:bodyPr/>
                    <a:lstStyle/>
                    <a:p>
                      <a:r>
                        <a:rPr lang="en-US" dirty="0"/>
                        <a:t>High</a:t>
                      </a:r>
                      <a:endParaRPr lang="en-IN" dirty="0"/>
                    </a:p>
                  </a:txBody>
                  <a:tcPr/>
                </a:tc>
                <a:extLst>
                  <a:ext uri="{0D108BD9-81ED-4DB2-BD59-A6C34878D82A}">
                    <a16:rowId xmlns:a16="http://schemas.microsoft.com/office/drawing/2014/main" val="10008"/>
                  </a:ext>
                </a:extLst>
              </a:tr>
              <a:tr h="618166">
                <a:tc>
                  <a:txBody>
                    <a:bodyPr/>
                    <a:lstStyle/>
                    <a:p>
                      <a:r>
                        <a:rPr lang="en-US" dirty="0"/>
                        <a:t>Easy to Use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Medium</a:t>
                      </a:r>
                      <a:endParaRPr lang="en-IN" dirty="0"/>
                    </a:p>
                    <a:p>
                      <a:endParaRPr lang="en-IN" dirty="0"/>
                    </a:p>
                  </a:txBody>
                  <a:tcPr/>
                </a:tc>
                <a:tc>
                  <a:txBody>
                    <a:bodyPr/>
                    <a:lstStyle/>
                    <a:p>
                      <a:r>
                        <a:rPr lang="en-US" dirty="0"/>
                        <a:t>Low </a:t>
                      </a:r>
                      <a:endParaRPr lang="en-IN" dirty="0"/>
                    </a:p>
                  </a:txBody>
                  <a:tcPr/>
                </a:tc>
                <a:tc>
                  <a:txBody>
                    <a:bodyPr/>
                    <a:lstStyle/>
                    <a:p>
                      <a:r>
                        <a:rPr lang="en-US" dirty="0"/>
                        <a:t>Low </a:t>
                      </a:r>
                      <a:endParaRPr lang="en-IN" dirty="0"/>
                    </a:p>
                  </a:txBody>
                  <a:tcPr/>
                </a:tc>
                <a:tc>
                  <a:txBody>
                    <a:bodyPr/>
                    <a:lstStyle/>
                    <a:p>
                      <a:r>
                        <a:rPr lang="en-US" dirty="0"/>
                        <a:t>Low</a:t>
                      </a:r>
                      <a:endParaRPr lang="en-IN" dirty="0"/>
                    </a:p>
                  </a:txBody>
                  <a:tcPr/>
                </a:tc>
                <a:extLst>
                  <a:ext uri="{0D108BD9-81ED-4DB2-BD59-A6C34878D82A}">
                    <a16:rowId xmlns:a16="http://schemas.microsoft.com/office/drawing/2014/main" val="10009"/>
                  </a:ext>
                </a:extLst>
              </a:tr>
              <a:tr h="353238">
                <a:tc>
                  <a:txBody>
                    <a:bodyPr/>
                    <a:lstStyle/>
                    <a:p>
                      <a:r>
                        <a:rPr lang="en-US" dirty="0"/>
                        <a:t>False</a:t>
                      </a:r>
                      <a:r>
                        <a:rPr lang="en-US" baseline="0" dirty="0"/>
                        <a:t> Positive</a:t>
                      </a:r>
                      <a:endParaRPr lang="en-IN" dirty="0"/>
                    </a:p>
                  </a:txBody>
                  <a:tcPr/>
                </a:tc>
                <a:tc>
                  <a:txBody>
                    <a:bodyPr/>
                    <a:lstStyle/>
                    <a:p>
                      <a:r>
                        <a:rPr lang="en-US" dirty="0"/>
                        <a:t>High</a:t>
                      </a:r>
                      <a:endParaRPr lang="en-IN" dirty="0"/>
                    </a:p>
                  </a:txBody>
                  <a:tcPr/>
                </a:tc>
                <a:tc>
                  <a:txBody>
                    <a:bodyPr/>
                    <a:lstStyle/>
                    <a:p>
                      <a:r>
                        <a:rPr lang="en-US" dirty="0"/>
                        <a:t>Low</a:t>
                      </a:r>
                      <a:endParaRPr lang="en-IN" dirty="0"/>
                    </a:p>
                  </a:txBody>
                  <a:tcPr/>
                </a:tc>
                <a:tc>
                  <a:txBody>
                    <a:bodyPr/>
                    <a:lstStyle/>
                    <a:p>
                      <a:r>
                        <a:rPr lang="en-US" dirty="0"/>
                        <a:t>Low</a:t>
                      </a:r>
                      <a:endParaRPr lang="en-IN" dirty="0"/>
                    </a:p>
                  </a:txBody>
                  <a:tcPr/>
                </a:tc>
                <a:tc>
                  <a:txBody>
                    <a:bodyPr/>
                    <a:lstStyle/>
                    <a:p>
                      <a:r>
                        <a:rPr lang="en-US" dirty="0"/>
                        <a:t>Low</a:t>
                      </a:r>
                      <a:endParaRPr lang="en-IN" dirty="0"/>
                    </a:p>
                  </a:txBody>
                  <a:tcPr/>
                </a:tc>
                <a:extLst>
                  <a:ext uri="{0D108BD9-81ED-4DB2-BD59-A6C34878D82A}">
                    <a16:rowId xmlns:a16="http://schemas.microsoft.com/office/drawing/2014/main" val="10010"/>
                  </a:ext>
                </a:extLst>
              </a:tr>
              <a:tr h="353238">
                <a:tc>
                  <a:txBody>
                    <a:bodyPr/>
                    <a:lstStyle/>
                    <a:p>
                      <a:r>
                        <a:rPr lang="en-US" dirty="0"/>
                        <a:t>False</a:t>
                      </a:r>
                      <a:r>
                        <a:rPr lang="en-US" baseline="0" dirty="0"/>
                        <a:t> Negative</a:t>
                      </a:r>
                      <a:endParaRPr lang="en-IN" dirty="0"/>
                    </a:p>
                  </a:txBody>
                  <a:tcPr/>
                </a:tc>
                <a:tc>
                  <a:txBody>
                    <a:bodyPr/>
                    <a:lstStyle/>
                    <a:p>
                      <a:r>
                        <a:rPr lang="en-US" dirty="0"/>
                        <a:t>High</a:t>
                      </a:r>
                      <a:endParaRPr lang="en-IN" dirty="0"/>
                    </a:p>
                  </a:txBody>
                  <a:tcPr/>
                </a:tc>
                <a:tc>
                  <a:txBody>
                    <a:bodyPr/>
                    <a:lstStyle/>
                    <a:p>
                      <a:r>
                        <a:rPr lang="en-US" dirty="0"/>
                        <a:t>Medium</a:t>
                      </a:r>
                      <a:endParaRPr lang="en-IN" dirty="0"/>
                    </a:p>
                  </a:txBody>
                  <a:tcPr/>
                </a:tc>
                <a:tc>
                  <a:txBody>
                    <a:bodyPr/>
                    <a:lstStyle/>
                    <a:p>
                      <a:r>
                        <a:rPr lang="en-US" dirty="0"/>
                        <a:t>Medium</a:t>
                      </a:r>
                      <a:endParaRPr lang="en-IN" dirty="0"/>
                    </a:p>
                  </a:txBody>
                  <a:tcPr/>
                </a:tc>
                <a:tc>
                  <a:txBody>
                    <a:bodyPr/>
                    <a:lstStyle/>
                    <a:p>
                      <a:r>
                        <a:rPr lang="en-US" dirty="0"/>
                        <a:t>Low</a:t>
                      </a:r>
                      <a:endParaRPr lang="en-IN" dirty="0"/>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TYPES OF THREATS</a:t>
            </a:r>
            <a:endParaRPr lang="en-IN" b="1" dirty="0">
              <a:solidFill>
                <a:srgbClr val="FF0000"/>
              </a:solidFill>
            </a:endParaRPr>
          </a:p>
        </p:txBody>
      </p:sp>
      <p:sp>
        <p:nvSpPr>
          <p:cNvPr id="3" name="Content Placeholder 2"/>
          <p:cNvSpPr>
            <a:spLocks noGrp="1"/>
          </p:cNvSpPr>
          <p:nvPr>
            <p:ph sz="quarter" idx="1"/>
          </p:nvPr>
        </p:nvSpPr>
        <p:spPr/>
        <p:txBody>
          <a:bodyPr/>
          <a:lstStyle/>
          <a:p>
            <a:pPr marL="0" indent="0">
              <a:buNone/>
            </a:pPr>
            <a:r>
              <a:rPr lang="en-US" dirty="0"/>
              <a:t>There are two types of threats:-</a:t>
            </a:r>
          </a:p>
          <a:p>
            <a:r>
              <a:rPr lang="en-US" b="1" dirty="0"/>
              <a:t>Internal Threat- </a:t>
            </a:r>
            <a:r>
              <a:rPr lang="en-US" dirty="0"/>
              <a:t>Refers to risk of somebody from inside the company who can exploit a system to cause damage or steal data.</a:t>
            </a:r>
          </a:p>
          <a:p>
            <a:r>
              <a:rPr lang="en-US" b="1" dirty="0"/>
              <a:t>External Threat-  </a:t>
            </a:r>
            <a:r>
              <a:rPr lang="en-US" dirty="0"/>
              <a:t>Any potential danger or risk that originates from outside an organization.</a:t>
            </a: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74638"/>
            <a:ext cx="6408712" cy="850106"/>
          </a:xfrm>
        </p:spPr>
        <p:txBody>
          <a:bodyPr/>
          <a:lstStyle/>
          <a:p>
            <a:r>
              <a:rPr lang="en-US" b="1" dirty="0">
                <a:solidFill>
                  <a:srgbClr val="FF0000"/>
                </a:solidFill>
              </a:rPr>
              <a:t>INTERNAL THREAT</a:t>
            </a:r>
            <a:endParaRPr lang="en-IN" b="1" dirty="0">
              <a:solidFill>
                <a:srgbClr val="FF0000"/>
              </a:solidFill>
            </a:endParaRPr>
          </a:p>
        </p:txBody>
      </p:sp>
      <p:sp>
        <p:nvSpPr>
          <p:cNvPr id="3" name="Content Placeholder 2"/>
          <p:cNvSpPr>
            <a:spLocks noGrp="1"/>
          </p:cNvSpPr>
          <p:nvPr>
            <p:ph sz="quarter" idx="1"/>
          </p:nvPr>
        </p:nvSpPr>
        <p:spPr>
          <a:xfrm>
            <a:off x="251520" y="1124744"/>
            <a:ext cx="8712968" cy="5400600"/>
          </a:xfrm>
        </p:spPr>
        <p:txBody>
          <a:bodyPr>
            <a:normAutofit lnSpcReduction="10000"/>
          </a:bodyPr>
          <a:lstStyle/>
          <a:p>
            <a:pPr algn="just"/>
            <a:r>
              <a:rPr lang="en-US" dirty="0"/>
              <a:t>As employees of any organization have the privilege of accessing </a:t>
            </a:r>
            <a:r>
              <a:rPr lang="en-US" b="1" dirty="0"/>
              <a:t>physical equipment and documents</a:t>
            </a:r>
            <a:r>
              <a:rPr lang="en-US" dirty="0"/>
              <a:t>, without appropriate security measures they can </a:t>
            </a:r>
            <a:r>
              <a:rPr lang="en-US" b="1" dirty="0"/>
              <a:t>purposely cause damage</a:t>
            </a:r>
            <a:r>
              <a:rPr lang="en-US" dirty="0"/>
              <a:t>. </a:t>
            </a:r>
            <a:r>
              <a:rPr lang="en-US" dirty="0" err="1"/>
              <a:t>Eg</a:t>
            </a:r>
            <a:r>
              <a:rPr lang="en-US" dirty="0"/>
              <a:t>- Yahoo email leaks, Company was subject to the largest data breach on record.</a:t>
            </a:r>
          </a:p>
          <a:p>
            <a:pPr algn="just"/>
            <a:r>
              <a:rPr lang="en-US" dirty="0"/>
              <a:t>Accidental data loss and data breach are quite common. </a:t>
            </a:r>
            <a:r>
              <a:rPr lang="en-US" b="1" dirty="0"/>
              <a:t>Around 95% of security breaches happen due to human errors. </a:t>
            </a:r>
          </a:p>
          <a:p>
            <a:pPr algn="just"/>
            <a:r>
              <a:rPr lang="en-US" dirty="0"/>
              <a:t>The common example we see is the people leaving their </a:t>
            </a:r>
            <a:r>
              <a:rPr lang="en-US" b="1" dirty="0"/>
              <a:t>laptops accidentally in train and buses while travelling</a:t>
            </a:r>
            <a:r>
              <a:rPr lang="en-US" dirty="0"/>
              <a:t>, or accidentally </a:t>
            </a:r>
            <a:r>
              <a:rPr lang="en-US" b="1" dirty="0"/>
              <a:t>deleting data </a:t>
            </a:r>
            <a:r>
              <a:rPr lang="en-US" dirty="0"/>
              <a:t>from a folder, or spilling a drink on devices</a:t>
            </a:r>
            <a:r>
              <a:rPr lang="en-US" b="1" dirty="0"/>
              <a:t>.</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b="1" dirty="0">
                <a:solidFill>
                  <a:srgbClr val="FF0000"/>
                </a:solidFill>
              </a:rPr>
              <a:t>CONTT..</a:t>
            </a:r>
            <a:endParaRPr lang="en-IN" b="1" dirty="0">
              <a:solidFill>
                <a:srgbClr val="FF0000"/>
              </a:solidFill>
            </a:endParaRPr>
          </a:p>
        </p:txBody>
      </p:sp>
      <p:sp>
        <p:nvSpPr>
          <p:cNvPr id="3" name="Content Placeholder 2"/>
          <p:cNvSpPr>
            <a:spLocks noGrp="1"/>
          </p:cNvSpPr>
          <p:nvPr>
            <p:ph sz="quarter" idx="1"/>
          </p:nvPr>
        </p:nvSpPr>
        <p:spPr>
          <a:xfrm>
            <a:off x="457200" y="1124744"/>
            <a:ext cx="8435280" cy="5328592"/>
          </a:xfrm>
        </p:spPr>
        <p:txBody>
          <a:bodyPr>
            <a:normAutofit/>
          </a:bodyPr>
          <a:lstStyle/>
          <a:p>
            <a:pPr algn="just"/>
            <a:r>
              <a:rPr lang="en-US" dirty="0"/>
              <a:t>An organization’s </a:t>
            </a:r>
            <a:r>
              <a:rPr lang="en-US" b="1" dirty="0"/>
              <a:t>servers are left unlocked </a:t>
            </a:r>
            <a:r>
              <a:rPr lang="en-US" dirty="0"/>
              <a:t>in a room, there are high chances anybody could walk into the room and </a:t>
            </a:r>
            <a:r>
              <a:rPr lang="en-US" b="1" dirty="0"/>
              <a:t>steal crucial information</a:t>
            </a:r>
            <a:r>
              <a:rPr lang="en-US" dirty="0"/>
              <a:t>.</a:t>
            </a:r>
          </a:p>
          <a:p>
            <a:pPr algn="just"/>
            <a:r>
              <a:rPr lang="en-US" dirty="0"/>
              <a:t>Even ordinary employees of the organization can also exploit the vulnerabilities accidentally by viewing anything on a </a:t>
            </a:r>
            <a:r>
              <a:rPr lang="en-US" b="1" dirty="0"/>
              <a:t>malicious website</a:t>
            </a:r>
            <a:r>
              <a:rPr lang="en-US" dirty="0"/>
              <a:t>. They may </a:t>
            </a:r>
            <a:r>
              <a:rPr lang="en-US" b="1" dirty="0"/>
              <a:t>unintentionally download a virus </a:t>
            </a:r>
            <a:r>
              <a:rPr lang="en-US" dirty="0"/>
              <a:t>and cause harm to the entire network</a:t>
            </a:r>
            <a:r>
              <a:rPr lang="en-US" b="1" dirty="0"/>
              <a:t>.</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0" y="11310"/>
            <a:ext cx="9144000" cy="684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EXTERNAL THREAT</a:t>
            </a:r>
            <a:endParaRPr lang="en-IN" b="1" dirty="0">
              <a:solidFill>
                <a:srgbClr val="FF0000"/>
              </a:solidFill>
            </a:endParaRPr>
          </a:p>
        </p:txBody>
      </p:sp>
      <p:sp>
        <p:nvSpPr>
          <p:cNvPr id="3" name="Content Placeholder 2"/>
          <p:cNvSpPr>
            <a:spLocks noGrp="1"/>
          </p:cNvSpPr>
          <p:nvPr>
            <p:ph sz="quarter" idx="1"/>
          </p:nvPr>
        </p:nvSpPr>
        <p:spPr>
          <a:xfrm>
            <a:off x="251520" y="1268760"/>
            <a:ext cx="8712968" cy="5328592"/>
          </a:xfrm>
        </p:spPr>
        <p:txBody>
          <a:bodyPr>
            <a:normAutofit/>
          </a:bodyPr>
          <a:lstStyle/>
          <a:p>
            <a:pPr algn="just"/>
            <a:r>
              <a:rPr lang="en-US" sz="2800" dirty="0"/>
              <a:t>External attacks are harder to deal with than internal threats </a:t>
            </a:r>
            <a:r>
              <a:rPr lang="en-US" sz="2800" b="1" dirty="0"/>
              <a:t>because you have no control over people outside your organization. </a:t>
            </a:r>
          </a:p>
          <a:p>
            <a:pPr algn="just"/>
            <a:r>
              <a:rPr lang="en-US" sz="2800" dirty="0"/>
              <a:t>Its better to understand the </a:t>
            </a:r>
            <a:r>
              <a:rPr lang="en-US" sz="2800" b="1" dirty="0"/>
              <a:t>intensity of attacks</a:t>
            </a:r>
            <a:r>
              <a:rPr lang="en-US" sz="2800" dirty="0"/>
              <a:t>, organizations need to know the </a:t>
            </a:r>
            <a:r>
              <a:rPr lang="en-US" sz="2800" b="1" dirty="0"/>
              <a:t>entry points from where these attacks can take place.</a:t>
            </a:r>
          </a:p>
          <a:p>
            <a:pPr algn="just"/>
            <a:r>
              <a:rPr lang="en-US" sz="2800" dirty="0"/>
              <a:t>Some software is less harmful while some have the potential to destroy a network. The common examples include </a:t>
            </a:r>
            <a:r>
              <a:rPr lang="en-US" sz="2800" b="1" dirty="0"/>
              <a:t>spyware, adware, </a:t>
            </a:r>
            <a:r>
              <a:rPr lang="en-US" sz="2800" b="1" dirty="0" err="1"/>
              <a:t>ransomware</a:t>
            </a:r>
            <a:r>
              <a:rPr lang="en-US" sz="2800" b="1" dirty="0"/>
              <a:t>, worms, Rootkits, and Trojans.</a:t>
            </a:r>
            <a:endParaRPr lang="en-IN" sz="28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CONTT..</a:t>
            </a:r>
            <a:endParaRPr lang="en-IN" b="1" dirty="0">
              <a:solidFill>
                <a:srgbClr val="FF0000"/>
              </a:solidFill>
            </a:endParaRPr>
          </a:p>
        </p:txBody>
      </p:sp>
      <p:sp>
        <p:nvSpPr>
          <p:cNvPr id="3" name="Content Placeholder 2"/>
          <p:cNvSpPr>
            <a:spLocks noGrp="1"/>
          </p:cNvSpPr>
          <p:nvPr>
            <p:ph sz="quarter" idx="1"/>
          </p:nvPr>
        </p:nvSpPr>
        <p:spPr>
          <a:xfrm>
            <a:off x="457200" y="1412776"/>
            <a:ext cx="8507288" cy="4968552"/>
          </a:xfrm>
        </p:spPr>
        <p:txBody>
          <a:bodyPr>
            <a:normAutofit/>
          </a:bodyPr>
          <a:lstStyle/>
          <a:p>
            <a:pPr algn="just"/>
            <a:r>
              <a:rPr lang="en-US" dirty="0"/>
              <a:t>Outsiders can launch an attack through hacking. </a:t>
            </a:r>
          </a:p>
          <a:p>
            <a:pPr algn="just"/>
            <a:r>
              <a:rPr lang="en-US" dirty="0"/>
              <a:t>Lack of knowledge regarding </a:t>
            </a:r>
            <a:r>
              <a:rPr lang="en-US" b="1" dirty="0"/>
              <a:t>cyber-attacks and unsafe practices can lead to cybercrimes. </a:t>
            </a:r>
            <a:r>
              <a:rPr lang="en-US" dirty="0"/>
              <a:t>Social engineering is the </a:t>
            </a:r>
            <a:r>
              <a:rPr lang="en-US" b="1" dirty="0"/>
              <a:t>biggest example where bank frauds and identity frauds happen</a:t>
            </a:r>
            <a:r>
              <a:rPr lang="en-US" dirty="0"/>
              <a:t>.</a:t>
            </a:r>
          </a:p>
          <a:p>
            <a:pPr algn="just"/>
            <a:r>
              <a:rPr lang="en-US" dirty="0"/>
              <a:t>A phishing email is a common form where a </a:t>
            </a:r>
            <a:r>
              <a:rPr lang="en-US" b="1" dirty="0"/>
              <a:t>bot or a person sends an email pretending to be in an authoritative position </a:t>
            </a:r>
            <a:r>
              <a:rPr lang="en-US" dirty="0"/>
              <a:t>in any </a:t>
            </a:r>
            <a:r>
              <a:rPr lang="en-US" b="1" dirty="0"/>
              <a:t>organization asking for confidential data.</a:t>
            </a:r>
            <a:endParaRPr lang="en-IN"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en-US" b="1" dirty="0">
                <a:solidFill>
                  <a:srgbClr val="FF0000"/>
                </a:solidFill>
              </a:rPr>
              <a:t>CONTT..</a:t>
            </a:r>
            <a:endParaRPr lang="en-IN" dirty="0"/>
          </a:p>
        </p:txBody>
      </p:sp>
      <p:sp>
        <p:nvSpPr>
          <p:cNvPr id="3" name="Content Placeholder 2"/>
          <p:cNvSpPr>
            <a:spLocks noGrp="1"/>
          </p:cNvSpPr>
          <p:nvPr>
            <p:ph sz="quarter" idx="1"/>
          </p:nvPr>
        </p:nvSpPr>
        <p:spPr>
          <a:xfrm>
            <a:off x="251520" y="1196752"/>
            <a:ext cx="8640960" cy="5328592"/>
          </a:xfrm>
        </p:spPr>
        <p:txBody>
          <a:bodyPr>
            <a:normAutofit lnSpcReduction="10000"/>
          </a:bodyPr>
          <a:lstStyle/>
          <a:p>
            <a:pPr algn="just"/>
            <a:r>
              <a:rPr lang="en-US" dirty="0"/>
              <a:t>Considering both </a:t>
            </a:r>
            <a:r>
              <a:rPr lang="en-US" b="1" dirty="0"/>
              <a:t>internal and external threats</a:t>
            </a:r>
            <a:r>
              <a:rPr lang="en-US" dirty="0"/>
              <a:t>, we realize that </a:t>
            </a:r>
            <a:r>
              <a:rPr lang="en-US" b="1" dirty="0"/>
              <a:t>both are devastating for any organization. </a:t>
            </a:r>
            <a:r>
              <a:rPr lang="en-US" dirty="0"/>
              <a:t>However, it depends on the industry and intention behind carrying out an attack.</a:t>
            </a:r>
          </a:p>
          <a:p>
            <a:pPr algn="just"/>
            <a:r>
              <a:rPr lang="en-US" dirty="0"/>
              <a:t>External threats are </a:t>
            </a:r>
            <a:r>
              <a:rPr lang="en-US" b="1" dirty="0"/>
              <a:t>equally dangerous </a:t>
            </a:r>
            <a:r>
              <a:rPr lang="en-US" dirty="0"/>
              <a:t>and are often a priority when </a:t>
            </a:r>
            <a:r>
              <a:rPr lang="en-US" b="1" dirty="0"/>
              <a:t>data security is concerned</a:t>
            </a:r>
            <a:r>
              <a:rPr lang="en-US" dirty="0"/>
              <a:t>. </a:t>
            </a:r>
          </a:p>
          <a:p>
            <a:pPr algn="just"/>
            <a:r>
              <a:rPr lang="en-US" dirty="0"/>
              <a:t>Most outsider attacks attempt to manipulate data and take advantage of a </a:t>
            </a:r>
            <a:r>
              <a:rPr lang="en-US" b="1" dirty="0"/>
              <a:t>company’s structure, resources, employees, and information</a:t>
            </a:r>
            <a:r>
              <a:rPr lang="en-US" dirty="0"/>
              <a:t>. Thus, organizations need to inspect the network perimeters. </a:t>
            </a:r>
          </a:p>
          <a:p>
            <a:pPr algn="just"/>
            <a:r>
              <a:rPr lang="en-US" dirty="0"/>
              <a:t>We can prevent any attack that could stem from the inside by following strict policies and security measures.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b="1" dirty="0">
                <a:solidFill>
                  <a:srgbClr val="FF0000"/>
                </a:solidFill>
              </a:rPr>
              <a:t>Classes of Intruders</a:t>
            </a:r>
            <a:endParaRPr lang="en-IN" b="1" dirty="0">
              <a:solidFill>
                <a:srgbClr val="FF0000"/>
              </a:solidFill>
            </a:endParaRPr>
          </a:p>
        </p:txBody>
      </p:sp>
      <p:sp>
        <p:nvSpPr>
          <p:cNvPr id="3" name="Content Placeholder 2"/>
          <p:cNvSpPr>
            <a:spLocks noGrp="1"/>
          </p:cNvSpPr>
          <p:nvPr>
            <p:ph sz="quarter" idx="1"/>
          </p:nvPr>
        </p:nvSpPr>
        <p:spPr>
          <a:xfrm>
            <a:off x="457200" y="1196752"/>
            <a:ext cx="8435280" cy="5544616"/>
          </a:xfrm>
        </p:spPr>
        <p:txBody>
          <a:bodyPr>
            <a:normAutofit lnSpcReduction="10000"/>
          </a:bodyPr>
          <a:lstStyle/>
          <a:p>
            <a:pPr algn="just"/>
            <a:r>
              <a:rPr lang="en-US" dirty="0"/>
              <a:t>There are three classes of Intruders:</a:t>
            </a:r>
          </a:p>
          <a:p>
            <a:pPr algn="just">
              <a:buFont typeface="Wingdings" panose="05000000000000000000" pitchFamily="2" charset="2"/>
              <a:buChar char="Ø"/>
            </a:pPr>
            <a:r>
              <a:rPr lang="en-US" b="1" dirty="0"/>
              <a:t>Masquerader-</a:t>
            </a:r>
            <a:r>
              <a:rPr lang="en-US" dirty="0"/>
              <a:t> An individual who is not authorized to use the computer and who penetrates a system’s access controls to exploit a legitimate user’s account.</a:t>
            </a:r>
          </a:p>
          <a:p>
            <a:pPr algn="just">
              <a:buFont typeface="Wingdings" panose="05000000000000000000" pitchFamily="2" charset="2"/>
              <a:buChar char="Ø"/>
            </a:pPr>
            <a:r>
              <a:rPr lang="en-US" b="1" dirty="0"/>
              <a:t>Misfeasor-</a:t>
            </a:r>
            <a:r>
              <a:rPr lang="en-US" dirty="0"/>
              <a:t> A legitimate user who accesses data, programs or resources for which such access is not authorized, or who is authorized for such access but misuses his or her privileges.</a:t>
            </a:r>
          </a:p>
          <a:p>
            <a:pPr algn="just">
              <a:buFont typeface="Wingdings" panose="05000000000000000000" pitchFamily="2" charset="2"/>
              <a:buChar char="Ø"/>
            </a:pPr>
            <a:r>
              <a:rPr lang="en-US" b="1" dirty="0"/>
              <a:t>Clandestine User- </a:t>
            </a:r>
            <a:r>
              <a:rPr lang="en-US" dirty="0"/>
              <a:t>An individual who seizes supervisory control of the system and uses this control to evade auditing and access controls or to suppress audit collection.</a:t>
            </a:r>
          </a:p>
          <a:p>
            <a:pPr>
              <a:buFont typeface="Wingdings" panose="05000000000000000000" pitchFamily="2" charset="2"/>
              <a:buChar char="Ø"/>
            </a:pP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507288" cy="922114"/>
          </a:xfrm>
        </p:spPr>
        <p:txBody>
          <a:bodyPr>
            <a:normAutofit fontScale="90000"/>
          </a:bodyPr>
          <a:lstStyle/>
          <a:p>
            <a:r>
              <a:rPr lang="en-US" b="1" dirty="0">
                <a:solidFill>
                  <a:srgbClr val="FF0000"/>
                </a:solidFill>
              </a:rPr>
              <a:t>How to protect company from threats?</a:t>
            </a:r>
            <a:endParaRPr lang="en-IN" b="1" dirty="0">
              <a:solidFill>
                <a:srgbClr val="FF0000"/>
              </a:solidFill>
            </a:endParaRPr>
          </a:p>
        </p:txBody>
      </p:sp>
      <p:sp>
        <p:nvSpPr>
          <p:cNvPr id="3" name="Content Placeholder 2"/>
          <p:cNvSpPr>
            <a:spLocks noGrp="1"/>
          </p:cNvSpPr>
          <p:nvPr>
            <p:ph sz="quarter" idx="1"/>
          </p:nvPr>
        </p:nvSpPr>
        <p:spPr>
          <a:xfrm>
            <a:off x="323528" y="1196752"/>
            <a:ext cx="8640960" cy="5256584"/>
          </a:xfrm>
        </p:spPr>
        <p:txBody>
          <a:bodyPr>
            <a:normAutofit/>
          </a:bodyPr>
          <a:lstStyle/>
          <a:p>
            <a:pPr algn="just"/>
            <a:r>
              <a:rPr lang="en-US" dirty="0"/>
              <a:t>Consider a risk-based approach by addressing each problem individually. This way, we will know the priorities and reach an informed decision that can be cost-effective and gives you the best results. </a:t>
            </a:r>
          </a:p>
          <a:p>
            <a:pPr algn="just"/>
            <a:r>
              <a:rPr lang="en-US" dirty="0"/>
              <a:t>Make sure to </a:t>
            </a:r>
            <a:r>
              <a:rPr lang="en-US" b="1" dirty="0"/>
              <a:t>restrict the sharing of passwords</a:t>
            </a:r>
            <a:r>
              <a:rPr lang="en-US" dirty="0"/>
              <a:t> and other credentials through any means whether </a:t>
            </a:r>
            <a:r>
              <a:rPr lang="en-US" b="1" dirty="0"/>
              <a:t>emails, messages, Skype, or any communication channel as a part of cyber security measures</a:t>
            </a:r>
            <a:r>
              <a:rPr lang="en-US" dirty="0"/>
              <a:t>.</a:t>
            </a:r>
          </a:p>
          <a:p>
            <a:pPr algn="just"/>
            <a:r>
              <a:rPr lang="en-US" dirty="0"/>
              <a:t>Always remove </a:t>
            </a:r>
            <a:r>
              <a:rPr lang="en-US" b="1" dirty="0"/>
              <a:t>ex-employees data access rights </a:t>
            </a:r>
            <a:r>
              <a:rPr lang="en-US" dirty="0"/>
              <a:t>and eliminate </a:t>
            </a:r>
            <a:r>
              <a:rPr lang="en-US" b="1" dirty="0"/>
              <a:t>any data access controls after keeping a backup file of the data.</a:t>
            </a:r>
          </a:p>
          <a:p>
            <a:pPr algn="just"/>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CONTT..</a:t>
            </a:r>
            <a:endParaRPr lang="en-IN" b="1" dirty="0">
              <a:solidFill>
                <a:srgbClr val="FF0000"/>
              </a:solidFill>
            </a:endParaRPr>
          </a:p>
        </p:txBody>
      </p:sp>
      <p:sp>
        <p:nvSpPr>
          <p:cNvPr id="3" name="Content Placeholder 2"/>
          <p:cNvSpPr>
            <a:spLocks noGrp="1"/>
          </p:cNvSpPr>
          <p:nvPr>
            <p:ph sz="quarter" idx="1"/>
          </p:nvPr>
        </p:nvSpPr>
        <p:spPr>
          <a:xfrm>
            <a:off x="457200" y="1268760"/>
            <a:ext cx="8435280" cy="5256584"/>
          </a:xfrm>
        </p:spPr>
        <p:txBody>
          <a:bodyPr>
            <a:normAutofit lnSpcReduction="10000"/>
          </a:bodyPr>
          <a:lstStyle/>
          <a:p>
            <a:pPr algn="just"/>
            <a:r>
              <a:rPr lang="en-US" dirty="0"/>
              <a:t>Consider automating everything by implementing </a:t>
            </a:r>
            <a:r>
              <a:rPr lang="en-US" b="1" dirty="0"/>
              <a:t>automation programs </a:t>
            </a:r>
            <a:r>
              <a:rPr lang="en-US" dirty="0"/>
              <a:t>that include </a:t>
            </a:r>
            <a:r>
              <a:rPr lang="en-US" b="1" dirty="0"/>
              <a:t>filtering, detecting, and sending alerts based on keywords to check </a:t>
            </a:r>
            <a:r>
              <a:rPr lang="en-US" dirty="0"/>
              <a:t>for any unusual activities. However, don’t completely rely on </a:t>
            </a:r>
            <a:r>
              <a:rPr lang="en-US" b="1" dirty="0"/>
              <a:t>automation; instead, use a mix of both. Traditional methods that include background checks of employees and pre-employment screening are also important.</a:t>
            </a:r>
          </a:p>
          <a:p>
            <a:pPr algn="just"/>
            <a:r>
              <a:rPr lang="en-US" dirty="0"/>
              <a:t>Recommended to conduct </a:t>
            </a:r>
            <a:r>
              <a:rPr lang="en-US" b="1" dirty="0"/>
              <a:t>risk assessments, insider threat analysis, and ensure proper implementation of security management practices.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Examples of Intrusion</a:t>
            </a:r>
            <a:endParaRPr lang="en-IN" b="1" dirty="0">
              <a:solidFill>
                <a:srgbClr val="FF0000"/>
              </a:solidFill>
            </a:endParaRPr>
          </a:p>
        </p:txBody>
      </p:sp>
      <p:sp>
        <p:nvSpPr>
          <p:cNvPr id="3" name="Content Placeholder 2"/>
          <p:cNvSpPr>
            <a:spLocks noGrp="1"/>
          </p:cNvSpPr>
          <p:nvPr>
            <p:ph sz="quarter" idx="1"/>
          </p:nvPr>
        </p:nvSpPr>
        <p:spPr/>
        <p:txBody>
          <a:bodyPr>
            <a:normAutofit/>
          </a:bodyPr>
          <a:lstStyle/>
          <a:p>
            <a:r>
              <a:rPr lang="en-US" dirty="0"/>
              <a:t>Remote root compromise</a:t>
            </a:r>
          </a:p>
          <a:p>
            <a:r>
              <a:rPr lang="en-US" dirty="0"/>
              <a:t>Web server defacement</a:t>
            </a:r>
          </a:p>
          <a:p>
            <a:r>
              <a:rPr lang="en-US" dirty="0"/>
              <a:t>Guessing / cracking passwords</a:t>
            </a:r>
          </a:p>
          <a:p>
            <a:r>
              <a:rPr lang="en-US" dirty="0"/>
              <a:t>Copying viewing sensitive data/databases</a:t>
            </a:r>
          </a:p>
          <a:p>
            <a:r>
              <a:rPr lang="en-US" dirty="0"/>
              <a:t>Running a packet sniffer</a:t>
            </a:r>
          </a:p>
          <a:p>
            <a:r>
              <a:rPr lang="en-US" dirty="0"/>
              <a:t>Distributing pirated software</a:t>
            </a:r>
          </a:p>
          <a:p>
            <a:r>
              <a:rPr lang="en-US" dirty="0"/>
              <a:t>Using an unsecured modem to access net</a:t>
            </a:r>
          </a:p>
          <a:p>
            <a:r>
              <a:rPr lang="en-US" dirty="0"/>
              <a:t>Impersonating a user to reset password</a:t>
            </a:r>
          </a:p>
          <a:p>
            <a:r>
              <a:rPr lang="en-US" dirty="0"/>
              <a:t>Using an unattended workstation</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IDS Principles</a:t>
            </a:r>
            <a:endParaRPr lang="en-IN" b="1" dirty="0">
              <a:solidFill>
                <a:srgbClr val="FF0000"/>
              </a:solidFill>
            </a:endParaRPr>
          </a:p>
        </p:txBody>
      </p:sp>
      <p:sp>
        <p:nvSpPr>
          <p:cNvPr id="3" name="Content Placeholder 2"/>
          <p:cNvSpPr>
            <a:spLocks noGrp="1"/>
          </p:cNvSpPr>
          <p:nvPr>
            <p:ph sz="quarter" idx="1"/>
          </p:nvPr>
        </p:nvSpPr>
        <p:spPr/>
        <p:txBody>
          <a:bodyPr>
            <a:normAutofit/>
          </a:bodyPr>
          <a:lstStyle/>
          <a:p>
            <a:r>
              <a:rPr lang="en-US" dirty="0"/>
              <a:t>Assume intruder behavior differs from legitimate users</a:t>
            </a:r>
          </a:p>
          <a:p>
            <a:pPr>
              <a:buFont typeface="Wingdings" panose="05000000000000000000" pitchFamily="2" charset="2"/>
              <a:buChar char="Ø"/>
            </a:pPr>
            <a:r>
              <a:rPr lang="en-US" dirty="0"/>
              <a:t>Expect overlap as shown</a:t>
            </a:r>
          </a:p>
          <a:p>
            <a:pPr>
              <a:buFont typeface="Wingdings" panose="05000000000000000000" pitchFamily="2" charset="2"/>
              <a:buChar char="Ø"/>
            </a:pPr>
            <a:r>
              <a:rPr lang="en-US" dirty="0"/>
              <a:t>Observe deviations from past history</a:t>
            </a:r>
          </a:p>
          <a:p>
            <a:pPr>
              <a:buFont typeface="Wingdings" panose="05000000000000000000" pitchFamily="2" charset="2"/>
              <a:buChar char="Ø"/>
            </a:pPr>
            <a:r>
              <a:rPr lang="en-US" dirty="0"/>
              <a:t>Problems of:</a:t>
            </a:r>
          </a:p>
          <a:p>
            <a:r>
              <a:rPr lang="en-US" dirty="0"/>
              <a:t>False Positives</a:t>
            </a:r>
          </a:p>
          <a:p>
            <a:r>
              <a:rPr lang="en-US" dirty="0"/>
              <a:t>False Negatives</a:t>
            </a:r>
          </a:p>
          <a:p>
            <a:r>
              <a:rPr lang="en-US" dirty="0"/>
              <a:t>Must Compromise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IDS Requirements</a:t>
            </a:r>
            <a:endParaRPr lang="en-IN" b="1" dirty="0">
              <a:solidFill>
                <a:srgbClr val="FF0000"/>
              </a:solidFill>
            </a:endParaRPr>
          </a:p>
        </p:txBody>
      </p:sp>
      <p:sp>
        <p:nvSpPr>
          <p:cNvPr id="3" name="Content Placeholder 2"/>
          <p:cNvSpPr>
            <a:spLocks noGrp="1"/>
          </p:cNvSpPr>
          <p:nvPr>
            <p:ph sz="quarter" idx="1"/>
          </p:nvPr>
        </p:nvSpPr>
        <p:spPr/>
        <p:txBody>
          <a:bodyPr>
            <a:normAutofit/>
          </a:bodyPr>
          <a:lstStyle/>
          <a:p>
            <a:r>
              <a:rPr lang="en-US" dirty="0"/>
              <a:t>Run continually</a:t>
            </a:r>
          </a:p>
          <a:p>
            <a:r>
              <a:rPr lang="en-US" dirty="0"/>
              <a:t>Be fault tolerant</a:t>
            </a:r>
          </a:p>
          <a:p>
            <a:r>
              <a:rPr lang="en-US" dirty="0"/>
              <a:t>Resist subversion</a:t>
            </a:r>
          </a:p>
          <a:p>
            <a:r>
              <a:rPr lang="en-US" dirty="0"/>
              <a:t>Impose a minimal overhead on system</a:t>
            </a:r>
          </a:p>
          <a:p>
            <a:r>
              <a:rPr lang="en-US" dirty="0"/>
              <a:t>Configured according to system security policies</a:t>
            </a:r>
          </a:p>
          <a:p>
            <a:r>
              <a:rPr lang="en-US" dirty="0"/>
              <a:t>Adapt to changes in system and users</a:t>
            </a:r>
          </a:p>
          <a:p>
            <a:r>
              <a:rPr lang="en-US" dirty="0"/>
              <a:t>Scale to monitor large number of systems</a:t>
            </a:r>
          </a:p>
          <a:p>
            <a:r>
              <a:rPr lang="en-US" dirty="0"/>
              <a:t>Provide graceful degradation of service</a:t>
            </a:r>
          </a:p>
          <a:p>
            <a:r>
              <a:rPr lang="en-US" dirty="0"/>
              <a:t>Allow dynamic configuration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Host-Based IDS</a:t>
            </a:r>
            <a:endParaRPr lang="en-IN" b="1" dirty="0">
              <a:solidFill>
                <a:srgbClr val="FF0000"/>
              </a:solidFill>
            </a:endParaRPr>
          </a:p>
        </p:txBody>
      </p:sp>
      <p:sp>
        <p:nvSpPr>
          <p:cNvPr id="3" name="Content Placeholder 2"/>
          <p:cNvSpPr>
            <a:spLocks noGrp="1"/>
          </p:cNvSpPr>
          <p:nvPr>
            <p:ph sz="quarter" idx="1"/>
          </p:nvPr>
        </p:nvSpPr>
        <p:spPr>
          <a:xfrm>
            <a:off x="323528" y="1196752"/>
            <a:ext cx="8640960" cy="5472608"/>
          </a:xfrm>
        </p:spPr>
        <p:txBody>
          <a:bodyPr>
            <a:normAutofit/>
          </a:bodyPr>
          <a:lstStyle/>
          <a:p>
            <a:r>
              <a:rPr lang="en-US" dirty="0"/>
              <a:t>Specialized software to monitor system activity to detect suspicious behavior</a:t>
            </a:r>
          </a:p>
          <a:p>
            <a:pPr>
              <a:buFont typeface="Wingdings" panose="05000000000000000000" pitchFamily="2" charset="2"/>
              <a:buChar char="Ø"/>
            </a:pPr>
            <a:r>
              <a:rPr lang="en-US" dirty="0"/>
              <a:t>Primary purpose is to detect intrusions, log suspicious events and send alerts.</a:t>
            </a:r>
          </a:p>
          <a:p>
            <a:pPr>
              <a:buFont typeface="Wingdings" panose="05000000000000000000" pitchFamily="2" charset="2"/>
              <a:buChar char="Ø"/>
            </a:pPr>
            <a:r>
              <a:rPr lang="en-US" dirty="0"/>
              <a:t>Can detect both internal and external intrusions</a:t>
            </a:r>
          </a:p>
          <a:p>
            <a:r>
              <a:rPr lang="en-US" dirty="0"/>
              <a:t>Two approaches, often used in combination:</a:t>
            </a:r>
          </a:p>
          <a:p>
            <a:pPr>
              <a:buFont typeface="Wingdings" panose="05000000000000000000" pitchFamily="2" charset="2"/>
              <a:buChar char="Ø"/>
            </a:pPr>
            <a:r>
              <a:rPr lang="en-US" dirty="0"/>
              <a:t>Anomaly detection – Defines normal/expected behavior</a:t>
            </a:r>
          </a:p>
          <a:p>
            <a:r>
              <a:rPr lang="en-US" dirty="0"/>
              <a:t>Threshold Detection</a:t>
            </a:r>
          </a:p>
          <a:p>
            <a:r>
              <a:rPr lang="en-US" dirty="0"/>
              <a:t>Profile Based</a:t>
            </a:r>
          </a:p>
          <a:p>
            <a:pPr>
              <a:buFont typeface="Wingdings" panose="05000000000000000000" pitchFamily="2" charset="2"/>
              <a:buChar char="Ø"/>
            </a:pPr>
            <a:r>
              <a:rPr lang="en-US" dirty="0"/>
              <a:t> Signature detection – Defines proper behavior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HIDS work??</a:t>
            </a: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51520" y="548680"/>
            <a:ext cx="8640959" cy="5328592"/>
          </a:xfr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4</TotalTime>
  <Words>2119</Words>
  <Application>Microsoft Office PowerPoint</Application>
  <PresentationFormat>On-screen Show (4:3)</PresentationFormat>
  <Paragraphs>231</Paragraphs>
  <Slides>41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Calibri</vt:lpstr>
      <vt:lpstr>Georgia</vt:lpstr>
      <vt:lpstr>Wingdings</vt:lpstr>
      <vt:lpstr>Wingdings 2</vt:lpstr>
      <vt:lpstr>Civic</vt:lpstr>
      <vt:lpstr>INTRODUCTION TO INTRUSION DETECTION SYSTEM</vt:lpstr>
      <vt:lpstr>CONTENTS</vt:lpstr>
      <vt:lpstr>INTRUDERS</vt:lpstr>
      <vt:lpstr>Classes of Intruders</vt:lpstr>
      <vt:lpstr>Examples of Intrusion</vt:lpstr>
      <vt:lpstr>IDS Principles</vt:lpstr>
      <vt:lpstr>IDS Requirements</vt:lpstr>
      <vt:lpstr>Host-Based IDS</vt:lpstr>
      <vt:lpstr>How HIDS work??</vt:lpstr>
      <vt:lpstr>Anomaly Detection</vt:lpstr>
      <vt:lpstr>Signature Detection</vt:lpstr>
      <vt:lpstr>PowerPoint Presentation</vt:lpstr>
      <vt:lpstr>PowerPoint Presentation</vt:lpstr>
      <vt:lpstr>Network-Based IDS</vt:lpstr>
      <vt:lpstr>PowerPoint Presentation</vt:lpstr>
      <vt:lpstr>NIDS Sensor Deployment</vt:lpstr>
      <vt:lpstr>NIDS- Intrusion Detection Techniques</vt:lpstr>
      <vt:lpstr>Anomaly based Methodology Architecture</vt:lpstr>
      <vt:lpstr>PowerPoint Presentation</vt:lpstr>
      <vt:lpstr>CONTT..</vt:lpstr>
      <vt:lpstr>Anomaly based Methodology Architecture</vt:lpstr>
      <vt:lpstr>Signature based Methodology Architecture</vt:lpstr>
      <vt:lpstr>PowerPoint Presentation</vt:lpstr>
      <vt:lpstr>Signature based Methodology Architecture</vt:lpstr>
      <vt:lpstr>CONTT…</vt:lpstr>
      <vt:lpstr>Stateful Protocol Analysis based Methodology Architecture</vt:lpstr>
      <vt:lpstr>CONTT..</vt:lpstr>
      <vt:lpstr>Stateful Protocol Analysis based Methodology Architecture</vt:lpstr>
      <vt:lpstr>Hybrid based Methodology Architecture</vt:lpstr>
      <vt:lpstr>Hybrid based Methodology Architecture </vt:lpstr>
      <vt:lpstr>PowerPoint Presentation</vt:lpstr>
      <vt:lpstr>TYPES OF THREATS</vt:lpstr>
      <vt:lpstr>PowerPoint Presentation</vt:lpstr>
      <vt:lpstr>INTERNAL THREAT</vt:lpstr>
      <vt:lpstr>CONTT..</vt:lpstr>
      <vt:lpstr>PowerPoint Presentation</vt:lpstr>
      <vt:lpstr>EXTERNAL THREAT</vt:lpstr>
      <vt:lpstr>CONTT..</vt:lpstr>
      <vt:lpstr>CONTT..</vt:lpstr>
      <vt:lpstr>How to protect company from threats?</vt:lpstr>
      <vt:lpstr>CONTT..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DHANANJAYA R</cp:lastModifiedBy>
  <cp:revision>30</cp:revision>
  <dcterms:created xsi:type="dcterms:W3CDTF">2024-02-03T15:12:00Z</dcterms:created>
  <dcterms:modified xsi:type="dcterms:W3CDTF">2025-03-19T22:34:21Z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B6F78965FC0440F896F8C3F757C25160_13</vt:lpwstr>
  </property>
  <property fmtid="{D5CDD505-2E9C-101B-9397-08002B2CF9AE}" pid="3" name="KSOProductBuildVer">
    <vt:lpwstr>1033-12.2.0.19805</vt:lpwstr>
  </property>
</Properties>
</file>