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2" r:id="rId5"/>
    <p:sldId id="271" r:id="rId6"/>
    <p:sldId id="258" r:id="rId7"/>
    <p:sldId id="259" r:id="rId8"/>
    <p:sldId id="260" r:id="rId9"/>
    <p:sldId id="261" r:id="rId10"/>
    <p:sldId id="262" r:id="rId11"/>
    <p:sldId id="287" r:id="rId12"/>
    <p:sldId id="263" r:id="rId13"/>
    <p:sldId id="270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A051EFB-F764-4F2D-9500-0D79BAB7444F}" type="datetimeFigureOut">
              <a:rPr lang="en-IN" smtClean="0"/>
            </a:fld>
            <a:endParaRPr lang="en-I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C9ADD8B-4321-4191-9B3D-A5B965AA461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051EFB-F764-4F2D-9500-0D79BAB744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9ADD8B-4321-4191-9B3D-A5B965AA461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051EFB-F764-4F2D-9500-0D79BAB744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9ADD8B-4321-4191-9B3D-A5B965AA461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051EFB-F764-4F2D-9500-0D79BAB744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9ADD8B-4321-4191-9B3D-A5B965AA461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051EFB-F764-4F2D-9500-0D79BAB7444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9ADD8B-4321-4191-9B3D-A5B965AA461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051EFB-F764-4F2D-9500-0D79BAB7444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9ADD8B-4321-4191-9B3D-A5B965AA461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051EFB-F764-4F2D-9500-0D79BAB7444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9ADD8B-4321-4191-9B3D-A5B965AA461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051EFB-F764-4F2D-9500-0D79BAB7444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9ADD8B-4321-4191-9B3D-A5B965AA461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051EFB-F764-4F2D-9500-0D79BAB7444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9ADD8B-4321-4191-9B3D-A5B965AA461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051EFB-F764-4F2D-9500-0D79BAB7444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9ADD8B-4321-4191-9B3D-A5B965AA461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A051EFB-F764-4F2D-9500-0D79BAB7444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9ADD8B-4321-4191-9B3D-A5B965AA4615}" type="slidenum">
              <a:rPr lang="en-IN" smtClean="0"/>
            </a:fld>
            <a:endParaRPr lang="en-IN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3A051EFB-F764-4F2D-9500-0D79BAB7444F}" type="datetimeFigureOut">
              <a:rPr lang="en-IN" smtClean="0"/>
            </a:fld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C9ADD8B-4321-4191-9B3D-A5B965AA4615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WIRELESS INTRUSION PREVENTION SYSTEM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MODULE 2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altLang="en-US" dirty="0" smtClean="0">
                <a:solidFill>
                  <a:srgbClr val="FF0000"/>
                </a:solidFill>
              </a:rPr>
              <a:t>Honeypot</a:t>
            </a:r>
            <a:endParaRPr lang="en-US" altLang="en-US" dirty="0" smtClean="0">
              <a:solidFill>
                <a:srgbClr val="FF0000"/>
              </a:solidFill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50288" cy="5181600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en-US" sz="2800" dirty="0" smtClean="0">
                <a:solidFill>
                  <a:srgbClr val="0070C0"/>
                </a:solidFill>
              </a:rPr>
              <a:t>A </a:t>
            </a:r>
            <a:r>
              <a:rPr lang="en-US" altLang="en-US" sz="2800" dirty="0" smtClean="0">
                <a:solidFill>
                  <a:srgbClr val="FF0000"/>
                </a:solidFill>
              </a:rPr>
              <a:t>honeypot is a computer </a:t>
            </a:r>
            <a:r>
              <a:rPr lang="en-US" altLang="en-US" sz="2800" dirty="0" smtClean="0">
                <a:solidFill>
                  <a:srgbClr val="0070C0"/>
                </a:solidFill>
              </a:rPr>
              <a:t>typically located in a DMZ that is </a:t>
            </a:r>
            <a:r>
              <a:rPr lang="en-US" altLang="en-US" sz="2800" dirty="0" smtClean="0">
                <a:solidFill>
                  <a:srgbClr val="FF0000"/>
                </a:solidFill>
              </a:rPr>
              <a:t>loaded with software </a:t>
            </a:r>
            <a:r>
              <a:rPr lang="en-US" altLang="en-US" sz="2800" dirty="0" smtClean="0">
                <a:solidFill>
                  <a:srgbClr val="0070C0"/>
                </a:solidFill>
              </a:rPr>
              <a:t>and data files that appear to be authentic, yet they are actually imitations of real data files</a:t>
            </a:r>
            <a:r>
              <a:rPr lang="en-US" altLang="en-US" sz="2800" dirty="0" smtClean="0"/>
              <a:t>. </a:t>
            </a:r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2A9A9A-C87C-44E7-A67F-4D4947587472}" type="slidenum">
              <a:rPr lang="en-US" altLang="en-US" sz="1200">
                <a:solidFill>
                  <a:srgbClr val="045C75"/>
                </a:solidFill>
                <a:latin typeface="Arial" panose="020B0604020202020204" pitchFamily="34" charset="0"/>
              </a:rPr>
            </a:fld>
            <a:endParaRPr lang="en-US" altLang="en-US" sz="120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pic>
        <p:nvPicPr>
          <p:cNvPr id="31749" name="Picture 2" descr="C:\Users\Wilson\Desktop\4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81534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5240" cy="7780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it works?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5400600"/>
          </a:xfrm>
        </p:spPr>
        <p:txBody>
          <a:bodyPr>
            <a:noAutofit/>
          </a:bodyPr>
          <a:lstStyle/>
          <a:p>
            <a:pPr algn="just" fontAlgn="base"/>
            <a:r>
              <a:rPr lang="en-US" sz="2900" dirty="0"/>
              <a:t>T</a:t>
            </a:r>
            <a:r>
              <a:rPr lang="en-US" sz="2700" dirty="0"/>
              <a:t>he honeypot looks like a </a:t>
            </a:r>
            <a:r>
              <a:rPr lang="en-US" sz="2700" b="1" dirty="0"/>
              <a:t>real computer system</a:t>
            </a:r>
            <a:r>
              <a:rPr lang="en-US" sz="2700" dirty="0"/>
              <a:t>, with applications and data, </a:t>
            </a:r>
            <a:r>
              <a:rPr lang="en-US" sz="2700" b="1" dirty="0"/>
              <a:t>fooling cybercriminals</a:t>
            </a:r>
            <a:r>
              <a:rPr lang="en-US" sz="2700" dirty="0"/>
              <a:t> into thinking it's a</a:t>
            </a:r>
            <a:r>
              <a:rPr lang="en-US" sz="2700" b="1" dirty="0"/>
              <a:t> legitimate target. </a:t>
            </a:r>
            <a:endParaRPr lang="en-US" sz="2700" b="1" dirty="0"/>
          </a:p>
          <a:p>
            <a:pPr algn="just" fontAlgn="base"/>
            <a:r>
              <a:rPr lang="en-US" sz="2700" dirty="0"/>
              <a:t>For example, a honeypot could mimic a company's </a:t>
            </a:r>
            <a:r>
              <a:rPr lang="en-US" sz="2700" b="1" dirty="0"/>
              <a:t>customer billing system</a:t>
            </a:r>
            <a:r>
              <a:rPr lang="en-US" sz="2700" dirty="0"/>
              <a:t> - a frequent target of attack for criminals who want to </a:t>
            </a:r>
            <a:r>
              <a:rPr lang="en-US" sz="2700" b="1" dirty="0"/>
              <a:t>find credit card</a:t>
            </a:r>
            <a:r>
              <a:rPr lang="en-US" sz="2700" dirty="0"/>
              <a:t> </a:t>
            </a:r>
            <a:r>
              <a:rPr lang="en-US" sz="2700" b="1" dirty="0"/>
              <a:t>numbers</a:t>
            </a:r>
            <a:r>
              <a:rPr lang="en-US" sz="2700" dirty="0"/>
              <a:t>. </a:t>
            </a:r>
            <a:endParaRPr lang="en-US" sz="2700" dirty="0"/>
          </a:p>
          <a:p>
            <a:pPr algn="just" fontAlgn="base"/>
            <a:r>
              <a:rPr lang="en-US" sz="2700" dirty="0"/>
              <a:t>Once the hackers are in, they can be tracked, and their </a:t>
            </a:r>
            <a:r>
              <a:rPr lang="en-US" sz="2700" b="1" dirty="0"/>
              <a:t>behavior assessed for clues</a:t>
            </a:r>
            <a:r>
              <a:rPr lang="en-US" sz="2700" dirty="0"/>
              <a:t> on how to make the</a:t>
            </a:r>
            <a:r>
              <a:rPr lang="en-US" sz="2700" b="1" dirty="0"/>
              <a:t> real network more secure.</a:t>
            </a:r>
            <a:endParaRPr lang="en-US" sz="2700" b="1" dirty="0"/>
          </a:p>
          <a:p>
            <a:endParaRPr lang="en-US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>
                <a:sym typeface="+mn-ea"/>
              </a:rPr>
              <a:t>Honeypots are made attractive to attackers by building in </a:t>
            </a:r>
            <a:r>
              <a:rPr lang="en-US" b="1" dirty="0">
                <a:sym typeface="+mn-ea"/>
              </a:rPr>
              <a:t>deliberate security vulnerabilities. </a:t>
            </a:r>
            <a:endParaRPr lang="en-US" b="1" dirty="0">
              <a:sym typeface="+mn-ea"/>
            </a:endParaRPr>
          </a:p>
          <a:p>
            <a:r>
              <a:rPr lang="en-US" dirty="0">
                <a:sym typeface="+mn-ea"/>
              </a:rPr>
              <a:t>For instance, a honeypot might have ports that respond to a </a:t>
            </a:r>
            <a:r>
              <a:rPr lang="en-US" b="1" dirty="0">
                <a:sym typeface="+mn-ea"/>
              </a:rPr>
              <a:t>port scan or weak passwords. </a:t>
            </a:r>
            <a:endParaRPr lang="en-US" b="1" dirty="0">
              <a:sym typeface="+mn-ea"/>
            </a:endParaRPr>
          </a:p>
          <a:p>
            <a:r>
              <a:rPr lang="en-US" dirty="0">
                <a:sym typeface="+mn-ea"/>
              </a:rPr>
              <a:t>Vulnerable ports might be </a:t>
            </a:r>
            <a:r>
              <a:rPr lang="en-US" b="1" dirty="0">
                <a:sym typeface="+mn-ea"/>
              </a:rPr>
              <a:t>left open to entice attackers into the honeypot environment, r</a:t>
            </a:r>
            <a:r>
              <a:rPr lang="en-US" dirty="0">
                <a:sym typeface="+mn-ea"/>
              </a:rPr>
              <a:t>ather than the </a:t>
            </a:r>
            <a:r>
              <a:rPr lang="en-US" b="1" dirty="0">
                <a:sym typeface="+mn-ea"/>
              </a:rPr>
              <a:t>more secure live network.</a:t>
            </a:r>
            <a:endParaRPr lang="en-US" b="1" dirty="0"/>
          </a:p>
          <a:p>
            <a:endParaRPr 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pPr algn="l"/>
            <a:r>
              <a:rPr lang="en-US" dirty="0"/>
              <a:t>CONTT..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568952" cy="5328592"/>
          </a:xfrm>
        </p:spPr>
        <p:txBody>
          <a:bodyPr/>
          <a:lstStyle/>
          <a:p>
            <a:r>
              <a:rPr lang="en-US" dirty="0"/>
              <a:t>With the intelligence obtained from a honeypot, security efforts can be </a:t>
            </a:r>
            <a:r>
              <a:rPr lang="en-US" b="1" dirty="0"/>
              <a:t>prioritized and focused.</a:t>
            </a:r>
            <a:endParaRPr lang="en-US" b="1" dirty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274638"/>
            <a:ext cx="7859216" cy="7780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TYPES OF HONEYPOT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400600"/>
          </a:xfrm>
        </p:spPr>
        <p:txBody>
          <a:bodyPr/>
          <a:lstStyle/>
          <a:p>
            <a:pPr algn="just"/>
            <a:r>
              <a:rPr lang="en-US" sz="2800" b="1" dirty="0"/>
              <a:t>Email traps</a:t>
            </a:r>
            <a:r>
              <a:rPr lang="en-US" sz="2800" dirty="0"/>
              <a:t> or spam traps place a </a:t>
            </a:r>
            <a:r>
              <a:rPr lang="en-US" sz="2800" b="1" dirty="0"/>
              <a:t>fake email address in a hidden location</a:t>
            </a:r>
            <a:r>
              <a:rPr lang="en-US" sz="2800" dirty="0"/>
              <a:t> where only an automated address harvester will be able to find it. </a:t>
            </a:r>
            <a:endParaRPr lang="en-US" sz="2800" dirty="0"/>
          </a:p>
          <a:p>
            <a:pPr algn="just"/>
            <a:r>
              <a:rPr lang="en-US" sz="2800" dirty="0"/>
              <a:t>Since</a:t>
            </a:r>
            <a:r>
              <a:rPr lang="en-US" sz="2800" b="1" dirty="0"/>
              <a:t> the address isn't used for any purpose other than the spam trap,</a:t>
            </a:r>
            <a:r>
              <a:rPr lang="en-US" sz="2800" dirty="0"/>
              <a:t> it's 100% certain that any </a:t>
            </a:r>
            <a:r>
              <a:rPr lang="en-US" sz="2800" b="1" dirty="0"/>
              <a:t>mail coming to it is spam. </a:t>
            </a:r>
            <a:endParaRPr lang="en-US" sz="2800" dirty="0"/>
          </a:p>
          <a:p>
            <a:pPr algn="just"/>
            <a:r>
              <a:rPr lang="en-US" sz="2800" dirty="0"/>
              <a:t>All messages which contain the same content as those sent to the </a:t>
            </a:r>
            <a:r>
              <a:rPr lang="en-US" sz="2800" b="1" dirty="0"/>
              <a:t>spam trap can be automatically blocked, and the source IP of the senders can be added to a </a:t>
            </a:r>
            <a:r>
              <a:rPr lang="en-US" sz="2800" b="1" dirty="0" err="1"/>
              <a:t>denylist</a:t>
            </a:r>
            <a:r>
              <a:rPr lang="en-US" sz="2800" b="1" dirty="0"/>
              <a:t>.</a:t>
            </a:r>
            <a:endParaRPr lang="en-IN" sz="2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dirty="0"/>
              <a:t>CONTT..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68592"/>
          </a:xfrm>
        </p:spPr>
        <p:txBody>
          <a:bodyPr/>
          <a:lstStyle/>
          <a:p>
            <a:pPr algn="just"/>
            <a:r>
              <a:rPr lang="en-US" dirty="0"/>
              <a:t> </a:t>
            </a:r>
            <a:r>
              <a:rPr lang="en-US" sz="2800" dirty="0"/>
              <a:t>A </a:t>
            </a:r>
            <a:r>
              <a:rPr lang="en-US" sz="2800" b="1" dirty="0"/>
              <a:t>decoy database</a:t>
            </a:r>
            <a:r>
              <a:rPr lang="en-US" sz="2800" dirty="0"/>
              <a:t> can be set up to </a:t>
            </a:r>
            <a:r>
              <a:rPr lang="en-US" sz="2800" b="1" dirty="0"/>
              <a:t>monitor software vulnerabilities </a:t>
            </a:r>
            <a:r>
              <a:rPr lang="en-US" sz="2800" dirty="0"/>
              <a:t>and spot attacks exploiting insecure system architecture or using </a:t>
            </a:r>
            <a:r>
              <a:rPr lang="en-US" sz="2800" dirty="0">
                <a:solidFill>
                  <a:srgbClr val="FF0000"/>
                </a:solidFill>
              </a:rPr>
              <a:t>SQL injection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SQL services exploitation,</a:t>
            </a:r>
            <a:r>
              <a:rPr lang="en-US" sz="2800" dirty="0"/>
              <a:t> or privilege abuse.</a:t>
            </a:r>
            <a:endParaRPr lang="en-US" sz="2800" dirty="0"/>
          </a:p>
          <a:p>
            <a:pPr algn="just"/>
            <a:r>
              <a:rPr lang="en-US" sz="2800" dirty="0"/>
              <a:t>A </a:t>
            </a:r>
            <a:r>
              <a:rPr lang="en-US" sz="2800" b="1" dirty="0"/>
              <a:t>malware honeypot</a:t>
            </a:r>
            <a:r>
              <a:rPr lang="en-US" sz="2800" dirty="0"/>
              <a:t> mimics software apps and APIs to i</a:t>
            </a:r>
            <a:r>
              <a:rPr lang="en-US" sz="2800" b="1" dirty="0"/>
              <a:t>nvite malware attacks</a:t>
            </a:r>
            <a:r>
              <a:rPr lang="en-US" sz="2800" dirty="0"/>
              <a:t>. </a:t>
            </a:r>
            <a:endParaRPr lang="en-US" sz="2800" dirty="0"/>
          </a:p>
          <a:p>
            <a:pPr algn="just"/>
            <a:r>
              <a:rPr lang="en-US" sz="2800" dirty="0"/>
              <a:t>The characteristics of the malware can then be analyzed to </a:t>
            </a:r>
            <a:r>
              <a:rPr lang="en-US" sz="2800" dirty="0">
                <a:solidFill>
                  <a:srgbClr val="FF0000"/>
                </a:solidFill>
              </a:rPr>
              <a:t>develop anti-malware software</a:t>
            </a:r>
            <a:r>
              <a:rPr lang="en-US" sz="2800" dirty="0"/>
              <a:t> or to close vulnerabilities in the API.</a:t>
            </a:r>
            <a:endParaRPr lang="en-IN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/>
              <a:t>CONTT..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/>
          <a:lstStyle/>
          <a:p>
            <a:pPr algn="just"/>
            <a:r>
              <a:rPr lang="en-US" dirty="0"/>
              <a:t>A </a:t>
            </a:r>
            <a:r>
              <a:rPr lang="en-US" b="1" dirty="0">
                <a:solidFill>
                  <a:srgbClr val="FF0000"/>
                </a:solidFill>
              </a:rPr>
              <a:t>spider honeypot</a:t>
            </a:r>
            <a:r>
              <a:rPr lang="en-US" dirty="0"/>
              <a:t> is intended to trap web-crawlers ('spiders') by </a:t>
            </a:r>
            <a:r>
              <a:rPr lang="en-US" b="1" dirty="0"/>
              <a:t>creating web pages and links only accessible to crawlers.</a:t>
            </a:r>
            <a:endParaRPr lang="en-US" b="1" dirty="0"/>
          </a:p>
          <a:p>
            <a:pPr algn="just"/>
            <a:r>
              <a:rPr lang="en-US" dirty="0"/>
              <a:t> Detecting crawlers can help you learn how to </a:t>
            </a:r>
            <a:r>
              <a:rPr lang="en-US" b="1" dirty="0"/>
              <a:t>block malicious bots</a:t>
            </a:r>
            <a:r>
              <a:rPr lang="en-US" dirty="0"/>
              <a:t>, as well as ad-network crawlers.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96"/>
          </a:xfrm>
        </p:spPr>
        <p:txBody>
          <a:bodyPr/>
          <a:lstStyle/>
          <a:p>
            <a:pPr marL="137160" indent="0" fontAlgn="base">
              <a:buNone/>
            </a:pPr>
            <a:r>
              <a:rPr lang="en-US" dirty="0"/>
              <a:t>By monitoring traffic coming into the honeypot system, you can assess:</a:t>
            </a:r>
            <a:endParaRPr lang="en-US" dirty="0"/>
          </a:p>
          <a:p>
            <a:pPr fontAlgn="base"/>
            <a:r>
              <a:rPr lang="en-US" dirty="0"/>
              <a:t>where the cybercriminals are coming from</a:t>
            </a:r>
            <a:endParaRPr lang="en-US" dirty="0"/>
          </a:p>
          <a:p>
            <a:pPr fontAlgn="base"/>
            <a:r>
              <a:rPr lang="en-US" dirty="0"/>
              <a:t>the level of threat</a:t>
            </a:r>
            <a:endParaRPr lang="en-US" dirty="0"/>
          </a:p>
          <a:p>
            <a:pPr fontAlgn="base"/>
            <a:r>
              <a:rPr lang="en-US" dirty="0"/>
              <a:t>what modus operandi they are using</a:t>
            </a:r>
            <a:endParaRPr lang="en-US" dirty="0"/>
          </a:p>
          <a:p>
            <a:pPr fontAlgn="base"/>
            <a:r>
              <a:rPr lang="en-US" dirty="0"/>
              <a:t>what data or applications they are interested in</a:t>
            </a:r>
            <a:endParaRPr lang="en-US" dirty="0"/>
          </a:p>
          <a:p>
            <a:pPr fontAlgn="base"/>
            <a:r>
              <a:rPr lang="en-US" dirty="0"/>
              <a:t>how well your security measures are working to stop cyber-attacks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8136904" cy="1084982"/>
          </a:xfrm>
        </p:spPr>
        <p:txBody>
          <a:bodyPr/>
          <a:lstStyle/>
          <a:p>
            <a:r>
              <a:rPr lang="en-US" dirty="0"/>
              <a:t>DANGERS OF HONEYPOTS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184576"/>
          </a:xfrm>
        </p:spPr>
        <p:txBody>
          <a:bodyPr/>
          <a:lstStyle/>
          <a:p>
            <a:pPr algn="just"/>
            <a:r>
              <a:rPr lang="en-US" dirty="0"/>
              <a:t>If an attacker </a:t>
            </a:r>
            <a:r>
              <a:rPr lang="en-US" dirty="0">
                <a:solidFill>
                  <a:srgbClr val="FF0000"/>
                </a:solidFill>
              </a:rPr>
              <a:t>manages to identify it as a honeypot,</a:t>
            </a:r>
            <a:r>
              <a:rPr lang="en-US" dirty="0"/>
              <a:t> they can then proceed to attack your </a:t>
            </a:r>
            <a:r>
              <a:rPr lang="en-US" dirty="0">
                <a:solidFill>
                  <a:srgbClr val="FF0000"/>
                </a:solidFill>
              </a:rPr>
              <a:t>other systems</a:t>
            </a:r>
            <a:r>
              <a:rPr lang="en-US" dirty="0"/>
              <a:t> while </a:t>
            </a:r>
            <a:r>
              <a:rPr lang="en-US" dirty="0">
                <a:solidFill>
                  <a:srgbClr val="FF0000"/>
                </a:solidFill>
              </a:rPr>
              <a:t>leaving the honeypot untouched.</a:t>
            </a:r>
            <a:endParaRPr lang="en-US" dirty="0">
              <a:solidFill>
                <a:srgbClr val="FF0000"/>
              </a:solidFill>
            </a:endParaRPr>
          </a:p>
          <a:p>
            <a:pPr algn="just"/>
            <a:r>
              <a:rPr lang="en-US" dirty="0"/>
              <a:t>an attacker can create </a:t>
            </a:r>
            <a:r>
              <a:rPr lang="en-US" dirty="0">
                <a:solidFill>
                  <a:srgbClr val="FF0000"/>
                </a:solidFill>
              </a:rPr>
              <a:t>spoofed attacks </a:t>
            </a:r>
            <a:r>
              <a:rPr lang="en-US" dirty="0"/>
              <a:t>to distract attention from a </a:t>
            </a:r>
            <a:r>
              <a:rPr lang="en-US" dirty="0">
                <a:solidFill>
                  <a:srgbClr val="FF0000"/>
                </a:solidFill>
              </a:rPr>
              <a:t>real exploit </a:t>
            </a:r>
            <a:r>
              <a:rPr lang="en-US" dirty="0"/>
              <a:t>being targeted against your production systems. They can also feed bad information to the honeypot.</a:t>
            </a:r>
            <a:endParaRPr lang="en-US" dirty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47260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Recently, most use of wireless networks, network security has become </a:t>
            </a:r>
            <a:r>
              <a:rPr lang="en-US" b="1" dirty="0"/>
              <a:t>more important </a:t>
            </a:r>
            <a:r>
              <a:rPr lang="en-US" dirty="0"/>
              <a:t>than ever before. Therefore, understanding and deploying effective wireless </a:t>
            </a:r>
            <a:r>
              <a:rPr lang="en-US" b="1" dirty="0"/>
              <a:t>network protection measures have become crucial. </a:t>
            </a:r>
            <a:endParaRPr lang="en-US" b="1" dirty="0"/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>
                <a:sym typeface="+mn-ea"/>
              </a:rPr>
              <a:t>WIPS security solution is designed to monitor, </a:t>
            </a:r>
            <a:r>
              <a:rPr lang="en-US" b="1" dirty="0">
                <a:sym typeface="+mn-ea"/>
              </a:rPr>
              <a:t>protect, and prevent malicious attacks </a:t>
            </a:r>
            <a:r>
              <a:rPr lang="en-US" dirty="0">
                <a:sym typeface="+mn-ea"/>
              </a:rPr>
              <a:t>and threats to wireless networks. Additionally, WIPS focuses on </a:t>
            </a:r>
            <a:r>
              <a:rPr lang="en-US" b="1" dirty="0">
                <a:sym typeface="+mn-ea"/>
              </a:rPr>
              <a:t>monitoring and responding </a:t>
            </a:r>
            <a:r>
              <a:rPr lang="en-US" dirty="0">
                <a:sym typeface="+mn-ea"/>
              </a:rPr>
              <a:t>to abnormal activities in wireless networks. </a:t>
            </a:r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dirty="0">
                <a:sym typeface="+mn-ea"/>
              </a:rPr>
              <a:t>WIPS security solution is designed to monitor, </a:t>
            </a:r>
            <a:r>
              <a:rPr lang="en-US" b="1" dirty="0">
                <a:sym typeface="+mn-ea"/>
              </a:rPr>
              <a:t>protect, and prevent malicious attacks </a:t>
            </a:r>
            <a:r>
              <a:rPr lang="en-US" dirty="0">
                <a:sym typeface="+mn-ea"/>
              </a:rPr>
              <a:t>and threats to wireless networks. Additionally, WIPS focuses on </a:t>
            </a:r>
            <a:r>
              <a:rPr lang="en-US" b="1" dirty="0">
                <a:sym typeface="+mn-ea"/>
              </a:rPr>
              <a:t>monitoring and responding </a:t>
            </a:r>
            <a:r>
              <a:rPr lang="en-US" dirty="0">
                <a:sym typeface="+mn-ea"/>
              </a:rPr>
              <a:t>to abnormal activities in wireless networks. </a:t>
            </a:r>
            <a:endParaRPr lang="en-IN" dirty="0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How does WIPS work?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544616"/>
          </a:xfrm>
        </p:spPr>
        <p:txBody>
          <a:bodyPr/>
          <a:lstStyle/>
          <a:p>
            <a:pPr marL="137160" indent="0" algn="just">
              <a:buNone/>
            </a:pPr>
            <a:r>
              <a:rPr lang="en-US" sz="2800" dirty="0"/>
              <a:t>WIPS ensures the security of wireless networks through a series of advanced technologies:-</a:t>
            </a:r>
            <a:endParaRPr lang="en-US" sz="2800" dirty="0"/>
          </a:p>
          <a:p>
            <a:r>
              <a:rPr lang="en-IN" sz="2800" b="1" dirty="0"/>
              <a:t>Network Monitoring</a:t>
            </a:r>
            <a:endParaRPr lang="en-IN" sz="2800" dirty="0"/>
          </a:p>
          <a:p>
            <a:r>
              <a:rPr lang="en-IN" sz="2800" b="1" dirty="0"/>
              <a:t>Wireless Device Classification</a:t>
            </a:r>
            <a:endParaRPr lang="en-IN" sz="2800" dirty="0"/>
          </a:p>
          <a:p>
            <a:r>
              <a:rPr lang="en-IN" sz="2800" b="1" dirty="0"/>
              <a:t>Threat Detection</a:t>
            </a:r>
            <a:endParaRPr lang="en-IN" sz="2800" dirty="0"/>
          </a:p>
          <a:p>
            <a:r>
              <a:rPr lang="en-IN" sz="2800" b="1" dirty="0" err="1"/>
              <a:t>Defense</a:t>
            </a:r>
            <a:r>
              <a:rPr lang="en-IN" sz="2800" b="1" dirty="0"/>
              <a:t> and Response</a:t>
            </a:r>
            <a:endParaRPr lang="en-IN" sz="2800" dirty="0"/>
          </a:p>
          <a:p>
            <a:r>
              <a:rPr lang="en-IN" sz="2800" b="1" dirty="0"/>
              <a:t>Data Analysis and Reporting</a:t>
            </a:r>
            <a:endParaRPr lang="en-IN" sz="2800" b="1" dirty="0"/>
          </a:p>
          <a:p>
            <a:r>
              <a:rPr lang="en-IN" sz="2800" b="1" dirty="0"/>
              <a:t>Automation and Integration</a:t>
            </a:r>
            <a:endParaRPr lang="en-IN" sz="2800" dirty="0"/>
          </a:p>
          <a:p>
            <a:r>
              <a:rPr lang="en-IN" sz="2800" b="1" dirty="0"/>
              <a:t>Policy Management and Updates</a:t>
            </a:r>
            <a:endParaRPr lang="en-IN" sz="2800" dirty="0"/>
          </a:p>
          <a:p>
            <a:r>
              <a:rPr lang="en-IN" sz="2800" b="1" dirty="0"/>
              <a:t>Location Tracking</a:t>
            </a:r>
            <a:r>
              <a:rPr lang="en-IN" sz="2800" dirty="0"/>
              <a:t> 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effectLst/>
              </a:rPr>
              <a:t>What Threats Can WIPS Defend Against?</a:t>
            </a:r>
            <a:br>
              <a:rPr lang="en-US" dirty="0">
                <a:solidFill>
                  <a:srgbClr val="FF0000"/>
                </a:solidFill>
                <a:effectLst/>
              </a:rPr>
            </a:b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400600"/>
          </a:xfrm>
        </p:spPr>
        <p:txBody>
          <a:bodyPr/>
          <a:lstStyle/>
          <a:p>
            <a:pPr marL="137160" indent="0" algn="just">
              <a:buNone/>
            </a:pPr>
            <a:r>
              <a:rPr lang="en-US" sz="2800" dirty="0"/>
              <a:t>WIPS has various threat defense strategies and can defend against, but not limited to, the following threats:</a:t>
            </a:r>
            <a:endParaRPr lang="en-US" sz="2800" dirty="0"/>
          </a:p>
          <a:p>
            <a:r>
              <a:rPr lang="en-IN" sz="2800" b="1" dirty="0"/>
              <a:t>Unauthorized Access Points</a:t>
            </a:r>
            <a:endParaRPr lang="en-IN" sz="2800" b="1" dirty="0"/>
          </a:p>
          <a:p>
            <a:r>
              <a:rPr lang="en-US" sz="2800" b="1" dirty="0"/>
              <a:t>Malicious Attacks and Network Penetration</a:t>
            </a:r>
            <a:endParaRPr lang="en-US" sz="2800" b="1" dirty="0"/>
          </a:p>
          <a:p>
            <a:r>
              <a:rPr lang="en-US" sz="2800" b="1" dirty="0"/>
              <a:t>Illegal Associations and Bandwidth Abuse</a:t>
            </a:r>
            <a:r>
              <a:rPr lang="en-US" sz="2800" dirty="0"/>
              <a:t> </a:t>
            </a:r>
            <a:endParaRPr lang="en-US" sz="2800" dirty="0"/>
          </a:p>
          <a:p>
            <a:r>
              <a:rPr lang="en-IN" sz="2800" b="1" dirty="0"/>
              <a:t>Data Leak Prevention</a:t>
            </a:r>
            <a:endParaRPr lang="en-IN" sz="2800" b="1" dirty="0"/>
          </a:p>
          <a:p>
            <a:r>
              <a:rPr lang="en-IN" sz="2800" b="1" dirty="0"/>
              <a:t>Authentication and Encryption Vulnerabilities</a:t>
            </a:r>
            <a:endParaRPr lang="en-IN" sz="2800" dirty="0"/>
          </a:p>
          <a:p>
            <a:r>
              <a:rPr lang="en-IN" sz="2800" b="1" dirty="0"/>
              <a:t>Unsafe Configurations</a:t>
            </a:r>
            <a:r>
              <a:rPr lang="en-IN" sz="2800" dirty="0"/>
              <a:t> </a:t>
            </a:r>
            <a:endParaRPr lang="en-IN" sz="2800" dirty="0"/>
          </a:p>
          <a:p>
            <a:r>
              <a:rPr lang="en-US" sz="2800" b="1" dirty="0"/>
              <a:t>Software Vulnerabilities and Configuration Errors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/>
              <a:t>CONTT..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896584"/>
          </a:xfrm>
        </p:spPr>
        <p:txBody>
          <a:bodyPr/>
          <a:lstStyle/>
          <a:p>
            <a:r>
              <a:rPr lang="en-IN" b="1" dirty="0"/>
              <a:t>Client Risks</a:t>
            </a:r>
            <a:endParaRPr lang="en-IN" dirty="0"/>
          </a:p>
          <a:p>
            <a:r>
              <a:rPr lang="en-IN" b="1" dirty="0"/>
              <a:t>Evil Twin Attack</a:t>
            </a:r>
            <a:endParaRPr lang="en-IN" b="1" dirty="0"/>
          </a:p>
          <a:p>
            <a:r>
              <a:rPr lang="en-IN" b="1" dirty="0"/>
              <a:t>Rogue Access Point</a:t>
            </a:r>
            <a:endParaRPr lang="en-IN" b="1" dirty="0"/>
          </a:p>
          <a:p>
            <a:r>
              <a:rPr lang="en-IN" b="1" dirty="0"/>
              <a:t>De-authentication Attack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859216" cy="922114"/>
          </a:xfrm>
        </p:spPr>
        <p:txBody>
          <a:bodyPr/>
          <a:lstStyle/>
          <a:p>
            <a:r>
              <a:rPr lang="en-US" dirty="0"/>
              <a:t>CONTT..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435280" cy="5328592"/>
          </a:xfrm>
        </p:spPr>
        <p:txBody>
          <a:bodyPr/>
          <a:lstStyle/>
          <a:p>
            <a:pPr marL="137160" indent="0" algn="just">
              <a:buNone/>
            </a:pPr>
            <a:r>
              <a:rPr lang="en-US" dirty="0"/>
              <a:t>WIPS provides an additional layer of protection, helping to ensure the security of the network environment and guarantee data protection.</a:t>
            </a:r>
            <a:endParaRPr lang="en-US" dirty="0"/>
          </a:p>
          <a:p>
            <a:pPr marL="651510" indent="-514350">
              <a:buAutoNum type="alphaLcParenR"/>
            </a:pPr>
            <a:r>
              <a:rPr lang="en-IN" b="1" dirty="0"/>
              <a:t>Security Enhancement-</a:t>
            </a:r>
            <a:endParaRPr lang="en-IN" dirty="0"/>
          </a:p>
          <a:p>
            <a:pPr marL="651510" indent="-514350">
              <a:buAutoNum type="alphaLcParenR"/>
            </a:pPr>
            <a:r>
              <a:rPr lang="en-IN" b="1" dirty="0"/>
              <a:t>Network Performance</a:t>
            </a:r>
            <a:r>
              <a:rPr lang="en-IN" dirty="0"/>
              <a:t> </a:t>
            </a:r>
            <a:endParaRPr lang="en-IN" dirty="0"/>
          </a:p>
          <a:p>
            <a:pPr marL="651510" indent="-514350">
              <a:buAutoNum type="alphaLcParenR"/>
            </a:pPr>
            <a:r>
              <a:rPr lang="en-IN" b="1" dirty="0"/>
              <a:t>Reduced Business Disruptions</a:t>
            </a:r>
            <a:r>
              <a:rPr lang="en-IN" dirty="0"/>
              <a:t> </a:t>
            </a:r>
            <a:endParaRPr lang="en-IN" dirty="0"/>
          </a:p>
          <a:p>
            <a:pPr marL="651510" indent="-514350">
              <a:buAutoNum type="alphaLcParenR"/>
            </a:pPr>
            <a:r>
              <a:rPr lang="en-IN" b="1" dirty="0"/>
              <a:t>Ease of Management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363272" cy="6048712"/>
          </a:xfrm>
        </p:spPr>
        <p:txBody>
          <a:bodyPr/>
          <a:lstStyle/>
          <a:p>
            <a:pPr marL="13716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HONEYPOT-</a:t>
            </a:r>
            <a:endParaRPr lang="en-US" b="1" dirty="0">
              <a:solidFill>
                <a:srgbClr val="FF0000"/>
              </a:solidFill>
            </a:endParaRPr>
          </a:p>
          <a:p>
            <a:pPr marL="13716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A cyber honeypot works as by baiting a trap for hackers. </a:t>
            </a:r>
            <a:endParaRPr lang="en-US" sz="2800" dirty="0"/>
          </a:p>
          <a:p>
            <a:pPr marL="137160" indent="0" algn="just">
              <a:buNone/>
            </a:pPr>
            <a:r>
              <a:rPr lang="en-US" sz="2800" dirty="0"/>
              <a:t>It's a sacrificial computer system that’s intended to attract cyber-attacks. </a:t>
            </a:r>
            <a:endParaRPr lang="en-US" sz="2800" dirty="0"/>
          </a:p>
          <a:p>
            <a:pPr marL="137160" indent="0" algn="just">
              <a:buNone/>
            </a:pPr>
            <a:r>
              <a:rPr lang="en-US" sz="2800" dirty="0"/>
              <a:t>It mimics a target for hackers, and uses their </a:t>
            </a:r>
            <a:r>
              <a:rPr lang="en-US" sz="2800" b="1" dirty="0"/>
              <a:t>intrusion attempts to gain information</a:t>
            </a:r>
            <a:r>
              <a:rPr lang="en-US" sz="2800" dirty="0"/>
              <a:t> about cybercriminals and the </a:t>
            </a:r>
            <a:r>
              <a:rPr lang="en-US" sz="2800" b="1" dirty="0"/>
              <a:t>way they are operating or to distract them from other targets.</a:t>
            </a:r>
            <a:endParaRPr lang="en-US" sz="2800" b="1" dirty="0"/>
          </a:p>
          <a:p>
            <a:pPr marL="137160" indent="0" algn="just">
              <a:buNone/>
            </a:pPr>
            <a:r>
              <a:rPr lang="en-US" sz="2800" dirty="0"/>
              <a:t> Often, an enemy spy is compromised by a honey trap and then forced to hand over everything he/she knows.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4863</Words>
  <Application>WPS Presentation</Application>
  <PresentationFormat>On-screen Show (4:3)</PresentationFormat>
  <Paragraphs>115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SimSun</vt:lpstr>
      <vt:lpstr>Wingdings</vt:lpstr>
      <vt:lpstr>Microsoft YaHei</vt:lpstr>
      <vt:lpstr>Arial Unicode MS</vt:lpstr>
      <vt:lpstr>Calibri</vt:lpstr>
      <vt:lpstr>Wingdings 2</vt:lpstr>
      <vt:lpstr>Constantia</vt:lpstr>
      <vt:lpstr>Blue Waves</vt:lpstr>
      <vt:lpstr>WIRELESS INTRUSION PREVENTION SYSTEM</vt:lpstr>
      <vt:lpstr>INTRODUCTION</vt:lpstr>
      <vt:lpstr>PowerPoint 演示文稿</vt:lpstr>
      <vt:lpstr>PowerPoint 演示文稿</vt:lpstr>
      <vt:lpstr>How does WIPS work?</vt:lpstr>
      <vt:lpstr>What Threats Can WIPS Defend Against? </vt:lpstr>
      <vt:lpstr>CONTT..</vt:lpstr>
      <vt:lpstr>CONTT..</vt:lpstr>
      <vt:lpstr>PowerPoint 演示文稿</vt:lpstr>
      <vt:lpstr>Honeypot</vt:lpstr>
      <vt:lpstr>How it works?</vt:lpstr>
      <vt:lpstr>PowerPoint 演示文稿</vt:lpstr>
      <vt:lpstr>CONTT..</vt:lpstr>
      <vt:lpstr>TYPES OF HONEYPOT</vt:lpstr>
      <vt:lpstr>CONTT..</vt:lpstr>
      <vt:lpstr>CONTT..</vt:lpstr>
      <vt:lpstr>PowerPoint 演示文稿</vt:lpstr>
      <vt:lpstr>DANGERS OF HONEYPOTS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INTRUSION PREVENTION SYSTEM</dc:title>
  <dc:creator>admin</dc:creator>
  <cp:lastModifiedBy>shanmuga rathinam</cp:lastModifiedBy>
  <cp:revision>11</cp:revision>
  <dcterms:created xsi:type="dcterms:W3CDTF">2024-03-11T05:35:00Z</dcterms:created>
  <dcterms:modified xsi:type="dcterms:W3CDTF">2025-02-18T08:36:52Z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23695F9D649C4EAA8EDAC401906FFA73_13</vt:lpwstr>
  </property>
  <property fmtid="{D5CDD505-2E9C-101B-9397-08002B2CF9AE}" pid="3" name="KSOProductBuildVer">
    <vt:lpwstr>1033-12.2.0.19805</vt:lpwstr>
  </property>
</Properties>
</file>