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4" r:id="rId10"/>
    <p:sldId id="263" r:id="rId11"/>
    <p:sldId id="264" r:id="rId12"/>
    <p:sldId id="265" r:id="rId13"/>
    <p:sldId id="266" r:id="rId14"/>
    <p:sldId id="267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6102-CC54-4712-8632-157583965D6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3974-4CE7-4B7E-A55F-6C71CB7F8D6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6102-CC54-4712-8632-157583965D6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3974-4CE7-4B7E-A55F-6C71CB7F8D6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6102-CC54-4712-8632-157583965D6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3974-4CE7-4B7E-A55F-6C71CB7F8D6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6102-CC54-4712-8632-157583965D6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3974-4CE7-4B7E-A55F-6C71CB7F8D6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6102-CC54-4712-8632-157583965D6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3974-4CE7-4B7E-A55F-6C71CB7F8D6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6102-CC54-4712-8632-157583965D6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3974-4CE7-4B7E-A55F-6C71CB7F8D6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6102-CC54-4712-8632-157583965D6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3974-4CE7-4B7E-A55F-6C71CB7F8D6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6102-CC54-4712-8632-157583965D6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3974-4CE7-4B7E-A55F-6C71CB7F8D6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6102-CC54-4712-8632-157583965D6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3974-4CE7-4B7E-A55F-6C71CB7F8D6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6102-CC54-4712-8632-157583965D6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3974-4CE7-4B7E-A55F-6C71CB7F8D68}" type="slidenum">
              <a:rPr lang="en-IN" smtClean="0"/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6102-CC54-4712-8632-157583965D6D}" type="datetimeFigureOut">
              <a:rPr lang="en-IN" smtClean="0"/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C93974-4CE7-4B7E-A55F-6C71CB7F8D68}" type="slidenum">
              <a:rPr lang="en-IN" smtClean="0"/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DC93974-4CE7-4B7E-A55F-6C71CB7F8D68}" type="slidenum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C756102-CC54-4712-8632-157583965D6D}" type="datetimeFigureOut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loudflare.com/learning/ddos/glossary/internet-control-message-protocol-icmp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702624" cy="1596008"/>
          </a:xfrm>
        </p:spPr>
        <p:txBody>
          <a:bodyPr/>
          <a:lstStyle/>
          <a:p>
            <a:r>
              <a:rPr lang="en-US" sz="4000" b="1" dirty="0"/>
              <a:t>INTRUSION PREVENTION SYSTEM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65104"/>
            <a:ext cx="6461760" cy="86409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MODULE 2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OF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064896" cy="5328592"/>
          </a:xfrm>
        </p:spPr>
        <p:txBody>
          <a:bodyPr/>
          <a:lstStyle/>
          <a:p>
            <a:r>
              <a:rPr lang="en-US" dirty="0"/>
              <a:t>Four main components of the Diamond Model of Intrusion are-</a:t>
            </a:r>
            <a:endParaRPr lang="en-US" dirty="0"/>
          </a:p>
          <a:p>
            <a:pPr marL="571500" indent="-457200" algn="just">
              <a:buFont typeface="+mj-lt"/>
              <a:buAutoNum type="arabicPeriod"/>
            </a:pPr>
            <a:r>
              <a:rPr lang="en-US" b="1" dirty="0"/>
              <a:t>Adversary:</a:t>
            </a:r>
            <a:r>
              <a:rPr lang="en-US" dirty="0"/>
              <a:t> The attacker or </a:t>
            </a:r>
            <a:r>
              <a:rPr lang="en-US" b="1" dirty="0"/>
              <a:t>group responsible</a:t>
            </a:r>
            <a:r>
              <a:rPr lang="en-US" dirty="0"/>
              <a:t> for a cyber incident.</a:t>
            </a:r>
            <a:endParaRPr lang="en-US" dirty="0"/>
          </a:p>
          <a:p>
            <a:pPr marL="571500" indent="-457200" algn="just">
              <a:buFont typeface="+mj-lt"/>
              <a:buAutoNum type="arabicPeriod"/>
            </a:pPr>
            <a:r>
              <a:rPr lang="en-US" b="1" dirty="0"/>
              <a:t>Infrastructure:</a:t>
            </a:r>
            <a:r>
              <a:rPr lang="en-US" dirty="0"/>
              <a:t> The technical resources or assets the </a:t>
            </a:r>
            <a:r>
              <a:rPr lang="en-US" b="1" dirty="0"/>
              <a:t>adversary uses during the attac</a:t>
            </a:r>
            <a:r>
              <a:rPr lang="en-US" dirty="0"/>
              <a:t>k (e.g., servers, domains, and IP addresses).</a:t>
            </a:r>
            <a:endParaRPr lang="en-US" dirty="0"/>
          </a:p>
          <a:p>
            <a:pPr marL="571500" indent="-457200" algn="just">
              <a:buFont typeface="+mj-lt"/>
              <a:buAutoNum type="arabicPeriod"/>
            </a:pPr>
            <a:r>
              <a:rPr lang="en-US" b="1" dirty="0"/>
              <a:t>Capability:</a:t>
            </a:r>
            <a:r>
              <a:rPr lang="en-US" dirty="0"/>
              <a:t> A method, tool, or technique the adversary uses during the attack (e.g., </a:t>
            </a:r>
            <a:r>
              <a:rPr lang="en-US" b="1" dirty="0"/>
              <a:t>malware or exploits</a:t>
            </a:r>
            <a:r>
              <a:rPr lang="en-US" dirty="0"/>
              <a:t>).</a:t>
            </a:r>
            <a:endParaRPr lang="en-US" dirty="0"/>
          </a:p>
          <a:p>
            <a:pPr marL="571500" indent="-457200" algn="just">
              <a:buFont typeface="+mj-lt"/>
              <a:buAutoNum type="arabicPeriod"/>
            </a:pPr>
            <a:r>
              <a:rPr lang="en-US" b="1" dirty="0"/>
              <a:t>Victim:</a:t>
            </a:r>
            <a:r>
              <a:rPr lang="en-US" dirty="0"/>
              <a:t> The </a:t>
            </a:r>
            <a:r>
              <a:rPr lang="en-US" b="1" dirty="0"/>
              <a:t>individual</a:t>
            </a:r>
            <a:r>
              <a:rPr lang="en-US" dirty="0"/>
              <a:t> or </a:t>
            </a:r>
            <a:r>
              <a:rPr lang="en-US" b="1" dirty="0"/>
              <a:t>organization</a:t>
            </a:r>
            <a:r>
              <a:rPr lang="en-US" dirty="0"/>
              <a:t> the adversary targets during the attack.</a:t>
            </a:r>
            <a:endParaRPr lang="en-US" dirty="0"/>
          </a:p>
          <a:p>
            <a:pPr marL="114300" indent="0"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635546"/>
            <a:ext cx="7266047" cy="4968552"/>
          </a:xfrm>
        </p:spPr>
      </p:pic>
      <p:sp>
        <p:nvSpPr>
          <p:cNvPr id="5" name="TextBox 4"/>
          <p:cNvSpPr txBox="1"/>
          <p:nvPr/>
        </p:nvSpPr>
        <p:spPr>
          <a:xfrm>
            <a:off x="1547664" y="5741719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Diamond model for Intrusion Analysis</a:t>
            </a:r>
            <a:endParaRPr lang="en-IN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US" sz="4000" b="1" dirty="0"/>
              <a:t>CONTT…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7920880" cy="534806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There are also various relationships between components, including:</a:t>
            </a:r>
            <a:endParaRPr lang="en-US" dirty="0"/>
          </a:p>
          <a:p>
            <a:pPr marL="571500" indent="-457200" algn="just">
              <a:buFont typeface="+mj-lt"/>
              <a:buAutoNum type="arabicPeriod"/>
            </a:pPr>
            <a:r>
              <a:rPr lang="en-US" b="1" dirty="0"/>
              <a:t>Adversary-victim:</a:t>
            </a:r>
            <a:r>
              <a:rPr lang="en-US" dirty="0"/>
              <a:t> The </a:t>
            </a:r>
            <a:r>
              <a:rPr lang="en-US" b="1" dirty="0"/>
              <a:t>interaction between the attacker and target. </a:t>
            </a:r>
            <a:r>
              <a:rPr lang="en-US" dirty="0"/>
              <a:t>This relationship concerns questions such as why the attacker selected this target and </a:t>
            </a:r>
            <a:r>
              <a:rPr lang="en-US" b="1" dirty="0"/>
              <a:t>the attacker’s motivations and objectives.</a:t>
            </a:r>
            <a:endParaRPr lang="en-US" b="1" dirty="0"/>
          </a:p>
          <a:p>
            <a:pPr marL="571500" indent="-457200" algn="just">
              <a:buFont typeface="+mj-lt"/>
              <a:buAutoNum type="arabicPeriod"/>
            </a:pPr>
            <a:r>
              <a:rPr lang="en-US" b="1" dirty="0"/>
              <a:t>Adversary-infrastructure: </a:t>
            </a:r>
            <a:r>
              <a:rPr lang="en-US" dirty="0"/>
              <a:t>The attacker uses </a:t>
            </a:r>
            <a:r>
              <a:rPr lang="en-US" b="1" dirty="0"/>
              <a:t>various technical resources and assets</a:t>
            </a:r>
            <a:r>
              <a:rPr lang="en-US" dirty="0"/>
              <a:t>. This relationship concerns </a:t>
            </a:r>
            <a:r>
              <a:rPr lang="en-US" b="1" dirty="0"/>
              <a:t>how the attacker establishes and maintains its cyber operations</a:t>
            </a:r>
            <a:r>
              <a:rPr lang="en-US" dirty="0"/>
              <a:t>.</a:t>
            </a:r>
            <a:endParaRPr lang="en-US" dirty="0"/>
          </a:p>
          <a:p>
            <a:pPr marL="571500" indent="-457200" algn="just">
              <a:buFont typeface="+mj-lt"/>
              <a:buAutoNum type="arabicPeriod"/>
            </a:pPr>
            <a:r>
              <a:rPr lang="en-US" b="1" dirty="0"/>
              <a:t>Victim-infrastructure:</a:t>
            </a:r>
            <a:r>
              <a:rPr lang="en-US" dirty="0"/>
              <a:t> The target’s connection to the attacker’s technical resources. This relationship concerns the attacker’s use of </a:t>
            </a:r>
            <a:r>
              <a:rPr lang="en-US" b="1" dirty="0"/>
              <a:t>various channels, methods, and vectors against the target.</a:t>
            </a:r>
            <a:endParaRPr lang="en-US" b="1" dirty="0"/>
          </a:p>
          <a:p>
            <a:pPr marL="571500" indent="-457200" algn="just">
              <a:buFont typeface="+mj-lt"/>
              <a:buAutoNum type="arabicPeriod"/>
            </a:pPr>
            <a:r>
              <a:rPr lang="en-US" b="1" dirty="0"/>
              <a:t>Victim-capability:</a:t>
            </a:r>
            <a:r>
              <a:rPr lang="en-US" dirty="0"/>
              <a:t> The </a:t>
            </a:r>
            <a:r>
              <a:rPr lang="en-US" b="1" dirty="0"/>
              <a:t>target’s connection to the attacker’s tools and techniques</a:t>
            </a:r>
            <a:r>
              <a:rPr lang="en-US" dirty="0"/>
              <a:t>. This relationship concerns specific tactics and attack signatures used against the target.</a:t>
            </a:r>
            <a:endParaRPr lang="en-US" dirty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en-US" sz="4800" b="1" dirty="0"/>
              <a:t>CONTT…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136904" cy="534806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Benefits of Using the Diamond Model:-</a:t>
            </a:r>
            <a:endParaRPr lang="en-US" b="1" dirty="0"/>
          </a:p>
          <a:p>
            <a:pPr marL="114300" indent="0">
              <a:buNone/>
            </a:pPr>
            <a:r>
              <a:rPr lang="en-US" dirty="0"/>
              <a:t>The Diamond Model of Intrusion Analysis offers advantages such as:</a:t>
            </a:r>
            <a:endParaRPr lang="en-US" dirty="0"/>
          </a:p>
          <a:p>
            <a:pPr algn="just"/>
            <a:r>
              <a:rPr lang="en-US" b="1" dirty="0"/>
              <a:t>Holistic understanding:</a:t>
            </a:r>
            <a:r>
              <a:rPr lang="en-US" dirty="0"/>
              <a:t> The Diamond Model examines the technical aspects of a </a:t>
            </a:r>
            <a:r>
              <a:rPr lang="en-US" b="1" dirty="0" err="1"/>
              <a:t>cyberattack</a:t>
            </a:r>
            <a:r>
              <a:rPr lang="en-US" b="1" dirty="0"/>
              <a:t> and the human </a:t>
            </a:r>
            <a:r>
              <a:rPr lang="en-US" dirty="0"/>
              <a:t>and </a:t>
            </a:r>
            <a:r>
              <a:rPr lang="en-US" b="1" dirty="0"/>
              <a:t>organizational aspects </a:t>
            </a:r>
            <a:endParaRPr lang="en-US" b="1" dirty="0"/>
          </a:p>
          <a:p>
            <a:pPr algn="just"/>
            <a:r>
              <a:rPr lang="en-US" b="1" dirty="0"/>
              <a:t>Structured analysis:</a:t>
            </a:r>
            <a:r>
              <a:rPr lang="en-US" dirty="0"/>
              <a:t> The Diamond Model provides a clear, organized way for </a:t>
            </a:r>
            <a:r>
              <a:rPr lang="en-US" b="1" dirty="0" err="1"/>
              <a:t>cybersecurity</a:t>
            </a:r>
            <a:r>
              <a:rPr lang="en-US" b="1" dirty="0"/>
              <a:t> experts to structure </a:t>
            </a:r>
            <a:r>
              <a:rPr lang="en-US" dirty="0"/>
              <a:t>and process data relating to </a:t>
            </a:r>
            <a:r>
              <a:rPr lang="en-US" b="1" dirty="0"/>
              <a:t>cyber threats and attacks</a:t>
            </a:r>
            <a:r>
              <a:rPr lang="en-US" dirty="0"/>
              <a:t>, making it easier to collaborate and share information.</a:t>
            </a:r>
            <a:endParaRPr lang="en-US" dirty="0"/>
          </a:p>
          <a:p>
            <a:pPr algn="just"/>
            <a:r>
              <a:rPr lang="en-US" b="1" dirty="0"/>
              <a:t>Incident response and threat intelligence: </a:t>
            </a:r>
            <a:r>
              <a:rPr lang="en-US" dirty="0"/>
              <a:t>The Diamond Model offers benefits both for </a:t>
            </a:r>
            <a:r>
              <a:rPr lang="en-US" b="1" dirty="0"/>
              <a:t>threat intelligence (before an attack</a:t>
            </a:r>
            <a:r>
              <a:rPr lang="en-US" dirty="0"/>
              <a:t>) and </a:t>
            </a:r>
            <a:r>
              <a:rPr lang="en-US" b="1" dirty="0"/>
              <a:t>incident response (after an attack), </a:t>
            </a:r>
            <a:r>
              <a:rPr lang="en-US" dirty="0"/>
              <a:t>helping analysts collect and analyze valuable data.</a:t>
            </a:r>
            <a:endParaRPr lang="en-US" dirty="0"/>
          </a:p>
          <a:p>
            <a:pPr algn="just"/>
            <a:r>
              <a:rPr lang="en-US" dirty="0"/>
              <a:t>Particularly skillful at visualizing and understanding complex attack scenarios. </a:t>
            </a:r>
            <a:endParaRPr lang="en-US" dirty="0"/>
          </a:p>
          <a:p>
            <a:pPr marL="114300" indent="0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620000" cy="792088"/>
          </a:xfrm>
        </p:spPr>
        <p:txBody>
          <a:bodyPr/>
          <a:lstStyle/>
          <a:p>
            <a:r>
              <a:rPr lang="en-US" sz="4400" b="1" dirty="0"/>
              <a:t>CONTT..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7920880" cy="5760640"/>
          </a:xfrm>
        </p:spPr>
        <p:txBody>
          <a:bodyPr>
            <a:normAutofit/>
          </a:bodyPr>
          <a:lstStyle/>
          <a:p>
            <a:r>
              <a:rPr lang="en-US" dirty="0"/>
              <a:t>The meta-features of the diamond model are listed as well-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b="1" dirty="0"/>
              <a:t>Timestamp</a:t>
            </a:r>
            <a:r>
              <a:rPr lang="en-US" dirty="0"/>
              <a:t>- Each event is notated with </a:t>
            </a:r>
            <a:r>
              <a:rPr lang="en-US" b="1" dirty="0"/>
              <a:t>a date and/or time </a:t>
            </a:r>
            <a:r>
              <a:rPr lang="en-US" dirty="0"/>
              <a:t>that it occurred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b="1" dirty="0"/>
              <a:t>Phase</a:t>
            </a:r>
            <a:r>
              <a:rPr lang="en-US" dirty="0"/>
              <a:t>- Malicious activity does not happen in a </a:t>
            </a:r>
            <a:r>
              <a:rPr lang="en-US" b="1" dirty="0"/>
              <a:t>single event </a:t>
            </a:r>
            <a:r>
              <a:rPr lang="en-US" dirty="0"/>
              <a:t>but </a:t>
            </a:r>
            <a:r>
              <a:rPr lang="en-US" b="1" dirty="0"/>
              <a:t>rather two or more.</a:t>
            </a:r>
            <a:endParaRPr lang="en-US" b="1" dirty="0"/>
          </a:p>
          <a:p>
            <a:pPr marL="571500" indent="-457200" algn="just">
              <a:buFont typeface="+mj-lt"/>
              <a:buAutoNum type="arabicPeriod"/>
            </a:pPr>
            <a:r>
              <a:rPr lang="en-US" b="1" dirty="0"/>
              <a:t>Result</a:t>
            </a:r>
            <a:r>
              <a:rPr lang="en-US" dirty="0"/>
              <a:t>-  While the results of an adversary’s operations will not always be known, it is particularly useful to look across an adversary’s operations to </a:t>
            </a:r>
            <a:r>
              <a:rPr lang="en-US" b="1" dirty="0"/>
              <a:t>determine their success rate </a:t>
            </a:r>
            <a:r>
              <a:rPr lang="en-US" dirty="0"/>
              <a:t>with </a:t>
            </a:r>
            <a:r>
              <a:rPr lang="en-US" b="1" dirty="0"/>
              <a:t>particular capabilities or against sets of victims</a:t>
            </a:r>
            <a:r>
              <a:rPr lang="en-US" dirty="0"/>
              <a:t>.</a:t>
            </a:r>
            <a:endParaRPr lang="en-US" dirty="0"/>
          </a:p>
          <a:p>
            <a:pPr marL="571500" indent="-457200" algn="just">
              <a:buFont typeface="+mj-lt"/>
              <a:buAutoNum type="arabicPeriod"/>
            </a:pPr>
            <a:r>
              <a:rPr lang="en-US" b="1" dirty="0"/>
              <a:t>Direction</a:t>
            </a:r>
            <a:r>
              <a:rPr lang="en-US" dirty="0"/>
              <a:t>- The direction of an event is </a:t>
            </a:r>
            <a:r>
              <a:rPr lang="en-US" b="1" dirty="0"/>
              <a:t>important for planning mitigation.</a:t>
            </a:r>
            <a:r>
              <a:rPr lang="en-US" dirty="0"/>
              <a:t> This is how the placement of detection mechanisms are planned. By knowing this adversary’s activity direction over time, </a:t>
            </a:r>
            <a:r>
              <a:rPr lang="en-US" b="1" dirty="0"/>
              <a:t>better decisions can be made on which mechanism of detection</a:t>
            </a:r>
            <a:r>
              <a:rPr lang="en-US" dirty="0"/>
              <a:t> would work best to counter the adversary.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06090"/>
          </a:xfrm>
        </p:spPr>
        <p:txBody>
          <a:bodyPr/>
          <a:lstStyle/>
          <a:p>
            <a:r>
              <a:rPr lang="en-US" sz="4800" b="1" dirty="0"/>
              <a:t>CONTT..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b="1" dirty="0"/>
          </a:p>
          <a:p>
            <a:pPr marL="114300" indent="0" algn="just">
              <a:buNone/>
            </a:pPr>
            <a:r>
              <a:rPr lang="en-US" b="1" dirty="0"/>
              <a:t>5. Methodology</a:t>
            </a:r>
            <a:r>
              <a:rPr lang="en-US" dirty="0"/>
              <a:t>- The methodology meta-feature allows an </a:t>
            </a:r>
            <a:r>
              <a:rPr lang="en-US" b="1" dirty="0"/>
              <a:t>analyst </a:t>
            </a:r>
            <a:r>
              <a:rPr lang="en-US" dirty="0"/>
              <a:t>to describe the general </a:t>
            </a:r>
            <a:r>
              <a:rPr lang="en-US" b="1" dirty="0"/>
              <a:t>class of activity</a:t>
            </a:r>
            <a:r>
              <a:rPr lang="en-US" dirty="0"/>
              <a:t>.</a:t>
            </a:r>
            <a:endParaRPr lang="en-US" dirty="0"/>
          </a:p>
          <a:p>
            <a:pPr marL="114300" indent="0" algn="just">
              <a:buNone/>
            </a:pPr>
            <a:r>
              <a:rPr lang="en-US" b="1" dirty="0"/>
              <a:t>6. Resources</a:t>
            </a:r>
            <a:r>
              <a:rPr lang="en-US" dirty="0"/>
              <a:t>- The resources meta-feature lists one or more </a:t>
            </a:r>
            <a:r>
              <a:rPr lang="en-US" b="1" dirty="0"/>
              <a:t>external resources the event requires to be satisfied</a:t>
            </a:r>
            <a:r>
              <a:rPr lang="en-US" dirty="0"/>
              <a:t>..</a:t>
            </a:r>
            <a:endParaRPr lang="en-US" dirty="0"/>
          </a:p>
          <a:p>
            <a:pPr marL="114300" indent="0" algn="just">
              <a:buNone/>
            </a:pPr>
            <a:r>
              <a:rPr lang="en-IN" b="1" dirty="0"/>
              <a:t>7.</a:t>
            </a:r>
            <a:r>
              <a:rPr lang="en-IN" dirty="0"/>
              <a:t> </a:t>
            </a:r>
            <a:r>
              <a:rPr lang="en-US" b="1" dirty="0"/>
              <a:t>Technology</a:t>
            </a:r>
            <a:r>
              <a:rPr lang="en-US" dirty="0"/>
              <a:t>- The technology meta-feature </a:t>
            </a:r>
            <a:r>
              <a:rPr lang="en-US" b="1" dirty="0"/>
              <a:t>connects the infrastructure and capability and describes </a:t>
            </a:r>
            <a:r>
              <a:rPr lang="en-US" dirty="0"/>
              <a:t>the</a:t>
            </a:r>
            <a:br>
              <a:rPr lang="en-US" dirty="0"/>
            </a:br>
            <a:r>
              <a:rPr lang="en-US" b="1" dirty="0"/>
              <a:t>technology enabling </a:t>
            </a:r>
            <a:r>
              <a:rPr lang="en-US" dirty="0"/>
              <a:t>the infrastructure and capabilities to interact effectively.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INTRODUCTION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064896" cy="547260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An intrusion prevention system (IPS) monitors network traffic for </a:t>
            </a:r>
            <a:r>
              <a:rPr lang="en-US" sz="2400" b="1" dirty="0"/>
              <a:t>potential threats and automatically blocks </a:t>
            </a:r>
            <a:r>
              <a:rPr lang="en-US" sz="2400" dirty="0"/>
              <a:t>them by alerting the security team, terminating dangerous connections</a:t>
            </a:r>
            <a:r>
              <a:rPr lang="en-US" sz="2400" b="1" dirty="0"/>
              <a:t>, removing malicious content </a:t>
            </a:r>
            <a:r>
              <a:rPr lang="en-US" sz="2400" dirty="0"/>
              <a:t>or </a:t>
            </a:r>
            <a:r>
              <a:rPr lang="en-US" sz="2400" b="1" dirty="0"/>
              <a:t>triggering</a:t>
            </a:r>
            <a:r>
              <a:rPr lang="en-US" sz="2400" dirty="0"/>
              <a:t> other security devices. </a:t>
            </a:r>
            <a:endParaRPr lang="en-US" sz="2400" dirty="0"/>
          </a:p>
          <a:p>
            <a:pPr algn="just"/>
            <a:r>
              <a:rPr lang="en-US" sz="2400" dirty="0"/>
              <a:t>IPS has same </a:t>
            </a:r>
            <a:r>
              <a:rPr lang="en-US" sz="2400" b="1" dirty="0"/>
              <a:t>detection capabilities</a:t>
            </a:r>
            <a:r>
              <a:rPr lang="en-US" sz="2400" dirty="0"/>
              <a:t>, logging capabilities like IDS but it has </a:t>
            </a:r>
            <a:r>
              <a:rPr lang="en-US" sz="2400" b="1" dirty="0"/>
              <a:t>automated prevention </a:t>
            </a:r>
            <a:r>
              <a:rPr lang="en-US" sz="2400" dirty="0"/>
              <a:t>abilities which is absence in IDS.</a:t>
            </a:r>
            <a:endParaRPr lang="en-US" sz="2400" dirty="0"/>
          </a:p>
          <a:p>
            <a:pPr algn="just"/>
            <a:r>
              <a:rPr lang="en-US" sz="2400" dirty="0"/>
              <a:t>IPSs can help enforce network security policies by blocking unauthorized actions from legitimate users, and they can support compliance efforts.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7992888" cy="1143000"/>
          </a:xfrm>
        </p:spPr>
        <p:txBody>
          <a:bodyPr/>
          <a:lstStyle/>
          <a:p>
            <a:r>
              <a:rPr lang="en-US" sz="3600" b="1" dirty="0"/>
              <a:t>THREAT DETECTION METHODS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/>
          <a:lstStyle/>
          <a:p>
            <a:r>
              <a:rPr lang="en-US" dirty="0"/>
              <a:t>IPSs use three primary threat detection methods-</a:t>
            </a:r>
            <a:endParaRPr lang="en-US" dirty="0"/>
          </a:p>
          <a:p>
            <a:pPr marL="114300" indent="0" algn="just">
              <a:buNone/>
            </a:pPr>
            <a:r>
              <a:rPr lang="en-US" b="1" dirty="0"/>
              <a:t>1)</a:t>
            </a:r>
            <a:r>
              <a:rPr lang="en-US" dirty="0"/>
              <a:t> </a:t>
            </a:r>
            <a:r>
              <a:rPr lang="en-IN" b="1" dirty="0"/>
              <a:t>Signature-based detection- </a:t>
            </a:r>
            <a:r>
              <a:rPr lang="en-US" dirty="0"/>
              <a:t>Signature-based detection methods </a:t>
            </a:r>
            <a:r>
              <a:rPr lang="en-US" b="1" dirty="0"/>
              <a:t>analyze network packets </a:t>
            </a:r>
            <a:r>
              <a:rPr lang="en-US" dirty="0"/>
              <a:t>for attack signatures—unique characteristics or behaviors that are associated with a specific threat. If a packet triggers a match to one of the signatures, the IPS respond.</a:t>
            </a:r>
            <a:endParaRPr lang="en-US" dirty="0"/>
          </a:p>
          <a:p>
            <a:pPr marL="114300" indent="0" algn="just">
              <a:buNone/>
            </a:pPr>
            <a:r>
              <a:rPr lang="en-US" b="1" dirty="0"/>
              <a:t>2) </a:t>
            </a:r>
            <a:r>
              <a:rPr lang="en-IN" b="1" dirty="0"/>
              <a:t>Anomaly-based detection- </a:t>
            </a:r>
            <a:r>
              <a:rPr lang="en-US" dirty="0"/>
              <a:t>The IPS compares ongoing </a:t>
            </a:r>
            <a:r>
              <a:rPr lang="en-US" b="1" dirty="0"/>
              <a:t>network activity </a:t>
            </a:r>
            <a:r>
              <a:rPr lang="en-US" dirty="0"/>
              <a:t>to the model and responds when it finds deviations, anomaly-based IPSs respond to any </a:t>
            </a:r>
            <a:r>
              <a:rPr lang="en-US" b="1" dirty="0"/>
              <a:t>abnormal behavior, </a:t>
            </a:r>
            <a:r>
              <a:rPr lang="en-US" dirty="0"/>
              <a:t>they can often block brand-new cyber-attacks that might evade signature-based detection. Anomaly-based IPSs may be more prone to false positives.</a:t>
            </a:r>
            <a:endParaRPr lang="en-I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/>
          <a:lstStyle/>
          <a:p>
            <a:r>
              <a:rPr lang="en-US" b="1" dirty="0"/>
              <a:t>CONTT…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7920880" cy="5472608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3) Policy-based detection- </a:t>
            </a:r>
            <a:r>
              <a:rPr lang="en-US" dirty="0"/>
              <a:t>It is based on </a:t>
            </a:r>
            <a:r>
              <a:rPr lang="en-US" b="1" dirty="0"/>
              <a:t>security policies set by the security team</a:t>
            </a:r>
            <a:r>
              <a:rPr lang="en-US" dirty="0"/>
              <a:t>. Whenever a policy-based IPS detects an action that violates a security policy, it blocks the attempt. </a:t>
            </a:r>
            <a:r>
              <a:rPr lang="en-US" dirty="0" err="1"/>
              <a:t>Eg</a:t>
            </a:r>
            <a:r>
              <a:rPr lang="en-US" dirty="0"/>
              <a:t>- if an </a:t>
            </a:r>
            <a:r>
              <a:rPr lang="en-US" b="1" dirty="0"/>
              <a:t>unauthorized user tries connecting to the host</a:t>
            </a:r>
            <a:r>
              <a:rPr lang="en-US" dirty="0"/>
              <a:t>, a policy-based IPS </a:t>
            </a:r>
            <a:r>
              <a:rPr lang="en-US" b="1" dirty="0"/>
              <a:t>stops t</a:t>
            </a:r>
            <a:r>
              <a:rPr lang="en-US" dirty="0"/>
              <a:t>hem.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en-US" b="1" dirty="0"/>
              <a:t>CONTT…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7920880" cy="5472608"/>
          </a:xfrm>
        </p:spPr>
        <p:txBody>
          <a:bodyPr/>
          <a:lstStyle/>
          <a:p>
            <a:pPr algn="just"/>
            <a:r>
              <a:rPr lang="en-US" dirty="0"/>
              <a:t>IPS automatically takes action against the threat by using techniques such as: </a:t>
            </a:r>
            <a:endParaRPr lang="en-US" dirty="0"/>
          </a:p>
          <a:p>
            <a:pPr algn="just"/>
            <a:endParaRPr lang="en-US" b="1" dirty="0"/>
          </a:p>
          <a:p>
            <a:pPr marL="571500" indent="-457200" algn="just">
              <a:buAutoNum type="alphaLcParenR"/>
            </a:pPr>
            <a:r>
              <a:rPr lang="en-IN" b="1" dirty="0"/>
              <a:t>Blocking malicious traffic</a:t>
            </a:r>
            <a:endParaRPr lang="en-IN" b="1" dirty="0"/>
          </a:p>
          <a:p>
            <a:pPr marL="571500" indent="-457200" algn="just">
              <a:buAutoNum type="alphaLcParenR"/>
            </a:pPr>
            <a:r>
              <a:rPr lang="en-IN" b="1" dirty="0"/>
              <a:t>Removing malicious content</a:t>
            </a:r>
            <a:endParaRPr lang="en-IN" b="1" dirty="0"/>
          </a:p>
          <a:p>
            <a:pPr marL="571500" indent="-457200" algn="just">
              <a:buAutoNum type="alphaLcParenR"/>
            </a:pPr>
            <a:r>
              <a:rPr lang="en-IN" b="1" dirty="0"/>
              <a:t>Triggering other security devices</a:t>
            </a:r>
            <a:endParaRPr lang="en-IN" b="1" dirty="0"/>
          </a:p>
          <a:p>
            <a:pPr marL="571500" indent="-457200" algn="just">
              <a:buAutoNum type="alphaLcParenR"/>
            </a:pPr>
            <a:r>
              <a:rPr lang="en-IN" b="1" dirty="0"/>
              <a:t>Enforcing security policies</a:t>
            </a:r>
            <a:endParaRPr lang="en-IN" b="1" dirty="0"/>
          </a:p>
          <a:p>
            <a:pPr marL="114300" indent="0"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922114"/>
          </a:xfrm>
        </p:spPr>
        <p:txBody>
          <a:bodyPr/>
          <a:lstStyle/>
          <a:p>
            <a:r>
              <a:rPr lang="en-US" b="1" dirty="0"/>
              <a:t>TYPES OF IPS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064896" cy="5328592"/>
          </a:xfrm>
        </p:spPr>
        <p:txBody>
          <a:bodyPr/>
          <a:lstStyle/>
          <a:p>
            <a:pPr marL="571500" indent="-457200" algn="just">
              <a:buAutoNum type="arabicParenR"/>
            </a:pPr>
            <a:r>
              <a:rPr lang="en-US" b="1" dirty="0"/>
              <a:t>NIPS(Network-based Intrusion Prevention System)- </a:t>
            </a:r>
            <a:r>
              <a:rPr lang="en-US" dirty="0"/>
              <a:t>installed to </a:t>
            </a:r>
            <a:r>
              <a:rPr lang="en-US" b="1" dirty="0"/>
              <a:t>monitor all network traffic </a:t>
            </a:r>
            <a:r>
              <a:rPr lang="en-US" dirty="0"/>
              <a:t>and scan for threats.</a:t>
            </a:r>
            <a:endParaRPr lang="en-US" b="1" dirty="0"/>
          </a:p>
          <a:p>
            <a:pPr marL="571500" indent="-457200" algn="just">
              <a:buAutoNum type="arabicParenR"/>
            </a:pPr>
            <a:r>
              <a:rPr lang="en-US" b="1" dirty="0"/>
              <a:t>HIPS(Host-based Intrusion Prevention System)- </a:t>
            </a:r>
            <a:r>
              <a:rPr lang="en-US" dirty="0"/>
              <a:t>which is installed on an endpoint and </a:t>
            </a:r>
            <a:r>
              <a:rPr lang="en-US" b="1" dirty="0"/>
              <a:t>looks at inbound/outbound </a:t>
            </a:r>
            <a:r>
              <a:rPr lang="en-US" dirty="0"/>
              <a:t>traffic from that machine only. </a:t>
            </a:r>
            <a:endParaRPr lang="en-US" dirty="0"/>
          </a:p>
          <a:p>
            <a:pPr marL="571500" indent="-457200" algn="just">
              <a:buAutoNum type="arabicParenR"/>
            </a:pPr>
            <a:r>
              <a:rPr lang="en-US" b="1" dirty="0"/>
              <a:t>NBA(Network Behavior Analysis)- </a:t>
            </a:r>
            <a:r>
              <a:rPr lang="en-US" dirty="0"/>
              <a:t>analyzes network traffic to detect </a:t>
            </a:r>
            <a:r>
              <a:rPr lang="en-US" b="1" dirty="0"/>
              <a:t>unusual traffic flows and spot new malware </a:t>
            </a:r>
            <a:r>
              <a:rPr lang="en-US" dirty="0"/>
              <a:t>or zero-day vulnerabilities.</a:t>
            </a:r>
            <a:endParaRPr lang="en-US" b="1" dirty="0"/>
          </a:p>
          <a:p>
            <a:pPr marL="571500" indent="-457200" algn="just">
              <a:buAutoNum type="arabicParenR"/>
            </a:pPr>
            <a:r>
              <a:rPr lang="en-US" b="1" dirty="0"/>
              <a:t>WIPS(Wireless Intrusion Prevention System)- </a:t>
            </a:r>
            <a:r>
              <a:rPr lang="en-US" dirty="0"/>
              <a:t>scans a </a:t>
            </a:r>
            <a:r>
              <a:rPr lang="en-US" b="1" dirty="0"/>
              <a:t>Wi-Fi network for unauthorized access </a:t>
            </a:r>
            <a:r>
              <a:rPr lang="en-US" dirty="0"/>
              <a:t>and removes any unauthorized devices.</a:t>
            </a:r>
            <a:endParaRPr lang="en-I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064896" cy="62646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/>
              <a:t>Attacks detected and prevented by IPS:-</a:t>
            </a:r>
            <a:endParaRPr lang="en-US" sz="2400" b="1" dirty="0"/>
          </a:p>
          <a:p>
            <a:pPr marL="571500" indent="-457200">
              <a:buAutoNum type="arabicParenR"/>
            </a:pPr>
            <a:r>
              <a:rPr lang="en-US" sz="2400" dirty="0"/>
              <a:t>ARP Spoofing-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type of attack in which a malicious actor sends falsified ARP </a:t>
            </a:r>
            <a:endParaRPr lang="en-US" sz="2400" dirty="0"/>
          </a:p>
          <a:p>
            <a:pPr marL="571500" indent="-457200">
              <a:buFont typeface="Arial" panose="020B0604020202020204" pitchFamily="34" charset="0"/>
              <a:buAutoNum type="arabicParenR"/>
            </a:pPr>
            <a:r>
              <a:rPr lang="en-US" sz="2400" dirty="0"/>
              <a:t>Buffer Overflow-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occurs when the amount of data in the buffer exceeds its storage capacity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 sz="2400" dirty="0"/>
          </a:p>
          <a:p>
            <a:pPr marL="571500" indent="-457200">
              <a:buAutoNum type="arabicParenR"/>
            </a:pPr>
            <a:r>
              <a:rPr lang="en-US" sz="2400" dirty="0"/>
              <a:t>DDoS (</a:t>
            </a:r>
            <a:r>
              <a:rPr lang="en-IN" sz="2000" b="0" i="0" dirty="0">
                <a:solidFill>
                  <a:srgbClr val="1F1F1F"/>
                </a:solidFill>
                <a:effectLst/>
                <a:latin typeface="Google Sans"/>
              </a:rPr>
              <a:t>distributed denial-of-service (DDoS)</a:t>
            </a:r>
            <a:endParaRPr lang="en-US" sz="2400" dirty="0"/>
          </a:p>
          <a:p>
            <a:pPr marL="571500" indent="-457200">
              <a:buAutoNum type="arabicParenR"/>
            </a:pPr>
            <a:r>
              <a:rPr lang="en-US" sz="2400" dirty="0"/>
              <a:t>IP fragmentation</a:t>
            </a:r>
            <a:endParaRPr lang="en-US" sz="2400" dirty="0"/>
          </a:p>
          <a:p>
            <a:pPr marL="571500" indent="-457200">
              <a:buAutoNum type="arabicParenR"/>
            </a:pPr>
            <a:r>
              <a:rPr lang="en-US" sz="2400" dirty="0"/>
              <a:t>OS Fingerprinting</a:t>
            </a:r>
            <a:endParaRPr lang="en-US" sz="2400" dirty="0"/>
          </a:p>
          <a:p>
            <a:pPr marL="114300" indent="0">
              <a:buNone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OS fingerprinting is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the process a hacker goes through to determine the type of operating system being used on a targeted computer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. </a:t>
            </a:r>
            <a:endParaRPr lang="en-US" sz="2400" dirty="0"/>
          </a:p>
          <a:p>
            <a:pPr marL="114300" indent="0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08305" y="1075055"/>
            <a:ext cx="7054850" cy="51219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14300" indent="0">
              <a:buNone/>
            </a:pPr>
            <a:r>
              <a:rPr lang="en-US" sz="2400" dirty="0">
                <a:sym typeface="+mn-ea"/>
              </a:rPr>
              <a:t>6)Ping of Death</a:t>
            </a:r>
            <a:endParaRPr lang="en-US" sz="2400" dirty="0"/>
          </a:p>
          <a:p>
            <a:pPr marL="114300" indent="0">
              <a:buNone/>
            </a:pPr>
            <a:r>
              <a:rPr lang="en-US" sz="2000" dirty="0">
                <a:solidFill>
                  <a:srgbClr val="1F1F1F"/>
                </a:solidFill>
                <a:effectLst/>
                <a:latin typeface="Google Sans"/>
                <a:sym typeface="+mn-ea"/>
              </a:rPr>
              <a:t> disrupt a targeted machine by sending a packet larger than the maximum allowable size,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>
                <a:sym typeface="+mn-ea"/>
              </a:rPr>
              <a:t>7)Port Scanning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>
                <a:sym typeface="+mn-ea"/>
              </a:rPr>
              <a:t>8) Secure Socket Layer Evasion -</a:t>
            </a:r>
            <a:r>
              <a:rPr lang="en-US" sz="2000" dirty="0">
                <a:solidFill>
                  <a:srgbClr val="4D5156"/>
                </a:solidFill>
                <a:effectLst/>
                <a:latin typeface="Arial" panose="020B0604020202020204" pitchFamily="34" charset="0"/>
                <a:sym typeface="+mn-ea"/>
              </a:rPr>
              <a:t>is an encryption security protocol.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>
                <a:sym typeface="+mn-ea"/>
              </a:rPr>
              <a:t>9)SYN flood- </a:t>
            </a:r>
            <a:r>
              <a:rPr lang="en-US" sz="2000" dirty="0">
                <a:solidFill>
                  <a:srgbClr val="222222"/>
                </a:solidFill>
                <a:effectLst/>
                <a:latin typeface="-apple-system"/>
                <a:sym typeface="+mn-ea"/>
              </a:rPr>
              <a:t>which aims to make a server unavailable to legitimate traffic</a:t>
            </a:r>
            <a:endParaRPr lang="en-US" sz="2400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rgbClr val="222222"/>
                </a:solidFill>
                <a:latin typeface="-apple-system"/>
                <a:sym typeface="+mn-ea"/>
              </a:rPr>
              <a:t>10)</a:t>
            </a:r>
            <a:r>
              <a:rPr lang="en-US" sz="2400" dirty="0">
                <a:sym typeface="+mn-ea"/>
              </a:rPr>
              <a:t>Smurf- </a:t>
            </a:r>
            <a:r>
              <a:rPr lang="en-US" sz="2000" dirty="0">
                <a:solidFill>
                  <a:srgbClr val="222222"/>
                </a:solidFill>
                <a:effectLst/>
                <a:latin typeface="-apple-system"/>
                <a:sym typeface="+mn-ea"/>
              </a:rPr>
              <a:t>which an attacker attempts to flood a targeted server with </a:t>
            </a:r>
            <a:r>
              <a:rPr lang="en-US" sz="2000" dirty="0">
                <a:effectLst/>
                <a:latin typeface="-apple-system"/>
                <a:sym typeface="+mn-ea"/>
                <a:hlinkClick r:id="rId1"/>
              </a:rPr>
              <a:t>Internet Control Message Protocol (ICMP)</a:t>
            </a:r>
            <a:r>
              <a:rPr lang="en-US" sz="2000" dirty="0">
                <a:solidFill>
                  <a:srgbClr val="222222"/>
                </a:solidFill>
                <a:effectLst/>
                <a:latin typeface="-apple-system"/>
                <a:sym typeface="+mn-ea"/>
              </a:rPr>
              <a:t> packets.</a:t>
            </a:r>
            <a:endParaRPr lang="en-US" sz="2000" dirty="0">
              <a:solidFill>
                <a:srgbClr val="222222"/>
              </a:solidFill>
              <a:effectLst/>
              <a:latin typeface="-apple-system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08912" cy="1143000"/>
          </a:xfrm>
        </p:spPr>
        <p:txBody>
          <a:bodyPr/>
          <a:lstStyle/>
          <a:p>
            <a:r>
              <a:rPr lang="en-US" sz="4000" b="1" dirty="0"/>
              <a:t>MODEL FOR INTRUSION ANALYSIS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136904" cy="5400600"/>
          </a:xfrm>
        </p:spPr>
        <p:txBody>
          <a:bodyPr/>
          <a:lstStyle/>
          <a:p>
            <a:pPr algn="just"/>
            <a:r>
              <a:rPr lang="en-US" dirty="0"/>
              <a:t>Any model of Intrusion Analysis is a cyber-security framework that helps organizations analyze </a:t>
            </a:r>
            <a:r>
              <a:rPr lang="en-US" b="1" dirty="0"/>
              <a:t>cyber intrusions</a:t>
            </a:r>
            <a:r>
              <a:rPr lang="en-US" dirty="0"/>
              <a:t>. The most common one is Diamond model of Intrusion Analysis. </a:t>
            </a:r>
            <a:endParaRPr lang="en-US" dirty="0"/>
          </a:p>
          <a:p>
            <a:pPr algn="just"/>
            <a:r>
              <a:rPr lang="en-US" dirty="0"/>
              <a:t>Main objectives are to identify specific attackers, understand the tactics, threats, and procedures they use, and more effectively respond to </a:t>
            </a:r>
            <a:r>
              <a:rPr lang="en-US" b="1" dirty="0"/>
              <a:t>cyber incidents</a:t>
            </a:r>
            <a:r>
              <a:rPr lang="en-US" dirty="0"/>
              <a:t> as they occur.</a:t>
            </a:r>
            <a:endParaRPr lang="en-US" dirty="0"/>
          </a:p>
          <a:p>
            <a:pPr algn="just"/>
            <a:r>
              <a:rPr lang="en-US" dirty="0"/>
              <a:t>It is simple but powerful model for intrusion analysis that fits right in between the Kill chain and Attack. </a:t>
            </a:r>
            <a:endParaRPr lang="en-US" dirty="0"/>
          </a:p>
          <a:p>
            <a:pPr algn="just"/>
            <a:r>
              <a:rPr lang="en-US" dirty="0"/>
              <a:t>This model is peculiar because it scrutinizes </a:t>
            </a:r>
            <a:r>
              <a:rPr lang="en-US" dirty="0" err="1"/>
              <a:t>victimology</a:t>
            </a:r>
            <a:r>
              <a:rPr lang="en-US" dirty="0"/>
              <a:t> and links the capabilities of the attacker to the infrastructure of the attack as well. It makes mitigation effective and the adversary’s cost to operate more.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6952</Words>
  <Application>WPS Presentation</Application>
  <PresentationFormat>On-screen Show (4:3)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Google Sans</vt:lpstr>
      <vt:lpstr>Segoe Print</vt:lpstr>
      <vt:lpstr>-apple-system</vt:lpstr>
      <vt:lpstr>Calibri</vt:lpstr>
      <vt:lpstr>Cambria</vt:lpstr>
      <vt:lpstr>Microsoft YaHei</vt:lpstr>
      <vt:lpstr>Arial Unicode MS</vt:lpstr>
      <vt:lpstr>Adjacency</vt:lpstr>
      <vt:lpstr>INTRUSION PREVENTION SYSTEM</vt:lpstr>
      <vt:lpstr>INTRODUCTION</vt:lpstr>
      <vt:lpstr>THREAT DETECTION METHODS</vt:lpstr>
      <vt:lpstr>CONTT…</vt:lpstr>
      <vt:lpstr>CONTT…</vt:lpstr>
      <vt:lpstr>TYPES OF IPS</vt:lpstr>
      <vt:lpstr>PowerPoint 演示文稿</vt:lpstr>
      <vt:lpstr>PowerPoint 演示文稿</vt:lpstr>
      <vt:lpstr>MODEL FOR INTRUSION ANALYSIS</vt:lpstr>
      <vt:lpstr>COMPONENTS OF MODEL</vt:lpstr>
      <vt:lpstr>PowerPoint 演示文稿</vt:lpstr>
      <vt:lpstr>CONTT…</vt:lpstr>
      <vt:lpstr>CONTT…</vt:lpstr>
      <vt:lpstr>CONTT..</vt:lpstr>
      <vt:lpstr>CONTT..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PREVENTION SYSTEM</dc:title>
  <dc:creator>admin</dc:creator>
  <cp:lastModifiedBy>shanmuga rathinam</cp:lastModifiedBy>
  <cp:revision>17</cp:revision>
  <dcterms:created xsi:type="dcterms:W3CDTF">2024-02-26T10:50:00Z</dcterms:created>
  <dcterms:modified xsi:type="dcterms:W3CDTF">2025-03-04T06:40:04Z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D0931356BBE64EFBBD3A8053C4781AF8_13</vt:lpwstr>
  </property>
  <property fmtid="{D5CDD505-2E9C-101B-9397-08002B2CF9AE}" pid="3" name="KSOProductBuildVer">
    <vt:lpwstr>1033-12.2.0.20323</vt:lpwstr>
  </property>
</Properties>
</file>