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4"/>
  </p:sldMasterIdLst>
  <p:notesMasterIdLst>
    <p:notesMasterId r:id="rId182"/>
  </p:notesMasterIdLst>
  <p:handoutMasterIdLst>
    <p:handoutMasterId r:id="rId183"/>
  </p:handoutMasterIdLst>
  <p:sldIdLst>
    <p:sldId id="783" r:id="rId5"/>
    <p:sldId id="791" r:id="rId6"/>
    <p:sldId id="792" r:id="rId7"/>
    <p:sldId id="634" r:id="rId8"/>
    <p:sldId id="636" r:id="rId9"/>
    <p:sldId id="637" r:id="rId10"/>
    <p:sldId id="640" r:id="rId11"/>
    <p:sldId id="651" r:id="rId12"/>
    <p:sldId id="888" r:id="rId13"/>
    <p:sldId id="655" r:id="rId14"/>
    <p:sldId id="656" r:id="rId15"/>
    <p:sldId id="657" r:id="rId16"/>
    <p:sldId id="679" r:id="rId17"/>
    <p:sldId id="680" r:id="rId18"/>
    <p:sldId id="681" r:id="rId19"/>
    <p:sldId id="752" r:id="rId20"/>
    <p:sldId id="753" r:id="rId21"/>
    <p:sldId id="754" r:id="rId22"/>
    <p:sldId id="665" r:id="rId23"/>
    <p:sldId id="666" r:id="rId24"/>
    <p:sldId id="667" r:id="rId25"/>
    <p:sldId id="889" r:id="rId26"/>
    <p:sldId id="668" r:id="rId27"/>
    <p:sldId id="669" r:id="rId28"/>
    <p:sldId id="890" r:id="rId29"/>
    <p:sldId id="670" r:id="rId30"/>
    <p:sldId id="671" r:id="rId31"/>
    <p:sldId id="891" r:id="rId32"/>
    <p:sldId id="672" r:id="rId33"/>
    <p:sldId id="673" r:id="rId34"/>
    <p:sldId id="674" r:id="rId35"/>
    <p:sldId id="675" r:id="rId36"/>
    <p:sldId id="676" r:id="rId37"/>
    <p:sldId id="892" r:id="rId38"/>
    <p:sldId id="677" r:id="rId39"/>
    <p:sldId id="684" r:id="rId40"/>
    <p:sldId id="893" r:id="rId41"/>
    <p:sldId id="685" r:id="rId42"/>
    <p:sldId id="686" r:id="rId43"/>
    <p:sldId id="687" r:id="rId44"/>
    <p:sldId id="688" r:id="rId45"/>
    <p:sldId id="689" r:id="rId46"/>
    <p:sldId id="724" r:id="rId47"/>
    <p:sldId id="690" r:id="rId48"/>
    <p:sldId id="691" r:id="rId49"/>
    <p:sldId id="692" r:id="rId50"/>
    <p:sldId id="693" r:id="rId51"/>
    <p:sldId id="694" r:id="rId52"/>
    <p:sldId id="786" r:id="rId53"/>
    <p:sldId id="894" r:id="rId54"/>
    <p:sldId id="787" r:id="rId55"/>
    <p:sldId id="788" r:id="rId56"/>
    <p:sldId id="789" r:id="rId57"/>
    <p:sldId id="695" r:id="rId58"/>
    <p:sldId id="697" r:id="rId59"/>
    <p:sldId id="696" r:id="rId60"/>
    <p:sldId id="793" r:id="rId61"/>
    <p:sldId id="698" r:id="rId62"/>
    <p:sldId id="699" r:id="rId63"/>
    <p:sldId id="700" r:id="rId64"/>
    <p:sldId id="701" r:id="rId65"/>
    <p:sldId id="702" r:id="rId66"/>
    <p:sldId id="703" r:id="rId67"/>
    <p:sldId id="704" r:id="rId68"/>
    <p:sldId id="705" r:id="rId69"/>
    <p:sldId id="706" r:id="rId70"/>
    <p:sldId id="707" r:id="rId71"/>
    <p:sldId id="708" r:id="rId72"/>
    <p:sldId id="709" r:id="rId73"/>
    <p:sldId id="710" r:id="rId74"/>
    <p:sldId id="712" r:id="rId75"/>
    <p:sldId id="713" r:id="rId76"/>
    <p:sldId id="714" r:id="rId77"/>
    <p:sldId id="715" r:id="rId78"/>
    <p:sldId id="721" r:id="rId79"/>
    <p:sldId id="716" r:id="rId80"/>
    <p:sldId id="717" r:id="rId81"/>
    <p:sldId id="718" r:id="rId82"/>
    <p:sldId id="719" r:id="rId83"/>
    <p:sldId id="720" r:id="rId84"/>
    <p:sldId id="722" r:id="rId85"/>
    <p:sldId id="723" r:id="rId86"/>
    <p:sldId id="725" r:id="rId87"/>
    <p:sldId id="726" r:id="rId88"/>
    <p:sldId id="790" r:id="rId89"/>
    <p:sldId id="795" r:id="rId90"/>
    <p:sldId id="796" r:id="rId91"/>
    <p:sldId id="797" r:id="rId92"/>
    <p:sldId id="798" r:id="rId93"/>
    <p:sldId id="799" r:id="rId94"/>
    <p:sldId id="800" r:id="rId95"/>
    <p:sldId id="801" r:id="rId96"/>
    <p:sldId id="802" r:id="rId97"/>
    <p:sldId id="803" r:id="rId98"/>
    <p:sldId id="804" r:id="rId99"/>
    <p:sldId id="805" r:id="rId100"/>
    <p:sldId id="806" r:id="rId101"/>
    <p:sldId id="807" r:id="rId102"/>
    <p:sldId id="808" r:id="rId103"/>
    <p:sldId id="809" r:id="rId104"/>
    <p:sldId id="810" r:id="rId105"/>
    <p:sldId id="811" r:id="rId106"/>
    <p:sldId id="812" r:id="rId107"/>
    <p:sldId id="813" r:id="rId108"/>
    <p:sldId id="814" r:id="rId109"/>
    <p:sldId id="815" r:id="rId110"/>
    <p:sldId id="816" r:id="rId111"/>
    <p:sldId id="817" r:id="rId112"/>
    <p:sldId id="818" r:id="rId113"/>
    <p:sldId id="819" r:id="rId114"/>
    <p:sldId id="820" r:id="rId115"/>
    <p:sldId id="821" r:id="rId116"/>
    <p:sldId id="822" r:id="rId117"/>
    <p:sldId id="823" r:id="rId118"/>
    <p:sldId id="824" r:id="rId119"/>
    <p:sldId id="825" r:id="rId120"/>
    <p:sldId id="826" r:id="rId121"/>
    <p:sldId id="827" r:id="rId122"/>
    <p:sldId id="828" r:id="rId123"/>
    <p:sldId id="829" r:id="rId124"/>
    <p:sldId id="830" r:id="rId125"/>
    <p:sldId id="831" r:id="rId126"/>
    <p:sldId id="832" r:id="rId127"/>
    <p:sldId id="833" r:id="rId128"/>
    <p:sldId id="834" r:id="rId129"/>
    <p:sldId id="835" r:id="rId130"/>
    <p:sldId id="836" r:id="rId131"/>
    <p:sldId id="837" r:id="rId132"/>
    <p:sldId id="838" r:id="rId133"/>
    <p:sldId id="839" r:id="rId134"/>
    <p:sldId id="840" r:id="rId135"/>
    <p:sldId id="841" r:id="rId136"/>
    <p:sldId id="842" r:id="rId137"/>
    <p:sldId id="843" r:id="rId138"/>
    <p:sldId id="844" r:id="rId139"/>
    <p:sldId id="845" r:id="rId140"/>
    <p:sldId id="846" r:id="rId141"/>
    <p:sldId id="847" r:id="rId142"/>
    <p:sldId id="848" r:id="rId143"/>
    <p:sldId id="849" r:id="rId144"/>
    <p:sldId id="850" r:id="rId145"/>
    <p:sldId id="851" r:id="rId146"/>
    <p:sldId id="852" r:id="rId147"/>
    <p:sldId id="853" r:id="rId148"/>
    <p:sldId id="854" r:id="rId149"/>
    <p:sldId id="855" r:id="rId150"/>
    <p:sldId id="856" r:id="rId151"/>
    <p:sldId id="857" r:id="rId152"/>
    <p:sldId id="858" r:id="rId153"/>
    <p:sldId id="859" r:id="rId154"/>
    <p:sldId id="860" r:id="rId155"/>
    <p:sldId id="861" r:id="rId156"/>
    <p:sldId id="862" r:id="rId157"/>
    <p:sldId id="863" r:id="rId158"/>
    <p:sldId id="864" r:id="rId159"/>
    <p:sldId id="865" r:id="rId160"/>
    <p:sldId id="866" r:id="rId161"/>
    <p:sldId id="867" r:id="rId162"/>
    <p:sldId id="868" r:id="rId163"/>
    <p:sldId id="870" r:id="rId164"/>
    <p:sldId id="871" r:id="rId165"/>
    <p:sldId id="872" r:id="rId166"/>
    <p:sldId id="873" r:id="rId167"/>
    <p:sldId id="874" r:id="rId168"/>
    <p:sldId id="875" r:id="rId169"/>
    <p:sldId id="876" r:id="rId170"/>
    <p:sldId id="877" r:id="rId171"/>
    <p:sldId id="878" r:id="rId172"/>
    <p:sldId id="879" r:id="rId173"/>
    <p:sldId id="880" r:id="rId174"/>
    <p:sldId id="881" r:id="rId175"/>
    <p:sldId id="882" r:id="rId176"/>
    <p:sldId id="883" r:id="rId177"/>
    <p:sldId id="884" r:id="rId178"/>
    <p:sldId id="885" r:id="rId179"/>
    <p:sldId id="886" r:id="rId180"/>
    <p:sldId id="887" r:id="rId18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B29A"/>
    <a:srgbClr val="000F2E"/>
    <a:srgbClr val="0019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89395E-7985-68AC-03E0-6394C945A0BE}" v="43" dt="2025-02-12T07:40:08.104"/>
    <p1510:client id="{EAF0CA8C-2E93-0684-7218-EDA94A58495A}" v="164" dt="2025-02-11T17:52:31.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2" autoAdjust="0"/>
    <p:restoredTop sz="94434" autoAdjust="0"/>
  </p:normalViewPr>
  <p:slideViewPr>
    <p:cSldViewPr>
      <p:cViewPr varScale="1">
        <p:scale>
          <a:sx n="74" d="100"/>
          <a:sy n="74" d="100"/>
        </p:scale>
        <p:origin x="498"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slide" Target="slides/slide150.xml"/><Relationship Id="rId159" Type="http://schemas.openxmlformats.org/officeDocument/2006/relationships/slide" Target="slides/slide155.xml"/><Relationship Id="rId175" Type="http://schemas.openxmlformats.org/officeDocument/2006/relationships/slide" Target="slides/slide171.xml"/><Relationship Id="rId170" Type="http://schemas.openxmlformats.org/officeDocument/2006/relationships/slide" Target="slides/slide166.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openxmlformats.org/officeDocument/2006/relationships/slide" Target="slides/slide156.xml"/><Relationship Id="rId165" Type="http://schemas.openxmlformats.org/officeDocument/2006/relationships/slide" Target="slides/slide161.xml"/><Relationship Id="rId181" Type="http://schemas.openxmlformats.org/officeDocument/2006/relationships/slide" Target="slides/slide177.xml"/><Relationship Id="rId186"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71" Type="http://schemas.openxmlformats.org/officeDocument/2006/relationships/slide" Target="slides/slide167.xml"/><Relationship Id="rId176" Type="http://schemas.openxmlformats.org/officeDocument/2006/relationships/slide" Target="slides/slide172.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slide" Target="slides/slide162.xml"/><Relationship Id="rId182" Type="http://schemas.openxmlformats.org/officeDocument/2006/relationships/notesMaster" Target="notesMasters/notesMaster1.xml"/><Relationship Id="rId187"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slide" Target="slides/slide173.xml"/><Relationship Id="rId172" Type="http://schemas.openxmlformats.org/officeDocument/2006/relationships/slide" Target="slides/slide168.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188"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presProps" Target="presProps.xml"/><Relationship Id="rId189" Type="http://schemas.microsoft.com/office/2015/10/relationships/revisionInfo" Target="revisionInfo.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Joe Arun Raja - Asso.Prof-SOIS" userId="S::joe.arun@presidencyuniversity.in::b798aa45-34f5-4a2a-9585-fa801ce85428" providerId="AD" clId="Web-{EAF0CA8C-2E93-0684-7218-EDA94A58495A}"/>
    <pc:docChg chg="addSld modSld">
      <pc:chgData name="Dr.Joe Arun Raja - Asso.Prof-SOIS" userId="S::joe.arun@presidencyuniversity.in::b798aa45-34f5-4a2a-9585-fa801ce85428" providerId="AD" clId="Web-{EAF0CA8C-2E93-0684-7218-EDA94A58495A}" dt="2025-02-11T17:52:31.340" v="131" actId="14100"/>
      <pc:docMkLst>
        <pc:docMk/>
      </pc:docMkLst>
      <pc:sldChg chg="modSp">
        <pc:chgData name="Dr.Joe Arun Raja - Asso.Prof-SOIS" userId="S::joe.arun@presidencyuniversity.in::b798aa45-34f5-4a2a-9585-fa801ce85428" providerId="AD" clId="Web-{EAF0CA8C-2E93-0684-7218-EDA94A58495A}" dt="2025-02-11T17:40:34.917" v="0" actId="14100"/>
        <pc:sldMkLst>
          <pc:docMk/>
          <pc:sldMk cId="0" sldId="636"/>
        </pc:sldMkLst>
        <pc:picChg chg="mod">
          <ac:chgData name="Dr.Joe Arun Raja - Asso.Prof-SOIS" userId="S::joe.arun@presidencyuniversity.in::b798aa45-34f5-4a2a-9585-fa801ce85428" providerId="AD" clId="Web-{EAF0CA8C-2E93-0684-7218-EDA94A58495A}" dt="2025-02-11T17:40:34.917" v="0" actId="14100"/>
          <ac:picMkLst>
            <pc:docMk/>
            <pc:sldMk cId="0" sldId="636"/>
            <ac:picMk id="5" creationId="{00000000-0000-0000-0000-000000000000}"/>
          </ac:picMkLst>
        </pc:picChg>
      </pc:sldChg>
      <pc:sldChg chg="modSp">
        <pc:chgData name="Dr.Joe Arun Raja - Asso.Prof-SOIS" userId="S::joe.arun@presidencyuniversity.in::b798aa45-34f5-4a2a-9585-fa801ce85428" providerId="AD" clId="Web-{EAF0CA8C-2E93-0684-7218-EDA94A58495A}" dt="2025-02-11T17:40:55.839" v="4"/>
        <pc:sldMkLst>
          <pc:docMk/>
          <pc:sldMk cId="0" sldId="640"/>
        </pc:sldMkLst>
        <pc:spChg chg="mod">
          <ac:chgData name="Dr.Joe Arun Raja - Asso.Prof-SOIS" userId="S::joe.arun@presidencyuniversity.in::b798aa45-34f5-4a2a-9585-fa801ce85428" providerId="AD" clId="Web-{EAF0CA8C-2E93-0684-7218-EDA94A58495A}" dt="2025-02-11T17:40:55.839" v="4"/>
          <ac:spMkLst>
            <pc:docMk/>
            <pc:sldMk cId="0" sldId="640"/>
            <ac:spMk id="3" creationId="{00000000-0000-0000-0000-000000000000}"/>
          </ac:spMkLst>
        </pc:spChg>
      </pc:sldChg>
      <pc:sldChg chg="delSp modSp">
        <pc:chgData name="Dr.Joe Arun Raja - Asso.Prof-SOIS" userId="S::joe.arun@presidencyuniversity.in::b798aa45-34f5-4a2a-9585-fa801ce85428" providerId="AD" clId="Web-{EAF0CA8C-2E93-0684-7218-EDA94A58495A}" dt="2025-02-11T17:41:22.668" v="7"/>
        <pc:sldMkLst>
          <pc:docMk/>
          <pc:sldMk cId="0" sldId="651"/>
        </pc:sldMkLst>
        <pc:spChg chg="mod">
          <ac:chgData name="Dr.Joe Arun Raja - Asso.Prof-SOIS" userId="S::joe.arun@presidencyuniversity.in::b798aa45-34f5-4a2a-9585-fa801ce85428" providerId="AD" clId="Web-{EAF0CA8C-2E93-0684-7218-EDA94A58495A}" dt="2025-02-11T17:41:13.652" v="6" actId="14100"/>
          <ac:spMkLst>
            <pc:docMk/>
            <pc:sldMk cId="0" sldId="651"/>
            <ac:spMk id="3" creationId="{00000000-0000-0000-0000-000000000000}"/>
          </ac:spMkLst>
        </pc:spChg>
        <pc:graphicFrameChg chg="del">
          <ac:chgData name="Dr.Joe Arun Raja - Asso.Prof-SOIS" userId="S::joe.arun@presidencyuniversity.in::b798aa45-34f5-4a2a-9585-fa801ce85428" providerId="AD" clId="Web-{EAF0CA8C-2E93-0684-7218-EDA94A58495A}" dt="2025-02-11T17:41:22.668" v="7"/>
          <ac:graphicFrameMkLst>
            <pc:docMk/>
            <pc:sldMk cId="0" sldId="651"/>
            <ac:graphicFrameMk id="5" creationId="{00000000-0000-0000-0000-000000000000}"/>
          </ac:graphicFrameMkLst>
        </pc:graphicFrameChg>
      </pc:sldChg>
      <pc:sldChg chg="modSp">
        <pc:chgData name="Dr.Joe Arun Raja - Asso.Prof-SOIS" userId="S::joe.arun@presidencyuniversity.in::b798aa45-34f5-4a2a-9585-fa801ce85428" providerId="AD" clId="Web-{EAF0CA8C-2E93-0684-7218-EDA94A58495A}" dt="2025-02-11T17:42:01.075" v="14" actId="14100"/>
        <pc:sldMkLst>
          <pc:docMk/>
          <pc:sldMk cId="0" sldId="655"/>
        </pc:sldMkLst>
        <pc:picChg chg="mod">
          <ac:chgData name="Dr.Joe Arun Raja - Asso.Prof-SOIS" userId="S::joe.arun@presidencyuniversity.in::b798aa45-34f5-4a2a-9585-fa801ce85428" providerId="AD" clId="Web-{EAF0CA8C-2E93-0684-7218-EDA94A58495A}" dt="2025-02-11T17:42:01.075" v="14" actId="14100"/>
          <ac:picMkLst>
            <pc:docMk/>
            <pc:sldMk cId="0" sldId="655"/>
            <ac:picMk id="5" creationId="{00000000-0000-0000-0000-000000000000}"/>
          </ac:picMkLst>
        </pc:picChg>
      </pc:sldChg>
      <pc:sldChg chg="modSp">
        <pc:chgData name="Dr.Joe Arun Raja - Asso.Prof-SOIS" userId="S::joe.arun@presidencyuniversity.in::b798aa45-34f5-4a2a-9585-fa801ce85428" providerId="AD" clId="Web-{EAF0CA8C-2E93-0684-7218-EDA94A58495A}" dt="2025-02-11T17:45:38.926" v="50"/>
        <pc:sldMkLst>
          <pc:docMk/>
          <pc:sldMk cId="0" sldId="665"/>
        </pc:sldMkLst>
        <pc:graphicFrameChg chg="mod modGraphic">
          <ac:chgData name="Dr.Joe Arun Raja - Asso.Prof-SOIS" userId="S::joe.arun@presidencyuniversity.in::b798aa45-34f5-4a2a-9585-fa801ce85428" providerId="AD" clId="Web-{EAF0CA8C-2E93-0684-7218-EDA94A58495A}" dt="2025-02-11T17:45:38.926" v="50"/>
          <ac:graphicFrameMkLst>
            <pc:docMk/>
            <pc:sldMk cId="0" sldId="665"/>
            <ac:graphicFrameMk id="5" creationId="{00000000-0000-0000-0000-000000000000}"/>
          </ac:graphicFrameMkLst>
        </pc:graphicFrameChg>
      </pc:sldChg>
      <pc:sldChg chg="addSp modSp">
        <pc:chgData name="Dr.Joe Arun Raja - Asso.Prof-SOIS" userId="S::joe.arun@presidencyuniversity.in::b798aa45-34f5-4a2a-9585-fa801ce85428" providerId="AD" clId="Web-{EAF0CA8C-2E93-0684-7218-EDA94A58495A}" dt="2025-02-11T17:46:33.990" v="62" actId="20577"/>
        <pc:sldMkLst>
          <pc:docMk/>
          <pc:sldMk cId="0" sldId="666"/>
        </pc:sldMkLst>
        <pc:spChg chg="mod">
          <ac:chgData name="Dr.Joe Arun Raja - Asso.Prof-SOIS" userId="S::joe.arun@presidencyuniversity.in::b798aa45-34f5-4a2a-9585-fa801ce85428" providerId="AD" clId="Web-{EAF0CA8C-2E93-0684-7218-EDA94A58495A}" dt="2025-02-11T17:46:13.864" v="53" actId="14100"/>
          <ac:spMkLst>
            <pc:docMk/>
            <pc:sldMk cId="0" sldId="666"/>
            <ac:spMk id="3" creationId="{00000000-0000-0000-0000-000000000000}"/>
          </ac:spMkLst>
        </pc:spChg>
        <pc:spChg chg="add mod">
          <ac:chgData name="Dr.Joe Arun Raja - Asso.Prof-SOIS" userId="S::joe.arun@presidencyuniversity.in::b798aa45-34f5-4a2a-9585-fa801ce85428" providerId="AD" clId="Web-{EAF0CA8C-2E93-0684-7218-EDA94A58495A}" dt="2025-02-11T17:46:33.990" v="62" actId="20577"/>
          <ac:spMkLst>
            <pc:docMk/>
            <pc:sldMk cId="0" sldId="666"/>
            <ac:spMk id="5" creationId="{3829248A-2C39-3635-DE32-FC0BF986FAD3}"/>
          </ac:spMkLst>
        </pc:spChg>
      </pc:sldChg>
      <pc:sldChg chg="modSp">
        <pc:chgData name="Dr.Joe Arun Raja - Asso.Prof-SOIS" userId="S::joe.arun@presidencyuniversity.in::b798aa45-34f5-4a2a-9585-fa801ce85428" providerId="AD" clId="Web-{EAF0CA8C-2E93-0684-7218-EDA94A58495A}" dt="2025-02-11T17:47:06.100" v="67" actId="1076"/>
        <pc:sldMkLst>
          <pc:docMk/>
          <pc:sldMk cId="0" sldId="667"/>
        </pc:sldMkLst>
        <pc:spChg chg="mod">
          <ac:chgData name="Dr.Joe Arun Raja - Asso.Prof-SOIS" userId="S::joe.arun@presidencyuniversity.in::b798aa45-34f5-4a2a-9585-fa801ce85428" providerId="AD" clId="Web-{EAF0CA8C-2E93-0684-7218-EDA94A58495A}" dt="2025-02-11T17:47:06.100" v="67" actId="1076"/>
          <ac:spMkLst>
            <pc:docMk/>
            <pc:sldMk cId="0" sldId="667"/>
            <ac:spMk id="2" creationId="{00000000-0000-0000-0000-000000000000}"/>
          </ac:spMkLst>
        </pc:spChg>
        <pc:spChg chg="mod">
          <ac:chgData name="Dr.Joe Arun Raja - Asso.Prof-SOIS" userId="S::joe.arun@presidencyuniversity.in::b798aa45-34f5-4a2a-9585-fa801ce85428" providerId="AD" clId="Web-{EAF0CA8C-2E93-0684-7218-EDA94A58495A}" dt="2025-02-11T17:47:01.412" v="66" actId="20577"/>
          <ac:spMkLst>
            <pc:docMk/>
            <pc:sldMk cId="0" sldId="667"/>
            <ac:spMk id="3" creationId="{00000000-0000-0000-0000-000000000000}"/>
          </ac:spMkLst>
        </pc:spChg>
      </pc:sldChg>
      <pc:sldChg chg="modSp">
        <pc:chgData name="Dr.Joe Arun Raja - Asso.Prof-SOIS" userId="S::joe.arun@presidencyuniversity.in::b798aa45-34f5-4a2a-9585-fa801ce85428" providerId="AD" clId="Web-{EAF0CA8C-2E93-0684-7218-EDA94A58495A}" dt="2025-02-11T17:47:47.913" v="72" actId="20577"/>
        <pc:sldMkLst>
          <pc:docMk/>
          <pc:sldMk cId="0" sldId="669"/>
        </pc:sldMkLst>
        <pc:spChg chg="mod">
          <ac:chgData name="Dr.Joe Arun Raja - Asso.Prof-SOIS" userId="S::joe.arun@presidencyuniversity.in::b798aa45-34f5-4a2a-9585-fa801ce85428" providerId="AD" clId="Web-{EAF0CA8C-2E93-0684-7218-EDA94A58495A}" dt="2025-02-11T17:47:47.913" v="72" actId="20577"/>
          <ac:spMkLst>
            <pc:docMk/>
            <pc:sldMk cId="0" sldId="669"/>
            <ac:spMk id="3" creationId="{00000000-0000-0000-0000-000000000000}"/>
          </ac:spMkLst>
        </pc:spChg>
      </pc:sldChg>
      <pc:sldChg chg="modSp">
        <pc:chgData name="Dr.Joe Arun Raja - Asso.Prof-SOIS" userId="S::joe.arun@presidencyuniversity.in::b798aa45-34f5-4a2a-9585-fa801ce85428" providerId="AD" clId="Web-{EAF0CA8C-2E93-0684-7218-EDA94A58495A}" dt="2025-02-11T17:48:10.992" v="79" actId="1076"/>
        <pc:sldMkLst>
          <pc:docMk/>
          <pc:sldMk cId="0" sldId="670"/>
        </pc:sldMkLst>
        <pc:spChg chg="mod">
          <ac:chgData name="Dr.Joe Arun Raja - Asso.Prof-SOIS" userId="S::joe.arun@presidencyuniversity.in::b798aa45-34f5-4a2a-9585-fa801ce85428" providerId="AD" clId="Web-{EAF0CA8C-2E93-0684-7218-EDA94A58495A}" dt="2025-02-11T17:48:07.585" v="78" actId="1076"/>
          <ac:spMkLst>
            <pc:docMk/>
            <pc:sldMk cId="0" sldId="670"/>
            <ac:spMk id="6" creationId="{00000000-0000-0000-0000-000000000000}"/>
          </ac:spMkLst>
        </pc:spChg>
        <pc:picChg chg="mod">
          <ac:chgData name="Dr.Joe Arun Raja - Asso.Prof-SOIS" userId="S::joe.arun@presidencyuniversity.in::b798aa45-34f5-4a2a-9585-fa801ce85428" providerId="AD" clId="Web-{EAF0CA8C-2E93-0684-7218-EDA94A58495A}" dt="2025-02-11T17:48:10.992" v="79" actId="1076"/>
          <ac:picMkLst>
            <pc:docMk/>
            <pc:sldMk cId="0" sldId="670"/>
            <ac:picMk id="7" creationId="{00000000-0000-0000-0000-000000000000}"/>
          </ac:picMkLst>
        </pc:picChg>
      </pc:sldChg>
      <pc:sldChg chg="modSp">
        <pc:chgData name="Dr.Joe Arun Raja - Asso.Prof-SOIS" userId="S::joe.arun@presidencyuniversity.in::b798aa45-34f5-4a2a-9585-fa801ce85428" providerId="AD" clId="Web-{EAF0CA8C-2E93-0684-7218-EDA94A58495A}" dt="2025-02-11T17:48:26.539" v="81" actId="20577"/>
        <pc:sldMkLst>
          <pc:docMk/>
          <pc:sldMk cId="0" sldId="671"/>
        </pc:sldMkLst>
        <pc:spChg chg="mod">
          <ac:chgData name="Dr.Joe Arun Raja - Asso.Prof-SOIS" userId="S::joe.arun@presidencyuniversity.in::b798aa45-34f5-4a2a-9585-fa801ce85428" providerId="AD" clId="Web-{EAF0CA8C-2E93-0684-7218-EDA94A58495A}" dt="2025-02-11T17:48:26.539" v="81" actId="20577"/>
          <ac:spMkLst>
            <pc:docMk/>
            <pc:sldMk cId="0" sldId="671"/>
            <ac:spMk id="3" creationId="{00000000-0000-0000-0000-000000000000}"/>
          </ac:spMkLst>
        </pc:spChg>
      </pc:sldChg>
      <pc:sldChg chg="modSp">
        <pc:chgData name="Dr.Joe Arun Raja - Asso.Prof-SOIS" userId="S::joe.arun@presidencyuniversity.in::b798aa45-34f5-4a2a-9585-fa801ce85428" providerId="AD" clId="Web-{EAF0CA8C-2E93-0684-7218-EDA94A58495A}" dt="2025-02-11T17:48:50.961" v="88" actId="1076"/>
        <pc:sldMkLst>
          <pc:docMk/>
          <pc:sldMk cId="0" sldId="672"/>
        </pc:sldMkLst>
        <pc:spChg chg="mod">
          <ac:chgData name="Dr.Joe Arun Raja - Asso.Prof-SOIS" userId="S::joe.arun@presidencyuniversity.in::b798aa45-34f5-4a2a-9585-fa801ce85428" providerId="AD" clId="Web-{EAF0CA8C-2E93-0684-7218-EDA94A58495A}" dt="2025-02-11T17:48:47.977" v="87" actId="1076"/>
          <ac:spMkLst>
            <pc:docMk/>
            <pc:sldMk cId="0" sldId="672"/>
            <ac:spMk id="2" creationId="{00000000-0000-0000-0000-000000000000}"/>
          </ac:spMkLst>
        </pc:spChg>
        <pc:spChg chg="mod">
          <ac:chgData name="Dr.Joe Arun Raja - Asso.Prof-SOIS" userId="S::joe.arun@presidencyuniversity.in::b798aa45-34f5-4a2a-9585-fa801ce85428" providerId="AD" clId="Web-{EAF0CA8C-2E93-0684-7218-EDA94A58495A}" dt="2025-02-11T17:48:50.961" v="88" actId="1076"/>
          <ac:spMkLst>
            <pc:docMk/>
            <pc:sldMk cId="0" sldId="672"/>
            <ac:spMk id="3" creationId="{00000000-0000-0000-0000-000000000000}"/>
          </ac:spMkLst>
        </pc:spChg>
      </pc:sldChg>
      <pc:sldChg chg="delSp">
        <pc:chgData name="Dr.Joe Arun Raja - Asso.Prof-SOIS" userId="S::joe.arun@presidencyuniversity.in::b798aa45-34f5-4a2a-9585-fa801ce85428" providerId="AD" clId="Web-{EAF0CA8C-2E93-0684-7218-EDA94A58495A}" dt="2025-02-11T17:49:18.149" v="89"/>
        <pc:sldMkLst>
          <pc:docMk/>
          <pc:sldMk cId="0" sldId="676"/>
        </pc:sldMkLst>
        <pc:graphicFrameChg chg="del">
          <ac:chgData name="Dr.Joe Arun Raja - Asso.Prof-SOIS" userId="S::joe.arun@presidencyuniversity.in::b798aa45-34f5-4a2a-9585-fa801ce85428" providerId="AD" clId="Web-{EAF0CA8C-2E93-0684-7218-EDA94A58495A}" dt="2025-02-11T17:49:18.149" v="89"/>
          <ac:graphicFrameMkLst>
            <pc:docMk/>
            <pc:sldMk cId="0" sldId="676"/>
            <ac:graphicFrameMk id="5" creationId="{00000000-0000-0000-0000-000000000000}"/>
          </ac:graphicFrameMkLst>
        </pc:graphicFrameChg>
      </pc:sldChg>
      <pc:sldChg chg="addSp modSp">
        <pc:chgData name="Dr.Joe Arun Raja - Asso.Prof-SOIS" userId="S::joe.arun@presidencyuniversity.in::b798aa45-34f5-4a2a-9585-fa801ce85428" providerId="AD" clId="Web-{EAF0CA8C-2E93-0684-7218-EDA94A58495A}" dt="2025-02-11T17:44:07.608" v="33" actId="20577"/>
        <pc:sldMkLst>
          <pc:docMk/>
          <pc:sldMk cId="0" sldId="680"/>
        </pc:sldMkLst>
        <pc:spChg chg="mod">
          <ac:chgData name="Dr.Joe Arun Raja - Asso.Prof-SOIS" userId="S::joe.arun@presidencyuniversity.in::b798aa45-34f5-4a2a-9585-fa801ce85428" providerId="AD" clId="Web-{EAF0CA8C-2E93-0684-7218-EDA94A58495A}" dt="2025-02-11T17:43:57.421" v="32" actId="20577"/>
          <ac:spMkLst>
            <pc:docMk/>
            <pc:sldMk cId="0" sldId="680"/>
            <ac:spMk id="3" creationId="{00000000-0000-0000-0000-000000000000}"/>
          </ac:spMkLst>
        </pc:spChg>
        <pc:spChg chg="add mod">
          <ac:chgData name="Dr.Joe Arun Raja - Asso.Prof-SOIS" userId="S::joe.arun@presidencyuniversity.in::b798aa45-34f5-4a2a-9585-fa801ce85428" providerId="AD" clId="Web-{EAF0CA8C-2E93-0684-7218-EDA94A58495A}" dt="2025-02-11T17:44:07.608" v="33" actId="20577"/>
          <ac:spMkLst>
            <pc:docMk/>
            <pc:sldMk cId="0" sldId="680"/>
            <ac:spMk id="5" creationId="{7B72A8F1-21A6-EFAC-9CA3-54CDB4A4E44C}"/>
          </ac:spMkLst>
        </pc:spChg>
      </pc:sldChg>
      <pc:sldChg chg="addSp modSp">
        <pc:chgData name="Dr.Joe Arun Raja - Asso.Prof-SOIS" userId="S::joe.arun@presidencyuniversity.in::b798aa45-34f5-4a2a-9585-fa801ce85428" providerId="AD" clId="Web-{EAF0CA8C-2E93-0684-7218-EDA94A58495A}" dt="2025-02-11T17:44:27.546" v="35" actId="20577"/>
        <pc:sldMkLst>
          <pc:docMk/>
          <pc:sldMk cId="0" sldId="681"/>
        </pc:sldMkLst>
        <pc:spChg chg="mod">
          <ac:chgData name="Dr.Joe Arun Raja - Asso.Prof-SOIS" userId="S::joe.arun@presidencyuniversity.in::b798aa45-34f5-4a2a-9585-fa801ce85428" providerId="AD" clId="Web-{EAF0CA8C-2E93-0684-7218-EDA94A58495A}" dt="2025-02-11T17:44:18.624" v="34" actId="20577"/>
          <ac:spMkLst>
            <pc:docMk/>
            <pc:sldMk cId="0" sldId="681"/>
            <ac:spMk id="3" creationId="{00000000-0000-0000-0000-000000000000}"/>
          </ac:spMkLst>
        </pc:spChg>
        <pc:spChg chg="add mod">
          <ac:chgData name="Dr.Joe Arun Raja - Asso.Prof-SOIS" userId="S::joe.arun@presidencyuniversity.in::b798aa45-34f5-4a2a-9585-fa801ce85428" providerId="AD" clId="Web-{EAF0CA8C-2E93-0684-7218-EDA94A58495A}" dt="2025-02-11T17:44:27.546" v="35" actId="20577"/>
          <ac:spMkLst>
            <pc:docMk/>
            <pc:sldMk cId="0" sldId="681"/>
            <ac:spMk id="5" creationId="{73D6DC38-2F8C-DB34-1EA7-BBAC598C4CCB}"/>
          </ac:spMkLst>
        </pc:spChg>
      </pc:sldChg>
      <pc:sldChg chg="modSp">
        <pc:chgData name="Dr.Joe Arun Raja - Asso.Prof-SOIS" userId="S::joe.arun@presidencyuniversity.in::b798aa45-34f5-4a2a-9585-fa801ce85428" providerId="AD" clId="Web-{EAF0CA8C-2E93-0684-7218-EDA94A58495A}" dt="2025-02-11T17:49:48.243" v="93" actId="20577"/>
        <pc:sldMkLst>
          <pc:docMk/>
          <pc:sldMk cId="0" sldId="684"/>
        </pc:sldMkLst>
        <pc:spChg chg="mod">
          <ac:chgData name="Dr.Joe Arun Raja - Asso.Prof-SOIS" userId="S::joe.arun@presidencyuniversity.in::b798aa45-34f5-4a2a-9585-fa801ce85428" providerId="AD" clId="Web-{EAF0CA8C-2E93-0684-7218-EDA94A58495A}" dt="2025-02-11T17:49:48.243" v="93" actId="20577"/>
          <ac:spMkLst>
            <pc:docMk/>
            <pc:sldMk cId="0" sldId="684"/>
            <ac:spMk id="3" creationId="{00000000-0000-0000-0000-000000000000}"/>
          </ac:spMkLst>
        </pc:spChg>
      </pc:sldChg>
      <pc:sldChg chg="modSp">
        <pc:chgData name="Dr.Joe Arun Raja - Asso.Prof-SOIS" userId="S::joe.arun@presidencyuniversity.in::b798aa45-34f5-4a2a-9585-fa801ce85428" providerId="AD" clId="Web-{EAF0CA8C-2E93-0684-7218-EDA94A58495A}" dt="2025-02-11T17:50:24.963" v="100" actId="20577"/>
        <pc:sldMkLst>
          <pc:docMk/>
          <pc:sldMk cId="0" sldId="685"/>
        </pc:sldMkLst>
        <pc:spChg chg="mod">
          <ac:chgData name="Dr.Joe Arun Raja - Asso.Prof-SOIS" userId="S::joe.arun@presidencyuniversity.in::b798aa45-34f5-4a2a-9585-fa801ce85428" providerId="AD" clId="Web-{EAF0CA8C-2E93-0684-7218-EDA94A58495A}" dt="2025-02-11T17:50:24.963" v="100" actId="20577"/>
          <ac:spMkLst>
            <pc:docMk/>
            <pc:sldMk cId="0" sldId="685"/>
            <ac:spMk id="3" creationId="{00000000-0000-0000-0000-000000000000}"/>
          </ac:spMkLst>
        </pc:spChg>
      </pc:sldChg>
      <pc:sldChg chg="addSp modSp">
        <pc:chgData name="Dr.Joe Arun Raja - Asso.Prof-SOIS" userId="S::joe.arun@presidencyuniversity.in::b798aa45-34f5-4a2a-9585-fa801ce85428" providerId="AD" clId="Web-{EAF0CA8C-2E93-0684-7218-EDA94A58495A}" dt="2025-02-11T17:45:09.988" v="46" actId="20577"/>
        <pc:sldMkLst>
          <pc:docMk/>
          <pc:sldMk cId="0" sldId="752"/>
        </pc:sldMkLst>
        <pc:spChg chg="mod">
          <ac:chgData name="Dr.Joe Arun Raja - Asso.Prof-SOIS" userId="S::joe.arun@presidencyuniversity.in::b798aa45-34f5-4a2a-9585-fa801ce85428" providerId="AD" clId="Web-{EAF0CA8C-2E93-0684-7218-EDA94A58495A}" dt="2025-02-11T17:45:05.832" v="45" actId="20577"/>
          <ac:spMkLst>
            <pc:docMk/>
            <pc:sldMk cId="0" sldId="752"/>
            <ac:spMk id="3" creationId="{00000000-0000-0000-0000-000000000000}"/>
          </ac:spMkLst>
        </pc:spChg>
        <pc:spChg chg="add mod">
          <ac:chgData name="Dr.Joe Arun Raja - Asso.Prof-SOIS" userId="S::joe.arun@presidencyuniversity.in::b798aa45-34f5-4a2a-9585-fa801ce85428" providerId="AD" clId="Web-{EAF0CA8C-2E93-0684-7218-EDA94A58495A}" dt="2025-02-11T17:45:09.988" v="46" actId="20577"/>
          <ac:spMkLst>
            <pc:docMk/>
            <pc:sldMk cId="0" sldId="752"/>
            <ac:spMk id="5" creationId="{D7FCDC9A-23B2-CD28-AC09-E3D934F23ACB}"/>
          </ac:spMkLst>
        </pc:spChg>
      </pc:sldChg>
      <pc:sldChg chg="addSp delSp modSp">
        <pc:chgData name="Dr.Joe Arun Raja - Asso.Prof-SOIS" userId="S::joe.arun@presidencyuniversity.in::b798aa45-34f5-4a2a-9585-fa801ce85428" providerId="AD" clId="Web-{EAF0CA8C-2E93-0684-7218-EDA94A58495A}" dt="2025-02-11T17:51:20.933" v="107" actId="20577"/>
        <pc:sldMkLst>
          <pc:docMk/>
          <pc:sldMk cId="0" sldId="786"/>
        </pc:sldMkLst>
        <pc:spChg chg="del mod">
          <ac:chgData name="Dr.Joe Arun Raja - Asso.Prof-SOIS" userId="S::joe.arun@presidencyuniversity.in::b798aa45-34f5-4a2a-9585-fa801ce85428" providerId="AD" clId="Web-{EAF0CA8C-2E93-0684-7218-EDA94A58495A}" dt="2025-02-11T17:50:58.323" v="104"/>
          <ac:spMkLst>
            <pc:docMk/>
            <pc:sldMk cId="0" sldId="786"/>
            <ac:spMk id="2" creationId="{00000000-0000-0000-0000-000000000000}"/>
          </ac:spMkLst>
        </pc:spChg>
        <pc:spChg chg="mod">
          <ac:chgData name="Dr.Joe Arun Raja - Asso.Prof-SOIS" userId="S::joe.arun@presidencyuniversity.in::b798aa45-34f5-4a2a-9585-fa801ce85428" providerId="AD" clId="Web-{EAF0CA8C-2E93-0684-7218-EDA94A58495A}" dt="2025-02-11T17:51:20.933" v="107" actId="20577"/>
          <ac:spMkLst>
            <pc:docMk/>
            <pc:sldMk cId="0" sldId="786"/>
            <ac:spMk id="3" creationId="{00000000-0000-0000-0000-000000000000}"/>
          </ac:spMkLst>
        </pc:spChg>
        <pc:spChg chg="add del mod">
          <ac:chgData name="Dr.Joe Arun Raja - Asso.Prof-SOIS" userId="S::joe.arun@presidencyuniversity.in::b798aa45-34f5-4a2a-9585-fa801ce85428" providerId="AD" clId="Web-{EAF0CA8C-2E93-0684-7218-EDA94A58495A}" dt="2025-02-11T17:51:05.682" v="105"/>
          <ac:spMkLst>
            <pc:docMk/>
            <pc:sldMk cId="0" sldId="786"/>
            <ac:spMk id="6" creationId="{7F4B6E51-5961-3BEE-A21D-7D4E03DF78FE}"/>
          </ac:spMkLst>
        </pc:spChg>
      </pc:sldChg>
      <pc:sldChg chg="addSp delSp modSp new">
        <pc:chgData name="Dr.Joe Arun Raja - Asso.Prof-SOIS" userId="S::joe.arun@presidencyuniversity.in::b798aa45-34f5-4a2a-9585-fa801ce85428" providerId="AD" clId="Web-{EAF0CA8C-2E93-0684-7218-EDA94A58495A}" dt="2025-02-11T17:41:43.903" v="11" actId="1076"/>
        <pc:sldMkLst>
          <pc:docMk/>
          <pc:sldMk cId="3446845534" sldId="888"/>
        </pc:sldMkLst>
        <pc:spChg chg="del">
          <ac:chgData name="Dr.Joe Arun Raja - Asso.Prof-SOIS" userId="S::joe.arun@presidencyuniversity.in::b798aa45-34f5-4a2a-9585-fa801ce85428" providerId="AD" clId="Web-{EAF0CA8C-2E93-0684-7218-EDA94A58495A}" dt="2025-02-11T17:41:40.012" v="10"/>
          <ac:spMkLst>
            <pc:docMk/>
            <pc:sldMk cId="3446845534" sldId="888"/>
            <ac:spMk id="2" creationId="{409962B2-6320-9098-FC4F-0D529A38CB5B}"/>
          </ac:spMkLst>
        </pc:spChg>
        <pc:spChg chg="del">
          <ac:chgData name="Dr.Joe Arun Raja - Asso.Prof-SOIS" userId="S::joe.arun@presidencyuniversity.in::b798aa45-34f5-4a2a-9585-fa801ce85428" providerId="AD" clId="Web-{EAF0CA8C-2E93-0684-7218-EDA94A58495A}" dt="2025-02-11T17:41:33.465" v="9"/>
          <ac:spMkLst>
            <pc:docMk/>
            <pc:sldMk cId="3446845534" sldId="888"/>
            <ac:spMk id="3" creationId="{EB7A6E7E-86A8-9E4B-7BE5-749F9EA01C2F}"/>
          </ac:spMkLst>
        </pc:spChg>
        <pc:graphicFrameChg chg="add mod ord modGraphic">
          <ac:chgData name="Dr.Joe Arun Raja - Asso.Prof-SOIS" userId="S::joe.arun@presidencyuniversity.in::b798aa45-34f5-4a2a-9585-fa801ce85428" providerId="AD" clId="Web-{EAF0CA8C-2E93-0684-7218-EDA94A58495A}" dt="2025-02-11T17:41:43.903" v="11" actId="1076"/>
          <ac:graphicFrameMkLst>
            <pc:docMk/>
            <pc:sldMk cId="3446845534" sldId="888"/>
            <ac:graphicFrameMk id="6" creationId="{6D763ED4-DDEB-FFDA-6E67-EC2D19A5FDA6}"/>
          </ac:graphicFrameMkLst>
        </pc:graphicFrameChg>
      </pc:sldChg>
      <pc:sldChg chg="modSp new">
        <pc:chgData name="Dr.Joe Arun Raja - Asso.Prof-SOIS" userId="S::joe.arun@presidencyuniversity.in::b798aa45-34f5-4a2a-9585-fa801ce85428" providerId="AD" clId="Web-{EAF0CA8C-2E93-0684-7218-EDA94A58495A}" dt="2025-02-11T17:47:15.850" v="70" actId="20577"/>
        <pc:sldMkLst>
          <pc:docMk/>
          <pc:sldMk cId="1672047576" sldId="889"/>
        </pc:sldMkLst>
        <pc:spChg chg="mod">
          <ac:chgData name="Dr.Joe Arun Raja - Asso.Prof-SOIS" userId="S::joe.arun@presidencyuniversity.in::b798aa45-34f5-4a2a-9585-fa801ce85428" providerId="AD" clId="Web-{EAF0CA8C-2E93-0684-7218-EDA94A58495A}" dt="2025-02-11T17:47:15.850" v="70" actId="20577"/>
          <ac:spMkLst>
            <pc:docMk/>
            <pc:sldMk cId="1672047576" sldId="889"/>
            <ac:spMk id="3" creationId="{712DF563-F1DE-C6C4-87D2-95D3BD89E9B5}"/>
          </ac:spMkLst>
        </pc:spChg>
      </pc:sldChg>
      <pc:sldChg chg="delSp modSp new">
        <pc:chgData name="Dr.Joe Arun Raja - Asso.Prof-SOIS" userId="S::joe.arun@presidencyuniversity.in::b798aa45-34f5-4a2a-9585-fa801ce85428" providerId="AD" clId="Web-{EAF0CA8C-2E93-0684-7218-EDA94A58495A}" dt="2025-02-11T17:47:59.851" v="77" actId="1076"/>
        <pc:sldMkLst>
          <pc:docMk/>
          <pc:sldMk cId="3169113577" sldId="890"/>
        </pc:sldMkLst>
        <pc:spChg chg="del">
          <ac:chgData name="Dr.Joe Arun Raja - Asso.Prof-SOIS" userId="S::joe.arun@presidencyuniversity.in::b798aa45-34f5-4a2a-9585-fa801ce85428" providerId="AD" clId="Web-{EAF0CA8C-2E93-0684-7218-EDA94A58495A}" dt="2025-02-11T17:47:55.710" v="76"/>
          <ac:spMkLst>
            <pc:docMk/>
            <pc:sldMk cId="3169113577" sldId="890"/>
            <ac:spMk id="2" creationId="{A06B4066-225E-8E6E-1D92-73C606F1F848}"/>
          </ac:spMkLst>
        </pc:spChg>
        <pc:spChg chg="mod">
          <ac:chgData name="Dr.Joe Arun Raja - Asso.Prof-SOIS" userId="S::joe.arun@presidencyuniversity.in::b798aa45-34f5-4a2a-9585-fa801ce85428" providerId="AD" clId="Web-{EAF0CA8C-2E93-0684-7218-EDA94A58495A}" dt="2025-02-11T17:47:59.851" v="77" actId="1076"/>
          <ac:spMkLst>
            <pc:docMk/>
            <pc:sldMk cId="3169113577" sldId="890"/>
            <ac:spMk id="3" creationId="{7AB6C459-1C46-3B69-5AB2-9C735FE88C63}"/>
          </ac:spMkLst>
        </pc:spChg>
      </pc:sldChg>
      <pc:sldChg chg="delSp modSp new">
        <pc:chgData name="Dr.Joe Arun Raja - Asso.Prof-SOIS" userId="S::joe.arun@presidencyuniversity.in::b798aa45-34f5-4a2a-9585-fa801ce85428" providerId="AD" clId="Web-{EAF0CA8C-2E93-0684-7218-EDA94A58495A}" dt="2025-02-11T17:48:41.289" v="86" actId="1076"/>
        <pc:sldMkLst>
          <pc:docMk/>
          <pc:sldMk cId="3525192611" sldId="891"/>
        </pc:sldMkLst>
        <pc:spChg chg="del">
          <ac:chgData name="Dr.Joe Arun Raja - Asso.Prof-SOIS" userId="S::joe.arun@presidencyuniversity.in::b798aa45-34f5-4a2a-9585-fa801ce85428" providerId="AD" clId="Web-{EAF0CA8C-2E93-0684-7218-EDA94A58495A}" dt="2025-02-11T17:48:36.086" v="85"/>
          <ac:spMkLst>
            <pc:docMk/>
            <pc:sldMk cId="3525192611" sldId="891"/>
            <ac:spMk id="2" creationId="{F5BE8FAC-4B3C-F916-9833-5692C106A520}"/>
          </ac:spMkLst>
        </pc:spChg>
        <pc:spChg chg="mod">
          <ac:chgData name="Dr.Joe Arun Raja - Asso.Prof-SOIS" userId="S::joe.arun@presidencyuniversity.in::b798aa45-34f5-4a2a-9585-fa801ce85428" providerId="AD" clId="Web-{EAF0CA8C-2E93-0684-7218-EDA94A58495A}" dt="2025-02-11T17:48:41.289" v="86" actId="1076"/>
          <ac:spMkLst>
            <pc:docMk/>
            <pc:sldMk cId="3525192611" sldId="891"/>
            <ac:spMk id="3" creationId="{E4A5128C-CF67-F997-CF18-06977F097F4C}"/>
          </ac:spMkLst>
        </pc:spChg>
      </pc:sldChg>
      <pc:sldChg chg="addSp delSp modSp new">
        <pc:chgData name="Dr.Joe Arun Raja - Asso.Prof-SOIS" userId="S::joe.arun@presidencyuniversity.in::b798aa45-34f5-4a2a-9585-fa801ce85428" providerId="AD" clId="Web-{EAF0CA8C-2E93-0684-7218-EDA94A58495A}" dt="2025-02-11T17:49:27.759" v="91"/>
        <pc:sldMkLst>
          <pc:docMk/>
          <pc:sldMk cId="1092326596" sldId="892"/>
        </pc:sldMkLst>
        <pc:spChg chg="del">
          <ac:chgData name="Dr.Joe Arun Raja - Asso.Prof-SOIS" userId="S::joe.arun@presidencyuniversity.in::b798aa45-34f5-4a2a-9585-fa801ce85428" providerId="AD" clId="Web-{EAF0CA8C-2E93-0684-7218-EDA94A58495A}" dt="2025-02-11T17:49:27.759" v="91"/>
          <ac:spMkLst>
            <pc:docMk/>
            <pc:sldMk cId="1092326596" sldId="892"/>
            <ac:spMk id="3" creationId="{83D9C025-2A70-1F1B-9F8E-ABE9191EF2A0}"/>
          </ac:spMkLst>
        </pc:spChg>
        <pc:graphicFrameChg chg="add mod ord modGraphic">
          <ac:chgData name="Dr.Joe Arun Raja - Asso.Prof-SOIS" userId="S::joe.arun@presidencyuniversity.in::b798aa45-34f5-4a2a-9585-fa801ce85428" providerId="AD" clId="Web-{EAF0CA8C-2E93-0684-7218-EDA94A58495A}" dt="2025-02-11T17:49:27.759" v="91"/>
          <ac:graphicFrameMkLst>
            <pc:docMk/>
            <pc:sldMk cId="1092326596" sldId="892"/>
            <ac:graphicFrameMk id="6" creationId="{68757804-1031-2AC9-250B-20A62DA70C30}"/>
          </ac:graphicFrameMkLst>
        </pc:graphicFrameChg>
      </pc:sldChg>
      <pc:sldChg chg="delSp modSp new">
        <pc:chgData name="Dr.Joe Arun Raja - Asso.Prof-SOIS" userId="S::joe.arun@presidencyuniversity.in::b798aa45-34f5-4a2a-9585-fa801ce85428" providerId="AD" clId="Web-{EAF0CA8C-2E93-0684-7218-EDA94A58495A}" dt="2025-02-11T17:50:06.072" v="98" actId="1076"/>
        <pc:sldMkLst>
          <pc:docMk/>
          <pc:sldMk cId="2519089730" sldId="893"/>
        </pc:sldMkLst>
        <pc:spChg chg="del">
          <ac:chgData name="Dr.Joe Arun Raja - Asso.Prof-SOIS" userId="S::joe.arun@presidencyuniversity.in::b798aa45-34f5-4a2a-9585-fa801ce85428" providerId="AD" clId="Web-{EAF0CA8C-2E93-0684-7218-EDA94A58495A}" dt="2025-02-11T17:50:02.556" v="97"/>
          <ac:spMkLst>
            <pc:docMk/>
            <pc:sldMk cId="2519089730" sldId="893"/>
            <ac:spMk id="2" creationId="{28FE0F89-5955-56C9-0B00-AEE9FAAC9715}"/>
          </ac:spMkLst>
        </pc:spChg>
        <pc:spChg chg="mod">
          <ac:chgData name="Dr.Joe Arun Raja - Asso.Prof-SOIS" userId="S::joe.arun@presidencyuniversity.in::b798aa45-34f5-4a2a-9585-fa801ce85428" providerId="AD" clId="Web-{EAF0CA8C-2E93-0684-7218-EDA94A58495A}" dt="2025-02-11T17:50:06.072" v="98" actId="1076"/>
          <ac:spMkLst>
            <pc:docMk/>
            <pc:sldMk cId="2519089730" sldId="893"/>
            <ac:spMk id="3" creationId="{FE1A65EC-96E6-FCBE-E922-BE5E7BF43A7E}"/>
          </ac:spMkLst>
        </pc:spChg>
      </pc:sldChg>
      <pc:sldChg chg="addSp delSp modSp new">
        <pc:chgData name="Dr.Joe Arun Raja - Asso.Prof-SOIS" userId="S::joe.arun@presidencyuniversity.in::b798aa45-34f5-4a2a-9585-fa801ce85428" providerId="AD" clId="Web-{EAF0CA8C-2E93-0684-7218-EDA94A58495A}" dt="2025-02-11T17:52:31.340" v="131" actId="14100"/>
        <pc:sldMkLst>
          <pc:docMk/>
          <pc:sldMk cId="3196508304" sldId="894"/>
        </pc:sldMkLst>
        <pc:spChg chg="del">
          <ac:chgData name="Dr.Joe Arun Raja - Asso.Prof-SOIS" userId="S::joe.arun@presidencyuniversity.in::b798aa45-34f5-4a2a-9585-fa801ce85428" providerId="AD" clId="Web-{EAF0CA8C-2E93-0684-7218-EDA94A58495A}" dt="2025-02-11T17:52:01.230" v="122"/>
          <ac:spMkLst>
            <pc:docMk/>
            <pc:sldMk cId="3196508304" sldId="894"/>
            <ac:spMk id="2" creationId="{A93E8F66-498A-AFDB-34A8-0C89A144DBBC}"/>
          </ac:spMkLst>
        </pc:spChg>
        <pc:spChg chg="del">
          <ac:chgData name="Dr.Joe Arun Raja - Asso.Prof-SOIS" userId="S::joe.arun@presidencyuniversity.in::b798aa45-34f5-4a2a-9585-fa801ce85428" providerId="AD" clId="Web-{EAF0CA8C-2E93-0684-7218-EDA94A58495A}" dt="2025-02-11T17:51:29.745" v="109"/>
          <ac:spMkLst>
            <pc:docMk/>
            <pc:sldMk cId="3196508304" sldId="894"/>
            <ac:spMk id="3" creationId="{60615168-62F3-01EF-8297-7F3EC82ACB96}"/>
          </ac:spMkLst>
        </pc:spChg>
        <pc:spChg chg="add mod">
          <ac:chgData name="Dr.Joe Arun Raja - Asso.Prof-SOIS" userId="S::joe.arun@presidencyuniversity.in::b798aa45-34f5-4a2a-9585-fa801ce85428" providerId="AD" clId="Web-{EAF0CA8C-2E93-0684-7218-EDA94A58495A}" dt="2025-02-11T17:52:20.965" v="127" actId="1076"/>
          <ac:spMkLst>
            <pc:docMk/>
            <pc:sldMk cId="3196508304" sldId="894"/>
            <ac:spMk id="5" creationId="{68C3014A-420A-1885-7B9C-3B91FF02F633}"/>
          </ac:spMkLst>
        </pc:spChg>
        <pc:spChg chg="add mod">
          <ac:chgData name="Dr.Joe Arun Raja - Asso.Prof-SOIS" userId="S::joe.arun@presidencyuniversity.in::b798aa45-34f5-4a2a-9585-fa801ce85428" providerId="AD" clId="Web-{EAF0CA8C-2E93-0684-7218-EDA94A58495A}" dt="2025-02-11T17:52:31.340" v="131" actId="14100"/>
          <ac:spMkLst>
            <pc:docMk/>
            <pc:sldMk cId="3196508304" sldId="894"/>
            <ac:spMk id="6" creationId="{D0B77C4F-F367-E0F4-4C75-1F91BC2F5970}"/>
          </ac:spMkLst>
        </pc:spChg>
      </pc:sldChg>
    </pc:docChg>
  </pc:docChgLst>
  <pc:docChgLst>
    <pc:chgData name="Dr.Joe Arun Raja - Asso.Prof-SOIS" userId="S::joe.arun@presidencyuniversity.in::b798aa45-34f5-4a2a-9585-fa801ce85428" providerId="AD" clId="Web-{DF89395E-7985-68AC-03E0-6394C945A0BE}"/>
    <pc:docChg chg="modSld">
      <pc:chgData name="Dr.Joe Arun Raja - Asso.Prof-SOIS" userId="S::joe.arun@presidencyuniversity.in::b798aa45-34f5-4a2a-9585-fa801ce85428" providerId="AD" clId="Web-{DF89395E-7985-68AC-03E0-6394C945A0BE}" dt="2025-02-12T07:40:08.104" v="42" actId="20577"/>
      <pc:docMkLst>
        <pc:docMk/>
      </pc:docMkLst>
      <pc:sldChg chg="addSp modSp mod setBg">
        <pc:chgData name="Dr.Joe Arun Raja - Asso.Prof-SOIS" userId="S::joe.arun@presidencyuniversity.in::b798aa45-34f5-4a2a-9585-fa801ce85428" providerId="AD" clId="Web-{DF89395E-7985-68AC-03E0-6394C945A0BE}" dt="2025-02-12T06:24:48.425" v="11"/>
        <pc:sldMkLst>
          <pc:docMk/>
          <pc:sldMk cId="0" sldId="636"/>
        </pc:sldMkLst>
        <pc:spChg chg="mod">
          <ac:chgData name="Dr.Joe Arun Raja - Asso.Prof-SOIS" userId="S::joe.arun@presidencyuniversity.in::b798aa45-34f5-4a2a-9585-fa801ce85428" providerId="AD" clId="Web-{DF89395E-7985-68AC-03E0-6394C945A0BE}" dt="2025-02-12T06:24:48.425" v="11"/>
          <ac:spMkLst>
            <pc:docMk/>
            <pc:sldMk cId="0" sldId="636"/>
            <ac:spMk id="2" creationId="{00000000-0000-0000-0000-000000000000}"/>
          </ac:spMkLst>
        </pc:spChg>
        <pc:spChg chg="mod ord">
          <ac:chgData name="Dr.Joe Arun Raja - Asso.Prof-SOIS" userId="S::joe.arun@presidencyuniversity.in::b798aa45-34f5-4a2a-9585-fa801ce85428" providerId="AD" clId="Web-{DF89395E-7985-68AC-03E0-6394C945A0BE}" dt="2025-02-12T06:24:48.425" v="11"/>
          <ac:spMkLst>
            <pc:docMk/>
            <pc:sldMk cId="0" sldId="636"/>
            <ac:spMk id="4" creationId="{00000000-0000-0000-0000-000000000000}"/>
          </ac:spMkLst>
        </pc:spChg>
        <pc:spChg chg="add">
          <ac:chgData name="Dr.Joe Arun Raja - Asso.Prof-SOIS" userId="S::joe.arun@presidencyuniversity.in::b798aa45-34f5-4a2a-9585-fa801ce85428" providerId="AD" clId="Web-{DF89395E-7985-68AC-03E0-6394C945A0BE}" dt="2025-02-12T06:24:48.425" v="11"/>
          <ac:spMkLst>
            <pc:docMk/>
            <pc:sldMk cId="0" sldId="636"/>
            <ac:spMk id="10" creationId="{022BDE4A-8A20-4A69-9C5A-581C82036A4D}"/>
          </ac:spMkLst>
        </pc:spChg>
        <pc:picChg chg="add mod">
          <ac:chgData name="Dr.Joe Arun Raja - Asso.Prof-SOIS" userId="S::joe.arun@presidencyuniversity.in::b798aa45-34f5-4a2a-9585-fa801ce85428" providerId="AD" clId="Web-{DF89395E-7985-68AC-03E0-6394C945A0BE}" dt="2025-02-12T06:24:48.425" v="11"/>
          <ac:picMkLst>
            <pc:docMk/>
            <pc:sldMk cId="0" sldId="636"/>
            <ac:picMk id="3" creationId="{CE314FE2-5730-BC0F-718E-C31BA8A8EACD}"/>
          </ac:picMkLst>
        </pc:picChg>
        <pc:picChg chg="mod">
          <ac:chgData name="Dr.Joe Arun Raja - Asso.Prof-SOIS" userId="S::joe.arun@presidencyuniversity.in::b798aa45-34f5-4a2a-9585-fa801ce85428" providerId="AD" clId="Web-{DF89395E-7985-68AC-03E0-6394C945A0BE}" dt="2025-02-12T06:24:48.425" v="11"/>
          <ac:picMkLst>
            <pc:docMk/>
            <pc:sldMk cId="0" sldId="636"/>
            <ac:picMk id="5" creationId="{00000000-0000-0000-0000-000000000000}"/>
          </ac:picMkLst>
        </pc:picChg>
      </pc:sldChg>
      <pc:sldChg chg="modSp">
        <pc:chgData name="Dr.Joe Arun Raja - Asso.Prof-SOIS" userId="S::joe.arun@presidencyuniversity.in::b798aa45-34f5-4a2a-9585-fa801ce85428" providerId="AD" clId="Web-{DF89395E-7985-68AC-03E0-6394C945A0BE}" dt="2025-02-12T06:22:39.389" v="1"/>
        <pc:sldMkLst>
          <pc:docMk/>
          <pc:sldMk cId="0" sldId="656"/>
        </pc:sldMkLst>
        <pc:spChg chg="mod">
          <ac:chgData name="Dr.Joe Arun Raja - Asso.Prof-SOIS" userId="S::joe.arun@presidencyuniversity.in::b798aa45-34f5-4a2a-9585-fa801ce85428" providerId="AD" clId="Web-{DF89395E-7985-68AC-03E0-6394C945A0BE}" dt="2025-02-12T06:22:31.310" v="0" actId="1076"/>
          <ac:spMkLst>
            <pc:docMk/>
            <pc:sldMk cId="0" sldId="656"/>
            <ac:spMk id="2" creationId="{00000000-0000-0000-0000-000000000000}"/>
          </ac:spMkLst>
        </pc:spChg>
        <pc:spChg chg="mod">
          <ac:chgData name="Dr.Joe Arun Raja - Asso.Prof-SOIS" userId="S::joe.arun@presidencyuniversity.in::b798aa45-34f5-4a2a-9585-fa801ce85428" providerId="AD" clId="Web-{DF89395E-7985-68AC-03E0-6394C945A0BE}" dt="2025-02-12T06:22:39.389" v="1"/>
          <ac:spMkLst>
            <pc:docMk/>
            <pc:sldMk cId="0" sldId="656"/>
            <ac:spMk id="3" creationId="{00000000-0000-0000-0000-000000000000}"/>
          </ac:spMkLst>
        </pc:spChg>
      </pc:sldChg>
      <pc:sldChg chg="modSp">
        <pc:chgData name="Dr.Joe Arun Raja - Asso.Prof-SOIS" userId="S::joe.arun@presidencyuniversity.in::b798aa45-34f5-4a2a-9585-fa801ce85428" providerId="AD" clId="Web-{DF89395E-7985-68AC-03E0-6394C945A0BE}" dt="2025-02-12T06:22:49.951" v="2" actId="1076"/>
        <pc:sldMkLst>
          <pc:docMk/>
          <pc:sldMk cId="0" sldId="657"/>
        </pc:sldMkLst>
        <pc:spChg chg="mod">
          <ac:chgData name="Dr.Joe Arun Raja - Asso.Prof-SOIS" userId="S::joe.arun@presidencyuniversity.in::b798aa45-34f5-4a2a-9585-fa801ce85428" providerId="AD" clId="Web-{DF89395E-7985-68AC-03E0-6394C945A0BE}" dt="2025-02-12T06:22:49.951" v="2" actId="1076"/>
          <ac:spMkLst>
            <pc:docMk/>
            <pc:sldMk cId="0" sldId="657"/>
            <ac:spMk id="3" creationId="{00000000-0000-0000-0000-000000000000}"/>
          </ac:spMkLst>
        </pc:spChg>
      </pc:sldChg>
      <pc:sldChg chg="modSp">
        <pc:chgData name="Dr.Joe Arun Raja - Asso.Prof-SOIS" userId="S::joe.arun@presidencyuniversity.in::b798aa45-34f5-4a2a-9585-fa801ce85428" providerId="AD" clId="Web-{DF89395E-7985-68AC-03E0-6394C945A0BE}" dt="2025-02-12T07:19:01.007" v="19" actId="1076"/>
        <pc:sldMkLst>
          <pc:docMk/>
          <pc:sldMk cId="0" sldId="669"/>
        </pc:sldMkLst>
        <pc:spChg chg="mod">
          <ac:chgData name="Dr.Joe Arun Raja - Asso.Prof-SOIS" userId="S::joe.arun@presidencyuniversity.in::b798aa45-34f5-4a2a-9585-fa801ce85428" providerId="AD" clId="Web-{DF89395E-7985-68AC-03E0-6394C945A0BE}" dt="2025-02-12T07:18:57.397" v="18" actId="1076"/>
          <ac:spMkLst>
            <pc:docMk/>
            <pc:sldMk cId="0" sldId="669"/>
            <ac:spMk id="2" creationId="{00000000-0000-0000-0000-000000000000}"/>
          </ac:spMkLst>
        </pc:spChg>
        <pc:spChg chg="mod">
          <ac:chgData name="Dr.Joe Arun Raja - Asso.Prof-SOIS" userId="S::joe.arun@presidencyuniversity.in::b798aa45-34f5-4a2a-9585-fa801ce85428" providerId="AD" clId="Web-{DF89395E-7985-68AC-03E0-6394C945A0BE}" dt="2025-02-12T07:19:01.007" v="19" actId="1076"/>
          <ac:spMkLst>
            <pc:docMk/>
            <pc:sldMk cId="0" sldId="669"/>
            <ac:spMk id="3" creationId="{00000000-0000-0000-0000-000000000000}"/>
          </ac:spMkLst>
        </pc:spChg>
      </pc:sldChg>
      <pc:sldChg chg="modSp">
        <pc:chgData name="Dr.Joe Arun Raja - Asso.Prof-SOIS" userId="S::joe.arun@presidencyuniversity.in::b798aa45-34f5-4a2a-9585-fa801ce85428" providerId="AD" clId="Web-{DF89395E-7985-68AC-03E0-6394C945A0BE}" dt="2025-02-12T07:19:42.821" v="21" actId="20577"/>
        <pc:sldMkLst>
          <pc:docMk/>
          <pc:sldMk cId="0" sldId="673"/>
        </pc:sldMkLst>
        <pc:spChg chg="mod">
          <ac:chgData name="Dr.Joe Arun Raja - Asso.Prof-SOIS" userId="S::joe.arun@presidencyuniversity.in::b798aa45-34f5-4a2a-9585-fa801ce85428" providerId="AD" clId="Web-{DF89395E-7985-68AC-03E0-6394C945A0BE}" dt="2025-02-12T07:19:42.821" v="21" actId="20577"/>
          <ac:spMkLst>
            <pc:docMk/>
            <pc:sldMk cId="0" sldId="673"/>
            <ac:spMk id="6" creationId="{00000000-0000-0000-0000-000000000000}"/>
          </ac:spMkLst>
        </pc:spChg>
      </pc:sldChg>
      <pc:sldChg chg="modSp">
        <pc:chgData name="Dr.Joe Arun Raja - Asso.Prof-SOIS" userId="S::joe.arun@presidencyuniversity.in::b798aa45-34f5-4a2a-9585-fa801ce85428" providerId="AD" clId="Web-{DF89395E-7985-68AC-03E0-6394C945A0BE}" dt="2025-02-12T07:20:15.244" v="28" actId="14100"/>
        <pc:sldMkLst>
          <pc:docMk/>
          <pc:sldMk cId="0" sldId="674"/>
        </pc:sldMkLst>
        <pc:spChg chg="mod">
          <ac:chgData name="Dr.Joe Arun Raja - Asso.Prof-SOIS" userId="S::joe.arun@presidencyuniversity.in::b798aa45-34f5-4a2a-9585-fa801ce85428" providerId="AD" clId="Web-{DF89395E-7985-68AC-03E0-6394C945A0BE}" dt="2025-02-12T07:20:05.369" v="25" actId="20577"/>
          <ac:spMkLst>
            <pc:docMk/>
            <pc:sldMk cId="0" sldId="674"/>
            <ac:spMk id="3" creationId="{00000000-0000-0000-0000-000000000000}"/>
          </ac:spMkLst>
        </pc:spChg>
        <pc:picChg chg="mod">
          <ac:chgData name="Dr.Joe Arun Raja - Asso.Prof-SOIS" userId="S::joe.arun@presidencyuniversity.in::b798aa45-34f5-4a2a-9585-fa801ce85428" providerId="AD" clId="Web-{DF89395E-7985-68AC-03E0-6394C945A0BE}" dt="2025-02-12T07:20:15.244" v="28" actId="14100"/>
          <ac:picMkLst>
            <pc:docMk/>
            <pc:sldMk cId="0" sldId="674"/>
            <ac:picMk id="5" creationId="{00000000-0000-0000-0000-000000000000}"/>
          </ac:picMkLst>
        </pc:picChg>
      </pc:sldChg>
      <pc:sldChg chg="addSp modSp">
        <pc:chgData name="Dr.Joe Arun Raja - Asso.Prof-SOIS" userId="S::joe.arun@presidencyuniversity.in::b798aa45-34f5-4a2a-9585-fa801ce85428" providerId="AD" clId="Web-{DF89395E-7985-68AC-03E0-6394C945A0BE}" dt="2025-02-12T07:21:07.403" v="39" actId="20577"/>
        <pc:sldMkLst>
          <pc:docMk/>
          <pc:sldMk cId="0" sldId="675"/>
        </pc:sldMkLst>
        <pc:spChg chg="mod">
          <ac:chgData name="Dr.Joe Arun Raja - Asso.Prof-SOIS" userId="S::joe.arun@presidencyuniversity.in::b798aa45-34f5-4a2a-9585-fa801ce85428" providerId="AD" clId="Web-{DF89395E-7985-68AC-03E0-6394C945A0BE}" dt="2025-02-12T07:20:33.886" v="31" actId="14100"/>
          <ac:spMkLst>
            <pc:docMk/>
            <pc:sldMk cId="0" sldId="675"/>
            <ac:spMk id="3" creationId="{00000000-0000-0000-0000-000000000000}"/>
          </ac:spMkLst>
        </pc:spChg>
        <pc:spChg chg="add mod">
          <ac:chgData name="Dr.Joe Arun Raja - Asso.Prof-SOIS" userId="S::joe.arun@presidencyuniversity.in::b798aa45-34f5-4a2a-9585-fa801ce85428" providerId="AD" clId="Web-{DF89395E-7985-68AC-03E0-6394C945A0BE}" dt="2025-02-12T07:21:07.403" v="39" actId="20577"/>
          <ac:spMkLst>
            <pc:docMk/>
            <pc:sldMk cId="0" sldId="675"/>
            <ac:spMk id="5" creationId="{EA40F9C6-3FC3-3D5C-7E1D-C2243E04A2C8}"/>
          </ac:spMkLst>
        </pc:spChg>
      </pc:sldChg>
      <pc:sldChg chg="modSp">
        <pc:chgData name="Dr.Joe Arun Raja - Asso.Prof-SOIS" userId="S::joe.arun@presidencyuniversity.in::b798aa45-34f5-4a2a-9585-fa801ce85428" providerId="AD" clId="Web-{DF89395E-7985-68AC-03E0-6394C945A0BE}" dt="2025-02-12T07:40:08.104" v="42" actId="20577"/>
        <pc:sldMkLst>
          <pc:docMk/>
          <pc:sldMk cId="0" sldId="689"/>
        </pc:sldMkLst>
        <pc:spChg chg="mod">
          <ac:chgData name="Dr.Joe Arun Raja - Asso.Prof-SOIS" userId="S::joe.arun@presidencyuniversity.in::b798aa45-34f5-4a2a-9585-fa801ce85428" providerId="AD" clId="Web-{DF89395E-7985-68AC-03E0-6394C945A0BE}" dt="2025-02-12T07:40:08.104" v="42" actId="20577"/>
          <ac:spMkLst>
            <pc:docMk/>
            <pc:sldMk cId="0" sldId="689"/>
            <ac:spMk id="3" creationId="{00000000-0000-0000-0000-000000000000}"/>
          </ac:spMkLst>
        </pc:spChg>
      </pc:sldChg>
      <pc:sldChg chg="delSp modSp">
        <pc:chgData name="Dr.Joe Arun Raja - Asso.Prof-SOIS" userId="S::joe.arun@presidencyuniversity.in::b798aa45-34f5-4a2a-9585-fa801ce85428" providerId="AD" clId="Web-{DF89395E-7985-68AC-03E0-6394C945A0BE}" dt="2025-02-12T07:18:25.193" v="17"/>
        <pc:sldMkLst>
          <pc:docMk/>
          <pc:sldMk cId="1672047576" sldId="889"/>
        </pc:sldMkLst>
        <pc:spChg chg="del">
          <ac:chgData name="Dr.Joe Arun Raja - Asso.Prof-SOIS" userId="S::joe.arun@presidencyuniversity.in::b798aa45-34f5-4a2a-9585-fa801ce85428" providerId="AD" clId="Web-{DF89395E-7985-68AC-03E0-6394C945A0BE}" dt="2025-02-12T07:18:07.770" v="12"/>
          <ac:spMkLst>
            <pc:docMk/>
            <pc:sldMk cId="1672047576" sldId="889"/>
            <ac:spMk id="2" creationId="{F003BF46-4E3B-5A6C-920B-E3BC823A0E50}"/>
          </ac:spMkLst>
        </pc:spChg>
        <pc:spChg chg="mod">
          <ac:chgData name="Dr.Joe Arun Raja - Asso.Prof-SOIS" userId="S::joe.arun@presidencyuniversity.in::b798aa45-34f5-4a2a-9585-fa801ce85428" providerId="AD" clId="Web-{DF89395E-7985-68AC-03E0-6394C945A0BE}" dt="2025-02-12T07:18:25.193" v="17"/>
          <ac:spMkLst>
            <pc:docMk/>
            <pc:sldMk cId="1672047576" sldId="889"/>
            <ac:spMk id="3" creationId="{712DF563-F1DE-C6C4-87D2-95D3BD89E9B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5163DD-12C9-4B8E-91F3-BECE4B548A1F}" type="datetimeFigureOut">
              <a:rPr lang="en-US" smtClean="0"/>
              <a:pPr/>
              <a:t>2/19/2025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884565-77A9-41BC-A3D1-C71554A711C1}" type="slidenum">
              <a:rPr lang="en-US" smtClean="0"/>
              <a:pPr/>
              <a:t>‹#›</a:t>
            </a:fld>
            <a:endParaRPr lang="en-US"/>
          </a:p>
        </p:txBody>
      </p:sp>
    </p:spTree>
    <p:extLst>
      <p:ext uri="{BB962C8B-B14F-4D97-AF65-F5344CB8AC3E}">
        <p14:creationId xmlns:p14="http://schemas.microsoft.com/office/powerpoint/2010/main" val="5344151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B35E0ABE-3FD2-4491-A84F-F5DF78F574D2}" type="datetimeFigureOut">
              <a:rPr lang="en-US"/>
              <a:pPr>
                <a:defRPr/>
              </a:pPr>
              <a:t>2/19/2025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DD763F7-5C11-4DBC-83B1-39D83E1FBE10}" type="slidenum">
              <a:rPr lang="en-US" altLang="en-US"/>
              <a:pPr>
                <a:defRPr/>
              </a:pPr>
              <a:t>‹#›</a:t>
            </a:fld>
            <a:endParaRPr lang="en-US" altLang="en-US"/>
          </a:p>
        </p:txBody>
      </p:sp>
    </p:spTree>
    <p:extLst>
      <p:ext uri="{BB962C8B-B14F-4D97-AF65-F5344CB8AC3E}">
        <p14:creationId xmlns:p14="http://schemas.microsoft.com/office/powerpoint/2010/main" val="217198571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2292E83-4E84-4740-8999-21B99A524EB4}" type="datetime1">
              <a:rPr lang="en-US" smtClean="0"/>
              <a:pPr>
                <a:defRPr/>
              </a:pPr>
              <a:t>2/19/2025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2A8AC2-F0C4-4335-A6D7-C22D8A222454}" type="slidenum">
              <a:rPr lang="en-US" altLang="en-US"/>
              <a:pPr>
                <a:defRPr/>
              </a:pPr>
              <a:t>‹#›</a:t>
            </a:fld>
            <a:endParaRPr lang="en-US" altLang="en-US"/>
          </a:p>
        </p:txBody>
      </p:sp>
    </p:spTree>
    <p:extLst>
      <p:ext uri="{BB962C8B-B14F-4D97-AF65-F5344CB8AC3E}">
        <p14:creationId xmlns:p14="http://schemas.microsoft.com/office/powerpoint/2010/main" val="209659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4AD883A-3962-435F-9831-24ADC35CB10C}" type="datetime1">
              <a:rPr lang="en-US" smtClean="0"/>
              <a:pPr>
                <a:defRPr/>
              </a:pPr>
              <a:t>2/19/2025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110372-953E-4601-976C-D82CD9FCE073}" type="slidenum">
              <a:rPr lang="en-US" altLang="en-US"/>
              <a:pPr>
                <a:defRPr/>
              </a:pPr>
              <a:t>‹#›</a:t>
            </a:fld>
            <a:endParaRPr lang="en-US" altLang="en-US"/>
          </a:p>
        </p:txBody>
      </p:sp>
    </p:spTree>
    <p:extLst>
      <p:ext uri="{BB962C8B-B14F-4D97-AF65-F5344CB8AC3E}">
        <p14:creationId xmlns:p14="http://schemas.microsoft.com/office/powerpoint/2010/main" val="231491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ADF5F9B-46DC-4E4F-98F8-47F377D811C8}" type="datetime1">
              <a:rPr lang="en-US" smtClean="0"/>
              <a:pPr>
                <a:defRPr/>
              </a:pPr>
              <a:t>2/19/2025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CDF80F-6F68-4B94-9701-0F2026993C48}" type="slidenum">
              <a:rPr lang="en-US" altLang="en-US"/>
              <a:pPr>
                <a:defRPr/>
              </a:pPr>
              <a:t>‹#›</a:t>
            </a:fld>
            <a:endParaRPr lang="en-US" altLang="en-US"/>
          </a:p>
        </p:txBody>
      </p:sp>
    </p:spTree>
    <p:extLst>
      <p:ext uri="{BB962C8B-B14F-4D97-AF65-F5344CB8AC3E}">
        <p14:creationId xmlns:p14="http://schemas.microsoft.com/office/powerpoint/2010/main" val="214401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B3B847F-E800-49BB-B888-ECFD11F24C1D}" type="datetime1">
              <a:rPr lang="en-US" smtClean="0"/>
              <a:pPr>
                <a:defRPr/>
              </a:pPr>
              <a:t>2/19/2025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1CA5F2-CD08-4EF5-BAD9-872B7BB27165}" type="slidenum">
              <a:rPr lang="en-US" altLang="en-US"/>
              <a:pPr>
                <a:defRPr/>
              </a:pPr>
              <a:t>‹#›</a:t>
            </a:fld>
            <a:endParaRPr lang="en-US" altLang="en-US"/>
          </a:p>
        </p:txBody>
      </p:sp>
    </p:spTree>
    <p:extLst>
      <p:ext uri="{BB962C8B-B14F-4D97-AF65-F5344CB8AC3E}">
        <p14:creationId xmlns:p14="http://schemas.microsoft.com/office/powerpoint/2010/main" val="363367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A39EC45-EBE1-44DB-AD55-76A5CDEE8551}" type="datetime1">
              <a:rPr lang="en-US" smtClean="0"/>
              <a:pPr>
                <a:defRPr/>
              </a:pPr>
              <a:t>2/19/2025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B43365-358E-4EFB-9D2F-D6778ADA2A33}" type="slidenum">
              <a:rPr lang="en-US" altLang="en-US"/>
              <a:pPr>
                <a:defRPr/>
              </a:pPr>
              <a:t>‹#›</a:t>
            </a:fld>
            <a:endParaRPr lang="en-US" altLang="en-US"/>
          </a:p>
        </p:txBody>
      </p:sp>
    </p:spTree>
    <p:extLst>
      <p:ext uri="{BB962C8B-B14F-4D97-AF65-F5344CB8AC3E}">
        <p14:creationId xmlns:p14="http://schemas.microsoft.com/office/powerpoint/2010/main" val="81115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3A84E65-0CE4-4441-ACE8-8E023A7A741C}" type="datetime1">
              <a:rPr lang="en-US" smtClean="0"/>
              <a:pPr>
                <a:defRPr/>
              </a:pPr>
              <a:t>2/19/2025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61B66A-860D-4F77-A12A-57453AAB16AB}" type="slidenum">
              <a:rPr lang="en-US" altLang="en-US"/>
              <a:pPr>
                <a:defRPr/>
              </a:pPr>
              <a:t>‹#›</a:t>
            </a:fld>
            <a:endParaRPr lang="en-US" altLang="en-US"/>
          </a:p>
        </p:txBody>
      </p:sp>
    </p:spTree>
    <p:extLst>
      <p:ext uri="{BB962C8B-B14F-4D97-AF65-F5344CB8AC3E}">
        <p14:creationId xmlns:p14="http://schemas.microsoft.com/office/powerpoint/2010/main" val="39459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BC930A8-B92B-4AD0-9CA2-E3573C2D7B68}" type="datetime1">
              <a:rPr lang="en-US" smtClean="0"/>
              <a:pPr>
                <a:defRPr/>
              </a:pPr>
              <a:t>2/19/2025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19E9FAA-A59B-4AE0-A044-7FE2AB03AB9B}" type="slidenum">
              <a:rPr lang="en-US" altLang="en-US"/>
              <a:pPr>
                <a:defRPr/>
              </a:pPr>
              <a:t>‹#›</a:t>
            </a:fld>
            <a:endParaRPr lang="en-US" altLang="en-US"/>
          </a:p>
        </p:txBody>
      </p:sp>
    </p:spTree>
    <p:extLst>
      <p:ext uri="{BB962C8B-B14F-4D97-AF65-F5344CB8AC3E}">
        <p14:creationId xmlns:p14="http://schemas.microsoft.com/office/powerpoint/2010/main" val="97007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BFAF9F0-86F4-41BA-BF04-7A68BB35962C}" type="datetime1">
              <a:rPr lang="en-US" smtClean="0"/>
              <a:pPr>
                <a:defRPr/>
              </a:pPr>
              <a:t>2/19/2025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FF55CBD-5A35-43A0-8B72-DFEEFFF78235}" type="slidenum">
              <a:rPr lang="en-US" altLang="en-US"/>
              <a:pPr>
                <a:defRPr/>
              </a:pPr>
              <a:t>‹#›</a:t>
            </a:fld>
            <a:endParaRPr lang="en-US" altLang="en-US"/>
          </a:p>
        </p:txBody>
      </p:sp>
    </p:spTree>
    <p:extLst>
      <p:ext uri="{BB962C8B-B14F-4D97-AF65-F5344CB8AC3E}">
        <p14:creationId xmlns:p14="http://schemas.microsoft.com/office/powerpoint/2010/main" val="378413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B284C8E-89B8-4DD1-9A54-0E190BA47E5D}" type="datetime1">
              <a:rPr lang="en-US" smtClean="0"/>
              <a:pPr>
                <a:defRPr/>
              </a:pPr>
              <a:t>2/19/2025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EDAE260-203A-48BA-B1E0-2820BBC6B005}" type="slidenum">
              <a:rPr lang="en-US" altLang="en-US"/>
              <a:pPr>
                <a:defRPr/>
              </a:pPr>
              <a:t>‹#›</a:t>
            </a:fld>
            <a:endParaRPr lang="en-US" altLang="en-US"/>
          </a:p>
        </p:txBody>
      </p:sp>
    </p:spTree>
    <p:extLst>
      <p:ext uri="{BB962C8B-B14F-4D97-AF65-F5344CB8AC3E}">
        <p14:creationId xmlns:p14="http://schemas.microsoft.com/office/powerpoint/2010/main" val="351190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B53A74D-7B57-49DB-9938-D92105508A1C}" type="datetime1">
              <a:rPr lang="en-US" smtClean="0"/>
              <a:pPr>
                <a:defRPr/>
              </a:pPr>
              <a:t>2/19/2025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43378E-E05F-4D65-B4F7-A87FC0276302}" type="slidenum">
              <a:rPr lang="en-US" altLang="en-US"/>
              <a:pPr>
                <a:defRPr/>
              </a:pPr>
              <a:t>‹#›</a:t>
            </a:fld>
            <a:endParaRPr lang="en-US" altLang="en-US"/>
          </a:p>
        </p:txBody>
      </p:sp>
    </p:spTree>
    <p:extLst>
      <p:ext uri="{BB962C8B-B14F-4D97-AF65-F5344CB8AC3E}">
        <p14:creationId xmlns:p14="http://schemas.microsoft.com/office/powerpoint/2010/main" val="239891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9F7E326-5233-47C9-9183-AB0FCA1C5179}" type="datetime1">
              <a:rPr lang="en-US" smtClean="0"/>
              <a:pPr>
                <a:defRPr/>
              </a:pPr>
              <a:t>2/19/2025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2A09E5-A14B-4738-A48E-EF064E453217}" type="slidenum">
              <a:rPr lang="en-US" altLang="en-US"/>
              <a:pPr>
                <a:defRPr/>
              </a:pPr>
              <a:t>‹#›</a:t>
            </a:fld>
            <a:endParaRPr lang="en-US" altLang="en-US"/>
          </a:p>
        </p:txBody>
      </p:sp>
    </p:spTree>
    <p:extLst>
      <p:ext uri="{BB962C8B-B14F-4D97-AF65-F5344CB8AC3E}">
        <p14:creationId xmlns:p14="http://schemas.microsoft.com/office/powerpoint/2010/main" val="394938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14A44C2B-9FC4-482D-A60E-5D6C377FC33F}" type="datetime1">
              <a:rPr lang="en-US" smtClean="0"/>
              <a:pPr>
                <a:defRPr/>
              </a:pPr>
              <a:t>2/19/2025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03391736-D1CD-4256-BC31-406FE5C1CD1F}" type="slidenum">
              <a:rPr lang="en-US" altLang="en-US"/>
              <a:pPr>
                <a:defRPr/>
              </a:pPr>
              <a:t>‹#›</a:t>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hyperlink" Target="https://www.javatpoint.com/jstl-function-tags" TargetMode="External"/><Relationship Id="rId2" Type="http://schemas.openxmlformats.org/officeDocument/2006/relationships/hyperlink" Target="https://www.javatpoint.com/jstl-core-tags" TargetMode="External"/><Relationship Id="rId1" Type="http://schemas.openxmlformats.org/officeDocument/2006/relationships/slideLayout" Target="../slideLayouts/slideLayout2.xml"/><Relationship Id="rId6" Type="http://schemas.openxmlformats.org/officeDocument/2006/relationships/hyperlink" Target="https://www.javatpoint.com/jstl-sql-tags" TargetMode="External"/><Relationship Id="rId5" Type="http://schemas.openxmlformats.org/officeDocument/2006/relationships/hyperlink" Target="https://www.javatpoint.com/jstl-xml-tags" TargetMode="External"/><Relationship Id="rId4" Type="http://schemas.openxmlformats.org/officeDocument/2006/relationships/hyperlink" Target="https://www.javatpoint.com/jstl-formatting-tags" TargetMode="External"/></Relationships>
</file>

<file path=ppt/slides/_rels/slide131.xml.rels><?xml version="1.0" encoding="UTF-8" standalone="yes"?>
<Relationships xmlns="http://schemas.openxmlformats.org/package/2006/relationships"><Relationship Id="rId8" Type="http://schemas.openxmlformats.org/officeDocument/2006/relationships/hyperlink" Target="https://www.javatpoint.com/jstl-core-choose-when-otherwise-tag" TargetMode="External"/><Relationship Id="rId13" Type="http://schemas.openxmlformats.org/officeDocument/2006/relationships/hyperlink" Target="https://www.javatpoint.com/jstl-core-url-tag" TargetMode="External"/><Relationship Id="rId3" Type="http://schemas.openxmlformats.org/officeDocument/2006/relationships/hyperlink" Target="https://www.javatpoint.com/jstl-core-import-tag" TargetMode="External"/><Relationship Id="rId7" Type="http://schemas.openxmlformats.org/officeDocument/2006/relationships/hyperlink" Target="https://www.javatpoint.com/jstl-core-if-tag" TargetMode="External"/><Relationship Id="rId12" Type="http://schemas.openxmlformats.org/officeDocument/2006/relationships/hyperlink" Target="https://www.javatpoint.com/jstl-core-redirect-tag" TargetMode="External"/><Relationship Id="rId2" Type="http://schemas.openxmlformats.org/officeDocument/2006/relationships/hyperlink" Target="https://www.javatpoint.com/jstl-core-out-tag" TargetMode="External"/><Relationship Id="rId1" Type="http://schemas.openxmlformats.org/officeDocument/2006/relationships/slideLayout" Target="../slideLayouts/slideLayout2.xml"/><Relationship Id="rId6" Type="http://schemas.openxmlformats.org/officeDocument/2006/relationships/hyperlink" Target="https://www.javatpoint.com/jstl-core-catch-tag" TargetMode="External"/><Relationship Id="rId11" Type="http://schemas.openxmlformats.org/officeDocument/2006/relationships/hyperlink" Target="https://www.javatpoint.com/jstl-core-param-tag" TargetMode="External"/><Relationship Id="rId5" Type="http://schemas.openxmlformats.org/officeDocument/2006/relationships/hyperlink" Target="https://www.javatpoint.com/jstl-core-remove-tag" TargetMode="External"/><Relationship Id="rId10" Type="http://schemas.openxmlformats.org/officeDocument/2006/relationships/hyperlink" Target="https://www.javatpoint.com/jstl-core-forTokens" TargetMode="External"/><Relationship Id="rId4" Type="http://schemas.openxmlformats.org/officeDocument/2006/relationships/hyperlink" Target="https://www.javatpoint.com/jstl-core-set-tag" TargetMode="External"/><Relationship Id="rId9" Type="http://schemas.openxmlformats.org/officeDocument/2006/relationships/hyperlink" Target="https://www.javatpoint.com/jstl-core-forEach-tag"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8" Type="http://schemas.openxmlformats.org/officeDocument/2006/relationships/hyperlink" Target="https://www.javatpoint.com/jstl-fn-startswith-function" TargetMode="External"/><Relationship Id="rId13" Type="http://schemas.openxmlformats.org/officeDocument/2006/relationships/hyperlink" Target="https://www.javatpoint.com/jstl-fn-substringafter-function" TargetMode="External"/><Relationship Id="rId3" Type="http://schemas.openxmlformats.org/officeDocument/2006/relationships/hyperlink" Target="https://www.javatpoint.com/jstl-fn-contains-ignorecase-function" TargetMode="External"/><Relationship Id="rId7" Type="http://schemas.openxmlformats.org/officeDocument/2006/relationships/hyperlink" Target="https://www.javatpoint.com/jstl-fn-trim-function" TargetMode="External"/><Relationship Id="rId12" Type="http://schemas.openxmlformats.org/officeDocument/2006/relationships/hyperlink" Target="https://www.javatpoint.com/jstl-fn-substring-function" TargetMode="External"/><Relationship Id="rId2" Type="http://schemas.openxmlformats.org/officeDocument/2006/relationships/hyperlink" Target="https://www.javatpoint.com/jstl-fn-contains-function" TargetMode="External"/><Relationship Id="rId16" Type="http://schemas.openxmlformats.org/officeDocument/2006/relationships/hyperlink" Target="https://www.javatpoint.com/jstl-fn-replace-function" TargetMode="External"/><Relationship Id="rId1" Type="http://schemas.openxmlformats.org/officeDocument/2006/relationships/slideLayout" Target="../slideLayouts/slideLayout2.xml"/><Relationship Id="rId6" Type="http://schemas.openxmlformats.org/officeDocument/2006/relationships/hyperlink" Target="https://www.javatpoint.com/jstl-fn-indexof-function" TargetMode="External"/><Relationship Id="rId11" Type="http://schemas.openxmlformats.org/officeDocument/2006/relationships/hyperlink" Target="https://www.javatpoint.com/jstl-fn-touppercase-function" TargetMode="External"/><Relationship Id="rId5" Type="http://schemas.openxmlformats.org/officeDocument/2006/relationships/hyperlink" Target="https://www.javatpoint.com/jstl-fn-escapexml-function" TargetMode="External"/><Relationship Id="rId15" Type="http://schemas.openxmlformats.org/officeDocument/2006/relationships/hyperlink" Target="https://www.javatpoint.com/jstl-fn-length-function" TargetMode="External"/><Relationship Id="rId10" Type="http://schemas.openxmlformats.org/officeDocument/2006/relationships/hyperlink" Target="https://www.javatpoint.com/jstl-fn-tolowercase-function" TargetMode="External"/><Relationship Id="rId4" Type="http://schemas.openxmlformats.org/officeDocument/2006/relationships/hyperlink" Target="https://www.javatpoint.com/jstl-fn-endwidth-function" TargetMode="External"/><Relationship Id="rId9" Type="http://schemas.openxmlformats.org/officeDocument/2006/relationships/hyperlink" Target="https://www.javatpoint.com/jstl-fn-split-function" TargetMode="External"/><Relationship Id="rId14" Type="http://schemas.openxmlformats.org/officeDocument/2006/relationships/hyperlink" Target="https://www.javatpoint.com/jstl-fn-substringbefore-function"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hyperlink" Target="https://www.javaguides.net/p/servlet-tutorial.html" TargetMode="External"/><Relationship Id="rId2" Type="http://schemas.openxmlformats.org/officeDocument/2006/relationships/hyperlink" Target="http://www.javaguides.net/p/jsp-tutorial.html" TargetMode="External"/><Relationship Id="rId1" Type="http://schemas.openxmlformats.org/officeDocument/2006/relationships/slideLayout" Target="../slideLayouts/slideLayout2.xml"/><Relationship Id="rId4" Type="http://schemas.openxmlformats.org/officeDocument/2006/relationships/hyperlink" Target="http://www.javaguides.net/p/jdbc-tutorial.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hyperlink" Target="http://localhost:8080/jsp-jdbc-mysql-example/employeeregister.jsp" TargetMode="Externa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hyperlink" Target="https://www.javaguides.net/2019/03/registration-form-using-jsp-servlet-jdbc-mysql-example.html" TargetMode="External"/><Relationship Id="rId2" Type="http://schemas.openxmlformats.org/officeDocument/2006/relationships/hyperlink" Target="https://www.javatpoint.com/MVC-in-jsp"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omcat.apache.org/download-90.cgi" TargetMode="External"/><Relationship Id="rId2" Type="http://schemas.openxmlformats.org/officeDocument/2006/relationships/hyperlink" Target="https://www.baeldung.com/intro-to-servlet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Garbage-Collection" TargetMode="External"/><Relationship Id="rId2" Type="http://schemas.openxmlformats.org/officeDocument/2006/relationships/hyperlink" Target="https://www.javatpoint.com/jvm-java-virtual-machine"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Module 2 </a:t>
            </a:r>
            <a:endParaRPr lang="en-US" dirty="0"/>
          </a:p>
        </p:txBody>
      </p:sp>
      <p:sp>
        <p:nvSpPr>
          <p:cNvPr id="3" name="Content Placeholder 2"/>
          <p:cNvSpPr>
            <a:spLocks noGrp="1"/>
          </p:cNvSpPr>
          <p:nvPr>
            <p:ph type="subTitle" idx="1"/>
          </p:nvPr>
        </p:nvSpPr>
        <p:spPr/>
        <p:txBody>
          <a:bodyPr/>
          <a:lstStyle/>
          <a:p>
            <a:pPr>
              <a:buNone/>
            </a:pPr>
            <a:r>
              <a:rPr lang="en-GB" sz="4400" dirty="0"/>
              <a:t>Java EE Web Applications</a:t>
            </a:r>
            <a:endParaRPr lang="en-US" sz="44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a:t> </a:t>
            </a:r>
            <a:r>
              <a:rPr lang="en-GB" dirty="0" err="1"/>
              <a:t>Servlet</a:t>
            </a:r>
            <a:r>
              <a:rPr lang="en-GB" dirty="0"/>
              <a:t> Container</a:t>
            </a:r>
            <a:br>
              <a:rPr lang="en-GB" dirty="0"/>
            </a:br>
            <a:endParaRPr lang="en-US" dirty="0"/>
          </a:p>
        </p:txBody>
      </p:sp>
      <p:sp>
        <p:nvSpPr>
          <p:cNvPr id="3" name="Content Placeholder 2"/>
          <p:cNvSpPr>
            <a:spLocks noGrp="1"/>
          </p:cNvSpPr>
          <p:nvPr>
            <p:ph idx="1"/>
          </p:nvPr>
        </p:nvSpPr>
        <p:spPr>
          <a:xfrm>
            <a:off x="838200" y="1000108"/>
            <a:ext cx="10515600" cy="5176855"/>
          </a:xfrm>
        </p:spPr>
        <p:txBody>
          <a:bodyPr/>
          <a:lstStyle/>
          <a:p>
            <a:r>
              <a:rPr lang="en-GB" sz="1800" dirty="0"/>
              <a:t>It provides the runtime environment for </a:t>
            </a:r>
            <a:r>
              <a:rPr lang="en-GB" sz="1800" dirty="0" err="1"/>
              <a:t>JavaEE</a:t>
            </a:r>
            <a:r>
              <a:rPr lang="en-GB" sz="1800" dirty="0"/>
              <a:t> (j2ee) applications. The client/user can request only a static WebPages from the server. If the user wants to read the web pages as per input then the </a:t>
            </a:r>
            <a:r>
              <a:rPr lang="en-GB" sz="1800" dirty="0" err="1"/>
              <a:t>servlet</a:t>
            </a:r>
            <a:r>
              <a:rPr lang="en-GB" sz="1800" dirty="0"/>
              <a:t> container is used in java.</a:t>
            </a:r>
          </a:p>
          <a:p>
            <a:r>
              <a:rPr lang="en-GB" sz="1800" dirty="0"/>
              <a:t>The </a:t>
            </a:r>
            <a:r>
              <a:rPr lang="en-GB" sz="1800" dirty="0" err="1"/>
              <a:t>servlet</a:t>
            </a:r>
            <a:r>
              <a:rPr lang="en-GB" sz="1800" dirty="0"/>
              <a:t> container is the part of web server which can be run in a separate process. We can classify the </a:t>
            </a:r>
            <a:r>
              <a:rPr lang="en-GB" sz="1800" dirty="0" err="1"/>
              <a:t>servlet</a:t>
            </a:r>
            <a:r>
              <a:rPr lang="en-GB" sz="1800" dirty="0"/>
              <a:t> container states in three types:</a:t>
            </a:r>
          </a:p>
          <a:p>
            <a:pPr>
              <a:spcBef>
                <a:spcPts val="0"/>
              </a:spcBef>
              <a:buNone/>
            </a:pPr>
            <a:r>
              <a:rPr lang="en-US" sz="18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a:t>
            </a:fld>
            <a:endParaRPr lang="en-US" altLang="en-US"/>
          </a:p>
        </p:txBody>
      </p:sp>
      <p:pic>
        <p:nvPicPr>
          <p:cNvPr id="5" name="Picture 4" descr="Servlet Container1"/>
          <p:cNvPicPr/>
          <p:nvPr/>
        </p:nvPicPr>
        <p:blipFill>
          <a:blip r:embed="rId2"/>
          <a:srcRect/>
          <a:stretch>
            <a:fillRect/>
          </a:stretch>
        </p:blipFill>
        <p:spPr bwMode="auto">
          <a:xfrm>
            <a:off x="1825385" y="2556414"/>
            <a:ext cx="7536067" cy="2532484"/>
          </a:xfrm>
          <a:prstGeom prst="rect">
            <a:avLst/>
          </a:prstGeom>
          <a:noFill/>
          <a:ln w="9525">
            <a:noFill/>
            <a:miter lim="800000"/>
            <a:headEnd/>
            <a:tailEnd/>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r>
            <a:br>
              <a:rPr lang="en-GB" dirty="0"/>
            </a:br>
            <a:r>
              <a:rPr lang="en-US" dirty="0"/>
              <a:t>JSP out implicit object</a:t>
            </a:r>
            <a:br>
              <a:rPr lang="en-US" dirty="0"/>
            </a:br>
            <a:r>
              <a:rPr lang="en-GB" dirty="0"/>
              <a:t/>
            </a:r>
            <a:br>
              <a:rPr lang="en-GB" dirty="0"/>
            </a:br>
            <a:endParaRPr lang="en-US" dirty="0"/>
          </a:p>
        </p:txBody>
      </p:sp>
      <p:sp>
        <p:nvSpPr>
          <p:cNvPr id="3" name="Content Placeholder 2"/>
          <p:cNvSpPr>
            <a:spLocks noGrp="1"/>
          </p:cNvSpPr>
          <p:nvPr>
            <p:ph idx="1"/>
          </p:nvPr>
        </p:nvSpPr>
        <p:spPr>
          <a:xfrm>
            <a:off x="838200" y="1142984"/>
            <a:ext cx="10515600" cy="5033979"/>
          </a:xfrm>
        </p:spPr>
        <p:txBody>
          <a:bodyPr/>
          <a:lstStyle/>
          <a:p>
            <a:r>
              <a:rPr lang="en-GB" sz="2000" dirty="0"/>
              <a:t>For writing any data to the buffer, JSP provides an implicit object named out. It is the object of </a:t>
            </a:r>
            <a:r>
              <a:rPr lang="en-GB" sz="2000" dirty="0" err="1"/>
              <a:t>JspWriter</a:t>
            </a:r>
            <a:r>
              <a:rPr lang="en-GB" sz="2000" dirty="0"/>
              <a:t>. In case of </a:t>
            </a:r>
            <a:r>
              <a:rPr lang="en-GB" sz="2000" dirty="0" err="1"/>
              <a:t>servlet</a:t>
            </a:r>
            <a:r>
              <a:rPr lang="en-GB" sz="2000" dirty="0"/>
              <a:t> you need to write: </a:t>
            </a:r>
          </a:p>
          <a:p>
            <a:r>
              <a:rPr lang="en-US" sz="2000" dirty="0" err="1"/>
              <a:t>PrintWriter</a:t>
            </a:r>
            <a:r>
              <a:rPr lang="en-US" sz="2000" dirty="0"/>
              <a:t> out=</a:t>
            </a:r>
            <a:r>
              <a:rPr lang="en-US" sz="2000" dirty="0" err="1"/>
              <a:t>response.getWriter</a:t>
            </a:r>
            <a:r>
              <a:rPr lang="en-US" sz="2000" dirty="0"/>
              <a:t>();  </a:t>
            </a:r>
            <a:r>
              <a:rPr lang="en-GB" sz="2000" dirty="0"/>
              <a:t>Example of out implicit object</a:t>
            </a:r>
          </a:p>
          <a:p>
            <a:r>
              <a:rPr lang="en-GB" sz="2000" dirty="0"/>
              <a:t>In this example we are simply displaying date and time.</a:t>
            </a:r>
          </a:p>
          <a:p>
            <a:pPr>
              <a:buNone/>
            </a:pPr>
            <a:r>
              <a:rPr lang="en-GB" sz="2000" dirty="0"/>
              <a:t>index.jsp</a:t>
            </a:r>
          </a:p>
          <a:p>
            <a:pPr>
              <a:buNone/>
            </a:pPr>
            <a:r>
              <a:rPr lang="en-GB" sz="2000" dirty="0"/>
              <a:t>&lt;html&gt;  </a:t>
            </a:r>
          </a:p>
          <a:p>
            <a:pPr>
              <a:buNone/>
            </a:pPr>
            <a:r>
              <a:rPr lang="en-GB" sz="2000" dirty="0"/>
              <a:t>&lt;body&gt;  </a:t>
            </a:r>
          </a:p>
          <a:p>
            <a:pPr>
              <a:buNone/>
            </a:pPr>
            <a:r>
              <a:rPr lang="en-GB" sz="2000" dirty="0"/>
              <a:t>&lt;% </a:t>
            </a:r>
            <a:r>
              <a:rPr lang="en-GB" sz="2000" dirty="0" err="1"/>
              <a:t>out.print</a:t>
            </a:r>
            <a:r>
              <a:rPr lang="en-GB" sz="2000" dirty="0"/>
              <a:t>("Today is:"+</a:t>
            </a:r>
            <a:r>
              <a:rPr lang="en-GB" sz="2000" dirty="0" err="1"/>
              <a:t>java.util.Calendar.getInstance</a:t>
            </a:r>
            <a:r>
              <a:rPr lang="en-GB" sz="2000" dirty="0"/>
              <a:t>().</a:t>
            </a:r>
            <a:r>
              <a:rPr lang="en-GB" sz="2000" dirty="0" err="1"/>
              <a:t>getTime</a:t>
            </a:r>
            <a:r>
              <a:rPr lang="en-GB" sz="2000" dirty="0"/>
              <a:t>()); %&gt;  </a:t>
            </a:r>
          </a:p>
          <a:p>
            <a:pPr>
              <a:buNone/>
            </a:pPr>
            <a:r>
              <a:rPr lang="en-GB" sz="2000" dirty="0"/>
              <a:t>&lt;/body&gt;  </a:t>
            </a:r>
          </a:p>
          <a:p>
            <a:pPr>
              <a:buNone/>
            </a:pPr>
            <a:r>
              <a:rPr lang="en-GB" sz="2000" dirty="0"/>
              <a:t>&lt;/html&gt;  </a:t>
            </a:r>
          </a:p>
          <a:p>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100</a:t>
            </a:fld>
            <a:endParaRPr lang="en-US"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GB" dirty="0"/>
              <a:t/>
            </a:r>
            <a:br>
              <a:rPr lang="en-GB" dirty="0"/>
            </a:br>
            <a:r>
              <a:rPr lang="en-US" dirty="0"/>
              <a:t>JSP request implicit object</a:t>
            </a:r>
            <a:br>
              <a:rPr lang="en-US" dirty="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a:t>The </a:t>
            </a:r>
            <a:r>
              <a:rPr lang="en-GB" b="1" dirty="0"/>
              <a:t>JSP request</a:t>
            </a:r>
            <a:r>
              <a:rPr lang="en-GB" dirty="0"/>
              <a:t> is an implicit object of type </a:t>
            </a:r>
            <a:r>
              <a:rPr lang="en-GB" dirty="0" err="1"/>
              <a:t>HttpServletRequest</a:t>
            </a:r>
            <a:r>
              <a:rPr lang="en-GB" dirty="0"/>
              <a:t> i.e. created for each </a:t>
            </a:r>
            <a:r>
              <a:rPr lang="en-GB" dirty="0" err="1"/>
              <a:t>jsp</a:t>
            </a:r>
            <a:r>
              <a:rPr lang="en-GB" dirty="0"/>
              <a:t> request by the web container. It can be used to get request information such as parameter, header information, remote address, server name, server port, content type, character encoding etc.</a:t>
            </a:r>
          </a:p>
          <a:p>
            <a:r>
              <a:rPr lang="en-GB" dirty="0"/>
              <a:t>It can also be used to set, get and remove attributes from the </a:t>
            </a:r>
            <a:r>
              <a:rPr lang="en-GB" dirty="0" err="1"/>
              <a:t>jsp</a:t>
            </a:r>
            <a:r>
              <a:rPr lang="en-GB" dirty="0"/>
              <a:t> request scope.</a:t>
            </a:r>
          </a:p>
          <a:p>
            <a:r>
              <a:rPr lang="en-GB" dirty="0"/>
              <a:t>Example of JSP request implicit object</a:t>
            </a:r>
          </a:p>
          <a:p>
            <a:r>
              <a:rPr lang="en-US" b="1" dirty="0"/>
              <a:t>index.html</a:t>
            </a:r>
          </a:p>
          <a:p>
            <a:pPr>
              <a:buNone/>
            </a:pPr>
            <a:r>
              <a:rPr lang="en-US" b="1" dirty="0"/>
              <a:t>&lt;form</a:t>
            </a:r>
            <a:r>
              <a:rPr lang="en-US" dirty="0"/>
              <a:t> action="welcome.jsp"</a:t>
            </a:r>
            <a:r>
              <a:rPr lang="en-US" b="1" dirty="0"/>
              <a:t>&gt;</a:t>
            </a:r>
            <a:r>
              <a:rPr lang="en-US" dirty="0"/>
              <a:t>  </a:t>
            </a:r>
          </a:p>
          <a:p>
            <a:pPr>
              <a:buNone/>
            </a:pPr>
            <a:r>
              <a:rPr lang="en-US" b="1" dirty="0"/>
              <a:t>&lt;input</a:t>
            </a:r>
            <a:r>
              <a:rPr lang="en-US" dirty="0"/>
              <a:t> type="text" name="</a:t>
            </a:r>
            <a:r>
              <a:rPr lang="en-US" dirty="0" err="1"/>
              <a:t>uname</a:t>
            </a:r>
            <a:r>
              <a:rPr lang="en-US" dirty="0"/>
              <a:t>"</a:t>
            </a:r>
            <a:r>
              <a:rPr lang="en-US" b="1" dirty="0"/>
              <a:t>&gt;</a:t>
            </a:r>
            <a:r>
              <a:rPr lang="en-US" dirty="0"/>
              <a:t>  </a:t>
            </a:r>
          </a:p>
          <a:p>
            <a:pPr>
              <a:buNone/>
            </a:pPr>
            <a:r>
              <a:rPr lang="en-US" b="1" dirty="0"/>
              <a:t>&lt;input</a:t>
            </a:r>
            <a:r>
              <a:rPr lang="en-US" dirty="0"/>
              <a:t> type="submit" value="go"</a:t>
            </a:r>
            <a:r>
              <a:rPr lang="en-US" b="1" dirty="0"/>
              <a:t>&gt;&lt;</a:t>
            </a:r>
            <a:r>
              <a:rPr lang="en-US" b="1" dirty="0" err="1"/>
              <a:t>br</a:t>
            </a:r>
            <a:r>
              <a:rPr lang="en-US" b="1" dirty="0"/>
              <a:t>/&gt;</a:t>
            </a:r>
            <a:r>
              <a:rPr lang="en-US" dirty="0"/>
              <a:t>  </a:t>
            </a:r>
          </a:p>
          <a:p>
            <a:pPr>
              <a:buNone/>
            </a:pPr>
            <a:r>
              <a:rPr lang="en-US" b="1" dirty="0"/>
              <a:t>&lt;/form&gt;</a:t>
            </a:r>
            <a:r>
              <a:rPr lang="en-US" dirty="0"/>
              <a:t>  </a:t>
            </a:r>
          </a:p>
          <a:p>
            <a:r>
              <a:rPr lang="en-US" b="1" dirty="0"/>
              <a:t>welcome.jsp</a:t>
            </a:r>
          </a:p>
          <a:p>
            <a:pPr>
              <a:buNone/>
            </a:pPr>
            <a:r>
              <a:rPr lang="en-US" dirty="0"/>
              <a:t>&lt;%   </a:t>
            </a:r>
          </a:p>
          <a:p>
            <a:pPr>
              <a:buNone/>
            </a:pPr>
            <a:r>
              <a:rPr lang="en-US" dirty="0"/>
              <a:t>String name=</a:t>
            </a:r>
            <a:r>
              <a:rPr lang="en-US" dirty="0" err="1"/>
              <a:t>request.getParameter</a:t>
            </a:r>
            <a:r>
              <a:rPr lang="en-US" dirty="0"/>
              <a:t>("</a:t>
            </a:r>
            <a:r>
              <a:rPr lang="en-US" dirty="0" err="1"/>
              <a:t>uname</a:t>
            </a:r>
            <a:r>
              <a:rPr lang="en-US" dirty="0"/>
              <a:t>");  </a:t>
            </a:r>
          </a:p>
          <a:p>
            <a:pPr>
              <a:buNone/>
            </a:pPr>
            <a:r>
              <a:rPr lang="en-US" dirty="0" err="1"/>
              <a:t>out.print</a:t>
            </a:r>
            <a:r>
              <a:rPr lang="en-US" dirty="0"/>
              <a:t>("welcome "+name);  </a:t>
            </a:r>
          </a:p>
          <a:p>
            <a:pPr>
              <a:buNone/>
            </a:pPr>
            <a:r>
              <a:rPr lang="en-US" dirty="0"/>
              <a:t>%&gt;  </a:t>
            </a:r>
          </a:p>
          <a:p>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101</a:t>
            </a:fld>
            <a:endParaRPr lang="en-US"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a:t>JSP response implicit object</a:t>
            </a:r>
          </a:p>
        </p:txBody>
      </p:sp>
      <p:sp>
        <p:nvSpPr>
          <p:cNvPr id="3" name="Content Placeholder 2"/>
          <p:cNvSpPr>
            <a:spLocks noGrp="1"/>
          </p:cNvSpPr>
          <p:nvPr>
            <p:ph idx="1"/>
          </p:nvPr>
        </p:nvSpPr>
        <p:spPr>
          <a:xfrm>
            <a:off x="838200" y="1142984"/>
            <a:ext cx="10515600" cy="5033979"/>
          </a:xfrm>
        </p:spPr>
        <p:txBody>
          <a:bodyPr/>
          <a:lstStyle/>
          <a:p>
            <a:r>
              <a:rPr lang="en-GB" dirty="0"/>
              <a:t>In JSP, response is an implicit object of type </a:t>
            </a:r>
            <a:r>
              <a:rPr lang="en-GB" dirty="0" err="1"/>
              <a:t>HttpServletResponse</a:t>
            </a:r>
            <a:r>
              <a:rPr lang="en-GB" dirty="0"/>
              <a:t>. The instance of </a:t>
            </a:r>
            <a:r>
              <a:rPr lang="en-GB" dirty="0" err="1"/>
              <a:t>HttpServletResponse</a:t>
            </a:r>
            <a:r>
              <a:rPr lang="en-GB" dirty="0"/>
              <a:t> is created by the web container for each </a:t>
            </a:r>
            <a:r>
              <a:rPr lang="en-GB" dirty="0" err="1"/>
              <a:t>jsp</a:t>
            </a:r>
            <a:r>
              <a:rPr lang="en-GB" dirty="0"/>
              <a:t> request.</a:t>
            </a:r>
          </a:p>
          <a:p>
            <a:r>
              <a:rPr lang="en-GB" dirty="0"/>
              <a:t>It can be used to add or manipulate response such as redirect response to another resource, send error etc.</a:t>
            </a:r>
          </a:p>
          <a:p>
            <a:r>
              <a:rPr lang="en-GB" dirty="0"/>
              <a:t>Example of response implicit object</a:t>
            </a:r>
          </a:p>
          <a:p>
            <a:r>
              <a:rPr lang="en-GB" b="1" dirty="0"/>
              <a:t>index.html</a:t>
            </a:r>
            <a:endParaRPr lang="en-GB" dirty="0"/>
          </a:p>
          <a:p>
            <a:pPr>
              <a:buNone/>
            </a:pPr>
            <a:r>
              <a:rPr lang="en-GB" dirty="0"/>
              <a:t>&lt;form action="welcome.jsp"&gt;  </a:t>
            </a:r>
          </a:p>
          <a:p>
            <a:pPr>
              <a:buNone/>
            </a:pPr>
            <a:r>
              <a:rPr lang="en-GB" dirty="0"/>
              <a:t>&lt;input type="text" name="</a:t>
            </a:r>
            <a:r>
              <a:rPr lang="en-GB" dirty="0" err="1"/>
              <a:t>uname</a:t>
            </a:r>
            <a:r>
              <a:rPr lang="en-GB" dirty="0"/>
              <a:t>"&gt;  </a:t>
            </a:r>
          </a:p>
          <a:p>
            <a:pPr>
              <a:buNone/>
            </a:pPr>
            <a:r>
              <a:rPr lang="en-GB" dirty="0"/>
              <a:t>&lt;input type="submit" value="go"&gt;&lt;</a:t>
            </a:r>
            <a:r>
              <a:rPr lang="en-GB" dirty="0" err="1"/>
              <a:t>br</a:t>
            </a:r>
            <a:r>
              <a:rPr lang="en-GB" dirty="0"/>
              <a:t>/&gt;  </a:t>
            </a:r>
          </a:p>
          <a:p>
            <a:pPr>
              <a:buNone/>
            </a:pPr>
            <a:r>
              <a:rPr lang="en-GB" dirty="0"/>
              <a:t>&lt;/form&gt;  </a:t>
            </a:r>
          </a:p>
          <a:p>
            <a:r>
              <a:rPr lang="en-GB" b="1" dirty="0"/>
              <a:t>welcome.jsp</a:t>
            </a:r>
            <a:endParaRPr lang="en-GB" dirty="0"/>
          </a:p>
          <a:p>
            <a:pPr>
              <a:buNone/>
            </a:pPr>
            <a:r>
              <a:rPr lang="en-GB" b="1" dirty="0"/>
              <a:t>&lt;</a:t>
            </a:r>
            <a:r>
              <a:rPr lang="en-GB" dirty="0"/>
              <a:t>%   </a:t>
            </a:r>
          </a:p>
          <a:p>
            <a:pPr>
              <a:buNone/>
            </a:pPr>
            <a:r>
              <a:rPr lang="en-GB" dirty="0" err="1"/>
              <a:t>response.sendRedirect</a:t>
            </a:r>
            <a:r>
              <a:rPr lang="en-GB" dirty="0"/>
              <a:t>("http://www.google.com");  </a:t>
            </a:r>
          </a:p>
          <a:p>
            <a:pPr>
              <a:buNone/>
            </a:pPr>
            <a:r>
              <a:rPr lang="en-GB" dirty="0"/>
              <a:t>%</a:t>
            </a:r>
            <a:r>
              <a:rPr lang="en-GB" b="1" dirty="0"/>
              <a:t>&gt;</a:t>
            </a:r>
            <a:r>
              <a:rPr lang="en-GB" dirty="0"/>
              <a:t>  </a:t>
            </a:r>
          </a:p>
          <a:p>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102</a:t>
            </a:fld>
            <a:endParaRPr lang="en-US"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
            </a:r>
            <a:br>
              <a:rPr lang="en-US" dirty="0"/>
            </a:br>
            <a:r>
              <a:rPr lang="en-US" dirty="0"/>
              <a:t/>
            </a:r>
            <a:br>
              <a:rPr lang="en-US" dirty="0"/>
            </a:br>
            <a:r>
              <a:rPr lang="en-US" dirty="0"/>
              <a:t>JSP </a:t>
            </a:r>
            <a:r>
              <a:rPr lang="en-US" dirty="0" err="1"/>
              <a:t>config</a:t>
            </a:r>
            <a:r>
              <a:rPr lang="en-US" dirty="0"/>
              <a:t> implicit object</a:t>
            </a:r>
            <a:br>
              <a:rPr lang="en-US" dirty="0"/>
            </a:br>
            <a:r>
              <a:rPr lang="en-US" dirty="0"/>
              <a:t/>
            </a:r>
            <a:br>
              <a:rPr lang="en-US" dirty="0"/>
            </a:br>
            <a:endParaRPr lang="en-US" dirty="0"/>
          </a:p>
        </p:txBody>
      </p:sp>
      <p:sp>
        <p:nvSpPr>
          <p:cNvPr id="3" name="Content Placeholder 2"/>
          <p:cNvSpPr>
            <a:spLocks noGrp="1"/>
          </p:cNvSpPr>
          <p:nvPr>
            <p:ph idx="1"/>
          </p:nvPr>
        </p:nvSpPr>
        <p:spPr>
          <a:xfrm>
            <a:off x="838200" y="1071546"/>
            <a:ext cx="10515600" cy="5105417"/>
          </a:xfrm>
        </p:spPr>
        <p:txBody>
          <a:bodyPr/>
          <a:lstStyle/>
          <a:p>
            <a:r>
              <a:rPr lang="en-US" dirty="0"/>
              <a:t>In JSP, </a:t>
            </a:r>
            <a:r>
              <a:rPr lang="en-US" dirty="0" err="1"/>
              <a:t>config</a:t>
            </a:r>
            <a:r>
              <a:rPr lang="en-US" dirty="0"/>
              <a:t> is an implicit object of type </a:t>
            </a:r>
            <a:r>
              <a:rPr lang="en-US" i="1" dirty="0" err="1"/>
              <a:t>ServletConfig</a:t>
            </a:r>
            <a:r>
              <a:rPr lang="en-US" dirty="0"/>
              <a:t>. This object can be used to get initialization parameter for a particular JSP page. The </a:t>
            </a:r>
            <a:r>
              <a:rPr lang="en-US" dirty="0" err="1"/>
              <a:t>config</a:t>
            </a:r>
            <a:r>
              <a:rPr lang="en-US" dirty="0"/>
              <a:t> object is created by the web container for each </a:t>
            </a:r>
            <a:r>
              <a:rPr lang="en-US" dirty="0" err="1"/>
              <a:t>jsp</a:t>
            </a:r>
            <a:r>
              <a:rPr lang="en-US" dirty="0"/>
              <a:t> page.</a:t>
            </a:r>
          </a:p>
          <a:p>
            <a:r>
              <a:rPr lang="en-US" dirty="0"/>
              <a:t>Generally, it is used to get initialization parameter from the web.xml file.</a:t>
            </a:r>
          </a:p>
          <a:p>
            <a:r>
              <a:rPr lang="en-US" dirty="0"/>
              <a:t>Example of </a:t>
            </a:r>
            <a:r>
              <a:rPr lang="en-US" dirty="0" err="1"/>
              <a:t>config</a:t>
            </a:r>
            <a:r>
              <a:rPr lang="en-US" dirty="0"/>
              <a:t> implicit object:</a:t>
            </a:r>
          </a:p>
          <a:p>
            <a:r>
              <a:rPr lang="en-US" b="1" dirty="0"/>
              <a:t>index.html</a:t>
            </a:r>
            <a:endParaRPr lang="en-US" dirty="0"/>
          </a:p>
          <a:p>
            <a:pPr>
              <a:spcBef>
                <a:spcPts val="0"/>
              </a:spcBef>
              <a:buNone/>
            </a:pPr>
            <a:r>
              <a:rPr lang="en-US" sz="2000" dirty="0"/>
              <a:t>&lt;form action="welcome"&gt;  </a:t>
            </a:r>
          </a:p>
          <a:p>
            <a:pPr>
              <a:spcBef>
                <a:spcPts val="0"/>
              </a:spcBef>
              <a:buNone/>
            </a:pPr>
            <a:r>
              <a:rPr lang="en-US" sz="2000" dirty="0"/>
              <a:t>&lt;input type="text" name="</a:t>
            </a:r>
            <a:r>
              <a:rPr lang="en-US" sz="2000" dirty="0" err="1"/>
              <a:t>uname</a:t>
            </a:r>
            <a:r>
              <a:rPr lang="en-US" sz="2000" dirty="0"/>
              <a:t>"&gt;  </a:t>
            </a:r>
          </a:p>
          <a:p>
            <a:pPr>
              <a:spcBef>
                <a:spcPts val="0"/>
              </a:spcBef>
              <a:buNone/>
            </a:pPr>
            <a:r>
              <a:rPr lang="en-US" sz="2000" dirty="0"/>
              <a:t>&lt;input type="submit" value="go"&gt;&lt;</a:t>
            </a:r>
            <a:r>
              <a:rPr lang="en-US" sz="2000" dirty="0" err="1"/>
              <a:t>br</a:t>
            </a:r>
            <a:r>
              <a:rPr lang="en-US" sz="2000" dirty="0"/>
              <a:t>/&gt;  </a:t>
            </a:r>
          </a:p>
          <a:p>
            <a:pPr>
              <a:spcBef>
                <a:spcPts val="0"/>
              </a:spcBef>
              <a:buNone/>
            </a:pPr>
            <a:r>
              <a:rPr lang="en-US" sz="2000" dirty="0"/>
              <a:t>&lt;/form&gt;  </a:t>
            </a:r>
          </a:p>
          <a:p>
            <a:pPr>
              <a:spcBef>
                <a:spcPts val="0"/>
              </a:spcBef>
            </a:pPr>
            <a:r>
              <a:rPr lang="en-US" b="1" dirty="0"/>
              <a:t>web.xml file</a:t>
            </a:r>
          </a:p>
          <a:p>
            <a:pPr>
              <a:spcBef>
                <a:spcPts val="0"/>
              </a:spcBef>
              <a:buNone/>
            </a:pPr>
            <a:r>
              <a:rPr lang="en-US" sz="2000" dirty="0"/>
              <a:t>&lt;web-app&gt;  </a:t>
            </a:r>
          </a:p>
          <a:p>
            <a:pPr>
              <a:spcBef>
                <a:spcPts val="0"/>
              </a:spcBef>
              <a:buNone/>
            </a:pPr>
            <a:r>
              <a:rPr lang="en-US" sz="2000" dirty="0"/>
              <a:t>&lt;</a:t>
            </a:r>
            <a:r>
              <a:rPr lang="en-US" sz="2000" dirty="0" err="1"/>
              <a:t>servlet</a:t>
            </a:r>
            <a:r>
              <a:rPr lang="en-US" sz="2000" dirty="0"/>
              <a:t>&gt;  </a:t>
            </a:r>
          </a:p>
          <a:p>
            <a:pPr>
              <a:spcBef>
                <a:spcPts val="0"/>
              </a:spcBef>
              <a:buNone/>
            </a:pPr>
            <a:r>
              <a:rPr lang="en-US" sz="2000" dirty="0"/>
              <a:t>&lt;</a:t>
            </a:r>
            <a:r>
              <a:rPr lang="en-US" sz="2000" dirty="0" err="1"/>
              <a:t>servlet</a:t>
            </a:r>
            <a:r>
              <a:rPr lang="en-US" sz="2000" dirty="0"/>
              <a:t>-name&gt;</a:t>
            </a:r>
            <a:r>
              <a:rPr lang="en-US" sz="2000" dirty="0" err="1"/>
              <a:t>sonoojaiswal</a:t>
            </a:r>
            <a:r>
              <a:rPr lang="en-US" sz="2000" dirty="0"/>
              <a:t>&lt;/</a:t>
            </a:r>
            <a:r>
              <a:rPr lang="en-US" sz="2000" dirty="0" err="1"/>
              <a:t>servlet</a:t>
            </a:r>
            <a:r>
              <a:rPr lang="en-US" sz="2000" dirty="0"/>
              <a:t>-name&gt;  </a:t>
            </a:r>
          </a:p>
          <a:p>
            <a:pPr>
              <a:spcBef>
                <a:spcPts val="0"/>
              </a:spcBef>
              <a:buNone/>
            </a:pPr>
            <a:r>
              <a:rPr lang="en-US" sz="2000" dirty="0"/>
              <a:t>&lt;</a:t>
            </a:r>
            <a:r>
              <a:rPr lang="en-US" sz="2000" dirty="0" err="1"/>
              <a:t>jsp</a:t>
            </a:r>
            <a:r>
              <a:rPr lang="en-US" sz="2000" dirty="0"/>
              <a:t>-file&gt;/welcome.jsp&lt;/</a:t>
            </a:r>
            <a:r>
              <a:rPr lang="en-US" sz="2000" dirty="0" err="1"/>
              <a:t>jsp</a:t>
            </a:r>
            <a:r>
              <a:rPr lang="en-US" sz="2000" dirty="0"/>
              <a:t>-file&gt;  </a:t>
            </a:r>
          </a:p>
          <a:p>
            <a:pPr>
              <a:spcBef>
                <a:spcPts val="0"/>
              </a:spcBef>
              <a:buNone/>
            </a:pPr>
            <a:r>
              <a:rPr lang="en-US" sz="2000" dirty="0"/>
              <a:t>  </a:t>
            </a:r>
          </a:p>
          <a:p>
            <a:pPr>
              <a:spcBef>
                <a:spcPts val="0"/>
              </a:spcBef>
              <a:buNone/>
            </a:pPr>
            <a:r>
              <a:rPr lang="en-US" sz="2000" dirty="0"/>
              <a:t>&lt;init-</a:t>
            </a:r>
            <a:r>
              <a:rPr lang="en-US" sz="2000" dirty="0" err="1"/>
              <a:t>param</a:t>
            </a:r>
            <a:r>
              <a:rPr lang="en-US" sz="2000" dirty="0"/>
              <a:t>&gt;  </a:t>
            </a:r>
          </a:p>
          <a:p>
            <a:pPr>
              <a:spcBef>
                <a:spcPts val="0"/>
              </a:spcBef>
              <a:buNone/>
            </a:pPr>
            <a:r>
              <a:rPr lang="en-US" sz="2000" dirty="0"/>
              <a:t>&lt;</a:t>
            </a:r>
            <a:r>
              <a:rPr lang="en-US" sz="2000" dirty="0" err="1"/>
              <a:t>param</a:t>
            </a:r>
            <a:r>
              <a:rPr lang="en-US" sz="2000" dirty="0"/>
              <a:t>-name&gt;</a:t>
            </a:r>
            <a:r>
              <a:rPr lang="en-US" sz="2000" dirty="0" err="1"/>
              <a:t>dname</a:t>
            </a:r>
            <a:r>
              <a:rPr lang="en-US" sz="2000" dirty="0"/>
              <a:t>&lt;/</a:t>
            </a:r>
            <a:r>
              <a:rPr lang="en-US" sz="2000" dirty="0" err="1"/>
              <a:t>param</a:t>
            </a:r>
            <a:r>
              <a:rPr lang="en-US" sz="2000" dirty="0"/>
              <a:t>-name&gt;  </a:t>
            </a:r>
          </a:p>
          <a:p>
            <a:pPr>
              <a:spcBef>
                <a:spcPts val="0"/>
              </a:spcBef>
              <a:buNone/>
            </a:pPr>
            <a:r>
              <a:rPr lang="en-US" sz="2000" dirty="0"/>
              <a:t>&lt;</a:t>
            </a:r>
            <a:r>
              <a:rPr lang="en-US" sz="2000" dirty="0" err="1"/>
              <a:t>param</a:t>
            </a:r>
            <a:r>
              <a:rPr lang="en-US" sz="2000" dirty="0"/>
              <a:t>-value&gt;</a:t>
            </a:r>
            <a:r>
              <a:rPr lang="en-US" sz="2000" dirty="0" err="1"/>
              <a:t>sun.jdbc.odbc.JdbcOdbcDriver</a:t>
            </a:r>
            <a:r>
              <a:rPr lang="en-US" sz="2000" dirty="0"/>
              <a:t>&lt;/</a:t>
            </a:r>
            <a:r>
              <a:rPr lang="en-US" sz="2000" dirty="0" err="1"/>
              <a:t>param</a:t>
            </a:r>
            <a:r>
              <a:rPr lang="en-US" sz="2000" dirty="0"/>
              <a:t>-value&gt;  </a:t>
            </a:r>
          </a:p>
          <a:p>
            <a:pPr>
              <a:spcBef>
                <a:spcPts val="0"/>
              </a:spcBef>
              <a:buNone/>
            </a:pPr>
            <a:r>
              <a:rPr lang="en-US" sz="2000" dirty="0"/>
              <a:t>&lt;/init-</a:t>
            </a:r>
            <a:r>
              <a:rPr lang="en-US" sz="2000" dirty="0" err="1"/>
              <a:t>param</a:t>
            </a:r>
            <a:r>
              <a:rPr lang="en-US" sz="2000" dirty="0"/>
              <a:t>&gt;  </a:t>
            </a:r>
          </a:p>
          <a:p>
            <a:pPr>
              <a:spcBef>
                <a:spcPts val="0"/>
              </a:spcBef>
              <a:buNone/>
            </a:pPr>
            <a:r>
              <a:rPr lang="en-US" sz="2000" dirty="0"/>
              <a:t>  </a:t>
            </a:r>
          </a:p>
          <a:p>
            <a:pPr>
              <a:spcBef>
                <a:spcPts val="0"/>
              </a:spcBef>
              <a:buNone/>
            </a:pPr>
            <a:r>
              <a:rPr lang="en-US" sz="2000" dirty="0"/>
              <a:t>&lt;/</a:t>
            </a:r>
            <a:r>
              <a:rPr lang="en-US" sz="2000" dirty="0" err="1"/>
              <a:t>servlet</a:t>
            </a:r>
            <a:r>
              <a:rPr lang="en-US" sz="2000" dirty="0"/>
              <a:t>&gt;  </a:t>
            </a:r>
          </a:p>
          <a:p>
            <a:pPr>
              <a:spcBef>
                <a:spcPts val="0"/>
              </a:spcBef>
              <a:buNone/>
            </a:pPr>
            <a:r>
              <a:rPr lang="en-US" sz="2000" dirty="0"/>
              <a:t>  </a:t>
            </a:r>
          </a:p>
          <a:p>
            <a:pPr>
              <a:spcBef>
                <a:spcPts val="0"/>
              </a:spcBef>
              <a:buNone/>
            </a:pPr>
            <a:r>
              <a:rPr lang="en-US" sz="2000" dirty="0"/>
              <a:t>&lt;</a:t>
            </a:r>
            <a:r>
              <a:rPr lang="en-US" sz="2000" dirty="0" err="1"/>
              <a:t>servlet</a:t>
            </a:r>
            <a:r>
              <a:rPr lang="en-US" sz="2000" dirty="0"/>
              <a:t>-mapping&gt;  </a:t>
            </a:r>
          </a:p>
          <a:p>
            <a:pPr>
              <a:spcBef>
                <a:spcPts val="0"/>
              </a:spcBef>
              <a:buNone/>
            </a:pPr>
            <a:r>
              <a:rPr lang="en-US" sz="2000" dirty="0"/>
              <a:t>&lt;</a:t>
            </a:r>
            <a:r>
              <a:rPr lang="en-US" sz="2000" dirty="0" err="1"/>
              <a:t>servlet</a:t>
            </a:r>
            <a:r>
              <a:rPr lang="en-US" sz="2000" dirty="0"/>
              <a:t>-name&gt;</a:t>
            </a:r>
            <a:r>
              <a:rPr lang="en-US" sz="2000" dirty="0" err="1"/>
              <a:t>sonoojaiswal</a:t>
            </a:r>
            <a:r>
              <a:rPr lang="en-US" sz="2000" dirty="0"/>
              <a:t>&lt;/</a:t>
            </a:r>
            <a:r>
              <a:rPr lang="en-US" sz="2000" dirty="0" err="1"/>
              <a:t>servlet</a:t>
            </a:r>
            <a:r>
              <a:rPr lang="en-US" sz="2000" dirty="0"/>
              <a:t>-name&gt;  </a:t>
            </a:r>
          </a:p>
          <a:p>
            <a:pPr>
              <a:spcBef>
                <a:spcPts val="0"/>
              </a:spcBef>
              <a:buNone/>
            </a:pPr>
            <a:r>
              <a:rPr lang="en-US" sz="2000" dirty="0"/>
              <a:t>&lt;</a:t>
            </a:r>
            <a:r>
              <a:rPr lang="en-US" sz="2000" dirty="0" err="1"/>
              <a:t>url</a:t>
            </a:r>
            <a:r>
              <a:rPr lang="en-US" sz="2000" dirty="0"/>
              <a:t>-pattern&gt;/welcome&lt;/</a:t>
            </a:r>
            <a:r>
              <a:rPr lang="en-US" sz="2000" dirty="0" err="1"/>
              <a:t>url</a:t>
            </a:r>
            <a:r>
              <a:rPr lang="en-US" sz="2000" dirty="0"/>
              <a:t>-pattern&gt;  </a:t>
            </a:r>
          </a:p>
          <a:p>
            <a:pPr>
              <a:spcBef>
                <a:spcPts val="0"/>
              </a:spcBef>
              <a:buNone/>
            </a:pPr>
            <a:r>
              <a:rPr lang="en-US" sz="2000" dirty="0"/>
              <a:t>&lt;/</a:t>
            </a:r>
            <a:r>
              <a:rPr lang="en-US" sz="2000" dirty="0" err="1"/>
              <a:t>servlet</a:t>
            </a:r>
            <a:r>
              <a:rPr lang="en-US" sz="2000" dirty="0"/>
              <a:t>-mapping</a:t>
            </a:r>
            <a:r>
              <a:rPr lang="en-US" sz="2000" b="1" dirty="0"/>
              <a:t>&gt;</a:t>
            </a:r>
            <a:r>
              <a:rPr lang="en-US" dirty="0"/>
              <a:t>  </a:t>
            </a:r>
          </a:p>
          <a:p>
            <a:pPr>
              <a:spcBef>
                <a:spcPts val="0"/>
              </a:spcBef>
              <a:buNone/>
            </a:pPr>
            <a:r>
              <a:rPr lang="en-US" sz="2000" dirty="0"/>
              <a:t>&lt;/web-app&gt;  </a:t>
            </a:r>
          </a:p>
          <a:p>
            <a:pPr>
              <a:spcBef>
                <a:spcPts val="0"/>
              </a:spcBef>
              <a:buNone/>
            </a:pPr>
            <a:r>
              <a:rPr lang="en-US" sz="2000" dirty="0"/>
              <a:t>welcome.jsp</a:t>
            </a:r>
          </a:p>
          <a:p>
            <a:pPr>
              <a:spcBef>
                <a:spcPts val="0"/>
              </a:spcBef>
              <a:buNone/>
            </a:pPr>
            <a:r>
              <a:rPr lang="en-US" sz="2000" dirty="0"/>
              <a:t>&lt;%   </a:t>
            </a:r>
          </a:p>
          <a:p>
            <a:pPr>
              <a:spcBef>
                <a:spcPts val="0"/>
              </a:spcBef>
              <a:buNone/>
            </a:pPr>
            <a:r>
              <a:rPr lang="en-US" sz="2000" dirty="0" err="1"/>
              <a:t>out.print</a:t>
            </a:r>
            <a:r>
              <a:rPr lang="en-US" sz="2000" dirty="0"/>
              <a:t>("Welcome "+</a:t>
            </a:r>
            <a:r>
              <a:rPr lang="en-US" sz="2000" dirty="0" err="1"/>
              <a:t>request.getParameter</a:t>
            </a:r>
            <a:r>
              <a:rPr lang="en-US" sz="2000" dirty="0"/>
              <a:t>("</a:t>
            </a:r>
            <a:r>
              <a:rPr lang="en-US" sz="2000" dirty="0" err="1"/>
              <a:t>uname</a:t>
            </a:r>
            <a:r>
              <a:rPr lang="en-US" sz="2000" dirty="0"/>
              <a:t>"));  </a:t>
            </a:r>
          </a:p>
          <a:p>
            <a:pPr>
              <a:spcBef>
                <a:spcPts val="0"/>
              </a:spcBef>
              <a:buNone/>
            </a:pPr>
            <a:r>
              <a:rPr lang="en-US" sz="2000" dirty="0"/>
              <a:t>  </a:t>
            </a:r>
          </a:p>
          <a:p>
            <a:pPr>
              <a:spcBef>
                <a:spcPts val="0"/>
              </a:spcBef>
              <a:buNone/>
            </a:pPr>
            <a:r>
              <a:rPr lang="en-US" sz="2000" dirty="0"/>
              <a:t>String driver=</a:t>
            </a:r>
            <a:r>
              <a:rPr lang="en-US" sz="2000" dirty="0" err="1"/>
              <a:t>config.getInitParameter</a:t>
            </a:r>
            <a:r>
              <a:rPr lang="en-US" sz="2000" dirty="0"/>
              <a:t>("</a:t>
            </a:r>
            <a:r>
              <a:rPr lang="en-US" sz="2000" dirty="0" err="1"/>
              <a:t>dname</a:t>
            </a:r>
            <a:r>
              <a:rPr lang="en-US" sz="2000" dirty="0"/>
              <a:t>");  </a:t>
            </a:r>
          </a:p>
          <a:p>
            <a:pPr>
              <a:spcBef>
                <a:spcPts val="0"/>
              </a:spcBef>
              <a:buNone/>
            </a:pPr>
            <a:r>
              <a:rPr lang="en-US" sz="2000" dirty="0" err="1"/>
              <a:t>out.print</a:t>
            </a:r>
            <a:r>
              <a:rPr lang="en-US" sz="2000" dirty="0"/>
              <a:t>("driver name is="+driver);  </a:t>
            </a:r>
          </a:p>
          <a:p>
            <a:pPr>
              <a:spcBef>
                <a:spcPts val="0"/>
              </a:spcBef>
              <a:buNone/>
            </a:pPr>
            <a:r>
              <a:rPr lang="en-US" sz="2000" dirty="0"/>
              <a:t>%&gt;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103</a:t>
            </a:fld>
            <a:endParaRPr lang="en-US"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
            </a:r>
            <a:br>
              <a:rPr lang="en-US" dirty="0"/>
            </a:br>
            <a:r>
              <a:rPr lang="en-US" dirty="0"/>
              <a:t/>
            </a:r>
            <a:br>
              <a:rPr lang="en-US" dirty="0"/>
            </a:br>
            <a:r>
              <a:rPr lang="en-US" dirty="0"/>
              <a:t>JSP application implicit object</a:t>
            </a:r>
            <a:br>
              <a:rPr lang="en-US" dirty="0"/>
            </a:br>
            <a:r>
              <a:rPr lang="en-US" dirty="0"/>
              <a:t/>
            </a:r>
            <a:br>
              <a:rPr lang="en-US" dirty="0"/>
            </a:br>
            <a:endParaRPr lang="en-US" dirty="0"/>
          </a:p>
        </p:txBody>
      </p:sp>
      <p:sp>
        <p:nvSpPr>
          <p:cNvPr id="3" name="Content Placeholder 2"/>
          <p:cNvSpPr>
            <a:spLocks noGrp="1"/>
          </p:cNvSpPr>
          <p:nvPr>
            <p:ph idx="1"/>
          </p:nvPr>
        </p:nvSpPr>
        <p:spPr>
          <a:xfrm>
            <a:off x="838200" y="928670"/>
            <a:ext cx="10515600" cy="5248293"/>
          </a:xfrm>
        </p:spPr>
        <p:txBody>
          <a:bodyPr/>
          <a:lstStyle/>
          <a:p>
            <a:r>
              <a:rPr lang="en-GB" sz="2000" dirty="0"/>
              <a:t>In JSP, application is an implicit object of type </a:t>
            </a:r>
            <a:r>
              <a:rPr lang="en-GB" sz="2000" i="1" dirty="0" err="1"/>
              <a:t>ServletContext</a:t>
            </a:r>
            <a:r>
              <a:rPr lang="en-GB" sz="2000" dirty="0"/>
              <a:t>.</a:t>
            </a:r>
          </a:p>
          <a:p>
            <a:r>
              <a:rPr lang="en-GB" sz="2000" dirty="0"/>
              <a:t>The instance of </a:t>
            </a:r>
            <a:r>
              <a:rPr lang="en-GB" sz="2000" dirty="0" err="1"/>
              <a:t>ServletContext</a:t>
            </a:r>
            <a:r>
              <a:rPr lang="en-GB" sz="2000" dirty="0"/>
              <a:t> is created only once by the web container when application or project is deployed on the server.</a:t>
            </a:r>
          </a:p>
          <a:p>
            <a:r>
              <a:rPr lang="en-GB" sz="2000" dirty="0"/>
              <a:t>This object can be used to get initialization parameter from </a:t>
            </a:r>
            <a:r>
              <a:rPr lang="en-GB" sz="2000" dirty="0" err="1"/>
              <a:t>configuaration</a:t>
            </a:r>
            <a:r>
              <a:rPr lang="en-GB" sz="2000" dirty="0"/>
              <a:t> file (web.xml). It can also be used to get, set or remove attribute from the application scope.</a:t>
            </a:r>
          </a:p>
          <a:p>
            <a:r>
              <a:rPr lang="en-GB" sz="2000" dirty="0"/>
              <a:t>This initialization parameter can be used by all </a:t>
            </a:r>
            <a:r>
              <a:rPr lang="en-GB" sz="2000" dirty="0" err="1"/>
              <a:t>jsp</a:t>
            </a:r>
            <a:r>
              <a:rPr lang="en-GB" sz="2000" dirty="0"/>
              <a:t> pages.</a:t>
            </a:r>
          </a:p>
          <a:p>
            <a:r>
              <a:rPr lang="en-US" sz="2000" dirty="0"/>
              <a:t>Example of application implicit object:</a:t>
            </a:r>
          </a:p>
          <a:p>
            <a:r>
              <a:rPr lang="en-US" sz="2000" b="1" u="sng" dirty="0"/>
              <a:t>index.html</a:t>
            </a:r>
            <a:endParaRPr lang="en-US" sz="2000" u="sng" dirty="0"/>
          </a:p>
          <a:p>
            <a:pPr>
              <a:spcBef>
                <a:spcPts val="0"/>
              </a:spcBef>
              <a:buNone/>
            </a:pPr>
            <a:r>
              <a:rPr lang="en-US" sz="2000" dirty="0"/>
              <a:t>&lt;form action="welcome"&gt;  </a:t>
            </a:r>
          </a:p>
          <a:p>
            <a:pPr>
              <a:spcBef>
                <a:spcPts val="0"/>
              </a:spcBef>
              <a:buNone/>
            </a:pPr>
            <a:r>
              <a:rPr lang="en-US" sz="2000" dirty="0"/>
              <a:t>&lt;input type="text" name="</a:t>
            </a:r>
            <a:r>
              <a:rPr lang="en-US" sz="2000" dirty="0" err="1"/>
              <a:t>uname</a:t>
            </a:r>
            <a:r>
              <a:rPr lang="en-US" sz="2000" dirty="0"/>
              <a:t>"&gt;  </a:t>
            </a:r>
          </a:p>
          <a:p>
            <a:pPr>
              <a:spcBef>
                <a:spcPts val="0"/>
              </a:spcBef>
              <a:buNone/>
            </a:pPr>
            <a:r>
              <a:rPr lang="en-US" sz="2000" dirty="0"/>
              <a:t>&lt;input type="submit" value="go"&gt;&lt;</a:t>
            </a:r>
            <a:r>
              <a:rPr lang="en-US" sz="2000" dirty="0" err="1"/>
              <a:t>br</a:t>
            </a:r>
            <a:r>
              <a:rPr lang="en-US" sz="2000" dirty="0"/>
              <a:t>/&gt;  </a:t>
            </a:r>
          </a:p>
          <a:p>
            <a:pPr>
              <a:spcBef>
                <a:spcPts val="0"/>
              </a:spcBef>
              <a:buNone/>
            </a:pPr>
            <a:r>
              <a:rPr lang="en-US" sz="2000" dirty="0"/>
              <a:t>&lt;/form&gt;  </a:t>
            </a:r>
          </a:p>
          <a:p>
            <a:pPr>
              <a:spcBef>
                <a:spcPts val="0"/>
              </a:spcBef>
              <a:buNone/>
            </a:pPr>
            <a:r>
              <a:rPr lang="en-US" sz="2000" b="1" u="sng" dirty="0"/>
              <a:t>web.xml file</a:t>
            </a:r>
            <a:endParaRPr lang="en-US" sz="2000" u="sng" dirty="0"/>
          </a:p>
          <a:p>
            <a:pPr>
              <a:spcBef>
                <a:spcPts val="0"/>
              </a:spcBef>
              <a:buNone/>
            </a:pPr>
            <a:r>
              <a:rPr lang="en-US" sz="2000" dirty="0"/>
              <a:t>&lt;web-app&gt;  </a:t>
            </a:r>
          </a:p>
          <a:p>
            <a:pPr>
              <a:spcBef>
                <a:spcPts val="0"/>
              </a:spcBef>
              <a:buNone/>
            </a:pPr>
            <a:r>
              <a:rPr lang="en-US" sz="2000" dirty="0"/>
              <a:t>  </a:t>
            </a:r>
          </a:p>
          <a:p>
            <a:pPr>
              <a:spcBef>
                <a:spcPts val="0"/>
              </a:spcBef>
              <a:buNone/>
            </a:pPr>
            <a:r>
              <a:rPr lang="en-US" sz="2000" dirty="0"/>
              <a:t>&lt;</a:t>
            </a:r>
            <a:r>
              <a:rPr lang="en-US" sz="2000" dirty="0" err="1"/>
              <a:t>servlet</a:t>
            </a:r>
            <a:r>
              <a:rPr lang="en-US" sz="2000" dirty="0"/>
              <a:t>&gt;  </a:t>
            </a:r>
          </a:p>
          <a:p>
            <a:pPr>
              <a:spcBef>
                <a:spcPts val="0"/>
              </a:spcBef>
              <a:buNone/>
            </a:pPr>
            <a:r>
              <a:rPr lang="en-US" sz="2000" dirty="0"/>
              <a:t>&lt;</a:t>
            </a:r>
            <a:r>
              <a:rPr lang="en-US" sz="2000" dirty="0" err="1"/>
              <a:t>servlet</a:t>
            </a:r>
            <a:r>
              <a:rPr lang="en-US" sz="2000" dirty="0"/>
              <a:t>-name&gt;</a:t>
            </a:r>
            <a:r>
              <a:rPr lang="en-US" sz="2000" dirty="0" err="1"/>
              <a:t>sonoojaiswal</a:t>
            </a:r>
            <a:r>
              <a:rPr lang="en-US" sz="2000" dirty="0"/>
              <a:t>&lt;/</a:t>
            </a:r>
            <a:r>
              <a:rPr lang="en-US" sz="2000" dirty="0" err="1"/>
              <a:t>servlet</a:t>
            </a:r>
            <a:r>
              <a:rPr lang="en-US" sz="2000" dirty="0"/>
              <a:t>-name&gt;  </a:t>
            </a:r>
          </a:p>
          <a:p>
            <a:pPr>
              <a:spcBef>
                <a:spcPts val="0"/>
              </a:spcBef>
              <a:buNone/>
            </a:pPr>
            <a:r>
              <a:rPr lang="en-US" sz="2000" dirty="0"/>
              <a:t>&lt;</a:t>
            </a:r>
            <a:r>
              <a:rPr lang="en-US" sz="2000" dirty="0" err="1"/>
              <a:t>jsp</a:t>
            </a:r>
            <a:r>
              <a:rPr lang="en-US" sz="2000" dirty="0"/>
              <a:t>-file&gt;/welcome.jsp&lt;/</a:t>
            </a:r>
            <a:r>
              <a:rPr lang="en-US" sz="2000" dirty="0" err="1"/>
              <a:t>jsp</a:t>
            </a:r>
            <a:r>
              <a:rPr lang="en-US" sz="2000" dirty="0"/>
              <a:t>-file&gt;  </a:t>
            </a:r>
          </a:p>
          <a:p>
            <a:pPr>
              <a:spcBef>
                <a:spcPts val="0"/>
              </a:spcBef>
              <a:buNone/>
            </a:pPr>
            <a:r>
              <a:rPr lang="en-US" sz="2000" dirty="0"/>
              <a:t>&lt;/</a:t>
            </a:r>
            <a:r>
              <a:rPr lang="en-US" sz="2000" dirty="0" err="1"/>
              <a:t>servlet</a:t>
            </a:r>
            <a:r>
              <a:rPr lang="en-US" sz="2000" dirty="0"/>
              <a:t>&gt;  </a:t>
            </a:r>
          </a:p>
          <a:p>
            <a:pPr>
              <a:spcBef>
                <a:spcPts val="0"/>
              </a:spcBef>
              <a:buNone/>
            </a:pPr>
            <a:r>
              <a:rPr lang="en-US" sz="2000" dirty="0"/>
              <a:t>  </a:t>
            </a:r>
          </a:p>
          <a:p>
            <a:pPr>
              <a:spcBef>
                <a:spcPts val="0"/>
              </a:spcBef>
              <a:buNone/>
            </a:pPr>
            <a:r>
              <a:rPr lang="en-US" sz="2000" dirty="0"/>
              <a:t>&lt;</a:t>
            </a:r>
            <a:r>
              <a:rPr lang="en-US" sz="2000" dirty="0" err="1"/>
              <a:t>servlet</a:t>
            </a:r>
            <a:r>
              <a:rPr lang="en-US" sz="2000" dirty="0"/>
              <a:t>-mapping&gt;  </a:t>
            </a:r>
          </a:p>
          <a:p>
            <a:pPr>
              <a:spcBef>
                <a:spcPts val="0"/>
              </a:spcBef>
              <a:buNone/>
            </a:pPr>
            <a:r>
              <a:rPr lang="en-US" sz="2000" dirty="0"/>
              <a:t>&lt;</a:t>
            </a:r>
            <a:r>
              <a:rPr lang="en-US" sz="2000" dirty="0" err="1"/>
              <a:t>servlet</a:t>
            </a:r>
            <a:r>
              <a:rPr lang="en-US" sz="2000" dirty="0"/>
              <a:t>-name&gt;</a:t>
            </a:r>
            <a:r>
              <a:rPr lang="en-US" sz="2000" dirty="0" err="1"/>
              <a:t>sonoojaiswal</a:t>
            </a:r>
            <a:r>
              <a:rPr lang="en-US" sz="2000" dirty="0"/>
              <a:t>&lt;/</a:t>
            </a:r>
            <a:r>
              <a:rPr lang="en-US" sz="2000" dirty="0" err="1"/>
              <a:t>servlet</a:t>
            </a:r>
            <a:r>
              <a:rPr lang="en-US" sz="2000" dirty="0"/>
              <a:t>-name&gt;  </a:t>
            </a:r>
          </a:p>
          <a:p>
            <a:pPr>
              <a:spcBef>
                <a:spcPts val="0"/>
              </a:spcBef>
              <a:buNone/>
            </a:pPr>
            <a:r>
              <a:rPr lang="en-US" sz="2000" dirty="0"/>
              <a:t>&lt;</a:t>
            </a:r>
            <a:r>
              <a:rPr lang="en-US" sz="2000" dirty="0" err="1"/>
              <a:t>url</a:t>
            </a:r>
            <a:r>
              <a:rPr lang="en-US" sz="2000" dirty="0"/>
              <a:t>-pattern&gt;/welcome&lt;/</a:t>
            </a:r>
            <a:r>
              <a:rPr lang="en-US" sz="2000" dirty="0" err="1"/>
              <a:t>url</a:t>
            </a:r>
            <a:r>
              <a:rPr lang="en-US" sz="2000" dirty="0"/>
              <a:t>-pattern&gt;  </a:t>
            </a:r>
          </a:p>
          <a:p>
            <a:pPr>
              <a:spcBef>
                <a:spcPts val="0"/>
              </a:spcBef>
              <a:buNone/>
            </a:pPr>
            <a:r>
              <a:rPr lang="en-US" sz="2000" dirty="0"/>
              <a:t>&lt;/</a:t>
            </a:r>
            <a:r>
              <a:rPr lang="en-US" sz="2000" dirty="0" err="1"/>
              <a:t>servlet</a:t>
            </a:r>
            <a:r>
              <a:rPr lang="en-US" sz="2000" dirty="0"/>
              <a:t>-mapping&gt;  </a:t>
            </a:r>
          </a:p>
          <a:p>
            <a:pPr>
              <a:spcBef>
                <a:spcPts val="0"/>
              </a:spcBef>
              <a:buNone/>
            </a:pPr>
            <a:r>
              <a:rPr lang="en-US" sz="2000" dirty="0"/>
              <a:t>  </a:t>
            </a:r>
          </a:p>
          <a:p>
            <a:pPr>
              <a:spcBef>
                <a:spcPts val="0"/>
              </a:spcBef>
              <a:buNone/>
            </a:pPr>
            <a:r>
              <a:rPr lang="en-US" sz="2000" dirty="0"/>
              <a:t>&lt;context-</a:t>
            </a:r>
            <a:r>
              <a:rPr lang="en-US" sz="2000" dirty="0" err="1"/>
              <a:t>param</a:t>
            </a:r>
            <a:r>
              <a:rPr lang="en-US" sz="2000" dirty="0"/>
              <a:t>&gt;  </a:t>
            </a:r>
          </a:p>
          <a:p>
            <a:pPr>
              <a:spcBef>
                <a:spcPts val="0"/>
              </a:spcBef>
              <a:buNone/>
            </a:pPr>
            <a:r>
              <a:rPr lang="en-US" sz="2000" dirty="0"/>
              <a:t>&lt;</a:t>
            </a:r>
            <a:r>
              <a:rPr lang="en-US" sz="2000" dirty="0" err="1"/>
              <a:t>param</a:t>
            </a:r>
            <a:r>
              <a:rPr lang="en-US" sz="2000" dirty="0"/>
              <a:t>-name&gt;</a:t>
            </a:r>
            <a:r>
              <a:rPr lang="en-US" sz="2000" dirty="0" err="1"/>
              <a:t>dname</a:t>
            </a:r>
            <a:r>
              <a:rPr lang="en-US" sz="2000" dirty="0"/>
              <a:t>&lt;/</a:t>
            </a:r>
            <a:r>
              <a:rPr lang="en-US" sz="2000" dirty="0" err="1"/>
              <a:t>param</a:t>
            </a:r>
            <a:r>
              <a:rPr lang="en-US" sz="2000" dirty="0"/>
              <a:t>-name&gt;  </a:t>
            </a:r>
          </a:p>
          <a:p>
            <a:pPr>
              <a:spcBef>
                <a:spcPts val="0"/>
              </a:spcBef>
              <a:buNone/>
            </a:pPr>
            <a:r>
              <a:rPr lang="en-US" sz="2000" dirty="0"/>
              <a:t>&lt;</a:t>
            </a:r>
            <a:r>
              <a:rPr lang="en-US" sz="2000" dirty="0" err="1"/>
              <a:t>param</a:t>
            </a:r>
            <a:r>
              <a:rPr lang="en-US" sz="2000" dirty="0"/>
              <a:t>-value&gt;</a:t>
            </a:r>
            <a:r>
              <a:rPr lang="en-US" sz="2000" dirty="0" err="1"/>
              <a:t>sun.jdbc.odbc.JdbcOdbcDriver</a:t>
            </a:r>
            <a:r>
              <a:rPr lang="en-US" sz="2000" dirty="0"/>
              <a:t>&lt;/</a:t>
            </a:r>
            <a:r>
              <a:rPr lang="en-US" sz="2000" dirty="0" err="1"/>
              <a:t>param</a:t>
            </a:r>
            <a:r>
              <a:rPr lang="en-US" sz="2000" dirty="0"/>
              <a:t>-value&gt;  </a:t>
            </a:r>
          </a:p>
          <a:p>
            <a:pPr>
              <a:spcBef>
                <a:spcPts val="0"/>
              </a:spcBef>
              <a:buNone/>
            </a:pPr>
            <a:r>
              <a:rPr lang="en-US" sz="2000" dirty="0"/>
              <a:t>&lt;/context-</a:t>
            </a:r>
            <a:r>
              <a:rPr lang="en-US" sz="2000" dirty="0" err="1"/>
              <a:t>param</a:t>
            </a:r>
            <a:r>
              <a:rPr lang="en-US" sz="2000" dirty="0"/>
              <a:t>&gt;  </a:t>
            </a:r>
          </a:p>
          <a:p>
            <a:pPr>
              <a:spcBef>
                <a:spcPts val="0"/>
              </a:spcBef>
              <a:buNone/>
            </a:pPr>
            <a:r>
              <a:rPr lang="en-US" sz="2000" dirty="0"/>
              <a:t>  </a:t>
            </a:r>
          </a:p>
          <a:p>
            <a:pPr>
              <a:spcBef>
                <a:spcPts val="0"/>
              </a:spcBef>
              <a:buNone/>
            </a:pPr>
            <a:r>
              <a:rPr lang="en-US" sz="2000" dirty="0"/>
              <a:t>&lt;/web-app&gt;  </a:t>
            </a:r>
          </a:p>
          <a:p>
            <a:pPr>
              <a:spcBef>
                <a:spcPts val="0"/>
              </a:spcBef>
              <a:buNone/>
            </a:pPr>
            <a:r>
              <a:rPr lang="en-US" sz="2000" b="1" u="sng" dirty="0"/>
              <a:t>welcome.jsp</a:t>
            </a:r>
            <a:endParaRPr lang="en-US" sz="2000" u="sng" dirty="0"/>
          </a:p>
          <a:p>
            <a:pPr>
              <a:spcBef>
                <a:spcPts val="0"/>
              </a:spcBef>
              <a:buNone/>
            </a:pPr>
            <a:r>
              <a:rPr lang="en-US" sz="2000" b="1" dirty="0"/>
              <a:t>&lt;</a:t>
            </a:r>
            <a:r>
              <a:rPr lang="en-US" sz="2000" dirty="0"/>
              <a:t>%   </a:t>
            </a:r>
          </a:p>
          <a:p>
            <a:pPr>
              <a:spcBef>
                <a:spcPts val="0"/>
              </a:spcBef>
              <a:buNone/>
            </a:pPr>
            <a:r>
              <a:rPr lang="en-US" sz="2000" dirty="0"/>
              <a:t>  </a:t>
            </a:r>
          </a:p>
          <a:p>
            <a:pPr>
              <a:spcBef>
                <a:spcPts val="0"/>
              </a:spcBef>
              <a:buNone/>
            </a:pPr>
            <a:r>
              <a:rPr lang="en-US" sz="2000" dirty="0" err="1"/>
              <a:t>out.print</a:t>
            </a:r>
            <a:r>
              <a:rPr lang="en-US" sz="2000" dirty="0"/>
              <a:t>("Welcome "+</a:t>
            </a:r>
            <a:r>
              <a:rPr lang="en-US" sz="2000" dirty="0" err="1"/>
              <a:t>request.getParameter</a:t>
            </a:r>
            <a:r>
              <a:rPr lang="en-US" sz="2000" dirty="0"/>
              <a:t>("</a:t>
            </a:r>
            <a:r>
              <a:rPr lang="en-US" sz="2000" dirty="0" err="1"/>
              <a:t>uname</a:t>
            </a:r>
            <a:r>
              <a:rPr lang="en-US" sz="2000" dirty="0"/>
              <a:t>"));  </a:t>
            </a:r>
          </a:p>
          <a:p>
            <a:pPr>
              <a:spcBef>
                <a:spcPts val="0"/>
              </a:spcBef>
              <a:buNone/>
            </a:pPr>
            <a:r>
              <a:rPr lang="en-US" sz="2000" dirty="0"/>
              <a:t>  </a:t>
            </a:r>
          </a:p>
          <a:p>
            <a:pPr>
              <a:spcBef>
                <a:spcPts val="0"/>
              </a:spcBef>
              <a:buNone/>
            </a:pPr>
            <a:r>
              <a:rPr lang="en-US" sz="2000" dirty="0"/>
              <a:t>String driver=</a:t>
            </a:r>
            <a:r>
              <a:rPr lang="en-US" sz="2000" dirty="0" err="1"/>
              <a:t>application.getInitParameter</a:t>
            </a:r>
            <a:r>
              <a:rPr lang="en-US" sz="2000" dirty="0"/>
              <a:t>("</a:t>
            </a:r>
            <a:r>
              <a:rPr lang="en-US" sz="2000" dirty="0" err="1"/>
              <a:t>dname</a:t>
            </a:r>
            <a:r>
              <a:rPr lang="en-US" sz="2000" dirty="0"/>
              <a:t>");  </a:t>
            </a:r>
          </a:p>
          <a:p>
            <a:pPr>
              <a:spcBef>
                <a:spcPts val="0"/>
              </a:spcBef>
              <a:buNone/>
            </a:pPr>
            <a:r>
              <a:rPr lang="en-US" sz="2000" dirty="0" err="1"/>
              <a:t>out.print</a:t>
            </a:r>
            <a:r>
              <a:rPr lang="en-US" sz="2000" dirty="0"/>
              <a:t>("driver name is="+driver);  </a:t>
            </a:r>
          </a:p>
          <a:p>
            <a:pPr>
              <a:spcBef>
                <a:spcPts val="0"/>
              </a:spcBef>
              <a:buNone/>
            </a:pPr>
            <a:r>
              <a:rPr lang="en-US" sz="2000" dirty="0"/>
              <a:t>  </a:t>
            </a:r>
          </a:p>
          <a:p>
            <a:pPr>
              <a:spcBef>
                <a:spcPts val="0"/>
              </a:spcBef>
              <a:buNone/>
            </a:pPr>
            <a:r>
              <a:rPr lang="en-US" sz="2000" dirty="0"/>
              <a:t>%</a:t>
            </a:r>
            <a:r>
              <a:rPr lang="en-US" sz="2000" b="1" dirty="0"/>
              <a:t>&gt;</a:t>
            </a:r>
            <a:r>
              <a:rPr lang="en-US" sz="2000" dirty="0"/>
              <a:t>  </a:t>
            </a:r>
          </a:p>
          <a:p>
            <a:endParaRPr lang="en-GB" sz="2000" dirty="0"/>
          </a:p>
          <a:p>
            <a:pPr>
              <a:buNone/>
            </a:pPr>
            <a:endParaRPr lang="en-US" sz="2000" dirty="0"/>
          </a:p>
          <a:p>
            <a:pPr>
              <a:buNone/>
            </a:pPr>
            <a:r>
              <a:rPr lang="en-US" dirty="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104</a:t>
            </a:fld>
            <a:endParaRPr lang="en-US"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428604"/>
            <a:ext cx="10515600" cy="706421"/>
          </a:xfrm>
        </p:spPr>
        <p:txBody>
          <a:bodyPr/>
          <a:lstStyle/>
          <a:p>
            <a:r>
              <a:rPr lang="en-US" dirty="0"/>
              <a:t/>
            </a:r>
            <a:br>
              <a:rPr lang="en-US" dirty="0"/>
            </a:br>
            <a:r>
              <a:rPr lang="en-US" dirty="0"/>
              <a:t/>
            </a:r>
            <a:br>
              <a:rPr lang="en-US" dirty="0"/>
            </a:br>
            <a:r>
              <a:rPr lang="en-US" dirty="0"/>
              <a:t>session implicit object</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105</a:t>
            </a:fld>
            <a:endParaRPr lang="en-US" altLang="en-US"/>
          </a:p>
        </p:txBody>
      </p:sp>
      <p:sp>
        <p:nvSpPr>
          <p:cNvPr id="5" name="Content Placeholder 4"/>
          <p:cNvSpPr>
            <a:spLocks noGrp="1"/>
          </p:cNvSpPr>
          <p:nvPr>
            <p:ph idx="1"/>
          </p:nvPr>
        </p:nvSpPr>
        <p:spPr/>
        <p:txBody>
          <a:bodyPr/>
          <a:lstStyle/>
          <a:p>
            <a:r>
              <a:rPr lang="en-US" dirty="0"/>
              <a:t>In JSP, session is an implicit object of type </a:t>
            </a:r>
            <a:r>
              <a:rPr lang="en-US" dirty="0" err="1"/>
              <a:t>HttpSession.The</a:t>
            </a:r>
            <a:r>
              <a:rPr lang="en-US" dirty="0"/>
              <a:t> Java developer can use this object to </a:t>
            </a:r>
            <a:r>
              <a:rPr lang="en-US" dirty="0" err="1"/>
              <a:t>set,get</a:t>
            </a:r>
            <a:r>
              <a:rPr lang="en-US" dirty="0"/>
              <a:t> or remove attribute or to get session </a:t>
            </a:r>
            <a:r>
              <a:rPr lang="en-US" dirty="0" err="1"/>
              <a:t>information.Example</a:t>
            </a:r>
            <a:r>
              <a:rPr lang="en-US" dirty="0"/>
              <a:t> of session implicit object</a:t>
            </a:r>
          </a:p>
          <a:p>
            <a:r>
              <a:rPr lang="en-US" b="1" dirty="0"/>
              <a:t>index.html</a:t>
            </a:r>
          </a:p>
          <a:p>
            <a:pPr>
              <a:spcBef>
                <a:spcPts val="0"/>
              </a:spcBef>
              <a:buNone/>
            </a:pPr>
            <a:r>
              <a:rPr lang="en-US" sz="2000" dirty="0"/>
              <a:t>&lt;html&gt;  </a:t>
            </a:r>
          </a:p>
          <a:p>
            <a:pPr>
              <a:spcBef>
                <a:spcPts val="0"/>
              </a:spcBef>
              <a:buNone/>
            </a:pPr>
            <a:r>
              <a:rPr lang="en-US" sz="2000" dirty="0"/>
              <a:t>&lt;body&gt;  </a:t>
            </a:r>
          </a:p>
          <a:p>
            <a:pPr>
              <a:spcBef>
                <a:spcPts val="0"/>
              </a:spcBef>
              <a:buNone/>
            </a:pPr>
            <a:r>
              <a:rPr lang="en-US" sz="2000" dirty="0"/>
              <a:t>&lt;form action="welcome.jsp"&gt;  </a:t>
            </a:r>
          </a:p>
          <a:p>
            <a:pPr>
              <a:spcBef>
                <a:spcPts val="0"/>
              </a:spcBef>
              <a:buNone/>
            </a:pPr>
            <a:r>
              <a:rPr lang="en-US" sz="2000" dirty="0"/>
              <a:t>&lt;input type="text" name="</a:t>
            </a:r>
            <a:r>
              <a:rPr lang="en-US" sz="2000" dirty="0" err="1"/>
              <a:t>uname</a:t>
            </a:r>
            <a:r>
              <a:rPr lang="en-US" sz="2000" dirty="0"/>
              <a:t>"&gt;  </a:t>
            </a:r>
          </a:p>
          <a:p>
            <a:pPr>
              <a:spcBef>
                <a:spcPts val="0"/>
              </a:spcBef>
              <a:buNone/>
            </a:pPr>
            <a:r>
              <a:rPr lang="en-US" sz="2000" dirty="0"/>
              <a:t>&lt;input type="submit" value="go"&gt;&lt;</a:t>
            </a:r>
            <a:r>
              <a:rPr lang="en-US" sz="2000" dirty="0" err="1"/>
              <a:t>br</a:t>
            </a:r>
            <a:r>
              <a:rPr lang="en-US" sz="2000" dirty="0"/>
              <a:t>/&gt;  </a:t>
            </a:r>
          </a:p>
          <a:p>
            <a:pPr>
              <a:spcBef>
                <a:spcPts val="0"/>
              </a:spcBef>
              <a:buNone/>
            </a:pPr>
            <a:r>
              <a:rPr lang="en-US" sz="2000" dirty="0"/>
              <a:t>&lt;/form&gt;  </a:t>
            </a:r>
          </a:p>
          <a:p>
            <a:pPr>
              <a:spcBef>
                <a:spcPts val="0"/>
              </a:spcBef>
              <a:buNone/>
            </a:pPr>
            <a:r>
              <a:rPr lang="en-US" sz="2000" dirty="0"/>
              <a:t>&lt;/body&gt;  </a:t>
            </a:r>
          </a:p>
          <a:p>
            <a:pPr>
              <a:spcBef>
                <a:spcPts val="0"/>
              </a:spcBef>
              <a:buNone/>
            </a:pPr>
            <a:r>
              <a:rPr lang="en-US" sz="2000" dirty="0"/>
              <a:t>&lt;/html&gt;  </a:t>
            </a:r>
          </a:p>
          <a:p>
            <a:pPr>
              <a:spcBef>
                <a:spcPts val="0"/>
              </a:spcBef>
              <a:buNone/>
            </a:pPr>
            <a:r>
              <a:rPr lang="en-US" sz="2000" b="1" u="sng" dirty="0"/>
              <a:t>welcome.jsp</a:t>
            </a:r>
          </a:p>
          <a:p>
            <a:pPr>
              <a:spcBef>
                <a:spcPts val="0"/>
              </a:spcBef>
              <a:buNone/>
            </a:pPr>
            <a:r>
              <a:rPr lang="en-US" sz="2000" dirty="0"/>
              <a:t>&lt;html&gt;  </a:t>
            </a:r>
          </a:p>
          <a:p>
            <a:pPr>
              <a:spcBef>
                <a:spcPts val="0"/>
              </a:spcBef>
              <a:buNone/>
            </a:pPr>
            <a:r>
              <a:rPr lang="en-US" sz="2000" dirty="0"/>
              <a:t>&lt;body&gt;  </a:t>
            </a:r>
          </a:p>
          <a:p>
            <a:pPr>
              <a:spcBef>
                <a:spcPts val="0"/>
              </a:spcBef>
              <a:buNone/>
            </a:pPr>
            <a:r>
              <a:rPr lang="en-US" sz="2000" dirty="0"/>
              <a:t>&lt;%   </a:t>
            </a:r>
          </a:p>
          <a:p>
            <a:pPr>
              <a:spcBef>
                <a:spcPts val="0"/>
              </a:spcBef>
              <a:buNone/>
            </a:pPr>
            <a:r>
              <a:rPr lang="en-US" sz="2000" dirty="0"/>
              <a:t>  </a:t>
            </a:r>
          </a:p>
          <a:p>
            <a:pPr>
              <a:spcBef>
                <a:spcPts val="0"/>
              </a:spcBef>
              <a:buNone/>
            </a:pPr>
            <a:r>
              <a:rPr lang="en-US" sz="2000" dirty="0"/>
              <a:t>String name=</a:t>
            </a:r>
            <a:r>
              <a:rPr lang="en-US" sz="2000" dirty="0" err="1"/>
              <a:t>request.getParameter</a:t>
            </a:r>
            <a:r>
              <a:rPr lang="en-US" sz="2000" dirty="0"/>
              <a:t>("</a:t>
            </a:r>
            <a:r>
              <a:rPr lang="en-US" sz="2000" dirty="0" err="1"/>
              <a:t>uname</a:t>
            </a:r>
            <a:r>
              <a:rPr lang="en-US" sz="2000" dirty="0"/>
              <a:t>");  </a:t>
            </a:r>
          </a:p>
          <a:p>
            <a:pPr>
              <a:spcBef>
                <a:spcPts val="0"/>
              </a:spcBef>
              <a:buNone/>
            </a:pPr>
            <a:r>
              <a:rPr lang="en-US" sz="2000" dirty="0" err="1"/>
              <a:t>out.print</a:t>
            </a:r>
            <a:r>
              <a:rPr lang="en-US" sz="2000" dirty="0"/>
              <a:t>("Welcome "+name);  </a:t>
            </a:r>
          </a:p>
          <a:p>
            <a:pPr>
              <a:spcBef>
                <a:spcPts val="0"/>
              </a:spcBef>
              <a:buNone/>
            </a:pPr>
            <a:r>
              <a:rPr lang="en-US" sz="2000" dirty="0"/>
              <a:t>  </a:t>
            </a:r>
          </a:p>
          <a:p>
            <a:pPr>
              <a:spcBef>
                <a:spcPts val="0"/>
              </a:spcBef>
              <a:buNone/>
            </a:pPr>
            <a:r>
              <a:rPr lang="en-US" sz="2000" dirty="0" err="1"/>
              <a:t>session.setAttribute</a:t>
            </a:r>
            <a:r>
              <a:rPr lang="en-US" sz="2000" dirty="0"/>
              <a:t>("</a:t>
            </a:r>
            <a:r>
              <a:rPr lang="en-US" sz="2000" dirty="0" err="1"/>
              <a:t>user",name</a:t>
            </a:r>
            <a:r>
              <a:rPr lang="en-US" sz="2000" dirty="0"/>
              <a:t>);  </a:t>
            </a:r>
          </a:p>
          <a:p>
            <a:pPr>
              <a:spcBef>
                <a:spcPts val="0"/>
              </a:spcBef>
              <a:buNone/>
            </a:pPr>
            <a:r>
              <a:rPr lang="en-US" sz="2000" dirty="0"/>
              <a:t>  </a:t>
            </a:r>
          </a:p>
          <a:p>
            <a:pPr>
              <a:spcBef>
                <a:spcPts val="0"/>
              </a:spcBef>
              <a:buNone/>
            </a:pPr>
            <a:r>
              <a:rPr lang="en-US" sz="2000" dirty="0"/>
              <a:t>&lt;a </a:t>
            </a:r>
            <a:r>
              <a:rPr lang="en-US" sz="2000" dirty="0" err="1"/>
              <a:t>href</a:t>
            </a:r>
            <a:r>
              <a:rPr lang="en-US" sz="2000" dirty="0"/>
              <a:t>="second.jsp"&gt;second </a:t>
            </a:r>
            <a:r>
              <a:rPr lang="en-US" sz="2000" dirty="0" err="1"/>
              <a:t>jsp</a:t>
            </a:r>
            <a:r>
              <a:rPr lang="en-US" sz="2000" dirty="0"/>
              <a:t> page&lt;/a&gt;  </a:t>
            </a:r>
          </a:p>
          <a:p>
            <a:pPr>
              <a:spcBef>
                <a:spcPts val="0"/>
              </a:spcBef>
              <a:buNone/>
            </a:pPr>
            <a:r>
              <a:rPr lang="en-US" sz="2000" dirty="0"/>
              <a:t>  </a:t>
            </a:r>
          </a:p>
          <a:p>
            <a:pPr>
              <a:spcBef>
                <a:spcPts val="0"/>
              </a:spcBef>
              <a:buNone/>
            </a:pPr>
            <a:r>
              <a:rPr lang="en-US" sz="2000" dirty="0"/>
              <a:t>%&gt;  </a:t>
            </a:r>
          </a:p>
          <a:p>
            <a:pPr>
              <a:spcBef>
                <a:spcPts val="0"/>
              </a:spcBef>
              <a:buNone/>
            </a:pPr>
            <a:r>
              <a:rPr lang="en-US" sz="2000" dirty="0"/>
              <a:t>&lt;/body&gt;  </a:t>
            </a:r>
          </a:p>
          <a:p>
            <a:pPr>
              <a:spcBef>
                <a:spcPts val="0"/>
              </a:spcBef>
              <a:buNone/>
            </a:pPr>
            <a:r>
              <a:rPr lang="en-US" sz="2000" dirty="0"/>
              <a:t>&lt;/html&gt;  </a:t>
            </a:r>
          </a:p>
          <a:p>
            <a:pPr>
              <a:spcBef>
                <a:spcPts val="0"/>
              </a:spcBef>
              <a:buNone/>
            </a:pPr>
            <a:r>
              <a:rPr lang="en-US" sz="2000" b="1" u="sng" dirty="0"/>
              <a:t>second.jsp</a:t>
            </a:r>
          </a:p>
          <a:p>
            <a:pPr>
              <a:spcBef>
                <a:spcPts val="0"/>
              </a:spcBef>
              <a:buNone/>
            </a:pPr>
            <a:r>
              <a:rPr lang="en-US" sz="2000" dirty="0"/>
              <a:t>&lt;html&gt;  </a:t>
            </a:r>
          </a:p>
          <a:p>
            <a:pPr>
              <a:spcBef>
                <a:spcPts val="0"/>
              </a:spcBef>
              <a:buNone/>
            </a:pPr>
            <a:r>
              <a:rPr lang="en-US" sz="2000" dirty="0"/>
              <a:t>&lt;body&gt;  </a:t>
            </a:r>
          </a:p>
          <a:p>
            <a:pPr>
              <a:spcBef>
                <a:spcPts val="0"/>
              </a:spcBef>
              <a:buNone/>
            </a:pPr>
            <a:r>
              <a:rPr lang="en-US" sz="2000" dirty="0"/>
              <a:t>&lt;%   </a:t>
            </a:r>
          </a:p>
          <a:p>
            <a:pPr>
              <a:spcBef>
                <a:spcPts val="0"/>
              </a:spcBef>
              <a:buNone/>
            </a:pPr>
            <a:r>
              <a:rPr lang="en-US" sz="2000" dirty="0"/>
              <a:t>  </a:t>
            </a:r>
          </a:p>
          <a:p>
            <a:pPr>
              <a:spcBef>
                <a:spcPts val="0"/>
              </a:spcBef>
              <a:buNone/>
            </a:pPr>
            <a:r>
              <a:rPr lang="en-US" sz="2000" dirty="0"/>
              <a:t>String name=(String)</a:t>
            </a:r>
            <a:r>
              <a:rPr lang="en-US" sz="2000" dirty="0" err="1"/>
              <a:t>session.getAttribute</a:t>
            </a:r>
            <a:r>
              <a:rPr lang="en-US" sz="2000" dirty="0"/>
              <a:t>("user");  </a:t>
            </a:r>
          </a:p>
          <a:p>
            <a:pPr>
              <a:spcBef>
                <a:spcPts val="0"/>
              </a:spcBef>
              <a:buNone/>
            </a:pPr>
            <a:r>
              <a:rPr lang="en-US" sz="2000" dirty="0" err="1"/>
              <a:t>out.print</a:t>
            </a:r>
            <a:r>
              <a:rPr lang="en-US" sz="2000" dirty="0"/>
              <a:t>("Hello "+name);  </a:t>
            </a:r>
          </a:p>
          <a:p>
            <a:pPr>
              <a:spcBef>
                <a:spcPts val="0"/>
              </a:spcBef>
              <a:buNone/>
            </a:pPr>
            <a:r>
              <a:rPr lang="en-US" sz="2000" dirty="0"/>
              <a:t>  </a:t>
            </a:r>
          </a:p>
          <a:p>
            <a:pPr>
              <a:spcBef>
                <a:spcPts val="0"/>
              </a:spcBef>
              <a:buNone/>
            </a:pPr>
            <a:r>
              <a:rPr lang="en-US" sz="2000" dirty="0"/>
              <a:t>%&gt;  </a:t>
            </a:r>
          </a:p>
          <a:p>
            <a:pPr>
              <a:spcBef>
                <a:spcPts val="0"/>
              </a:spcBef>
              <a:buNone/>
            </a:pPr>
            <a:r>
              <a:rPr lang="en-US" sz="2000" dirty="0"/>
              <a:t>&lt;/body&gt;  </a:t>
            </a:r>
          </a:p>
          <a:p>
            <a:pPr>
              <a:spcBef>
                <a:spcPts val="0"/>
              </a:spcBef>
              <a:buNone/>
            </a:pPr>
            <a:r>
              <a:rPr lang="en-US" sz="2000" dirty="0"/>
              <a:t>&lt;/html&gt;  </a:t>
            </a:r>
          </a:p>
          <a:p>
            <a:pPr>
              <a:spcBef>
                <a:spcPts val="0"/>
              </a:spcBef>
              <a:buNone/>
            </a:pPr>
            <a:endParaRPr lang="en-US" sz="20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a:t/>
            </a:r>
            <a:br>
              <a:rPr lang="en-US" dirty="0"/>
            </a:br>
            <a:r>
              <a:rPr lang="en-US" dirty="0" err="1"/>
              <a:t>pageContext</a:t>
            </a:r>
            <a:r>
              <a:rPr lang="en-US" dirty="0"/>
              <a:t> implicit object</a:t>
            </a:r>
            <a:br>
              <a:rPr lang="en-US" dirty="0"/>
            </a:br>
            <a:r>
              <a:rPr lang="en-US" dirty="0"/>
              <a:t/>
            </a:r>
            <a:br>
              <a:rPr lang="en-US" dirty="0"/>
            </a:br>
            <a:endParaRPr lang="en-US" dirty="0"/>
          </a:p>
        </p:txBody>
      </p:sp>
      <p:sp>
        <p:nvSpPr>
          <p:cNvPr id="3" name="Content Placeholder 2"/>
          <p:cNvSpPr>
            <a:spLocks noGrp="1"/>
          </p:cNvSpPr>
          <p:nvPr>
            <p:ph idx="1"/>
          </p:nvPr>
        </p:nvSpPr>
        <p:spPr>
          <a:xfrm>
            <a:off x="838200" y="928670"/>
            <a:ext cx="10515600" cy="5248293"/>
          </a:xfrm>
        </p:spPr>
        <p:txBody>
          <a:bodyPr/>
          <a:lstStyle/>
          <a:p>
            <a:r>
              <a:rPr lang="en-US" dirty="0"/>
              <a:t>In JSP, </a:t>
            </a:r>
            <a:r>
              <a:rPr lang="en-US" dirty="0" err="1"/>
              <a:t>pageContext</a:t>
            </a:r>
            <a:r>
              <a:rPr lang="en-US" dirty="0"/>
              <a:t> is an implicit object of type </a:t>
            </a:r>
            <a:r>
              <a:rPr lang="en-US" dirty="0" err="1"/>
              <a:t>PageContext</a:t>
            </a:r>
            <a:r>
              <a:rPr lang="en-US" dirty="0"/>
              <a:t> </a:t>
            </a:r>
            <a:r>
              <a:rPr lang="en-US" dirty="0" err="1"/>
              <a:t>class.The</a:t>
            </a:r>
            <a:r>
              <a:rPr lang="en-US" dirty="0"/>
              <a:t> </a:t>
            </a:r>
            <a:r>
              <a:rPr lang="en-US" dirty="0" err="1"/>
              <a:t>pageContext</a:t>
            </a:r>
            <a:r>
              <a:rPr lang="en-US" dirty="0"/>
              <a:t> object can be used to </a:t>
            </a:r>
            <a:r>
              <a:rPr lang="en-US" dirty="0" err="1"/>
              <a:t>set,get</a:t>
            </a:r>
            <a:r>
              <a:rPr lang="en-US" dirty="0"/>
              <a:t> or remove attribute from one of the following </a:t>
            </a:r>
            <a:r>
              <a:rPr lang="en-US" dirty="0" err="1"/>
              <a:t>scopes:page</a:t>
            </a:r>
            <a:endParaRPr lang="en-US" dirty="0"/>
          </a:p>
          <a:p>
            <a:r>
              <a:rPr lang="en-US" dirty="0"/>
              <a:t>request</a:t>
            </a:r>
          </a:p>
          <a:p>
            <a:r>
              <a:rPr lang="en-US" dirty="0"/>
              <a:t>session</a:t>
            </a:r>
          </a:p>
          <a:p>
            <a:r>
              <a:rPr lang="en-US" dirty="0"/>
              <a:t>application</a:t>
            </a:r>
          </a:p>
          <a:p>
            <a:r>
              <a:rPr lang="en-US" dirty="0"/>
              <a:t>In JSP, page scope is the default </a:t>
            </a:r>
            <a:r>
              <a:rPr lang="en-US" dirty="0" err="1"/>
              <a:t>scope.Example</a:t>
            </a:r>
            <a:r>
              <a:rPr lang="en-US" dirty="0"/>
              <a:t> of </a:t>
            </a:r>
            <a:r>
              <a:rPr lang="en-US" dirty="0" err="1"/>
              <a:t>pageContext</a:t>
            </a:r>
            <a:r>
              <a:rPr lang="en-US" dirty="0"/>
              <a:t> implicit object</a:t>
            </a:r>
          </a:p>
          <a:p>
            <a:pPr>
              <a:spcBef>
                <a:spcPts val="0"/>
              </a:spcBef>
              <a:buNone/>
            </a:pPr>
            <a:r>
              <a:rPr lang="en-US" sz="2000" b="1" dirty="0"/>
              <a:t>index.html</a:t>
            </a:r>
          </a:p>
          <a:p>
            <a:pPr>
              <a:spcBef>
                <a:spcPts val="0"/>
              </a:spcBef>
              <a:buNone/>
            </a:pPr>
            <a:r>
              <a:rPr lang="en-US" sz="2000" dirty="0"/>
              <a:t>&lt;html&gt;  </a:t>
            </a:r>
          </a:p>
          <a:p>
            <a:pPr>
              <a:spcBef>
                <a:spcPts val="0"/>
              </a:spcBef>
              <a:buNone/>
            </a:pPr>
            <a:r>
              <a:rPr lang="en-US" sz="2000" dirty="0"/>
              <a:t>&lt;body&gt;  </a:t>
            </a:r>
          </a:p>
          <a:p>
            <a:pPr>
              <a:spcBef>
                <a:spcPts val="0"/>
              </a:spcBef>
              <a:buNone/>
            </a:pPr>
            <a:r>
              <a:rPr lang="en-US" sz="2000" dirty="0"/>
              <a:t>&lt;form action="welcome.jsp"&gt;  </a:t>
            </a:r>
          </a:p>
          <a:p>
            <a:pPr>
              <a:spcBef>
                <a:spcPts val="0"/>
              </a:spcBef>
              <a:buNone/>
            </a:pPr>
            <a:r>
              <a:rPr lang="en-US" sz="2000" dirty="0"/>
              <a:t>&lt;input type="text" name="</a:t>
            </a:r>
            <a:r>
              <a:rPr lang="en-US" sz="2000" dirty="0" err="1"/>
              <a:t>uname</a:t>
            </a:r>
            <a:r>
              <a:rPr lang="en-US" sz="2000" dirty="0"/>
              <a:t>"&gt;  </a:t>
            </a:r>
          </a:p>
          <a:p>
            <a:pPr>
              <a:spcBef>
                <a:spcPts val="0"/>
              </a:spcBef>
              <a:buNone/>
            </a:pPr>
            <a:r>
              <a:rPr lang="en-US" sz="2000" dirty="0"/>
              <a:t>&lt;input type="submit" value="go"&gt;&lt;</a:t>
            </a:r>
            <a:r>
              <a:rPr lang="en-US" sz="2000" dirty="0" err="1"/>
              <a:t>br</a:t>
            </a:r>
            <a:r>
              <a:rPr lang="en-US" sz="2000" dirty="0"/>
              <a:t>/&gt;  </a:t>
            </a:r>
          </a:p>
          <a:p>
            <a:pPr>
              <a:spcBef>
                <a:spcPts val="0"/>
              </a:spcBef>
              <a:buNone/>
            </a:pPr>
            <a:r>
              <a:rPr lang="en-US" sz="2000" dirty="0"/>
              <a:t>&lt;/form&gt;  </a:t>
            </a:r>
          </a:p>
          <a:p>
            <a:pPr>
              <a:spcBef>
                <a:spcPts val="0"/>
              </a:spcBef>
              <a:buNone/>
            </a:pPr>
            <a:r>
              <a:rPr lang="en-US" sz="2000" dirty="0"/>
              <a:t>&lt;/body&gt;  </a:t>
            </a:r>
          </a:p>
          <a:p>
            <a:pPr>
              <a:spcBef>
                <a:spcPts val="0"/>
              </a:spcBef>
              <a:buNone/>
            </a:pPr>
            <a:r>
              <a:rPr lang="en-US" sz="2000" dirty="0"/>
              <a:t>&lt;/html&gt;  </a:t>
            </a:r>
          </a:p>
          <a:p>
            <a:pPr>
              <a:spcBef>
                <a:spcPts val="0"/>
              </a:spcBef>
              <a:buNone/>
            </a:pPr>
            <a:r>
              <a:rPr lang="en-US" sz="2000" b="1" dirty="0"/>
              <a:t>welcome.jsp</a:t>
            </a:r>
          </a:p>
          <a:p>
            <a:pPr>
              <a:spcBef>
                <a:spcPts val="0"/>
              </a:spcBef>
              <a:buNone/>
            </a:pPr>
            <a:r>
              <a:rPr lang="en-US" sz="2000" dirty="0"/>
              <a:t>&lt;html&gt;  </a:t>
            </a:r>
          </a:p>
          <a:p>
            <a:pPr>
              <a:spcBef>
                <a:spcPts val="0"/>
              </a:spcBef>
              <a:buNone/>
            </a:pPr>
            <a:r>
              <a:rPr lang="en-US" sz="2000" dirty="0"/>
              <a:t>&lt;body&gt;  </a:t>
            </a:r>
          </a:p>
          <a:p>
            <a:pPr>
              <a:spcBef>
                <a:spcPts val="0"/>
              </a:spcBef>
              <a:buNone/>
            </a:pPr>
            <a:r>
              <a:rPr lang="en-US" sz="2000" dirty="0"/>
              <a:t>&lt;%   </a:t>
            </a:r>
          </a:p>
          <a:p>
            <a:pPr>
              <a:spcBef>
                <a:spcPts val="0"/>
              </a:spcBef>
              <a:buNone/>
            </a:pPr>
            <a:r>
              <a:rPr lang="en-US" sz="2000" dirty="0"/>
              <a:t>  </a:t>
            </a:r>
          </a:p>
          <a:p>
            <a:pPr>
              <a:spcBef>
                <a:spcPts val="0"/>
              </a:spcBef>
              <a:buNone/>
            </a:pPr>
            <a:r>
              <a:rPr lang="en-US" sz="2000" dirty="0"/>
              <a:t>String name=</a:t>
            </a:r>
            <a:r>
              <a:rPr lang="en-US" sz="2000" dirty="0" err="1"/>
              <a:t>request.getParameter</a:t>
            </a:r>
            <a:r>
              <a:rPr lang="en-US" sz="2000" dirty="0"/>
              <a:t>("</a:t>
            </a:r>
            <a:r>
              <a:rPr lang="en-US" sz="2000" dirty="0" err="1"/>
              <a:t>uname</a:t>
            </a:r>
            <a:r>
              <a:rPr lang="en-US" sz="2000" dirty="0"/>
              <a:t>");  </a:t>
            </a:r>
          </a:p>
          <a:p>
            <a:pPr>
              <a:spcBef>
                <a:spcPts val="0"/>
              </a:spcBef>
              <a:buNone/>
            </a:pPr>
            <a:r>
              <a:rPr lang="en-US" sz="2000" dirty="0" err="1"/>
              <a:t>out.print</a:t>
            </a:r>
            <a:r>
              <a:rPr lang="en-US" sz="2000" dirty="0"/>
              <a:t>("Welcome "+name);  </a:t>
            </a:r>
          </a:p>
          <a:p>
            <a:pPr>
              <a:spcBef>
                <a:spcPts val="0"/>
              </a:spcBef>
              <a:buNone/>
            </a:pPr>
            <a:r>
              <a:rPr lang="en-US" sz="2000" dirty="0"/>
              <a:t>  </a:t>
            </a:r>
          </a:p>
          <a:p>
            <a:pPr>
              <a:spcBef>
                <a:spcPts val="0"/>
              </a:spcBef>
              <a:buNone/>
            </a:pPr>
            <a:r>
              <a:rPr lang="en-US" sz="2000" dirty="0" err="1"/>
              <a:t>pageContext.setAttribute</a:t>
            </a:r>
            <a:r>
              <a:rPr lang="en-US" sz="2000" dirty="0"/>
              <a:t>("</a:t>
            </a:r>
            <a:r>
              <a:rPr lang="en-US" sz="2000" dirty="0" err="1"/>
              <a:t>user",name,PageContext.SESSION_SCOPE</a:t>
            </a:r>
            <a:r>
              <a:rPr lang="en-US" sz="2000" dirty="0"/>
              <a:t>);  </a:t>
            </a:r>
          </a:p>
          <a:p>
            <a:pPr>
              <a:spcBef>
                <a:spcPts val="0"/>
              </a:spcBef>
              <a:buNone/>
            </a:pPr>
            <a:r>
              <a:rPr lang="en-US" sz="2000" dirty="0"/>
              <a:t>  </a:t>
            </a:r>
          </a:p>
          <a:p>
            <a:pPr>
              <a:spcBef>
                <a:spcPts val="0"/>
              </a:spcBef>
              <a:buNone/>
            </a:pPr>
            <a:r>
              <a:rPr lang="en-US" sz="2000" dirty="0"/>
              <a:t>&lt;a </a:t>
            </a:r>
            <a:r>
              <a:rPr lang="en-US" sz="2000" dirty="0" err="1"/>
              <a:t>href</a:t>
            </a:r>
            <a:r>
              <a:rPr lang="en-US" sz="2000" dirty="0"/>
              <a:t>="second.jsp"&gt;second </a:t>
            </a:r>
            <a:r>
              <a:rPr lang="en-US" sz="2000" dirty="0" err="1"/>
              <a:t>jsp</a:t>
            </a:r>
            <a:r>
              <a:rPr lang="en-US" sz="2000" dirty="0"/>
              <a:t> page&lt;/a&gt;  </a:t>
            </a:r>
          </a:p>
          <a:p>
            <a:pPr>
              <a:spcBef>
                <a:spcPts val="0"/>
              </a:spcBef>
              <a:buNone/>
            </a:pPr>
            <a:r>
              <a:rPr lang="en-US" sz="2000" dirty="0"/>
              <a:t>  </a:t>
            </a:r>
          </a:p>
          <a:p>
            <a:pPr>
              <a:spcBef>
                <a:spcPts val="0"/>
              </a:spcBef>
              <a:buNone/>
            </a:pPr>
            <a:r>
              <a:rPr lang="en-US" sz="2000" dirty="0"/>
              <a:t>%&gt;  </a:t>
            </a:r>
          </a:p>
          <a:p>
            <a:pPr>
              <a:spcBef>
                <a:spcPts val="0"/>
              </a:spcBef>
              <a:buNone/>
            </a:pPr>
            <a:r>
              <a:rPr lang="en-US" sz="2000" dirty="0"/>
              <a:t>&lt;/body&gt;  </a:t>
            </a:r>
          </a:p>
          <a:p>
            <a:pPr>
              <a:spcBef>
                <a:spcPts val="0"/>
              </a:spcBef>
              <a:buNone/>
            </a:pPr>
            <a:r>
              <a:rPr lang="en-US" sz="2000" dirty="0"/>
              <a:t>&lt;/html&gt;  </a:t>
            </a:r>
          </a:p>
          <a:p>
            <a:pPr>
              <a:spcBef>
                <a:spcPts val="0"/>
              </a:spcBef>
              <a:buNone/>
            </a:pPr>
            <a:r>
              <a:rPr lang="en-US" sz="2000" b="1" dirty="0"/>
              <a:t>second.jsp</a:t>
            </a:r>
          </a:p>
          <a:p>
            <a:pPr>
              <a:spcBef>
                <a:spcPts val="0"/>
              </a:spcBef>
              <a:buNone/>
            </a:pPr>
            <a:r>
              <a:rPr lang="en-US" sz="2000" dirty="0"/>
              <a:t>&lt;html&gt;  </a:t>
            </a:r>
          </a:p>
          <a:p>
            <a:pPr>
              <a:spcBef>
                <a:spcPts val="0"/>
              </a:spcBef>
              <a:buNone/>
            </a:pPr>
            <a:r>
              <a:rPr lang="en-US" sz="2000" dirty="0"/>
              <a:t>&lt;body&gt;  </a:t>
            </a:r>
          </a:p>
          <a:p>
            <a:pPr>
              <a:spcBef>
                <a:spcPts val="0"/>
              </a:spcBef>
              <a:buNone/>
            </a:pPr>
            <a:r>
              <a:rPr lang="en-US" sz="2000" dirty="0"/>
              <a:t>&lt;%   </a:t>
            </a:r>
          </a:p>
          <a:p>
            <a:pPr>
              <a:spcBef>
                <a:spcPts val="0"/>
              </a:spcBef>
              <a:buNone/>
            </a:pPr>
            <a:r>
              <a:rPr lang="en-US" sz="2000" dirty="0"/>
              <a:t>  </a:t>
            </a:r>
          </a:p>
          <a:p>
            <a:pPr>
              <a:spcBef>
                <a:spcPts val="0"/>
              </a:spcBef>
              <a:buNone/>
            </a:pPr>
            <a:r>
              <a:rPr lang="en-US" sz="2000" dirty="0"/>
              <a:t>String name=(String)</a:t>
            </a:r>
            <a:r>
              <a:rPr lang="en-US" sz="2000" dirty="0" err="1"/>
              <a:t>pageContext.getAttribute</a:t>
            </a:r>
            <a:r>
              <a:rPr lang="en-US" sz="2000" dirty="0"/>
              <a:t>("</a:t>
            </a:r>
            <a:r>
              <a:rPr lang="en-US" sz="2000" dirty="0" err="1"/>
              <a:t>user",PageContext.SESSION_SCOPE</a:t>
            </a:r>
            <a:r>
              <a:rPr lang="en-US" sz="2000" dirty="0"/>
              <a:t>);  </a:t>
            </a:r>
          </a:p>
          <a:p>
            <a:pPr>
              <a:spcBef>
                <a:spcPts val="0"/>
              </a:spcBef>
              <a:buNone/>
            </a:pPr>
            <a:r>
              <a:rPr lang="en-US" sz="2000" dirty="0" err="1"/>
              <a:t>out.print</a:t>
            </a:r>
            <a:r>
              <a:rPr lang="en-US" sz="2000" dirty="0"/>
              <a:t>("Hello "+name);  </a:t>
            </a:r>
          </a:p>
          <a:p>
            <a:pPr>
              <a:spcBef>
                <a:spcPts val="0"/>
              </a:spcBef>
              <a:buNone/>
            </a:pPr>
            <a:r>
              <a:rPr lang="en-US" sz="2000" dirty="0"/>
              <a:t>  </a:t>
            </a:r>
          </a:p>
          <a:p>
            <a:pPr>
              <a:spcBef>
                <a:spcPts val="0"/>
              </a:spcBef>
              <a:buNone/>
            </a:pPr>
            <a:r>
              <a:rPr lang="en-US" sz="2000" dirty="0"/>
              <a:t>%&gt;  </a:t>
            </a:r>
          </a:p>
          <a:p>
            <a:pPr>
              <a:spcBef>
                <a:spcPts val="0"/>
              </a:spcBef>
              <a:buNone/>
            </a:pPr>
            <a:r>
              <a:rPr lang="en-US" sz="2000" dirty="0"/>
              <a:t>&lt;/body&gt;  </a:t>
            </a:r>
          </a:p>
          <a:p>
            <a:pPr>
              <a:spcBef>
                <a:spcPts val="0"/>
              </a:spcBef>
              <a:buNone/>
            </a:pPr>
            <a:r>
              <a:rPr lang="en-US" sz="2000" dirty="0"/>
              <a:t>&lt;/html&gt;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106</a:t>
            </a:fld>
            <a:endParaRPr lang="en-US"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a:t>page implicit object:</a:t>
            </a:r>
          </a:p>
        </p:txBody>
      </p:sp>
      <p:sp>
        <p:nvSpPr>
          <p:cNvPr id="3" name="Content Placeholder 2"/>
          <p:cNvSpPr>
            <a:spLocks noGrp="1"/>
          </p:cNvSpPr>
          <p:nvPr>
            <p:ph idx="1"/>
          </p:nvPr>
        </p:nvSpPr>
        <p:spPr>
          <a:xfrm>
            <a:off x="838200" y="1428736"/>
            <a:ext cx="10515600" cy="4748227"/>
          </a:xfrm>
        </p:spPr>
        <p:txBody>
          <a:bodyPr/>
          <a:lstStyle/>
          <a:p>
            <a:r>
              <a:rPr lang="en-GB" dirty="0"/>
              <a:t>In JSP, page is an implicit object of type Object </a:t>
            </a:r>
            <a:r>
              <a:rPr lang="en-GB" dirty="0" err="1"/>
              <a:t>class.This</a:t>
            </a:r>
            <a:r>
              <a:rPr lang="en-GB" dirty="0"/>
              <a:t> object is assigned to the reference of auto generated </a:t>
            </a:r>
            <a:r>
              <a:rPr lang="en-GB" dirty="0" err="1"/>
              <a:t>servlet</a:t>
            </a:r>
            <a:r>
              <a:rPr lang="en-GB" dirty="0"/>
              <a:t> class. It is written </a:t>
            </a:r>
            <a:r>
              <a:rPr lang="en-GB" dirty="0" err="1"/>
              <a:t>as:Object</a:t>
            </a:r>
            <a:r>
              <a:rPr lang="en-GB" dirty="0"/>
              <a:t> page=</a:t>
            </a:r>
            <a:r>
              <a:rPr lang="en-GB" dirty="0" err="1"/>
              <a:t>this;For</a:t>
            </a:r>
            <a:r>
              <a:rPr lang="en-GB" dirty="0"/>
              <a:t> using this object it must be cast to </a:t>
            </a:r>
            <a:r>
              <a:rPr lang="en-GB" dirty="0" err="1"/>
              <a:t>Servlet</a:t>
            </a:r>
            <a:r>
              <a:rPr lang="en-GB" dirty="0"/>
              <a:t> </a:t>
            </a:r>
            <a:r>
              <a:rPr lang="en-GB" dirty="0" err="1"/>
              <a:t>type.For</a:t>
            </a:r>
            <a:r>
              <a:rPr lang="en-GB" dirty="0"/>
              <a:t> example:&lt;% (</a:t>
            </a:r>
            <a:r>
              <a:rPr lang="en-GB" dirty="0" err="1"/>
              <a:t>HttpServlet</a:t>
            </a:r>
            <a:r>
              <a:rPr lang="en-GB" dirty="0"/>
              <a:t>)page.log("message"); %&gt;Since, it is of type Object it is less used because you can use this object directly in </a:t>
            </a:r>
            <a:r>
              <a:rPr lang="en-GB" dirty="0" err="1"/>
              <a:t>jsp.For</a:t>
            </a:r>
            <a:r>
              <a:rPr lang="en-GB" dirty="0"/>
              <a:t> example:&lt;% this.log("message"); %&gt;</a:t>
            </a:r>
            <a:br>
              <a:rPr lang="en-GB" dirty="0"/>
            </a:br>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107</a:t>
            </a:fld>
            <a:endParaRPr lang="en-US"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
            </a:r>
            <a:br>
              <a:rPr lang="en-US" dirty="0"/>
            </a:br>
            <a:r>
              <a:rPr lang="en-US" dirty="0"/>
              <a:t/>
            </a:r>
            <a:br>
              <a:rPr lang="en-US" dirty="0"/>
            </a:br>
            <a:r>
              <a:rPr lang="en-US" dirty="0"/>
              <a:t>exception implicit object</a:t>
            </a:r>
            <a:br>
              <a:rPr lang="en-US" dirty="0"/>
            </a:br>
            <a:r>
              <a:rPr lang="en-GB" dirty="0"/>
              <a:t/>
            </a:r>
            <a:br>
              <a:rPr lang="en-GB" dirty="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108</a:t>
            </a:fld>
            <a:endParaRPr lang="en-US" altLang="en-US"/>
          </a:p>
        </p:txBody>
      </p:sp>
      <p:sp>
        <p:nvSpPr>
          <p:cNvPr id="6" name="Content Placeholder 5"/>
          <p:cNvSpPr>
            <a:spLocks noGrp="1"/>
          </p:cNvSpPr>
          <p:nvPr>
            <p:ph idx="1"/>
          </p:nvPr>
        </p:nvSpPr>
        <p:spPr>
          <a:xfrm>
            <a:off x="838200" y="1428736"/>
            <a:ext cx="10515600" cy="4748227"/>
          </a:xfrm>
        </p:spPr>
        <p:txBody>
          <a:bodyPr/>
          <a:lstStyle/>
          <a:p>
            <a:r>
              <a:rPr lang="en-GB" dirty="0"/>
              <a:t>In JSP, exception is an implicit object of type </a:t>
            </a:r>
            <a:r>
              <a:rPr lang="en-GB" dirty="0" err="1"/>
              <a:t>java.lang.Throwable</a:t>
            </a:r>
            <a:r>
              <a:rPr lang="en-GB" dirty="0"/>
              <a:t> class. This object can be used to print the exception. But it can only be used in error </a:t>
            </a:r>
            <a:r>
              <a:rPr lang="en-GB" dirty="0" err="1"/>
              <a:t>pages.It</a:t>
            </a:r>
            <a:r>
              <a:rPr lang="en-GB" dirty="0"/>
              <a:t> is better to learn it after page directive. Let's see a simple </a:t>
            </a:r>
            <a:r>
              <a:rPr lang="en-GB" dirty="0" err="1"/>
              <a:t>example:Example</a:t>
            </a:r>
            <a:r>
              <a:rPr lang="en-GB" dirty="0"/>
              <a:t> of exception implicit object:</a:t>
            </a:r>
          </a:p>
          <a:p>
            <a:r>
              <a:rPr lang="en-GB" b="1" dirty="0"/>
              <a:t>error.jsp</a:t>
            </a:r>
          </a:p>
          <a:p>
            <a:pPr>
              <a:spcBef>
                <a:spcPts val="0"/>
              </a:spcBef>
              <a:buNone/>
            </a:pPr>
            <a:r>
              <a:rPr lang="en-GB" dirty="0"/>
              <a:t>&lt;%@ page </a:t>
            </a:r>
            <a:r>
              <a:rPr lang="en-GB" dirty="0" err="1"/>
              <a:t>isErrorPage</a:t>
            </a:r>
            <a:r>
              <a:rPr lang="en-GB" dirty="0"/>
              <a:t>="true" %&gt;  </a:t>
            </a:r>
          </a:p>
          <a:p>
            <a:pPr>
              <a:spcBef>
                <a:spcPts val="0"/>
              </a:spcBef>
              <a:buNone/>
            </a:pPr>
            <a:r>
              <a:rPr lang="en-GB" dirty="0"/>
              <a:t>&lt;html&gt;  </a:t>
            </a:r>
          </a:p>
          <a:p>
            <a:pPr>
              <a:spcBef>
                <a:spcPts val="0"/>
              </a:spcBef>
              <a:buNone/>
            </a:pPr>
            <a:r>
              <a:rPr lang="en-GB" dirty="0"/>
              <a:t>&lt;body&gt;  </a:t>
            </a:r>
          </a:p>
          <a:p>
            <a:pPr>
              <a:spcBef>
                <a:spcPts val="0"/>
              </a:spcBef>
              <a:buNone/>
            </a:pPr>
            <a:r>
              <a:rPr lang="en-GB" dirty="0"/>
              <a:t>  </a:t>
            </a:r>
          </a:p>
          <a:p>
            <a:pPr>
              <a:spcBef>
                <a:spcPts val="0"/>
              </a:spcBef>
              <a:buNone/>
            </a:pPr>
            <a:r>
              <a:rPr lang="en-GB" dirty="0"/>
              <a:t>Sorry following exception </a:t>
            </a:r>
            <a:r>
              <a:rPr lang="en-GB" dirty="0" err="1"/>
              <a:t>occured</a:t>
            </a:r>
            <a:r>
              <a:rPr lang="en-GB" dirty="0"/>
              <a:t>:&lt;%= exception %&gt;  </a:t>
            </a:r>
          </a:p>
          <a:p>
            <a:pPr>
              <a:spcBef>
                <a:spcPts val="0"/>
              </a:spcBef>
              <a:buNone/>
            </a:pPr>
            <a:r>
              <a:rPr lang="en-GB" dirty="0"/>
              <a:t>  </a:t>
            </a:r>
          </a:p>
          <a:p>
            <a:pPr>
              <a:spcBef>
                <a:spcPts val="0"/>
              </a:spcBef>
              <a:buNone/>
            </a:pPr>
            <a:r>
              <a:rPr lang="en-GB" dirty="0"/>
              <a:t>&lt;/body&gt;  </a:t>
            </a:r>
          </a:p>
          <a:p>
            <a:pPr>
              <a:spcBef>
                <a:spcPts val="0"/>
              </a:spcBef>
              <a:buNone/>
            </a:pPr>
            <a:r>
              <a:rPr lang="en-GB" dirty="0"/>
              <a:t>&lt;/html&gt;  </a:t>
            </a:r>
          </a:p>
          <a:p>
            <a:pPr>
              <a:buNone/>
            </a:pP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directives</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109</a:t>
            </a:fld>
            <a:endParaRPr lang="en-US" altLang="en-US"/>
          </a:p>
        </p:txBody>
      </p:sp>
      <p:sp>
        <p:nvSpPr>
          <p:cNvPr id="5" name="Content Placeholder 4"/>
          <p:cNvSpPr>
            <a:spLocks noGrp="1"/>
          </p:cNvSpPr>
          <p:nvPr>
            <p:ph idx="1"/>
          </p:nvPr>
        </p:nvSpPr>
        <p:spPr/>
        <p:txBody>
          <a:bodyPr/>
          <a:lstStyle/>
          <a:p>
            <a:r>
              <a:rPr lang="en-GB" dirty="0"/>
              <a:t>The </a:t>
            </a:r>
            <a:r>
              <a:rPr lang="en-GB" b="1" dirty="0" err="1"/>
              <a:t>jsp</a:t>
            </a:r>
            <a:r>
              <a:rPr lang="en-GB" b="1" dirty="0"/>
              <a:t> directives</a:t>
            </a:r>
            <a:r>
              <a:rPr lang="en-GB" dirty="0"/>
              <a:t> are messages that tells the web container how to translate a JSP page into the corresponding </a:t>
            </a:r>
            <a:r>
              <a:rPr lang="en-GB" dirty="0" err="1"/>
              <a:t>servlet</a:t>
            </a:r>
            <a:r>
              <a:rPr lang="en-GB" dirty="0"/>
              <a:t>.</a:t>
            </a:r>
          </a:p>
          <a:p>
            <a:r>
              <a:rPr lang="en-GB" dirty="0"/>
              <a:t>There are three types of directives:</a:t>
            </a:r>
          </a:p>
          <a:p>
            <a:pPr>
              <a:buFont typeface="Wingdings" pitchFamily="2" charset="2"/>
              <a:buChar char="v"/>
            </a:pPr>
            <a:r>
              <a:rPr lang="en-GB" dirty="0"/>
              <a:t>page directive</a:t>
            </a:r>
          </a:p>
          <a:p>
            <a:pPr>
              <a:buFont typeface="Wingdings" pitchFamily="2" charset="2"/>
              <a:buChar char="v"/>
            </a:pPr>
            <a:r>
              <a:rPr lang="en-GB" dirty="0"/>
              <a:t>include directive</a:t>
            </a:r>
          </a:p>
          <a:p>
            <a:pPr>
              <a:buFont typeface="Wingdings" pitchFamily="2" charset="2"/>
              <a:buChar char="v"/>
            </a:pPr>
            <a:r>
              <a:rPr lang="en-GB" dirty="0" err="1"/>
              <a:t>taglib</a:t>
            </a:r>
            <a:r>
              <a:rPr lang="en-GB" dirty="0"/>
              <a:t> directive</a:t>
            </a:r>
          </a:p>
          <a:p>
            <a:r>
              <a:rPr lang="en-GB" dirty="0"/>
              <a:t>Syntax of JSP Directive</a:t>
            </a:r>
          </a:p>
          <a:p>
            <a:r>
              <a:rPr lang="en-GB" dirty="0"/>
              <a:t>&lt;%@ directive attribute="value" %&gt;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358"/>
            <a:ext cx="10515600" cy="849297"/>
          </a:xfrm>
        </p:spPr>
        <p:txBody>
          <a:bodyPr/>
          <a:lstStyle/>
          <a:p>
            <a:r>
              <a:rPr lang="en-US" b="1" dirty="0" err="1"/>
              <a:t>Servlet</a:t>
            </a:r>
            <a:r>
              <a:rPr lang="en-US" b="1" dirty="0"/>
              <a:t> Container States</a:t>
            </a:r>
            <a:endParaRPr lang="en-GB" dirty="0"/>
          </a:p>
        </p:txBody>
      </p:sp>
      <p:sp>
        <p:nvSpPr>
          <p:cNvPr id="3" name="Content Placeholder 2"/>
          <p:cNvSpPr>
            <a:spLocks noGrp="1"/>
          </p:cNvSpPr>
          <p:nvPr>
            <p:ph idx="1"/>
          </p:nvPr>
        </p:nvSpPr>
        <p:spPr>
          <a:xfrm>
            <a:off x="838200" y="1000108"/>
            <a:ext cx="10515600" cy="5176855"/>
          </a:xfrm>
        </p:spPr>
        <p:txBody>
          <a:bodyPr/>
          <a:lstStyle/>
          <a:p>
            <a:r>
              <a:rPr lang="en-GB" sz="2400" dirty="0"/>
              <a:t>The </a:t>
            </a:r>
            <a:r>
              <a:rPr lang="en-GB" sz="2400" dirty="0" err="1"/>
              <a:t>servlet</a:t>
            </a:r>
            <a:r>
              <a:rPr lang="en-GB" sz="2400" dirty="0"/>
              <a:t> container is the part of web server which can be run in a separate process. We can classify the </a:t>
            </a:r>
            <a:r>
              <a:rPr lang="en-GB" sz="2400" dirty="0" err="1"/>
              <a:t>servlet</a:t>
            </a:r>
            <a:r>
              <a:rPr lang="en-GB" sz="2400" dirty="0"/>
              <a:t> container states in three types:</a:t>
            </a:r>
          </a:p>
          <a:p>
            <a:r>
              <a:rPr lang="en-GB" sz="2400" b="1" dirty="0"/>
              <a:t>Standalone:</a:t>
            </a:r>
            <a:r>
              <a:rPr lang="en-GB" sz="2400" dirty="0"/>
              <a:t> It is typical Java-based servers in which the </a:t>
            </a:r>
            <a:r>
              <a:rPr lang="en-GB" sz="2400" dirty="0" err="1"/>
              <a:t>servlet</a:t>
            </a:r>
            <a:r>
              <a:rPr lang="en-GB" sz="2400" dirty="0"/>
              <a:t> container and the web servers are the integral part of a single program. For example:- Tomcat running by itself</a:t>
            </a:r>
          </a:p>
          <a:p>
            <a:r>
              <a:rPr lang="en-GB" sz="2400" b="1" dirty="0"/>
              <a:t>In-process:</a:t>
            </a:r>
            <a:r>
              <a:rPr lang="en-GB" sz="2400" dirty="0"/>
              <a:t> It is separated from the web server, because a different program runs within the address space of the main server as a plug-in. For example:- Tomcat running inside the </a:t>
            </a:r>
            <a:r>
              <a:rPr lang="en-GB" sz="2400" dirty="0" err="1"/>
              <a:t>JBoss</a:t>
            </a:r>
            <a:r>
              <a:rPr lang="en-GB" sz="2400" dirty="0"/>
              <a:t>.</a:t>
            </a:r>
          </a:p>
          <a:p>
            <a:r>
              <a:rPr lang="en-GB" sz="2400" b="1" dirty="0"/>
              <a:t>Out-of-process:</a:t>
            </a:r>
            <a:r>
              <a:rPr lang="en-GB" sz="2400" dirty="0"/>
              <a:t> The web server and </a:t>
            </a:r>
            <a:r>
              <a:rPr lang="en-GB" sz="2400" dirty="0" err="1"/>
              <a:t>servlet</a:t>
            </a:r>
            <a:r>
              <a:rPr lang="en-GB" sz="2400" dirty="0"/>
              <a:t> container are different programs which are run in a different process. For performing the communications between them, web server uses the plug-in provided by the </a:t>
            </a:r>
            <a:r>
              <a:rPr lang="en-GB" sz="2400" dirty="0" err="1"/>
              <a:t>servlet</a:t>
            </a:r>
            <a:r>
              <a:rPr lang="en-GB" sz="2400" dirty="0"/>
              <a:t> container.</a:t>
            </a:r>
          </a:p>
          <a:p>
            <a:endParaRPr lang="en-US" sz="24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a:t>
            </a:fld>
            <a:endParaRPr lang="en-US"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JSP page directive</a:t>
            </a:r>
          </a:p>
        </p:txBody>
      </p:sp>
      <p:sp>
        <p:nvSpPr>
          <p:cNvPr id="3" name="Content Placeholder 2"/>
          <p:cNvSpPr>
            <a:spLocks noGrp="1"/>
          </p:cNvSpPr>
          <p:nvPr>
            <p:ph idx="1"/>
          </p:nvPr>
        </p:nvSpPr>
        <p:spPr>
          <a:xfrm>
            <a:off x="838200" y="1000108"/>
            <a:ext cx="10515600" cy="5176855"/>
          </a:xfrm>
        </p:spPr>
        <p:txBody>
          <a:bodyPr/>
          <a:lstStyle/>
          <a:p>
            <a:r>
              <a:rPr lang="en-GB" dirty="0"/>
              <a:t>The page directive defines attributes that apply to an entire JSP page.</a:t>
            </a:r>
          </a:p>
          <a:p>
            <a:r>
              <a:rPr lang="en-GB" dirty="0"/>
              <a:t>Syntax of JSP page directive</a:t>
            </a:r>
          </a:p>
          <a:p>
            <a:r>
              <a:rPr lang="en-GB" dirty="0"/>
              <a:t>&lt;%@ page attribute="value" %&gt;  </a:t>
            </a:r>
          </a:p>
          <a:p>
            <a:r>
              <a:rPr lang="en-US" u="sng" dirty="0"/>
              <a:t>Attributes of JSP page directive</a:t>
            </a:r>
          </a:p>
          <a:p>
            <a:pPr>
              <a:buFont typeface="Courier New" pitchFamily="49" charset="0"/>
              <a:buChar char="o"/>
            </a:pPr>
            <a:r>
              <a:rPr lang="en-US" sz="2000" dirty="0"/>
              <a:t>import</a:t>
            </a:r>
          </a:p>
          <a:p>
            <a:pPr>
              <a:buFont typeface="Courier New" pitchFamily="49" charset="0"/>
              <a:buChar char="o"/>
            </a:pPr>
            <a:r>
              <a:rPr lang="en-US" sz="2000" dirty="0" err="1"/>
              <a:t>contentType</a:t>
            </a:r>
            <a:endParaRPr lang="en-US" sz="2000" dirty="0"/>
          </a:p>
          <a:p>
            <a:pPr>
              <a:buFont typeface="Courier New" pitchFamily="49" charset="0"/>
              <a:buChar char="o"/>
            </a:pPr>
            <a:r>
              <a:rPr lang="en-US" sz="2000" dirty="0"/>
              <a:t>extends</a:t>
            </a:r>
          </a:p>
          <a:p>
            <a:pPr>
              <a:buFont typeface="Courier New" pitchFamily="49" charset="0"/>
              <a:buChar char="o"/>
            </a:pPr>
            <a:r>
              <a:rPr lang="en-US" sz="2000" dirty="0"/>
              <a:t>info</a:t>
            </a:r>
          </a:p>
          <a:p>
            <a:pPr>
              <a:buFont typeface="Courier New" pitchFamily="49" charset="0"/>
              <a:buChar char="o"/>
            </a:pPr>
            <a:r>
              <a:rPr lang="en-US" sz="2000" dirty="0"/>
              <a:t>buffer</a:t>
            </a:r>
          </a:p>
          <a:p>
            <a:pPr>
              <a:buFont typeface="Courier New" pitchFamily="49" charset="0"/>
              <a:buChar char="o"/>
            </a:pPr>
            <a:r>
              <a:rPr lang="en-US" sz="2000" dirty="0"/>
              <a:t>language</a:t>
            </a:r>
          </a:p>
          <a:p>
            <a:pPr>
              <a:buFont typeface="Courier New" pitchFamily="49" charset="0"/>
              <a:buChar char="o"/>
            </a:pPr>
            <a:r>
              <a:rPr lang="en-US" sz="2000" dirty="0" err="1"/>
              <a:t>isELIgnored</a:t>
            </a:r>
            <a:endParaRPr lang="en-US" sz="2000" dirty="0"/>
          </a:p>
          <a:p>
            <a:pPr>
              <a:buFont typeface="Courier New" pitchFamily="49" charset="0"/>
              <a:buChar char="o"/>
            </a:pPr>
            <a:r>
              <a:rPr lang="en-US" sz="2000" dirty="0" err="1"/>
              <a:t>isThreadSafe</a:t>
            </a:r>
            <a:endParaRPr lang="en-US" sz="2000" dirty="0"/>
          </a:p>
          <a:p>
            <a:pPr>
              <a:buFont typeface="Courier New" pitchFamily="49" charset="0"/>
              <a:buChar char="o"/>
            </a:pPr>
            <a:r>
              <a:rPr lang="en-US" sz="2000" dirty="0" err="1"/>
              <a:t>autoFlush</a:t>
            </a:r>
            <a:endParaRPr lang="en-US" sz="2000" dirty="0"/>
          </a:p>
          <a:p>
            <a:pPr>
              <a:buFont typeface="Courier New" pitchFamily="49" charset="0"/>
              <a:buChar char="o"/>
            </a:pPr>
            <a:r>
              <a:rPr lang="en-US" sz="2000" dirty="0"/>
              <a:t>session</a:t>
            </a:r>
          </a:p>
          <a:p>
            <a:pPr>
              <a:buFont typeface="Courier New" pitchFamily="49" charset="0"/>
              <a:buChar char="o"/>
            </a:pPr>
            <a:r>
              <a:rPr lang="en-US" sz="2000" dirty="0" err="1"/>
              <a:t>pageEncoding</a:t>
            </a:r>
            <a:endParaRPr lang="en-US" sz="2000" dirty="0"/>
          </a:p>
          <a:p>
            <a:pPr>
              <a:buFont typeface="Courier New" pitchFamily="49" charset="0"/>
              <a:buChar char="o"/>
            </a:pPr>
            <a:r>
              <a:rPr lang="en-US" sz="2000" dirty="0" err="1"/>
              <a:t>errorPage</a:t>
            </a:r>
            <a:endParaRPr lang="en-US" sz="2000" dirty="0"/>
          </a:p>
          <a:p>
            <a:pPr>
              <a:buFont typeface="Courier New" pitchFamily="49" charset="0"/>
              <a:buChar char="o"/>
            </a:pPr>
            <a:r>
              <a:rPr lang="en-US" sz="2000" dirty="0" err="1"/>
              <a:t>isErrorPage</a:t>
            </a:r>
            <a:endParaRPr lang="en-US" sz="2000" dirty="0"/>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110</a:t>
            </a:fld>
            <a:endParaRPr lang="en-US"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291"/>
            <a:ext cx="10515600" cy="1071569"/>
          </a:xfrm>
        </p:spPr>
        <p:txBody>
          <a:bodyPr/>
          <a:lstStyle/>
          <a:p>
            <a:r>
              <a:rPr lang="en-GB" dirty="0"/>
              <a:t/>
            </a:r>
            <a:br>
              <a:rPr lang="en-GB" dirty="0"/>
            </a:br>
            <a:r>
              <a:rPr lang="en-US" dirty="0"/>
              <a:t>import</a:t>
            </a:r>
            <a:br>
              <a:rPr lang="en-US" dirty="0"/>
            </a:br>
            <a:endParaRPr lang="en-US" dirty="0"/>
          </a:p>
        </p:txBody>
      </p:sp>
      <p:sp>
        <p:nvSpPr>
          <p:cNvPr id="3" name="Content Placeholder 2"/>
          <p:cNvSpPr>
            <a:spLocks noGrp="1"/>
          </p:cNvSpPr>
          <p:nvPr>
            <p:ph idx="1"/>
          </p:nvPr>
        </p:nvSpPr>
        <p:spPr>
          <a:xfrm>
            <a:off x="838200" y="1000108"/>
            <a:ext cx="10515600" cy="5176855"/>
          </a:xfrm>
        </p:spPr>
        <p:txBody>
          <a:bodyPr/>
          <a:lstStyle/>
          <a:p>
            <a:r>
              <a:rPr lang="en-GB" sz="2000" dirty="0"/>
              <a:t>The import attribute is used to import </a:t>
            </a:r>
            <a:r>
              <a:rPr lang="en-GB" sz="2000" dirty="0" err="1"/>
              <a:t>class,interface</a:t>
            </a:r>
            <a:r>
              <a:rPr lang="en-GB" sz="2000" dirty="0"/>
              <a:t> or all the members of a </a:t>
            </a:r>
            <a:r>
              <a:rPr lang="en-GB" sz="2000" dirty="0" err="1"/>
              <a:t>package.It</a:t>
            </a:r>
            <a:r>
              <a:rPr lang="en-GB" sz="2000" dirty="0"/>
              <a:t> is similar to import keyword in java class or </a:t>
            </a:r>
            <a:r>
              <a:rPr lang="en-GB" sz="2000" dirty="0" err="1"/>
              <a:t>interface.Example</a:t>
            </a:r>
            <a:r>
              <a:rPr lang="en-GB" sz="2000" dirty="0"/>
              <a:t> of import attribute</a:t>
            </a:r>
          </a:p>
          <a:p>
            <a:r>
              <a:rPr lang="en-GB" sz="2000" dirty="0"/>
              <a:t>&lt;html&gt;  </a:t>
            </a:r>
          </a:p>
          <a:p>
            <a:r>
              <a:rPr lang="en-GB" sz="2000" dirty="0"/>
              <a:t>&lt;body&gt;  </a:t>
            </a:r>
          </a:p>
          <a:p>
            <a:r>
              <a:rPr lang="en-GB" sz="2000" dirty="0"/>
              <a:t>  </a:t>
            </a:r>
          </a:p>
          <a:p>
            <a:r>
              <a:rPr lang="en-GB" sz="2000" dirty="0"/>
              <a:t>&lt;%@ page </a:t>
            </a:r>
            <a:r>
              <a:rPr lang="en-GB" sz="2000" b="1" dirty="0"/>
              <a:t>import</a:t>
            </a:r>
            <a:r>
              <a:rPr lang="en-GB" sz="2000" dirty="0"/>
              <a:t>="</a:t>
            </a:r>
            <a:r>
              <a:rPr lang="en-GB" sz="2000" dirty="0" err="1"/>
              <a:t>java.util.Date</a:t>
            </a:r>
            <a:r>
              <a:rPr lang="en-GB" sz="2000" dirty="0"/>
              <a:t>" %&gt;  </a:t>
            </a:r>
          </a:p>
          <a:p>
            <a:r>
              <a:rPr lang="en-GB" sz="2000" dirty="0"/>
              <a:t>Today is: &lt;%= </a:t>
            </a:r>
            <a:r>
              <a:rPr lang="en-GB" sz="2000" b="1" dirty="0"/>
              <a:t>new</a:t>
            </a:r>
            <a:r>
              <a:rPr lang="en-GB" sz="2000" dirty="0"/>
              <a:t> Date() %&gt;  </a:t>
            </a:r>
          </a:p>
          <a:p>
            <a:r>
              <a:rPr lang="en-GB" sz="2000" dirty="0"/>
              <a:t>  </a:t>
            </a:r>
          </a:p>
          <a:p>
            <a:r>
              <a:rPr lang="en-GB" sz="2000" dirty="0"/>
              <a:t>&lt;/body&gt;  </a:t>
            </a:r>
          </a:p>
          <a:p>
            <a:r>
              <a:rPr lang="en-GB" sz="2000" dirty="0"/>
              <a:t>&lt;/html&gt;  </a:t>
            </a:r>
          </a:p>
          <a:p>
            <a:pPr>
              <a:spcBef>
                <a:spcPts val="0"/>
              </a:spcBef>
              <a:buNone/>
            </a:pPr>
            <a:endParaRPr lang="en-US" sz="1800"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111</a:t>
            </a:fld>
            <a:endParaRPr lang="en-US"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a:t/>
            </a:r>
            <a:br>
              <a:rPr lang="en-US" dirty="0"/>
            </a:br>
            <a:r>
              <a:rPr lang="en-US" dirty="0"/>
              <a:t/>
            </a:r>
            <a:br>
              <a:rPr lang="en-US" dirty="0"/>
            </a:br>
            <a:r>
              <a:rPr lang="en-US" dirty="0" err="1"/>
              <a:t>contentType</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a:t> The </a:t>
            </a:r>
            <a:r>
              <a:rPr lang="en-GB" dirty="0" err="1"/>
              <a:t>contentType</a:t>
            </a:r>
            <a:r>
              <a:rPr lang="en-GB" dirty="0"/>
              <a:t> attribute defines the MIME(Multipurpose Internet Mail Extension) type of the HTTP </a:t>
            </a:r>
            <a:r>
              <a:rPr lang="en-GB" dirty="0" err="1"/>
              <a:t>response.The</a:t>
            </a:r>
            <a:r>
              <a:rPr lang="en-GB" dirty="0"/>
              <a:t> default value is "text/</a:t>
            </a:r>
            <a:r>
              <a:rPr lang="en-GB" dirty="0" err="1"/>
              <a:t>html;charset</a:t>
            </a:r>
            <a:r>
              <a:rPr lang="en-GB" dirty="0"/>
              <a:t>=ISO-8859-1".</a:t>
            </a:r>
          </a:p>
          <a:p>
            <a:r>
              <a:rPr lang="en-GB" u="sng" dirty="0"/>
              <a:t>Example of </a:t>
            </a:r>
            <a:r>
              <a:rPr lang="en-GB" u="sng" dirty="0" err="1"/>
              <a:t>contentType</a:t>
            </a:r>
            <a:r>
              <a:rPr lang="en-GB" u="sng" dirty="0"/>
              <a:t> attribute</a:t>
            </a:r>
          </a:p>
          <a:p>
            <a:pPr>
              <a:spcBef>
                <a:spcPts val="0"/>
              </a:spcBef>
              <a:buNone/>
            </a:pPr>
            <a:r>
              <a:rPr lang="en-GB" dirty="0"/>
              <a:t>&lt;html&gt;  </a:t>
            </a:r>
          </a:p>
          <a:p>
            <a:pPr>
              <a:spcBef>
                <a:spcPts val="0"/>
              </a:spcBef>
              <a:buNone/>
            </a:pPr>
            <a:r>
              <a:rPr lang="en-GB" dirty="0"/>
              <a:t>&lt;body&gt;  </a:t>
            </a:r>
          </a:p>
          <a:p>
            <a:pPr>
              <a:spcBef>
                <a:spcPts val="0"/>
              </a:spcBef>
              <a:buNone/>
            </a:pPr>
            <a:r>
              <a:rPr lang="en-GB" dirty="0"/>
              <a:t>  </a:t>
            </a:r>
          </a:p>
          <a:p>
            <a:pPr>
              <a:spcBef>
                <a:spcPts val="0"/>
              </a:spcBef>
              <a:buNone/>
            </a:pPr>
            <a:r>
              <a:rPr lang="en-GB" dirty="0"/>
              <a:t>&lt;%@ page </a:t>
            </a:r>
            <a:r>
              <a:rPr lang="en-GB" dirty="0" err="1"/>
              <a:t>contentType</a:t>
            </a:r>
            <a:r>
              <a:rPr lang="en-GB" dirty="0"/>
              <a:t>=application/</a:t>
            </a:r>
            <a:r>
              <a:rPr lang="en-GB" dirty="0" err="1"/>
              <a:t>msword</a:t>
            </a:r>
            <a:r>
              <a:rPr lang="en-GB" dirty="0"/>
              <a:t> %&gt;  </a:t>
            </a:r>
          </a:p>
          <a:p>
            <a:pPr>
              <a:spcBef>
                <a:spcPts val="0"/>
              </a:spcBef>
              <a:buNone/>
            </a:pPr>
            <a:r>
              <a:rPr lang="en-GB" dirty="0"/>
              <a:t>Today is: &lt;%= </a:t>
            </a:r>
            <a:r>
              <a:rPr lang="en-GB" b="1" dirty="0"/>
              <a:t>new</a:t>
            </a:r>
            <a:r>
              <a:rPr lang="en-GB" dirty="0"/>
              <a:t> </a:t>
            </a:r>
            <a:r>
              <a:rPr lang="en-GB" dirty="0" err="1"/>
              <a:t>java.util.Date</a:t>
            </a:r>
            <a:r>
              <a:rPr lang="en-GB" dirty="0"/>
              <a:t>() %&gt;  </a:t>
            </a:r>
          </a:p>
          <a:p>
            <a:pPr>
              <a:spcBef>
                <a:spcPts val="0"/>
              </a:spcBef>
              <a:buNone/>
            </a:pPr>
            <a:r>
              <a:rPr lang="en-GB" dirty="0"/>
              <a:t>  </a:t>
            </a:r>
          </a:p>
          <a:p>
            <a:pPr>
              <a:spcBef>
                <a:spcPts val="0"/>
              </a:spcBef>
              <a:buNone/>
            </a:pPr>
            <a:r>
              <a:rPr lang="en-GB" dirty="0"/>
              <a:t>&lt;/body&gt;  </a:t>
            </a:r>
          </a:p>
          <a:p>
            <a:pPr>
              <a:spcBef>
                <a:spcPts val="0"/>
              </a:spcBef>
              <a:buNone/>
            </a:pPr>
            <a:r>
              <a:rPr lang="en-GB" dirty="0"/>
              <a:t>&lt;/html&gt;  </a:t>
            </a:r>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112</a:t>
            </a:fld>
            <a:endParaRPr lang="en-US"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a:t>Extends &amp; info</a:t>
            </a:r>
            <a:br>
              <a:rPr lang="en-US" dirty="0"/>
            </a:b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a:t>The extends attribute defines the parent class that will be inherited by the generated </a:t>
            </a:r>
            <a:r>
              <a:rPr lang="en-GB" dirty="0" err="1"/>
              <a:t>servlet.It</a:t>
            </a:r>
            <a:r>
              <a:rPr lang="en-GB" dirty="0"/>
              <a:t> is rarely used.</a:t>
            </a:r>
          </a:p>
          <a:p>
            <a:r>
              <a:rPr lang="en-GB" dirty="0"/>
              <a:t>This attribute simply sets the information of the JSP page which is retrieved later by using </a:t>
            </a:r>
            <a:r>
              <a:rPr lang="en-GB" dirty="0" err="1"/>
              <a:t>getServletInfo</a:t>
            </a:r>
            <a:r>
              <a:rPr lang="en-GB" dirty="0"/>
              <a:t>() method of </a:t>
            </a:r>
            <a:r>
              <a:rPr lang="en-GB" dirty="0" err="1"/>
              <a:t>Servlet</a:t>
            </a:r>
            <a:r>
              <a:rPr lang="en-GB" dirty="0"/>
              <a:t> interface.</a:t>
            </a:r>
          </a:p>
          <a:p>
            <a:r>
              <a:rPr lang="en-GB" u="sng" dirty="0"/>
              <a:t>Example of info attribute</a:t>
            </a:r>
          </a:p>
          <a:p>
            <a:pPr>
              <a:spcBef>
                <a:spcPts val="0"/>
              </a:spcBef>
              <a:buNone/>
            </a:pPr>
            <a:r>
              <a:rPr lang="en-GB" dirty="0"/>
              <a:t>&lt;html&gt;  </a:t>
            </a:r>
          </a:p>
          <a:p>
            <a:pPr>
              <a:spcBef>
                <a:spcPts val="0"/>
              </a:spcBef>
              <a:buNone/>
            </a:pPr>
            <a:r>
              <a:rPr lang="en-GB" dirty="0"/>
              <a:t>&lt;body&gt;  </a:t>
            </a:r>
          </a:p>
          <a:p>
            <a:pPr>
              <a:spcBef>
                <a:spcPts val="0"/>
              </a:spcBef>
              <a:buNone/>
            </a:pPr>
            <a:r>
              <a:rPr lang="en-GB" dirty="0"/>
              <a:t>  </a:t>
            </a:r>
          </a:p>
          <a:p>
            <a:pPr>
              <a:spcBef>
                <a:spcPts val="0"/>
              </a:spcBef>
              <a:buNone/>
            </a:pPr>
            <a:r>
              <a:rPr lang="en-GB" dirty="0"/>
              <a:t>&lt;%@ page info="composed by </a:t>
            </a:r>
            <a:r>
              <a:rPr lang="en-GB" dirty="0" err="1"/>
              <a:t>Sonoo</a:t>
            </a:r>
            <a:r>
              <a:rPr lang="en-GB" dirty="0"/>
              <a:t> </a:t>
            </a:r>
            <a:r>
              <a:rPr lang="en-GB" dirty="0" err="1"/>
              <a:t>Jaiswal</a:t>
            </a:r>
            <a:r>
              <a:rPr lang="en-GB" dirty="0"/>
              <a:t>" %&gt;  </a:t>
            </a:r>
          </a:p>
          <a:p>
            <a:pPr>
              <a:spcBef>
                <a:spcPts val="0"/>
              </a:spcBef>
              <a:buNone/>
            </a:pPr>
            <a:r>
              <a:rPr lang="en-GB" dirty="0"/>
              <a:t>Today is: &lt;%= </a:t>
            </a:r>
            <a:r>
              <a:rPr lang="en-GB" b="1" dirty="0"/>
              <a:t>new</a:t>
            </a:r>
            <a:r>
              <a:rPr lang="en-GB" dirty="0"/>
              <a:t> </a:t>
            </a:r>
            <a:r>
              <a:rPr lang="en-GB" dirty="0" err="1"/>
              <a:t>java.util.Date</a:t>
            </a:r>
            <a:r>
              <a:rPr lang="en-GB" dirty="0"/>
              <a:t>() %&gt;  </a:t>
            </a:r>
          </a:p>
          <a:p>
            <a:pPr>
              <a:spcBef>
                <a:spcPts val="0"/>
              </a:spcBef>
              <a:buNone/>
            </a:pPr>
            <a:r>
              <a:rPr lang="en-GB" dirty="0"/>
              <a:t>  </a:t>
            </a:r>
          </a:p>
          <a:p>
            <a:pPr>
              <a:spcBef>
                <a:spcPts val="0"/>
              </a:spcBef>
              <a:buNone/>
            </a:pPr>
            <a:r>
              <a:rPr lang="en-GB" dirty="0"/>
              <a:t>&lt;/body&gt;  </a:t>
            </a:r>
          </a:p>
          <a:p>
            <a:pPr>
              <a:spcBef>
                <a:spcPts val="0"/>
              </a:spcBef>
              <a:buNone/>
            </a:pPr>
            <a:r>
              <a:rPr lang="en-GB" dirty="0"/>
              <a:t>&lt;/html&gt;  </a:t>
            </a:r>
          </a:p>
          <a:p>
            <a:r>
              <a:rPr lang="en-GB" dirty="0"/>
              <a:t>The web container will create a method </a:t>
            </a:r>
            <a:r>
              <a:rPr lang="en-GB" dirty="0" err="1"/>
              <a:t>getServletInfo</a:t>
            </a:r>
            <a:r>
              <a:rPr lang="en-GB" dirty="0"/>
              <a:t>() in the resulting </a:t>
            </a:r>
            <a:r>
              <a:rPr lang="en-GB" dirty="0" err="1"/>
              <a:t>servlet.For</a:t>
            </a:r>
            <a:r>
              <a:rPr lang="en-GB" dirty="0"/>
              <a:t> example:</a:t>
            </a:r>
          </a:p>
          <a:p>
            <a:pPr>
              <a:buNone/>
            </a:pPr>
            <a:r>
              <a:rPr lang="en-GB" b="1" dirty="0"/>
              <a:t>public</a:t>
            </a:r>
            <a:r>
              <a:rPr lang="en-GB" dirty="0"/>
              <a:t> String </a:t>
            </a:r>
            <a:r>
              <a:rPr lang="en-GB" dirty="0" err="1"/>
              <a:t>getServletInfo</a:t>
            </a:r>
            <a:r>
              <a:rPr lang="en-GB" dirty="0"/>
              <a:t>() {  </a:t>
            </a:r>
          </a:p>
          <a:p>
            <a:pPr>
              <a:buNone/>
            </a:pPr>
            <a:r>
              <a:rPr lang="en-GB" dirty="0"/>
              <a:t>  </a:t>
            </a:r>
            <a:r>
              <a:rPr lang="en-GB" b="1" dirty="0"/>
              <a:t>return</a:t>
            </a:r>
            <a:r>
              <a:rPr lang="en-GB" dirty="0"/>
              <a:t> "composed by </a:t>
            </a:r>
            <a:r>
              <a:rPr lang="en-GB" dirty="0" err="1"/>
              <a:t>Sonoo</a:t>
            </a:r>
            <a:r>
              <a:rPr lang="en-GB" dirty="0"/>
              <a:t> </a:t>
            </a:r>
            <a:r>
              <a:rPr lang="en-GB" dirty="0" err="1"/>
              <a:t>Jaiswal</a:t>
            </a:r>
            <a:r>
              <a:rPr lang="en-GB" dirty="0"/>
              <a:t>";   </a:t>
            </a:r>
          </a:p>
          <a:p>
            <a:pPr>
              <a:buNone/>
            </a:pPr>
            <a:r>
              <a:rPr lang="en-GB"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113</a:t>
            </a:fld>
            <a:endParaRPr lang="en-US"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a:t/>
            </a:r>
            <a:br>
              <a:rPr lang="en-GB" dirty="0"/>
            </a:br>
            <a:r>
              <a:rPr lang="en-GB" dirty="0"/>
              <a:t/>
            </a:r>
            <a:br>
              <a:rPr lang="en-GB" dirty="0"/>
            </a:br>
            <a:r>
              <a:rPr lang="en-GB" dirty="0"/>
              <a:t/>
            </a:r>
            <a:br>
              <a:rPr lang="en-GB" dirty="0"/>
            </a:br>
            <a:r>
              <a:rPr lang="en-US" dirty="0"/>
              <a:t>language &amp; </a:t>
            </a:r>
            <a:r>
              <a:rPr lang="en-US" dirty="0" err="1"/>
              <a:t>isELIgnored</a:t>
            </a:r>
            <a:r>
              <a:rPr lang="en-US" dirty="0"/>
              <a:t> &amp; </a:t>
            </a:r>
            <a:r>
              <a:rPr lang="en-US" dirty="0" err="1"/>
              <a:t>isThreadSafe</a:t>
            </a:r>
            <a:r>
              <a:rPr lang="en-US" dirty="0"/>
              <a:t/>
            </a:r>
            <a:br>
              <a:rPr lang="en-US" dirty="0"/>
            </a:br>
            <a:r>
              <a:rPr lang="en-US" dirty="0"/>
              <a:t/>
            </a:r>
            <a:br>
              <a:rPr lang="en-US" dirty="0"/>
            </a:br>
            <a:r>
              <a:rPr lang="en-US" dirty="0"/>
              <a:t/>
            </a:r>
            <a:br>
              <a:rPr lang="en-US" dirty="0"/>
            </a:br>
            <a:r>
              <a:rPr lang="en-GB" dirty="0"/>
              <a:t/>
            </a:r>
            <a:br>
              <a:rPr lang="en-GB" dirty="0"/>
            </a:br>
            <a:endParaRPr lang="en-US" dirty="0"/>
          </a:p>
        </p:txBody>
      </p:sp>
      <p:sp>
        <p:nvSpPr>
          <p:cNvPr id="3" name="Content Placeholder 2"/>
          <p:cNvSpPr>
            <a:spLocks noGrp="1"/>
          </p:cNvSpPr>
          <p:nvPr>
            <p:ph idx="1"/>
          </p:nvPr>
        </p:nvSpPr>
        <p:spPr>
          <a:xfrm>
            <a:off x="838200" y="1214422"/>
            <a:ext cx="10515600" cy="4962541"/>
          </a:xfrm>
        </p:spPr>
        <p:txBody>
          <a:bodyPr/>
          <a:lstStyle/>
          <a:p>
            <a:r>
              <a:rPr lang="en-GB" sz="1600" dirty="0"/>
              <a:t>The language attribute specifies the scripting language used in the JSP page. The default value is "java".</a:t>
            </a:r>
          </a:p>
          <a:p>
            <a:r>
              <a:rPr lang="en-GB" sz="1600" dirty="0"/>
              <a:t>We can ignore the Expression Language (EL) in </a:t>
            </a:r>
            <a:r>
              <a:rPr lang="en-GB" sz="1600" dirty="0" err="1"/>
              <a:t>jsp</a:t>
            </a:r>
            <a:r>
              <a:rPr lang="en-GB" sz="1600" dirty="0"/>
              <a:t> by the </a:t>
            </a:r>
            <a:r>
              <a:rPr lang="en-GB" sz="1600" dirty="0" err="1"/>
              <a:t>isELIgnored</a:t>
            </a:r>
            <a:r>
              <a:rPr lang="en-GB" sz="1600" dirty="0"/>
              <a:t> attribute. By default its value is false i.e. Expression Language is enabled by default. We see Expression Language later.</a:t>
            </a:r>
          </a:p>
          <a:p>
            <a:r>
              <a:rPr lang="en-GB" sz="1600" dirty="0"/>
              <a:t>&lt;%@ page </a:t>
            </a:r>
            <a:r>
              <a:rPr lang="en-GB" sz="1600" dirty="0" err="1"/>
              <a:t>isELIgnored</a:t>
            </a:r>
            <a:r>
              <a:rPr lang="en-GB" sz="1600" dirty="0"/>
              <a:t>="true" %&gt;//Now EL will be ignored  </a:t>
            </a:r>
          </a:p>
          <a:p>
            <a:r>
              <a:rPr lang="en-GB" sz="1600" dirty="0" err="1"/>
              <a:t>Servlet</a:t>
            </a:r>
            <a:r>
              <a:rPr lang="en-GB" sz="1600" dirty="0"/>
              <a:t> and JSP both are </a:t>
            </a:r>
            <a:r>
              <a:rPr lang="en-GB" sz="1600" dirty="0" err="1"/>
              <a:t>multithreaded.If</a:t>
            </a:r>
            <a:r>
              <a:rPr lang="en-GB" sz="1600" dirty="0"/>
              <a:t> you want to control this behaviour of JSP page, you can use </a:t>
            </a:r>
            <a:r>
              <a:rPr lang="en-GB" sz="1600" dirty="0" err="1"/>
              <a:t>isThreadSafe</a:t>
            </a:r>
            <a:r>
              <a:rPr lang="en-GB" sz="1600" dirty="0"/>
              <a:t> attribute of page </a:t>
            </a:r>
            <a:r>
              <a:rPr lang="en-GB" sz="1600" dirty="0" err="1"/>
              <a:t>directive.The</a:t>
            </a:r>
            <a:r>
              <a:rPr lang="en-GB" sz="1600" dirty="0"/>
              <a:t> value of </a:t>
            </a:r>
            <a:r>
              <a:rPr lang="en-GB" sz="1600" dirty="0" err="1"/>
              <a:t>isThreadSafe</a:t>
            </a:r>
            <a:r>
              <a:rPr lang="en-GB" sz="1600" dirty="0"/>
              <a:t> value is </a:t>
            </a:r>
            <a:r>
              <a:rPr lang="en-GB" sz="1600" dirty="0" err="1"/>
              <a:t>true.If</a:t>
            </a:r>
            <a:r>
              <a:rPr lang="en-GB" sz="1600" dirty="0"/>
              <a:t> you make it false, the web container will serialize the multiple requests, i.e. it will wait until the JSP finishes responding to a request before passing another request to </a:t>
            </a:r>
            <a:r>
              <a:rPr lang="en-GB" sz="1600" dirty="0" err="1"/>
              <a:t>it.If</a:t>
            </a:r>
            <a:r>
              <a:rPr lang="en-GB" sz="1600" dirty="0"/>
              <a:t> you make the value of </a:t>
            </a:r>
            <a:r>
              <a:rPr lang="en-GB" sz="1600" dirty="0" err="1"/>
              <a:t>isThreadSafe</a:t>
            </a:r>
            <a:r>
              <a:rPr lang="en-GB" sz="1600" dirty="0"/>
              <a:t> attribute like:&lt;%@ page </a:t>
            </a:r>
            <a:r>
              <a:rPr lang="en-GB" sz="1600" dirty="0" err="1"/>
              <a:t>isThreadSafe</a:t>
            </a:r>
            <a:r>
              <a:rPr lang="en-GB" sz="1600" dirty="0"/>
              <a:t>="false" %&gt;</a:t>
            </a:r>
          </a:p>
          <a:p>
            <a:r>
              <a:rPr lang="en-GB" sz="1600" dirty="0"/>
              <a:t>The web container in such a case, will generate the </a:t>
            </a:r>
            <a:r>
              <a:rPr lang="en-GB" sz="1600" dirty="0" err="1"/>
              <a:t>servlet</a:t>
            </a:r>
            <a:r>
              <a:rPr lang="en-GB" sz="1600" dirty="0"/>
              <a:t> as:</a:t>
            </a:r>
          </a:p>
          <a:p>
            <a:r>
              <a:rPr lang="en-GB" sz="1600" b="1" dirty="0"/>
              <a:t>public</a:t>
            </a:r>
            <a:r>
              <a:rPr lang="en-GB" sz="1600" dirty="0"/>
              <a:t> </a:t>
            </a:r>
            <a:r>
              <a:rPr lang="en-GB" sz="1600" b="1" dirty="0"/>
              <a:t>class</a:t>
            </a:r>
            <a:r>
              <a:rPr lang="en-GB" sz="1600" dirty="0"/>
              <a:t> </a:t>
            </a:r>
            <a:r>
              <a:rPr lang="en-GB" sz="1600" dirty="0" err="1"/>
              <a:t>SimplePage_jsp</a:t>
            </a:r>
            <a:r>
              <a:rPr lang="en-GB" sz="1600" dirty="0"/>
              <a:t> </a:t>
            </a:r>
            <a:r>
              <a:rPr lang="en-GB" sz="1600" b="1" dirty="0"/>
              <a:t>extends</a:t>
            </a:r>
            <a:r>
              <a:rPr lang="en-GB" sz="1600" dirty="0"/>
              <a:t> </a:t>
            </a:r>
            <a:r>
              <a:rPr lang="en-GB" sz="1600" dirty="0" err="1"/>
              <a:t>HttpJspBase</a:t>
            </a:r>
            <a:r>
              <a:rPr lang="en-GB" sz="1600" dirty="0"/>
              <a:t>   </a:t>
            </a:r>
          </a:p>
          <a:p>
            <a:r>
              <a:rPr lang="en-GB" sz="1600" dirty="0"/>
              <a:t>  </a:t>
            </a:r>
            <a:r>
              <a:rPr lang="en-GB" sz="1600" b="1" dirty="0"/>
              <a:t>implements</a:t>
            </a:r>
            <a:r>
              <a:rPr lang="en-GB" sz="1600" dirty="0"/>
              <a:t> </a:t>
            </a:r>
            <a:r>
              <a:rPr lang="en-GB" sz="1600" dirty="0" err="1"/>
              <a:t>SingleThreadModel</a:t>
            </a:r>
            <a:r>
              <a:rPr lang="en-GB" sz="1600" dirty="0"/>
              <a:t>{  </a:t>
            </a:r>
          </a:p>
          <a:p>
            <a:r>
              <a:rPr lang="en-GB" sz="1600" dirty="0"/>
              <a:t>.......  </a:t>
            </a:r>
          </a:p>
          <a:p>
            <a:r>
              <a:rPr lang="en-GB" sz="1600" dirty="0"/>
              <a:t>}  </a:t>
            </a:r>
          </a:p>
          <a:p>
            <a:endParaRPr lang="en-US" sz="1600" dirty="0"/>
          </a:p>
          <a:p>
            <a:endParaRPr lang="en-US" sz="16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114</a:t>
            </a:fld>
            <a:endParaRPr lang="en-US"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a:t> </a:t>
            </a:r>
            <a:br>
              <a:rPr lang="en-GB" dirty="0"/>
            </a:br>
            <a:r>
              <a:rPr lang="en-GB" dirty="0"/>
              <a:t/>
            </a:r>
            <a:br>
              <a:rPr lang="en-GB" dirty="0"/>
            </a:br>
            <a:r>
              <a:rPr lang="en-US" dirty="0" err="1"/>
              <a:t>errorPage</a:t>
            </a:r>
            <a:r>
              <a:rPr lang="en-US" dirty="0"/>
              <a:t> &amp; </a:t>
            </a:r>
            <a:r>
              <a:rPr lang="en-US" dirty="0" err="1"/>
              <a:t>isErrorPage</a:t>
            </a:r>
            <a:r>
              <a:rPr lang="en-US" dirty="0"/>
              <a:t/>
            </a:r>
            <a:br>
              <a:rPr lang="en-US" dirty="0"/>
            </a:br>
            <a:r>
              <a:rPr lang="en-US" dirty="0"/>
              <a:t/>
            </a:r>
            <a:br>
              <a:rPr lang="en-US" dirty="0"/>
            </a:br>
            <a:r>
              <a:rPr lang="en-GB" dirty="0"/>
              <a:t/>
            </a:r>
            <a:br>
              <a:rPr lang="en-GB" dirty="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pPr>
            <a:r>
              <a:rPr lang="en-GB" sz="1800" dirty="0"/>
              <a:t> The </a:t>
            </a:r>
            <a:r>
              <a:rPr lang="en-GB" sz="1800" dirty="0" err="1"/>
              <a:t>errorPage</a:t>
            </a:r>
            <a:r>
              <a:rPr lang="en-GB" sz="1800" dirty="0"/>
              <a:t> attribute is used to define the error page, if exception occurs in the current page, it will be redirected to the error page.</a:t>
            </a:r>
          </a:p>
          <a:p>
            <a:pPr>
              <a:spcBef>
                <a:spcPts val="0"/>
              </a:spcBef>
            </a:pPr>
            <a:r>
              <a:rPr lang="en-GB" sz="1800" dirty="0"/>
              <a:t>Example of </a:t>
            </a:r>
            <a:r>
              <a:rPr lang="en-GB" sz="1800" dirty="0" err="1"/>
              <a:t>errorPage</a:t>
            </a:r>
            <a:r>
              <a:rPr lang="en-GB" sz="1800" dirty="0"/>
              <a:t> attribute</a:t>
            </a:r>
          </a:p>
          <a:p>
            <a:pPr>
              <a:spcBef>
                <a:spcPts val="0"/>
              </a:spcBef>
              <a:buNone/>
            </a:pPr>
            <a:r>
              <a:rPr lang="en-GB" sz="1800" dirty="0"/>
              <a:t>//index.jsp  </a:t>
            </a:r>
          </a:p>
          <a:p>
            <a:pPr>
              <a:spcBef>
                <a:spcPts val="0"/>
              </a:spcBef>
              <a:buNone/>
            </a:pPr>
            <a:r>
              <a:rPr lang="en-GB" sz="1800" dirty="0"/>
              <a:t>&lt;html&gt;  </a:t>
            </a:r>
          </a:p>
          <a:p>
            <a:pPr>
              <a:spcBef>
                <a:spcPts val="0"/>
              </a:spcBef>
              <a:buNone/>
            </a:pPr>
            <a:r>
              <a:rPr lang="en-GB" sz="1800" dirty="0"/>
              <a:t>&lt;body&gt;  </a:t>
            </a:r>
          </a:p>
          <a:p>
            <a:pPr>
              <a:spcBef>
                <a:spcPts val="0"/>
              </a:spcBef>
              <a:buNone/>
            </a:pPr>
            <a:r>
              <a:rPr lang="en-GB" sz="1800" dirty="0"/>
              <a:t>  </a:t>
            </a:r>
          </a:p>
          <a:p>
            <a:pPr>
              <a:spcBef>
                <a:spcPts val="0"/>
              </a:spcBef>
              <a:buNone/>
            </a:pPr>
            <a:r>
              <a:rPr lang="en-GB" sz="1800" dirty="0"/>
              <a:t>&lt;%@ page </a:t>
            </a:r>
            <a:r>
              <a:rPr lang="en-GB" sz="1800" dirty="0" err="1"/>
              <a:t>errorPage</a:t>
            </a:r>
            <a:r>
              <a:rPr lang="en-GB" sz="1800" dirty="0"/>
              <a:t>="myerrorpage.jsp" %&gt;  </a:t>
            </a:r>
          </a:p>
          <a:p>
            <a:pPr>
              <a:spcBef>
                <a:spcPts val="0"/>
              </a:spcBef>
              <a:buNone/>
            </a:pPr>
            <a:r>
              <a:rPr lang="en-GB" sz="1800" dirty="0"/>
              <a:t>  </a:t>
            </a:r>
          </a:p>
          <a:p>
            <a:pPr>
              <a:spcBef>
                <a:spcPts val="0"/>
              </a:spcBef>
              <a:buNone/>
            </a:pPr>
            <a:r>
              <a:rPr lang="en-GB" sz="1800" dirty="0"/>
              <a:t> &lt;%= 100/0 %&gt;  </a:t>
            </a:r>
          </a:p>
          <a:p>
            <a:pPr>
              <a:spcBef>
                <a:spcPts val="0"/>
              </a:spcBef>
              <a:buNone/>
            </a:pPr>
            <a:r>
              <a:rPr lang="en-GB" sz="1800" dirty="0"/>
              <a:t>  </a:t>
            </a:r>
          </a:p>
          <a:p>
            <a:pPr>
              <a:spcBef>
                <a:spcPts val="0"/>
              </a:spcBef>
              <a:buNone/>
            </a:pPr>
            <a:r>
              <a:rPr lang="en-GB" sz="1800" dirty="0"/>
              <a:t>&lt;/body&gt;  </a:t>
            </a:r>
          </a:p>
          <a:p>
            <a:pPr>
              <a:spcBef>
                <a:spcPts val="0"/>
              </a:spcBef>
              <a:buNone/>
            </a:pPr>
            <a:r>
              <a:rPr lang="en-GB" sz="1800" dirty="0"/>
              <a:t>&lt;/html&gt;  </a:t>
            </a:r>
          </a:p>
          <a:p>
            <a:r>
              <a:rPr lang="en-GB" sz="1800" dirty="0"/>
              <a:t>The </a:t>
            </a:r>
            <a:r>
              <a:rPr lang="en-GB" sz="1800" dirty="0" err="1"/>
              <a:t>isErrorPage</a:t>
            </a:r>
            <a:r>
              <a:rPr lang="en-GB" sz="1800" dirty="0"/>
              <a:t> attribute is used to declare that the current page is the error page.</a:t>
            </a:r>
          </a:p>
          <a:p>
            <a:pPr>
              <a:spcBef>
                <a:spcPts val="0"/>
              </a:spcBef>
              <a:buNone/>
            </a:pPr>
            <a:r>
              <a:rPr lang="en-GB" sz="1800" dirty="0"/>
              <a:t>Note: The exception object can only be used in the error page.</a:t>
            </a:r>
          </a:p>
          <a:p>
            <a:pPr>
              <a:spcBef>
                <a:spcPts val="0"/>
              </a:spcBef>
              <a:buNone/>
            </a:pPr>
            <a:r>
              <a:rPr lang="en-GB" sz="1800" dirty="0"/>
              <a:t>Example of </a:t>
            </a:r>
            <a:r>
              <a:rPr lang="en-GB" sz="1800" dirty="0" err="1"/>
              <a:t>isErrorPage</a:t>
            </a:r>
            <a:r>
              <a:rPr lang="en-GB" sz="1800" dirty="0"/>
              <a:t> attribute</a:t>
            </a:r>
          </a:p>
          <a:p>
            <a:pPr>
              <a:spcBef>
                <a:spcPts val="0"/>
              </a:spcBef>
              <a:buNone/>
            </a:pPr>
            <a:r>
              <a:rPr lang="en-GB" sz="1800" dirty="0"/>
              <a:t>//myerrorpage.jsp  </a:t>
            </a:r>
          </a:p>
          <a:p>
            <a:pPr>
              <a:spcBef>
                <a:spcPts val="0"/>
              </a:spcBef>
              <a:buNone/>
            </a:pPr>
            <a:r>
              <a:rPr lang="en-GB" sz="1800" dirty="0"/>
              <a:t>&lt;html&gt;  </a:t>
            </a:r>
          </a:p>
          <a:p>
            <a:pPr>
              <a:spcBef>
                <a:spcPts val="0"/>
              </a:spcBef>
              <a:buNone/>
            </a:pPr>
            <a:r>
              <a:rPr lang="en-GB" sz="1800" dirty="0"/>
              <a:t>&lt;body&gt;  </a:t>
            </a:r>
          </a:p>
          <a:p>
            <a:pPr>
              <a:spcBef>
                <a:spcPts val="0"/>
              </a:spcBef>
              <a:buNone/>
            </a:pPr>
            <a:r>
              <a:rPr lang="en-GB" sz="1800" dirty="0"/>
              <a:t>  &lt;/html&gt;  </a:t>
            </a:r>
          </a:p>
          <a:p>
            <a:endParaRPr lang="en-GB" sz="1800" dirty="0"/>
          </a:p>
          <a:p>
            <a:pPr>
              <a:spcBef>
                <a:spcPts val="0"/>
              </a:spcBef>
              <a:buNone/>
            </a:pPr>
            <a:r>
              <a:rPr lang="en-GB" sz="1800" dirty="0"/>
              <a:t>&lt;%@ page </a:t>
            </a:r>
            <a:r>
              <a:rPr lang="en-GB" sz="1800" dirty="0" err="1"/>
              <a:t>isErrorPage</a:t>
            </a:r>
            <a:r>
              <a:rPr lang="en-GB" sz="1800" dirty="0"/>
              <a:t>="true" %&gt;  </a:t>
            </a:r>
          </a:p>
          <a:p>
            <a:pPr>
              <a:spcBef>
                <a:spcPts val="0"/>
              </a:spcBef>
              <a:buNone/>
            </a:pPr>
            <a:r>
              <a:rPr lang="en-GB" sz="1800" dirty="0"/>
              <a:t>  </a:t>
            </a:r>
          </a:p>
          <a:p>
            <a:pPr>
              <a:spcBef>
                <a:spcPts val="0"/>
              </a:spcBef>
              <a:buNone/>
            </a:pPr>
            <a:r>
              <a:rPr lang="en-GB" sz="1800" dirty="0"/>
              <a:t> Sorry an exception </a:t>
            </a:r>
            <a:r>
              <a:rPr lang="en-GB" sz="1800" dirty="0" err="1"/>
              <a:t>occured</a:t>
            </a:r>
            <a:r>
              <a:rPr lang="en-GB" sz="1800" dirty="0"/>
              <a:t>!&lt;</a:t>
            </a:r>
            <a:r>
              <a:rPr lang="en-GB" sz="1800" dirty="0" err="1"/>
              <a:t>br</a:t>
            </a:r>
            <a:r>
              <a:rPr lang="en-GB" sz="1800" dirty="0"/>
              <a:t>/&gt;  </a:t>
            </a:r>
          </a:p>
          <a:p>
            <a:pPr>
              <a:spcBef>
                <a:spcPts val="0"/>
              </a:spcBef>
              <a:buNone/>
            </a:pPr>
            <a:r>
              <a:rPr lang="en-GB" sz="1800" dirty="0"/>
              <a:t>The exception is: &lt;%= exception %&gt;  </a:t>
            </a:r>
          </a:p>
          <a:p>
            <a:pPr>
              <a:spcBef>
                <a:spcPts val="0"/>
              </a:spcBef>
              <a:buNone/>
            </a:pPr>
            <a:r>
              <a:rPr lang="en-GB" sz="1800" dirty="0"/>
              <a:t>  </a:t>
            </a:r>
          </a:p>
          <a:p>
            <a:pPr>
              <a:spcBef>
                <a:spcPts val="0"/>
              </a:spcBef>
              <a:buNone/>
            </a:pPr>
            <a:r>
              <a:rPr lang="en-GB" sz="1800" dirty="0"/>
              <a:t>&lt;/body&gt;  </a:t>
            </a:r>
          </a:p>
          <a:p>
            <a:pPr>
              <a:spcBef>
                <a:spcPts val="0"/>
              </a:spcBef>
              <a:buNone/>
            </a:pPr>
            <a:r>
              <a:rPr lang="en-GB" sz="1800" dirty="0"/>
              <a:t>&lt;/html&gt;  </a:t>
            </a:r>
          </a:p>
          <a:p>
            <a:endParaRPr lang="en-GB" sz="1800" dirty="0"/>
          </a:p>
          <a:p>
            <a:pPr>
              <a:spcBef>
                <a:spcPts val="0"/>
              </a:spcBef>
            </a:pPr>
            <a:endParaRPr lang="en-US" sz="1800" dirty="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115</a:t>
            </a:fld>
            <a:endParaRPr lang="en-US"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a:t/>
            </a:r>
            <a:br>
              <a:rPr lang="en-US" dirty="0"/>
            </a:br>
            <a:r>
              <a:rPr lang="en-US" dirty="0" err="1"/>
              <a:t>Jsp</a:t>
            </a:r>
            <a:r>
              <a:rPr lang="en-US" dirty="0"/>
              <a:t> Include Directive</a:t>
            </a:r>
            <a:br>
              <a:rPr lang="en-US" dirty="0"/>
            </a:br>
            <a:r>
              <a:rPr lang="en-GB" dirty="0"/>
              <a:t/>
            </a:r>
            <a:br>
              <a:rPr lang="en-GB" dirty="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GB" dirty="0"/>
              <a:t>The include directive is used to include the contents of any resource it may be </a:t>
            </a:r>
            <a:r>
              <a:rPr lang="en-GB" dirty="0" err="1"/>
              <a:t>jsp</a:t>
            </a:r>
            <a:r>
              <a:rPr lang="en-GB" dirty="0"/>
              <a:t> file, html file or text file. The include directive includes the original content of the included resource at page translation time (the </a:t>
            </a:r>
            <a:r>
              <a:rPr lang="en-GB" dirty="0" err="1"/>
              <a:t>jsp</a:t>
            </a:r>
            <a:r>
              <a:rPr lang="en-GB" dirty="0"/>
              <a:t> page is translated only once so it will be better to include static resource).</a:t>
            </a:r>
          </a:p>
          <a:p>
            <a:r>
              <a:rPr lang="en-GB" dirty="0"/>
              <a:t>Advantage of Include directive</a:t>
            </a:r>
          </a:p>
          <a:p>
            <a:r>
              <a:rPr lang="en-GB" dirty="0"/>
              <a:t>Code Reusability</a:t>
            </a:r>
          </a:p>
          <a:p>
            <a:r>
              <a:rPr lang="en-GB" dirty="0"/>
              <a:t>Syntax of include directive</a:t>
            </a:r>
          </a:p>
          <a:p>
            <a:pPr>
              <a:spcBef>
                <a:spcPts val="0"/>
              </a:spcBef>
              <a:buNone/>
            </a:pPr>
            <a:r>
              <a:rPr lang="en-GB" sz="2000" dirty="0"/>
              <a:t>&lt;%@ include file="</a:t>
            </a:r>
            <a:r>
              <a:rPr lang="en-GB" sz="2000" dirty="0" err="1"/>
              <a:t>resourceName</a:t>
            </a:r>
            <a:r>
              <a:rPr lang="en-GB" sz="2000" dirty="0"/>
              <a:t>" %&gt;  </a:t>
            </a:r>
          </a:p>
          <a:p>
            <a:pPr>
              <a:spcBef>
                <a:spcPts val="0"/>
              </a:spcBef>
              <a:buNone/>
            </a:pPr>
            <a:r>
              <a:rPr lang="en-GB" sz="2000" dirty="0"/>
              <a:t>Example of include directive</a:t>
            </a:r>
          </a:p>
          <a:p>
            <a:pPr>
              <a:spcBef>
                <a:spcPts val="0"/>
              </a:spcBef>
              <a:buNone/>
            </a:pPr>
            <a:r>
              <a:rPr lang="en-GB" sz="2000" dirty="0"/>
              <a:t>In this example, we are including the content of the header.html file. To run this example you must create an header.html file.</a:t>
            </a:r>
          </a:p>
          <a:p>
            <a:pPr>
              <a:spcBef>
                <a:spcPts val="0"/>
              </a:spcBef>
              <a:buNone/>
            </a:pPr>
            <a:r>
              <a:rPr lang="en-GB" sz="2000" dirty="0"/>
              <a:t>&lt;html&gt;</a:t>
            </a:r>
          </a:p>
          <a:p>
            <a:pPr>
              <a:spcBef>
                <a:spcPts val="0"/>
              </a:spcBef>
              <a:buNone/>
            </a:pPr>
            <a:r>
              <a:rPr lang="en-US" sz="2000" dirty="0"/>
              <a:t>&lt;body&gt;  </a:t>
            </a:r>
          </a:p>
          <a:p>
            <a:pPr>
              <a:spcBef>
                <a:spcPts val="0"/>
              </a:spcBef>
              <a:buNone/>
            </a:pPr>
            <a:r>
              <a:rPr lang="en-US" sz="2000" dirty="0"/>
              <a:t>  </a:t>
            </a:r>
          </a:p>
          <a:p>
            <a:pPr>
              <a:spcBef>
                <a:spcPts val="0"/>
              </a:spcBef>
              <a:buNone/>
            </a:pPr>
            <a:r>
              <a:rPr lang="en-US" sz="2000" dirty="0"/>
              <a:t>&lt;%@ include file="header.html" %&gt;  </a:t>
            </a:r>
          </a:p>
          <a:p>
            <a:pPr>
              <a:spcBef>
                <a:spcPts val="0"/>
              </a:spcBef>
              <a:buNone/>
            </a:pPr>
            <a:r>
              <a:rPr lang="en-US" sz="2000" dirty="0"/>
              <a:t>  </a:t>
            </a:r>
          </a:p>
          <a:p>
            <a:pPr>
              <a:spcBef>
                <a:spcPts val="0"/>
              </a:spcBef>
              <a:buNone/>
            </a:pPr>
            <a:r>
              <a:rPr lang="en-US" sz="2000" dirty="0"/>
              <a:t>Today is: &lt;%= </a:t>
            </a:r>
            <a:r>
              <a:rPr lang="en-US" sz="2000" dirty="0" err="1"/>
              <a:t>java.util.Calendar.getInstance</a:t>
            </a:r>
            <a:r>
              <a:rPr lang="en-US" sz="2000" dirty="0"/>
              <a:t>().</a:t>
            </a:r>
            <a:r>
              <a:rPr lang="en-US" sz="2000" dirty="0" err="1"/>
              <a:t>getTime</a:t>
            </a:r>
            <a:r>
              <a:rPr lang="en-US" sz="2000" dirty="0"/>
              <a:t>() %&gt;  </a:t>
            </a:r>
          </a:p>
          <a:p>
            <a:pPr>
              <a:spcBef>
                <a:spcPts val="0"/>
              </a:spcBef>
              <a:buNone/>
            </a:pPr>
            <a:r>
              <a:rPr lang="en-US" sz="2000" dirty="0"/>
              <a:t>  </a:t>
            </a:r>
          </a:p>
          <a:p>
            <a:pPr>
              <a:spcBef>
                <a:spcPts val="0"/>
              </a:spcBef>
              <a:buNone/>
            </a:pPr>
            <a:r>
              <a:rPr lang="en-US" sz="2000" dirty="0"/>
              <a:t>&lt;/body&gt;  </a:t>
            </a:r>
          </a:p>
          <a:p>
            <a:pPr>
              <a:spcBef>
                <a:spcPts val="0"/>
              </a:spcBef>
              <a:buNone/>
            </a:pPr>
            <a:r>
              <a:rPr lang="en-US" sz="2000" dirty="0"/>
              <a:t>&lt;/html&gt;  </a:t>
            </a:r>
          </a:p>
          <a:p>
            <a:pPr>
              <a:buNone/>
            </a:pPr>
            <a:endParaRPr lang="en-GB" dirty="0"/>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116</a:t>
            </a:fld>
            <a:endParaRPr lang="en-US"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a:t/>
            </a:r>
            <a:br>
              <a:rPr lang="en-US" dirty="0"/>
            </a:br>
            <a:r>
              <a:rPr lang="en-US" dirty="0"/>
              <a:t/>
            </a:r>
            <a:br>
              <a:rPr lang="en-US" dirty="0"/>
            </a:br>
            <a:r>
              <a:rPr lang="en-US" dirty="0"/>
              <a:t>JSP </a:t>
            </a:r>
            <a:r>
              <a:rPr lang="en-US" dirty="0" err="1"/>
              <a:t>Taglib</a:t>
            </a:r>
            <a:r>
              <a:rPr lang="en-US" dirty="0"/>
              <a:t> directive</a:t>
            </a:r>
            <a:br>
              <a:rPr lang="en-US" dirty="0"/>
            </a:br>
            <a:r>
              <a:rPr lang="en-GB" dirty="0"/>
              <a:t/>
            </a:r>
            <a:br>
              <a:rPr lang="en-GB" dirty="0"/>
            </a:br>
            <a:endParaRPr lang="en-US" dirty="0"/>
          </a:p>
        </p:txBody>
      </p:sp>
      <p:sp>
        <p:nvSpPr>
          <p:cNvPr id="3" name="Content Placeholder 2"/>
          <p:cNvSpPr>
            <a:spLocks noGrp="1"/>
          </p:cNvSpPr>
          <p:nvPr>
            <p:ph idx="1"/>
          </p:nvPr>
        </p:nvSpPr>
        <p:spPr>
          <a:xfrm>
            <a:off x="838200" y="1071546"/>
            <a:ext cx="10515600" cy="5105417"/>
          </a:xfrm>
        </p:spPr>
        <p:txBody>
          <a:bodyPr/>
          <a:lstStyle/>
          <a:p>
            <a:r>
              <a:rPr lang="en-US" sz="1800" dirty="0"/>
              <a:t> </a:t>
            </a:r>
            <a:r>
              <a:rPr lang="en-GB" sz="1800" dirty="0"/>
              <a:t>The JSP </a:t>
            </a:r>
            <a:r>
              <a:rPr lang="en-GB" sz="1800" dirty="0" err="1"/>
              <a:t>taglib</a:t>
            </a:r>
            <a:r>
              <a:rPr lang="en-GB" sz="1800" dirty="0"/>
              <a:t> directive is used to define a tag library that defines many tags. We use the TLD (Tag Library Descriptor) file to define the tags. In the custom tag section we will use this tag so it will be better to learn it in custom tag.</a:t>
            </a:r>
          </a:p>
          <a:p>
            <a:r>
              <a:rPr lang="en-GB" sz="1800" dirty="0"/>
              <a:t>Syntax JSP </a:t>
            </a:r>
            <a:r>
              <a:rPr lang="en-GB" sz="1800" dirty="0" err="1"/>
              <a:t>Taglib</a:t>
            </a:r>
            <a:r>
              <a:rPr lang="en-GB" sz="1800" dirty="0"/>
              <a:t> directive</a:t>
            </a:r>
          </a:p>
          <a:p>
            <a:r>
              <a:rPr lang="en-GB" sz="1800" dirty="0"/>
              <a:t>&lt;%@ </a:t>
            </a:r>
            <a:r>
              <a:rPr lang="en-GB" sz="1800" dirty="0" err="1"/>
              <a:t>taglib</a:t>
            </a:r>
            <a:r>
              <a:rPr lang="en-GB" sz="1800" dirty="0"/>
              <a:t> </a:t>
            </a:r>
            <a:r>
              <a:rPr lang="en-GB" sz="1800" dirty="0" err="1"/>
              <a:t>uri</a:t>
            </a:r>
            <a:r>
              <a:rPr lang="en-GB" sz="1800" dirty="0"/>
              <a:t>="</a:t>
            </a:r>
            <a:r>
              <a:rPr lang="en-GB" sz="1800" dirty="0" err="1"/>
              <a:t>uriofthetaglibrary</a:t>
            </a:r>
            <a:r>
              <a:rPr lang="en-GB" sz="1800" dirty="0"/>
              <a:t>" prefix="</a:t>
            </a:r>
            <a:r>
              <a:rPr lang="en-GB" sz="1800" dirty="0" err="1"/>
              <a:t>prefixoftaglibrary</a:t>
            </a:r>
            <a:r>
              <a:rPr lang="en-GB" sz="1800" dirty="0"/>
              <a:t>" %&gt;  </a:t>
            </a:r>
          </a:p>
          <a:p>
            <a:pPr algn="just"/>
            <a:r>
              <a:rPr lang="en-GB" dirty="0"/>
              <a:t>Example of JSP </a:t>
            </a:r>
            <a:r>
              <a:rPr lang="en-GB" dirty="0" err="1"/>
              <a:t>Taglib</a:t>
            </a:r>
            <a:r>
              <a:rPr lang="en-GB" dirty="0"/>
              <a:t> directive</a:t>
            </a:r>
          </a:p>
          <a:p>
            <a:pPr algn="just"/>
            <a:r>
              <a:rPr lang="en-GB" dirty="0"/>
              <a:t>In this example, we are using our tag named </a:t>
            </a:r>
            <a:r>
              <a:rPr lang="en-GB" dirty="0" err="1"/>
              <a:t>currentDate</a:t>
            </a:r>
            <a:r>
              <a:rPr lang="en-GB" dirty="0"/>
              <a:t>. To use this tag we must specify the </a:t>
            </a:r>
            <a:r>
              <a:rPr lang="en-GB" dirty="0" err="1"/>
              <a:t>taglib</a:t>
            </a:r>
            <a:r>
              <a:rPr lang="en-GB" dirty="0"/>
              <a:t> directive so the container may get information about the tag.</a:t>
            </a:r>
          </a:p>
          <a:p>
            <a:pPr algn="just">
              <a:spcBef>
                <a:spcPts val="0"/>
              </a:spcBef>
              <a:buNone/>
            </a:pPr>
            <a:r>
              <a:rPr lang="en-GB" sz="2000" dirty="0"/>
              <a:t>&lt;html&gt;  </a:t>
            </a:r>
          </a:p>
          <a:p>
            <a:pPr algn="just">
              <a:spcBef>
                <a:spcPts val="0"/>
              </a:spcBef>
              <a:buNone/>
            </a:pPr>
            <a:r>
              <a:rPr lang="en-GB" sz="2000" dirty="0"/>
              <a:t>&lt;body&gt;  </a:t>
            </a:r>
          </a:p>
          <a:p>
            <a:pPr algn="just">
              <a:spcBef>
                <a:spcPts val="0"/>
              </a:spcBef>
              <a:buNone/>
            </a:pPr>
            <a:r>
              <a:rPr lang="en-GB" sz="2000" dirty="0"/>
              <a:t>  </a:t>
            </a:r>
          </a:p>
          <a:p>
            <a:pPr algn="just">
              <a:spcBef>
                <a:spcPts val="0"/>
              </a:spcBef>
              <a:buNone/>
            </a:pPr>
            <a:r>
              <a:rPr lang="en-GB" sz="2000" dirty="0"/>
              <a:t>&lt;%@ </a:t>
            </a:r>
            <a:r>
              <a:rPr lang="en-GB" sz="2000" dirty="0" err="1"/>
              <a:t>taglib</a:t>
            </a:r>
            <a:r>
              <a:rPr lang="en-GB" sz="2000" dirty="0"/>
              <a:t> </a:t>
            </a:r>
            <a:r>
              <a:rPr lang="en-GB" sz="2000" dirty="0" err="1"/>
              <a:t>uri</a:t>
            </a:r>
            <a:r>
              <a:rPr lang="en-GB" sz="2000" dirty="0"/>
              <a:t>="http://www.javatpoint.com/tags" prefix="</a:t>
            </a:r>
            <a:r>
              <a:rPr lang="en-GB" sz="2000" dirty="0" err="1"/>
              <a:t>mytag</a:t>
            </a:r>
            <a:r>
              <a:rPr lang="en-GB" sz="2000" dirty="0"/>
              <a:t>" %&gt;  </a:t>
            </a:r>
          </a:p>
          <a:p>
            <a:pPr algn="just">
              <a:spcBef>
                <a:spcPts val="0"/>
              </a:spcBef>
              <a:buNone/>
            </a:pPr>
            <a:r>
              <a:rPr lang="en-GB" sz="2000" dirty="0"/>
              <a:t>  </a:t>
            </a:r>
          </a:p>
          <a:p>
            <a:pPr algn="just">
              <a:spcBef>
                <a:spcPts val="0"/>
              </a:spcBef>
              <a:buNone/>
            </a:pPr>
            <a:r>
              <a:rPr lang="en-GB" sz="2000" dirty="0"/>
              <a:t>&lt;</a:t>
            </a:r>
            <a:r>
              <a:rPr lang="en-GB" sz="2000" dirty="0" err="1"/>
              <a:t>mytag:currentDate</a:t>
            </a:r>
            <a:r>
              <a:rPr lang="en-GB" sz="2000" dirty="0"/>
              <a:t>/&gt;  </a:t>
            </a:r>
          </a:p>
          <a:p>
            <a:pPr algn="just">
              <a:spcBef>
                <a:spcPts val="0"/>
              </a:spcBef>
              <a:buNone/>
            </a:pPr>
            <a:r>
              <a:rPr lang="en-GB" sz="2000" dirty="0"/>
              <a:t>  </a:t>
            </a:r>
          </a:p>
          <a:p>
            <a:pPr algn="just">
              <a:spcBef>
                <a:spcPts val="0"/>
              </a:spcBef>
              <a:buNone/>
            </a:pPr>
            <a:r>
              <a:rPr lang="en-GB" sz="2000" dirty="0"/>
              <a:t>&lt;/body&gt;  </a:t>
            </a:r>
          </a:p>
          <a:p>
            <a:pPr algn="just">
              <a:spcBef>
                <a:spcPts val="0"/>
              </a:spcBef>
              <a:buNone/>
            </a:pPr>
            <a:r>
              <a:rPr lang="en-GB" sz="2000" dirty="0"/>
              <a:t>&lt;/html&gt;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117</a:t>
            </a:fld>
            <a:endParaRPr lang="en-US"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a:t>Exception Handling in JSP</a:t>
            </a:r>
          </a:p>
        </p:txBody>
      </p:sp>
      <p:sp>
        <p:nvSpPr>
          <p:cNvPr id="3" name="Content Placeholder 2"/>
          <p:cNvSpPr>
            <a:spLocks noGrp="1"/>
          </p:cNvSpPr>
          <p:nvPr>
            <p:ph idx="1"/>
          </p:nvPr>
        </p:nvSpPr>
        <p:spPr>
          <a:xfrm>
            <a:off x="838200" y="1285860"/>
            <a:ext cx="10515600" cy="4891103"/>
          </a:xfrm>
        </p:spPr>
        <p:txBody>
          <a:bodyPr/>
          <a:lstStyle/>
          <a:p>
            <a:r>
              <a:rPr lang="en-GB" dirty="0"/>
              <a:t>The exception is normally an object that is thrown at runtime. Exception Handling is the process to handle the runtime errors. There may occur exception any time in your web application. So handling exceptions is a safer side for the web developer. In JSP, there are two ways to perform exception handling:</a:t>
            </a:r>
          </a:p>
          <a:p>
            <a:pPr marL="514350" indent="-514350">
              <a:buFont typeface="+mj-lt"/>
              <a:buAutoNum type="arabicPeriod"/>
            </a:pPr>
            <a:r>
              <a:rPr lang="en-GB" dirty="0"/>
              <a:t>By </a:t>
            </a:r>
            <a:r>
              <a:rPr lang="en-GB" b="1" dirty="0" err="1"/>
              <a:t>errorPage</a:t>
            </a:r>
            <a:r>
              <a:rPr lang="en-GB" dirty="0"/>
              <a:t> and </a:t>
            </a:r>
            <a:r>
              <a:rPr lang="en-GB" b="1" dirty="0" err="1"/>
              <a:t>isErrorPage</a:t>
            </a:r>
            <a:r>
              <a:rPr lang="en-GB" dirty="0"/>
              <a:t> attributes of page directive</a:t>
            </a:r>
          </a:p>
          <a:p>
            <a:pPr marL="514350" indent="-514350">
              <a:buFont typeface="+mj-lt"/>
              <a:buAutoNum type="arabicPeriod"/>
            </a:pPr>
            <a:r>
              <a:rPr lang="en-GB" dirty="0"/>
              <a:t>By </a:t>
            </a:r>
            <a:r>
              <a:rPr lang="en-GB" b="1" dirty="0"/>
              <a:t>&lt;error-page&gt;</a:t>
            </a:r>
            <a:r>
              <a:rPr lang="en-GB" dirty="0"/>
              <a:t> element in web.xml file</a:t>
            </a:r>
          </a:p>
          <a:p>
            <a:pPr>
              <a:spcBef>
                <a:spcPts val="0"/>
              </a:spcBef>
              <a:buNone/>
            </a:pPr>
            <a:r>
              <a:rPr lang="en-GB" sz="2000" dirty="0"/>
              <a:t>Example of exception handling in </a:t>
            </a:r>
            <a:r>
              <a:rPr lang="en-GB" sz="2000" dirty="0" err="1"/>
              <a:t>jsp</a:t>
            </a:r>
            <a:r>
              <a:rPr lang="en-GB" sz="2000" dirty="0"/>
              <a:t> by the elements of page directive</a:t>
            </a:r>
          </a:p>
          <a:p>
            <a:pPr>
              <a:spcBef>
                <a:spcPts val="0"/>
              </a:spcBef>
              <a:buNone/>
            </a:pPr>
            <a:r>
              <a:rPr lang="en-GB" sz="2000" dirty="0"/>
              <a:t>In this case, you must define and create a page to handle the exceptions, as in the error.jsp page. The pages where may occur exception, define the </a:t>
            </a:r>
            <a:r>
              <a:rPr lang="en-GB" sz="2000" dirty="0" err="1"/>
              <a:t>errorPage</a:t>
            </a:r>
            <a:r>
              <a:rPr lang="en-GB" sz="2000" dirty="0"/>
              <a:t> attribute of page directive, as in the process.jsp page.</a:t>
            </a:r>
          </a:p>
          <a:p>
            <a:pPr>
              <a:spcBef>
                <a:spcPts val="0"/>
              </a:spcBef>
              <a:buNone/>
            </a:pPr>
            <a:r>
              <a:rPr lang="en-GB" sz="2000" dirty="0"/>
              <a:t>There are 3 files:</a:t>
            </a:r>
          </a:p>
          <a:p>
            <a:pPr>
              <a:spcBef>
                <a:spcPts val="0"/>
              </a:spcBef>
              <a:buNone/>
            </a:pPr>
            <a:r>
              <a:rPr lang="en-GB" sz="2000" dirty="0"/>
              <a:t>index.jsp for input values</a:t>
            </a:r>
          </a:p>
          <a:p>
            <a:pPr>
              <a:spcBef>
                <a:spcPts val="0"/>
              </a:spcBef>
              <a:buNone/>
            </a:pPr>
            <a:r>
              <a:rPr lang="en-GB" sz="2000" dirty="0"/>
              <a:t>process.jsp for dividing the two numbers and displaying the result</a:t>
            </a:r>
          </a:p>
          <a:p>
            <a:pPr>
              <a:spcBef>
                <a:spcPts val="0"/>
              </a:spcBef>
              <a:buNone/>
            </a:pPr>
            <a:r>
              <a:rPr lang="en-GB" sz="2000" dirty="0"/>
              <a:t>error.jsp for handling the exception</a:t>
            </a:r>
          </a:p>
          <a:p>
            <a:pPr>
              <a:spcBef>
                <a:spcPts val="0"/>
              </a:spcBef>
              <a:buNone/>
            </a:pPr>
            <a:r>
              <a:rPr lang="en-GB" sz="2000" dirty="0"/>
              <a:t>index.jsp</a:t>
            </a:r>
          </a:p>
          <a:p>
            <a:pPr>
              <a:spcBef>
                <a:spcPts val="0"/>
              </a:spcBef>
              <a:buNone/>
            </a:pPr>
            <a:r>
              <a:rPr lang="en-GB" sz="2000" dirty="0"/>
              <a:t>&lt;form action="process.jsp"&gt;  </a:t>
            </a:r>
          </a:p>
          <a:p>
            <a:pPr>
              <a:spcBef>
                <a:spcPts val="0"/>
              </a:spcBef>
              <a:buNone/>
            </a:pPr>
            <a:r>
              <a:rPr lang="en-GB" sz="2000" dirty="0"/>
              <a:t>No1:&lt;input type="text" name="n1" /&gt;&lt;</a:t>
            </a:r>
            <a:r>
              <a:rPr lang="en-GB" sz="2000" dirty="0" err="1"/>
              <a:t>br</a:t>
            </a:r>
            <a:r>
              <a:rPr lang="en-GB" sz="2000" dirty="0"/>
              <a:t>/&gt;&lt;</a:t>
            </a:r>
            <a:r>
              <a:rPr lang="en-GB" sz="2000" dirty="0" err="1"/>
              <a:t>br</a:t>
            </a:r>
            <a:r>
              <a:rPr lang="en-GB" sz="2000" dirty="0"/>
              <a:t>/&gt;  </a:t>
            </a:r>
          </a:p>
          <a:p>
            <a:pPr>
              <a:spcBef>
                <a:spcPts val="0"/>
              </a:spcBef>
              <a:buNone/>
            </a:pPr>
            <a:r>
              <a:rPr lang="en-GB" sz="2000" dirty="0"/>
              <a:t>No1:&lt;input type="text" name="n2" /&gt;&lt;</a:t>
            </a:r>
            <a:r>
              <a:rPr lang="en-GB" sz="2000" dirty="0" err="1"/>
              <a:t>br</a:t>
            </a:r>
            <a:r>
              <a:rPr lang="en-GB" sz="2000" dirty="0"/>
              <a:t>/&gt;&lt;</a:t>
            </a:r>
            <a:r>
              <a:rPr lang="en-GB" sz="2000" dirty="0" err="1"/>
              <a:t>br</a:t>
            </a:r>
            <a:r>
              <a:rPr lang="en-GB" sz="2000" dirty="0"/>
              <a:t>/&gt;  </a:t>
            </a:r>
          </a:p>
          <a:p>
            <a:pPr>
              <a:spcBef>
                <a:spcPts val="0"/>
              </a:spcBef>
              <a:buNone/>
            </a:pPr>
            <a:r>
              <a:rPr lang="en-GB" sz="2000" dirty="0"/>
              <a:t>&lt;input type="submit" value="divide"/&gt;  </a:t>
            </a:r>
          </a:p>
          <a:p>
            <a:pPr>
              <a:spcBef>
                <a:spcPts val="0"/>
              </a:spcBef>
              <a:buNone/>
            </a:pPr>
            <a:r>
              <a:rPr lang="en-GB" sz="2000" dirty="0"/>
              <a:t>&lt;/form&gt;  </a:t>
            </a:r>
          </a:p>
          <a:p>
            <a:pPr>
              <a:spcBef>
                <a:spcPts val="0"/>
              </a:spcBef>
              <a:buNone/>
            </a:pPr>
            <a:r>
              <a:rPr lang="en-GB" sz="2000" dirty="0"/>
              <a:t>process.jsp</a:t>
            </a:r>
          </a:p>
          <a:p>
            <a:pPr>
              <a:spcBef>
                <a:spcPts val="0"/>
              </a:spcBef>
              <a:buNone/>
            </a:pPr>
            <a:r>
              <a:rPr lang="en-GB" sz="2000" dirty="0"/>
              <a:t>&lt;%@ page </a:t>
            </a:r>
            <a:r>
              <a:rPr lang="en-GB" sz="2000" dirty="0" err="1"/>
              <a:t>errorPage</a:t>
            </a:r>
            <a:r>
              <a:rPr lang="en-GB" sz="2000" dirty="0"/>
              <a:t>="error.jsp" %&gt;  </a:t>
            </a:r>
          </a:p>
          <a:p>
            <a:pPr>
              <a:spcBef>
                <a:spcPts val="0"/>
              </a:spcBef>
              <a:buNone/>
            </a:pPr>
            <a:r>
              <a:rPr lang="en-GB" sz="2000" dirty="0"/>
              <a:t>&lt;%  </a:t>
            </a:r>
          </a:p>
          <a:p>
            <a:pPr>
              <a:spcBef>
                <a:spcPts val="0"/>
              </a:spcBef>
              <a:buNone/>
            </a:pPr>
            <a:r>
              <a:rPr lang="en-GB" sz="2000" dirty="0"/>
              <a:t>  </a:t>
            </a:r>
          </a:p>
          <a:p>
            <a:pPr>
              <a:spcBef>
                <a:spcPts val="0"/>
              </a:spcBef>
              <a:buNone/>
            </a:pPr>
            <a:r>
              <a:rPr lang="en-GB" sz="2000" dirty="0"/>
              <a:t>String num1=</a:t>
            </a:r>
            <a:r>
              <a:rPr lang="en-GB" sz="2000" dirty="0" err="1"/>
              <a:t>request.getParameter</a:t>
            </a:r>
            <a:r>
              <a:rPr lang="en-GB" sz="2000" dirty="0"/>
              <a:t>("n1");  </a:t>
            </a:r>
          </a:p>
          <a:p>
            <a:pPr>
              <a:spcBef>
                <a:spcPts val="0"/>
              </a:spcBef>
              <a:buNone/>
            </a:pPr>
            <a:r>
              <a:rPr lang="en-GB" sz="2000" dirty="0"/>
              <a:t>String num2=</a:t>
            </a:r>
            <a:r>
              <a:rPr lang="en-GB" sz="2000" dirty="0" err="1"/>
              <a:t>request.getParameter</a:t>
            </a:r>
            <a:r>
              <a:rPr lang="en-GB" sz="2000" dirty="0"/>
              <a:t>("n2");  </a:t>
            </a:r>
          </a:p>
          <a:p>
            <a:pPr>
              <a:spcBef>
                <a:spcPts val="0"/>
              </a:spcBef>
              <a:buNone/>
            </a:pPr>
            <a:r>
              <a:rPr lang="en-GB" sz="2000" dirty="0"/>
              <a:t>  </a:t>
            </a:r>
          </a:p>
          <a:p>
            <a:pPr>
              <a:spcBef>
                <a:spcPts val="0"/>
              </a:spcBef>
              <a:buNone/>
            </a:pPr>
            <a:r>
              <a:rPr lang="en-GB" sz="2000" b="1" dirty="0" err="1"/>
              <a:t>int</a:t>
            </a:r>
            <a:r>
              <a:rPr lang="en-GB" sz="2000" dirty="0"/>
              <a:t> a=</a:t>
            </a:r>
            <a:r>
              <a:rPr lang="en-GB" sz="2000" dirty="0" err="1"/>
              <a:t>Integer.parseInt</a:t>
            </a:r>
            <a:r>
              <a:rPr lang="en-GB" sz="2000" dirty="0"/>
              <a:t>(num1);  </a:t>
            </a:r>
          </a:p>
          <a:p>
            <a:pPr>
              <a:spcBef>
                <a:spcPts val="0"/>
              </a:spcBef>
              <a:buNone/>
            </a:pPr>
            <a:r>
              <a:rPr lang="en-GB" sz="2000" b="1" dirty="0" err="1"/>
              <a:t>int</a:t>
            </a:r>
            <a:r>
              <a:rPr lang="en-GB" sz="2000" dirty="0"/>
              <a:t> b=</a:t>
            </a:r>
            <a:r>
              <a:rPr lang="en-GB" sz="2000" dirty="0" err="1"/>
              <a:t>Integer.parseInt</a:t>
            </a:r>
            <a:r>
              <a:rPr lang="en-GB" sz="2000" dirty="0"/>
              <a:t>(num2);  </a:t>
            </a:r>
          </a:p>
          <a:p>
            <a:pPr>
              <a:spcBef>
                <a:spcPts val="0"/>
              </a:spcBef>
              <a:buNone/>
            </a:pPr>
            <a:r>
              <a:rPr lang="en-GB" sz="2000" b="1" dirty="0" err="1"/>
              <a:t>int</a:t>
            </a:r>
            <a:r>
              <a:rPr lang="en-GB" sz="2000" dirty="0"/>
              <a:t> c=a/b;  </a:t>
            </a:r>
          </a:p>
          <a:p>
            <a:pPr>
              <a:spcBef>
                <a:spcPts val="0"/>
              </a:spcBef>
              <a:buNone/>
            </a:pPr>
            <a:r>
              <a:rPr lang="en-GB" sz="2000" dirty="0" err="1"/>
              <a:t>out.print</a:t>
            </a:r>
            <a:r>
              <a:rPr lang="en-GB" sz="2000" dirty="0"/>
              <a:t>("division of numbers is: "+c);  </a:t>
            </a:r>
          </a:p>
          <a:p>
            <a:pPr>
              <a:spcBef>
                <a:spcPts val="0"/>
              </a:spcBef>
              <a:buNone/>
            </a:pPr>
            <a:r>
              <a:rPr lang="en-GB" sz="2000" dirty="0"/>
              <a:t>  </a:t>
            </a:r>
          </a:p>
          <a:p>
            <a:pPr>
              <a:spcBef>
                <a:spcPts val="0"/>
              </a:spcBef>
              <a:buNone/>
            </a:pPr>
            <a:r>
              <a:rPr lang="en-GB" sz="2000" dirty="0"/>
              <a:t>%&gt;  </a:t>
            </a:r>
          </a:p>
          <a:p>
            <a:pPr>
              <a:spcBef>
                <a:spcPts val="0"/>
              </a:spcBef>
              <a:buNone/>
            </a:pPr>
            <a:r>
              <a:rPr lang="en-GB" sz="2000" dirty="0"/>
              <a:t>error.jsp</a:t>
            </a:r>
          </a:p>
          <a:p>
            <a:pPr>
              <a:spcBef>
                <a:spcPts val="0"/>
              </a:spcBef>
              <a:buNone/>
            </a:pPr>
            <a:r>
              <a:rPr lang="en-GB" sz="2000" dirty="0"/>
              <a:t>&lt;%@ page </a:t>
            </a:r>
            <a:r>
              <a:rPr lang="en-GB" sz="2000" dirty="0" err="1"/>
              <a:t>isErrorPage</a:t>
            </a:r>
            <a:r>
              <a:rPr lang="en-GB" sz="2000" dirty="0"/>
              <a:t>="true" %&gt;  </a:t>
            </a:r>
          </a:p>
          <a:p>
            <a:pPr>
              <a:spcBef>
                <a:spcPts val="0"/>
              </a:spcBef>
              <a:buNone/>
            </a:pPr>
            <a:r>
              <a:rPr lang="en-GB" sz="2000" dirty="0"/>
              <a:t>  </a:t>
            </a:r>
          </a:p>
          <a:p>
            <a:pPr>
              <a:spcBef>
                <a:spcPts val="0"/>
              </a:spcBef>
              <a:buNone/>
            </a:pPr>
            <a:r>
              <a:rPr lang="en-GB" sz="2000" dirty="0"/>
              <a:t>&lt;h3&gt;Sorry an exception </a:t>
            </a:r>
            <a:r>
              <a:rPr lang="en-GB" sz="2000" dirty="0" err="1"/>
              <a:t>occured</a:t>
            </a:r>
            <a:r>
              <a:rPr lang="en-GB" sz="2000" dirty="0"/>
              <a:t>!&lt;/h3&gt;  </a:t>
            </a:r>
          </a:p>
          <a:p>
            <a:pPr>
              <a:spcBef>
                <a:spcPts val="0"/>
              </a:spcBef>
              <a:buNone/>
            </a:pPr>
            <a:r>
              <a:rPr lang="en-GB" sz="2000" dirty="0"/>
              <a:t>  </a:t>
            </a:r>
          </a:p>
          <a:p>
            <a:pPr>
              <a:spcBef>
                <a:spcPts val="0"/>
              </a:spcBef>
              <a:buNone/>
            </a:pPr>
            <a:r>
              <a:rPr lang="en-GB" sz="2000" dirty="0"/>
              <a:t>Exception is: &lt;%= exception %&gt;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118</a:t>
            </a:fld>
            <a:endParaRPr lang="en-US"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a:t>JSP Action Tags</a:t>
            </a:r>
            <a:br>
              <a:rPr lang="en-US" dirty="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a:t>There are many JSP action tags or elements. Each JSP action tag is used to perform some specific tasks.</a:t>
            </a:r>
          </a:p>
          <a:p>
            <a:r>
              <a:rPr lang="en-GB" dirty="0"/>
              <a:t>The action tags are used to control the flow between pages and to use Java Bean. The </a:t>
            </a:r>
            <a:r>
              <a:rPr lang="en-GB" dirty="0" err="1"/>
              <a:t>Jsp</a:t>
            </a:r>
            <a:r>
              <a:rPr lang="en-GB" dirty="0"/>
              <a:t> action tags are given </a:t>
            </a:r>
            <a:r>
              <a:rPr lang="en-GB" dirty="0" err="1"/>
              <a:t>belo</a:t>
            </a:r>
            <a:endParaRPr lang="en-GB"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119</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2696557425"/>
              </p:ext>
            </p:extLst>
          </p:nvPr>
        </p:nvGraphicFramePr>
        <p:xfrm>
          <a:off x="2095472" y="2714620"/>
          <a:ext cx="9072626" cy="4655454"/>
        </p:xfrm>
        <a:graphic>
          <a:graphicData uri="http://schemas.openxmlformats.org/drawingml/2006/table">
            <a:tbl>
              <a:tblPr firstRow="1" bandRow="1">
                <a:tableStyleId>{5C22544A-7EE6-4342-B048-85BDC9FD1C3A}</a:tableStyleId>
              </a:tblPr>
              <a:tblGrid>
                <a:gridCol w="1714512">
                  <a:extLst>
                    <a:ext uri="{9D8B030D-6E8A-4147-A177-3AD203B41FA5}">
                      <a16:colId xmlns="" xmlns:a16="http://schemas.microsoft.com/office/drawing/2014/main" val="20000"/>
                    </a:ext>
                  </a:extLst>
                </a:gridCol>
                <a:gridCol w="7358114">
                  <a:extLst>
                    <a:ext uri="{9D8B030D-6E8A-4147-A177-3AD203B41FA5}">
                      <a16:colId xmlns="" xmlns:a16="http://schemas.microsoft.com/office/drawing/2014/main" val="20001"/>
                    </a:ext>
                  </a:extLst>
                </a:gridCol>
              </a:tblGrid>
              <a:tr h="442525">
                <a:tc>
                  <a:txBody>
                    <a:bodyPr/>
                    <a:lstStyle/>
                    <a:p>
                      <a:pPr algn="l" fontAlgn="t"/>
                      <a:r>
                        <a:rPr lang="en-US" dirty="0">
                          <a:solidFill>
                            <a:srgbClr val="000000"/>
                          </a:solidFill>
                          <a:latin typeface="times new roman"/>
                        </a:rPr>
                        <a:t>JSP Action Tags</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extLst>
                  <a:ext uri="{0D108BD9-81ED-4DB2-BD59-A6C34878D82A}">
                    <a16:rowId xmlns="" xmlns:a16="http://schemas.microsoft.com/office/drawing/2014/main" val="10000"/>
                  </a:ext>
                </a:extLst>
              </a:tr>
              <a:tr h="375476">
                <a:tc>
                  <a:txBody>
                    <a:bodyPr/>
                    <a:lstStyle/>
                    <a:p>
                      <a:pPr algn="just" fontAlgn="t"/>
                      <a:r>
                        <a:rPr lang="en-US">
                          <a:solidFill>
                            <a:srgbClr val="333333"/>
                          </a:solidFill>
                          <a:latin typeface="inter-regular"/>
                        </a:rPr>
                        <a:t>jsp:forward</a:t>
                      </a:r>
                    </a:p>
                  </a:txBody>
                  <a:tcPr marL="76200" marR="76200" marT="76200" marB="76200"/>
                </a:tc>
                <a:tc>
                  <a:txBody>
                    <a:bodyPr/>
                    <a:lstStyle/>
                    <a:p>
                      <a:pPr algn="just" fontAlgn="t"/>
                      <a:r>
                        <a:rPr lang="en-GB">
                          <a:solidFill>
                            <a:srgbClr val="333333"/>
                          </a:solidFill>
                          <a:latin typeface="inter-regular"/>
                        </a:rPr>
                        <a:t>forwards the request and response to another resource.</a:t>
                      </a:r>
                    </a:p>
                  </a:txBody>
                  <a:tcPr marL="76200" marR="76200" marT="76200" marB="76200"/>
                </a:tc>
                <a:extLst>
                  <a:ext uri="{0D108BD9-81ED-4DB2-BD59-A6C34878D82A}">
                    <a16:rowId xmlns="" xmlns:a16="http://schemas.microsoft.com/office/drawing/2014/main" val="10001"/>
                  </a:ext>
                </a:extLst>
              </a:tr>
              <a:tr h="375476">
                <a:tc>
                  <a:txBody>
                    <a:bodyPr/>
                    <a:lstStyle/>
                    <a:p>
                      <a:pPr algn="just" fontAlgn="t"/>
                      <a:r>
                        <a:rPr lang="en-US">
                          <a:solidFill>
                            <a:srgbClr val="333333"/>
                          </a:solidFill>
                          <a:latin typeface="inter-regular"/>
                        </a:rPr>
                        <a:t>jsp:include</a:t>
                      </a:r>
                    </a:p>
                  </a:txBody>
                  <a:tcPr marL="76200" marR="76200" marT="76200" marB="76200"/>
                </a:tc>
                <a:tc>
                  <a:txBody>
                    <a:bodyPr/>
                    <a:lstStyle/>
                    <a:p>
                      <a:pPr algn="just" fontAlgn="t"/>
                      <a:r>
                        <a:rPr lang="en-US">
                          <a:solidFill>
                            <a:srgbClr val="333333"/>
                          </a:solidFill>
                          <a:latin typeface="inter-regular"/>
                        </a:rPr>
                        <a:t>includes another resource.</a:t>
                      </a:r>
                    </a:p>
                  </a:txBody>
                  <a:tcPr marL="76200" marR="76200" marT="76200" marB="76200"/>
                </a:tc>
                <a:extLst>
                  <a:ext uri="{0D108BD9-81ED-4DB2-BD59-A6C34878D82A}">
                    <a16:rowId xmlns="" xmlns:a16="http://schemas.microsoft.com/office/drawing/2014/main" val="10002"/>
                  </a:ext>
                </a:extLst>
              </a:tr>
              <a:tr h="375476">
                <a:tc>
                  <a:txBody>
                    <a:bodyPr/>
                    <a:lstStyle/>
                    <a:p>
                      <a:pPr algn="just" fontAlgn="t"/>
                      <a:r>
                        <a:rPr lang="en-US">
                          <a:solidFill>
                            <a:srgbClr val="333333"/>
                          </a:solidFill>
                          <a:latin typeface="inter-regular"/>
                        </a:rPr>
                        <a:t>jsp:useBean</a:t>
                      </a:r>
                    </a:p>
                  </a:txBody>
                  <a:tcPr marL="76200" marR="76200" marT="76200" marB="76200"/>
                </a:tc>
                <a:tc>
                  <a:txBody>
                    <a:bodyPr/>
                    <a:lstStyle/>
                    <a:p>
                      <a:pPr algn="just" fontAlgn="t"/>
                      <a:r>
                        <a:rPr lang="en-GB">
                          <a:solidFill>
                            <a:srgbClr val="333333"/>
                          </a:solidFill>
                          <a:latin typeface="inter-regular"/>
                        </a:rPr>
                        <a:t>creates or locates bean object.</a:t>
                      </a:r>
                    </a:p>
                  </a:txBody>
                  <a:tcPr marL="76200" marR="76200" marT="76200" marB="76200"/>
                </a:tc>
                <a:extLst>
                  <a:ext uri="{0D108BD9-81ED-4DB2-BD59-A6C34878D82A}">
                    <a16:rowId xmlns="" xmlns:a16="http://schemas.microsoft.com/office/drawing/2014/main" val="10003"/>
                  </a:ext>
                </a:extLst>
              </a:tr>
              <a:tr h="375476">
                <a:tc>
                  <a:txBody>
                    <a:bodyPr/>
                    <a:lstStyle/>
                    <a:p>
                      <a:pPr algn="just" fontAlgn="t"/>
                      <a:r>
                        <a:rPr lang="en-US">
                          <a:solidFill>
                            <a:srgbClr val="333333"/>
                          </a:solidFill>
                          <a:latin typeface="inter-regular"/>
                        </a:rPr>
                        <a:t>jsp:setProperty</a:t>
                      </a:r>
                    </a:p>
                  </a:txBody>
                  <a:tcPr marL="76200" marR="76200" marT="76200" marB="76200"/>
                </a:tc>
                <a:tc>
                  <a:txBody>
                    <a:bodyPr/>
                    <a:lstStyle/>
                    <a:p>
                      <a:pPr algn="just" fontAlgn="t"/>
                      <a:r>
                        <a:rPr lang="en-GB">
                          <a:solidFill>
                            <a:srgbClr val="333333"/>
                          </a:solidFill>
                          <a:latin typeface="inter-regular"/>
                        </a:rPr>
                        <a:t>sets the value of property in bean object.</a:t>
                      </a:r>
                    </a:p>
                  </a:txBody>
                  <a:tcPr marL="76200" marR="76200" marT="76200" marB="76200"/>
                </a:tc>
                <a:extLst>
                  <a:ext uri="{0D108BD9-81ED-4DB2-BD59-A6C34878D82A}">
                    <a16:rowId xmlns="" xmlns:a16="http://schemas.microsoft.com/office/drawing/2014/main" val="10004"/>
                  </a:ext>
                </a:extLst>
              </a:tr>
              <a:tr h="375476">
                <a:tc>
                  <a:txBody>
                    <a:bodyPr/>
                    <a:lstStyle/>
                    <a:p>
                      <a:pPr algn="just" fontAlgn="t"/>
                      <a:r>
                        <a:rPr lang="en-US">
                          <a:solidFill>
                            <a:srgbClr val="333333"/>
                          </a:solidFill>
                          <a:latin typeface="inter-regular"/>
                        </a:rPr>
                        <a:t>jsp:getProperty</a:t>
                      </a:r>
                    </a:p>
                  </a:txBody>
                  <a:tcPr marL="76200" marR="76200" marT="76200" marB="76200"/>
                </a:tc>
                <a:tc>
                  <a:txBody>
                    <a:bodyPr/>
                    <a:lstStyle/>
                    <a:p>
                      <a:pPr algn="just" fontAlgn="t"/>
                      <a:r>
                        <a:rPr lang="en-GB">
                          <a:solidFill>
                            <a:srgbClr val="333333"/>
                          </a:solidFill>
                          <a:latin typeface="inter-regular"/>
                        </a:rPr>
                        <a:t>prints the value of property of the bean.</a:t>
                      </a:r>
                    </a:p>
                  </a:txBody>
                  <a:tcPr marL="76200" marR="76200" marT="76200" marB="76200"/>
                </a:tc>
                <a:extLst>
                  <a:ext uri="{0D108BD9-81ED-4DB2-BD59-A6C34878D82A}">
                    <a16:rowId xmlns="" xmlns:a16="http://schemas.microsoft.com/office/drawing/2014/main" val="10005"/>
                  </a:ext>
                </a:extLst>
              </a:tr>
              <a:tr h="375476">
                <a:tc>
                  <a:txBody>
                    <a:bodyPr/>
                    <a:lstStyle/>
                    <a:p>
                      <a:pPr algn="just" fontAlgn="t"/>
                      <a:r>
                        <a:rPr lang="en-US">
                          <a:solidFill>
                            <a:srgbClr val="333333"/>
                          </a:solidFill>
                          <a:latin typeface="inter-regular"/>
                        </a:rPr>
                        <a:t>jsp:plugin</a:t>
                      </a:r>
                    </a:p>
                  </a:txBody>
                  <a:tcPr marL="76200" marR="76200" marT="76200" marB="76200"/>
                </a:tc>
                <a:tc>
                  <a:txBody>
                    <a:bodyPr/>
                    <a:lstStyle/>
                    <a:p>
                      <a:pPr algn="just" fontAlgn="t"/>
                      <a:r>
                        <a:rPr lang="en-GB">
                          <a:solidFill>
                            <a:srgbClr val="333333"/>
                          </a:solidFill>
                          <a:latin typeface="inter-regular"/>
                        </a:rPr>
                        <a:t>embeds another components such as applet.</a:t>
                      </a:r>
                    </a:p>
                  </a:txBody>
                  <a:tcPr marL="76200" marR="76200" marT="76200" marB="76200"/>
                </a:tc>
                <a:extLst>
                  <a:ext uri="{0D108BD9-81ED-4DB2-BD59-A6C34878D82A}">
                    <a16:rowId xmlns="" xmlns:a16="http://schemas.microsoft.com/office/drawing/2014/main" val="10006"/>
                  </a:ext>
                </a:extLst>
              </a:tr>
              <a:tr h="616854">
                <a:tc>
                  <a:txBody>
                    <a:bodyPr/>
                    <a:lstStyle/>
                    <a:p>
                      <a:pPr algn="just" fontAlgn="t"/>
                      <a:r>
                        <a:rPr lang="en-US">
                          <a:solidFill>
                            <a:srgbClr val="333333"/>
                          </a:solidFill>
                          <a:latin typeface="inter-regular"/>
                        </a:rPr>
                        <a:t>jsp:param</a:t>
                      </a:r>
                    </a:p>
                  </a:txBody>
                  <a:tcPr marL="76200" marR="76200" marT="76200" marB="76200"/>
                </a:tc>
                <a:tc>
                  <a:txBody>
                    <a:bodyPr/>
                    <a:lstStyle/>
                    <a:p>
                      <a:pPr algn="just" fontAlgn="t"/>
                      <a:r>
                        <a:rPr lang="en-GB">
                          <a:solidFill>
                            <a:srgbClr val="333333"/>
                          </a:solidFill>
                          <a:latin typeface="inter-regular"/>
                        </a:rPr>
                        <a:t>sets the parameter value. It is used in forward and include mostly.</a:t>
                      </a:r>
                    </a:p>
                  </a:txBody>
                  <a:tcPr marL="76200" marR="76200" marT="76200" marB="76200"/>
                </a:tc>
                <a:extLst>
                  <a:ext uri="{0D108BD9-81ED-4DB2-BD59-A6C34878D82A}">
                    <a16:rowId xmlns="" xmlns:a16="http://schemas.microsoft.com/office/drawing/2014/main" val="10007"/>
                  </a:ext>
                </a:extLst>
              </a:tr>
              <a:tr h="616854">
                <a:tc>
                  <a:txBody>
                    <a:bodyPr/>
                    <a:lstStyle/>
                    <a:p>
                      <a:pPr algn="just" fontAlgn="t"/>
                      <a:r>
                        <a:rPr lang="en-US">
                          <a:solidFill>
                            <a:srgbClr val="333333"/>
                          </a:solidFill>
                          <a:latin typeface="inter-regular"/>
                        </a:rPr>
                        <a:t>jsp:fallback</a:t>
                      </a:r>
                    </a:p>
                  </a:txBody>
                  <a:tcPr marL="76200" marR="76200" marT="76200" marB="76200"/>
                </a:tc>
                <a:tc>
                  <a:txBody>
                    <a:bodyPr/>
                    <a:lstStyle/>
                    <a:p>
                      <a:pPr algn="just" fontAlgn="t"/>
                      <a:r>
                        <a:rPr lang="en-GB" dirty="0">
                          <a:solidFill>
                            <a:srgbClr val="333333"/>
                          </a:solidFill>
                          <a:latin typeface="inter-regular"/>
                        </a:rPr>
                        <a:t>can be used to print the message if </a:t>
                      </a:r>
                      <a:r>
                        <a:rPr lang="en-GB" dirty="0" err="1">
                          <a:solidFill>
                            <a:srgbClr val="333333"/>
                          </a:solidFill>
                          <a:latin typeface="inter-regular"/>
                        </a:rPr>
                        <a:t>plugin</a:t>
                      </a:r>
                      <a:r>
                        <a:rPr lang="en-GB" dirty="0">
                          <a:solidFill>
                            <a:srgbClr val="333333"/>
                          </a:solidFill>
                          <a:latin typeface="inter-regular"/>
                        </a:rPr>
                        <a:t> is working. It is used in </a:t>
                      </a:r>
                      <a:r>
                        <a:rPr lang="en-GB" dirty="0" err="1">
                          <a:solidFill>
                            <a:srgbClr val="333333"/>
                          </a:solidFill>
                          <a:latin typeface="inter-regular"/>
                        </a:rPr>
                        <a:t>jsp:plugin</a:t>
                      </a:r>
                      <a:r>
                        <a:rPr lang="en-GB" dirty="0">
                          <a:solidFill>
                            <a:srgbClr val="333333"/>
                          </a:solidFill>
                          <a:latin typeface="inter-regular"/>
                        </a:rPr>
                        <a:t>.</a:t>
                      </a:r>
                    </a:p>
                  </a:txBody>
                  <a:tcPr marL="76200" marR="76200" marT="76200" marB="76200"/>
                </a:tc>
                <a:extLst>
                  <a:ext uri="{0D108BD9-81ED-4DB2-BD59-A6C34878D82A}">
                    <a16:rowId xmlns=""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b="1" dirty="0"/>
              <a:t/>
            </a:r>
            <a:br>
              <a:rPr lang="en-GB" b="1" dirty="0"/>
            </a:br>
            <a:r>
              <a:rPr lang="en-GB" b="1" dirty="0"/>
              <a:t>The </a:t>
            </a:r>
            <a:r>
              <a:rPr lang="en-GB" b="1" dirty="0" err="1"/>
              <a:t>Servlet</a:t>
            </a:r>
            <a:r>
              <a:rPr lang="en-GB" b="1" dirty="0"/>
              <a:t> Container performs many operation</a:t>
            </a:r>
            <a:r>
              <a:rPr lang="en-US" dirty="0"/>
              <a:t/>
            </a:r>
            <a:br>
              <a:rPr lang="en-US" dirty="0"/>
            </a:br>
            <a:endParaRPr lang="en-US" dirty="0"/>
          </a:p>
        </p:txBody>
      </p:sp>
      <p:sp>
        <p:nvSpPr>
          <p:cNvPr id="3" name="Content Placeholder 2"/>
          <p:cNvSpPr>
            <a:spLocks noGrp="1"/>
          </p:cNvSpPr>
          <p:nvPr>
            <p:ph idx="1"/>
          </p:nvPr>
        </p:nvSpPr>
        <p:spPr>
          <a:xfrm>
            <a:off x="838200" y="1715463"/>
            <a:ext cx="10515600" cy="4962541"/>
          </a:xfrm>
        </p:spPr>
        <p:txBody>
          <a:bodyPr/>
          <a:lstStyle/>
          <a:p>
            <a:r>
              <a:rPr lang="en-GB" dirty="0"/>
              <a:t> Life Cycle Management</a:t>
            </a:r>
          </a:p>
          <a:p>
            <a:r>
              <a:rPr lang="en-GB" dirty="0"/>
              <a:t>Multithreaded support</a:t>
            </a:r>
          </a:p>
          <a:p>
            <a:r>
              <a:rPr lang="en-GB" dirty="0"/>
              <a:t>Object Pooling</a:t>
            </a:r>
          </a:p>
          <a:p>
            <a:r>
              <a:rPr lang="en-GB" dirty="0"/>
              <a:t>Security etc.</a:t>
            </a:r>
            <a:endParaRPr lang="en-GB"/>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a:t>
            </a:fld>
            <a:endParaRPr lang="en-US" alt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err="1"/>
              <a:t>jsp:forward</a:t>
            </a:r>
            <a:r>
              <a:rPr lang="en-US" dirty="0"/>
              <a:t> action tag</a:t>
            </a:r>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GB" sz="2000" dirty="0"/>
              <a:t>The </a:t>
            </a:r>
            <a:r>
              <a:rPr lang="en-GB" sz="2000" dirty="0" err="1"/>
              <a:t>jsp:forward</a:t>
            </a:r>
            <a:r>
              <a:rPr lang="en-GB" sz="2000" dirty="0"/>
              <a:t> action tag is used to forward the request to another resource it may be </a:t>
            </a:r>
            <a:r>
              <a:rPr lang="en-GB" sz="2000" dirty="0" err="1"/>
              <a:t>jsp</a:t>
            </a:r>
            <a:r>
              <a:rPr lang="en-GB" sz="2000" dirty="0"/>
              <a:t>, html or another resource.</a:t>
            </a:r>
          </a:p>
          <a:p>
            <a:pPr>
              <a:spcBef>
                <a:spcPts val="0"/>
              </a:spcBef>
              <a:buNone/>
            </a:pPr>
            <a:r>
              <a:rPr lang="en-US" sz="2000" dirty="0"/>
              <a:t>Syntax of </a:t>
            </a:r>
            <a:r>
              <a:rPr lang="en-US" sz="2000" dirty="0" err="1"/>
              <a:t>jsp:forward</a:t>
            </a:r>
            <a:r>
              <a:rPr lang="en-US" sz="2000" dirty="0"/>
              <a:t> action tag without parameter</a:t>
            </a:r>
          </a:p>
          <a:p>
            <a:pPr>
              <a:spcBef>
                <a:spcPts val="0"/>
              </a:spcBef>
              <a:buNone/>
            </a:pPr>
            <a:r>
              <a:rPr lang="en-US" sz="2000" dirty="0"/>
              <a:t>   &lt;</a:t>
            </a:r>
            <a:r>
              <a:rPr lang="en-US" sz="2000" dirty="0" err="1"/>
              <a:t>jsp:forward</a:t>
            </a:r>
            <a:r>
              <a:rPr lang="en-US" sz="2000" dirty="0"/>
              <a:t> page="</a:t>
            </a:r>
            <a:r>
              <a:rPr lang="en-US" sz="2000" dirty="0" err="1"/>
              <a:t>relativeURL</a:t>
            </a:r>
            <a:r>
              <a:rPr lang="en-US" sz="2000" dirty="0"/>
              <a:t> | &lt;%= expression %&gt;" /&gt;  </a:t>
            </a:r>
          </a:p>
          <a:p>
            <a:pPr>
              <a:spcBef>
                <a:spcPts val="0"/>
              </a:spcBef>
              <a:buNone/>
            </a:pPr>
            <a:r>
              <a:rPr lang="en-US" sz="2000" dirty="0"/>
              <a:t>Syntax of </a:t>
            </a:r>
            <a:r>
              <a:rPr lang="en-US" sz="2000" dirty="0" err="1"/>
              <a:t>jsp:forward</a:t>
            </a:r>
            <a:r>
              <a:rPr lang="en-US" sz="2000" dirty="0"/>
              <a:t> action tag with parameter</a:t>
            </a:r>
          </a:p>
          <a:p>
            <a:pPr>
              <a:spcBef>
                <a:spcPts val="0"/>
              </a:spcBef>
              <a:buNone/>
            </a:pPr>
            <a:r>
              <a:rPr lang="en-US" sz="2000" dirty="0"/>
              <a:t>   &lt;</a:t>
            </a:r>
            <a:r>
              <a:rPr lang="en-US" sz="2000" dirty="0" err="1"/>
              <a:t>jsp:forward</a:t>
            </a:r>
            <a:r>
              <a:rPr lang="en-US" sz="2000" dirty="0"/>
              <a:t> page="</a:t>
            </a:r>
            <a:r>
              <a:rPr lang="en-US" sz="2000" dirty="0" err="1"/>
              <a:t>relativeURL</a:t>
            </a:r>
            <a:r>
              <a:rPr lang="en-US" sz="2000" dirty="0"/>
              <a:t> | &lt;%= expression %&gt;"&gt;  </a:t>
            </a:r>
          </a:p>
          <a:p>
            <a:pPr>
              <a:spcBef>
                <a:spcPts val="0"/>
              </a:spcBef>
              <a:buNone/>
            </a:pPr>
            <a:r>
              <a:rPr lang="en-US" sz="2000" dirty="0"/>
              <a:t> &lt;</a:t>
            </a:r>
            <a:r>
              <a:rPr lang="en-US" sz="2000" dirty="0" err="1"/>
              <a:t>jsp:param</a:t>
            </a:r>
            <a:r>
              <a:rPr lang="en-US" sz="2000" dirty="0"/>
              <a:t> name="</a:t>
            </a:r>
            <a:r>
              <a:rPr lang="en-US" sz="2000" dirty="0" err="1"/>
              <a:t>parametername</a:t>
            </a:r>
            <a:r>
              <a:rPr lang="en-US" sz="2000" dirty="0"/>
              <a:t>" value="</a:t>
            </a:r>
            <a:r>
              <a:rPr lang="en-US" sz="2000" dirty="0" err="1"/>
              <a:t>parametervalue</a:t>
            </a:r>
            <a:r>
              <a:rPr lang="en-US" sz="2000" dirty="0"/>
              <a:t> | &lt;%=expression%&gt;" /&gt;  </a:t>
            </a:r>
          </a:p>
          <a:p>
            <a:pPr>
              <a:spcBef>
                <a:spcPts val="0"/>
              </a:spcBef>
              <a:buNone/>
            </a:pPr>
            <a:r>
              <a:rPr lang="en-US" sz="2000" dirty="0"/>
              <a:t>&lt;/</a:t>
            </a:r>
            <a:r>
              <a:rPr lang="en-US" sz="2000" dirty="0" err="1"/>
              <a:t>jsp:forward</a:t>
            </a:r>
            <a:r>
              <a:rPr lang="en-US" sz="2000" dirty="0"/>
              <a:t>&gt;  </a:t>
            </a:r>
          </a:p>
          <a:p>
            <a:pPr>
              <a:spcBef>
                <a:spcPts val="0"/>
              </a:spcBef>
              <a:buNone/>
            </a:pPr>
            <a:r>
              <a:rPr lang="en-GB" sz="2000" dirty="0"/>
              <a:t>Example of </a:t>
            </a:r>
            <a:r>
              <a:rPr lang="en-GB" sz="2000" dirty="0" err="1"/>
              <a:t>jsp:forward</a:t>
            </a:r>
            <a:r>
              <a:rPr lang="en-GB" sz="2000" dirty="0"/>
              <a:t> action tag without parameter</a:t>
            </a:r>
          </a:p>
          <a:p>
            <a:pPr>
              <a:spcBef>
                <a:spcPts val="0"/>
              </a:spcBef>
              <a:buNone/>
            </a:pPr>
            <a:r>
              <a:rPr lang="en-US" sz="2000" dirty="0"/>
              <a:t>index.jsp</a:t>
            </a:r>
          </a:p>
          <a:p>
            <a:pPr>
              <a:spcBef>
                <a:spcPts val="0"/>
              </a:spcBef>
              <a:buNone/>
            </a:pPr>
            <a:r>
              <a:rPr lang="en-US" sz="2000" dirty="0"/>
              <a:t>&lt;html&gt;  </a:t>
            </a:r>
          </a:p>
          <a:p>
            <a:pPr>
              <a:spcBef>
                <a:spcPts val="0"/>
              </a:spcBef>
              <a:buNone/>
            </a:pPr>
            <a:r>
              <a:rPr lang="en-US" sz="2000" dirty="0"/>
              <a:t>&lt;body&gt;  </a:t>
            </a:r>
          </a:p>
          <a:p>
            <a:pPr>
              <a:spcBef>
                <a:spcPts val="0"/>
              </a:spcBef>
              <a:buNone/>
            </a:pPr>
            <a:r>
              <a:rPr lang="en-US" sz="2000" dirty="0"/>
              <a:t>&lt;h2&gt;</a:t>
            </a:r>
            <a:r>
              <a:rPr lang="en-US" sz="2000" b="1" dirty="0"/>
              <a:t>this</a:t>
            </a:r>
            <a:r>
              <a:rPr lang="en-US" sz="2000" dirty="0"/>
              <a:t> is index page&lt;/h2&gt;  </a:t>
            </a:r>
          </a:p>
          <a:p>
            <a:pPr>
              <a:spcBef>
                <a:spcPts val="0"/>
              </a:spcBef>
              <a:buNone/>
            </a:pPr>
            <a:r>
              <a:rPr lang="en-US" sz="2000" dirty="0"/>
              <a:t>  </a:t>
            </a:r>
          </a:p>
          <a:p>
            <a:pPr>
              <a:spcBef>
                <a:spcPts val="0"/>
              </a:spcBef>
              <a:buNone/>
            </a:pPr>
            <a:r>
              <a:rPr lang="en-US" sz="2000" dirty="0"/>
              <a:t>&lt;</a:t>
            </a:r>
            <a:r>
              <a:rPr lang="en-US" sz="2000" dirty="0" err="1"/>
              <a:t>jsp:forward</a:t>
            </a:r>
            <a:r>
              <a:rPr lang="en-US" sz="2000" dirty="0"/>
              <a:t> page="printdate.jsp" /&gt;  </a:t>
            </a:r>
          </a:p>
          <a:p>
            <a:pPr>
              <a:spcBef>
                <a:spcPts val="0"/>
              </a:spcBef>
              <a:buNone/>
            </a:pPr>
            <a:r>
              <a:rPr lang="en-US" sz="2000" dirty="0"/>
              <a:t>&lt;/body&gt;  </a:t>
            </a:r>
          </a:p>
          <a:p>
            <a:pPr>
              <a:spcBef>
                <a:spcPts val="0"/>
              </a:spcBef>
              <a:buNone/>
            </a:pPr>
            <a:r>
              <a:rPr lang="en-US" sz="2000" dirty="0"/>
              <a:t>&lt;/html&gt;  </a:t>
            </a:r>
          </a:p>
          <a:p>
            <a:pPr>
              <a:spcBef>
                <a:spcPts val="0"/>
              </a:spcBef>
              <a:buNone/>
            </a:pPr>
            <a:r>
              <a:rPr lang="en-US" sz="2000" dirty="0"/>
              <a:t>printdate.jsp</a:t>
            </a:r>
          </a:p>
          <a:p>
            <a:pPr>
              <a:spcBef>
                <a:spcPts val="0"/>
              </a:spcBef>
              <a:buNone/>
            </a:pPr>
            <a:r>
              <a:rPr lang="en-US" sz="2000" dirty="0"/>
              <a:t>&lt;html&gt;  </a:t>
            </a:r>
          </a:p>
          <a:p>
            <a:pPr>
              <a:spcBef>
                <a:spcPts val="0"/>
              </a:spcBef>
              <a:buNone/>
            </a:pPr>
            <a:r>
              <a:rPr lang="en-US" sz="2000" dirty="0"/>
              <a:t>&lt;body&gt;  </a:t>
            </a:r>
          </a:p>
          <a:p>
            <a:pPr>
              <a:spcBef>
                <a:spcPts val="0"/>
              </a:spcBef>
              <a:buNone/>
            </a:pPr>
            <a:r>
              <a:rPr lang="en-US" sz="2000" dirty="0"/>
              <a:t>&lt;% </a:t>
            </a:r>
            <a:r>
              <a:rPr lang="en-US" sz="2000" dirty="0" err="1"/>
              <a:t>out.print</a:t>
            </a:r>
            <a:r>
              <a:rPr lang="en-US" sz="2000" dirty="0"/>
              <a:t>("Today is:"+</a:t>
            </a:r>
            <a:r>
              <a:rPr lang="en-US" sz="2000" dirty="0" err="1"/>
              <a:t>java.util.Calendar.getInstance</a:t>
            </a:r>
            <a:r>
              <a:rPr lang="en-US" sz="2000" dirty="0"/>
              <a:t>().</a:t>
            </a:r>
            <a:r>
              <a:rPr lang="en-US" sz="2000" dirty="0" err="1"/>
              <a:t>getTime</a:t>
            </a:r>
            <a:r>
              <a:rPr lang="en-US" sz="2000" dirty="0"/>
              <a:t>()); %&gt;  </a:t>
            </a:r>
          </a:p>
          <a:p>
            <a:pPr>
              <a:spcBef>
                <a:spcPts val="0"/>
              </a:spcBef>
              <a:buNone/>
            </a:pPr>
            <a:r>
              <a:rPr lang="en-US" sz="2000" dirty="0"/>
              <a:t>&lt;/body&gt;  </a:t>
            </a:r>
          </a:p>
          <a:p>
            <a:pPr>
              <a:spcBef>
                <a:spcPts val="0"/>
              </a:spcBef>
              <a:buNone/>
            </a:pPr>
            <a:r>
              <a:rPr lang="en-US" sz="2000" dirty="0"/>
              <a:t>&lt;/html&gt;  </a:t>
            </a:r>
          </a:p>
          <a:p>
            <a:pPr>
              <a:spcBef>
                <a:spcPts val="0"/>
              </a:spcBef>
              <a:buNone/>
            </a:pPr>
            <a:r>
              <a:rPr lang="en-US" sz="2000" u="sng" dirty="0"/>
              <a:t>Example of </a:t>
            </a:r>
            <a:r>
              <a:rPr lang="en-US" sz="2000" u="sng" dirty="0" err="1"/>
              <a:t>jsp:forward</a:t>
            </a:r>
            <a:r>
              <a:rPr lang="en-US" sz="2000" u="sng" dirty="0"/>
              <a:t> action tag with parameter</a:t>
            </a:r>
          </a:p>
          <a:p>
            <a:pPr>
              <a:spcBef>
                <a:spcPts val="0"/>
              </a:spcBef>
              <a:buNone/>
            </a:pPr>
            <a:r>
              <a:rPr lang="en-US" sz="2000" dirty="0"/>
              <a:t>In this example, we are forwarding the request to the printdate.jsp file with parameter and printdate.jsp file prints the parameter value with date and time.</a:t>
            </a:r>
          </a:p>
          <a:p>
            <a:pPr>
              <a:spcBef>
                <a:spcPts val="0"/>
              </a:spcBef>
              <a:buNone/>
            </a:pPr>
            <a:r>
              <a:rPr lang="en-US" sz="2000" dirty="0"/>
              <a:t>index.jsp</a:t>
            </a:r>
          </a:p>
          <a:p>
            <a:pPr>
              <a:spcBef>
                <a:spcPts val="0"/>
              </a:spcBef>
              <a:buNone/>
            </a:pPr>
            <a:r>
              <a:rPr lang="en-US" sz="2000" dirty="0"/>
              <a:t>&lt;html&gt;  </a:t>
            </a:r>
          </a:p>
          <a:p>
            <a:pPr>
              <a:spcBef>
                <a:spcPts val="0"/>
              </a:spcBef>
              <a:buNone/>
            </a:pPr>
            <a:r>
              <a:rPr lang="en-US" sz="2000" dirty="0"/>
              <a:t>&lt;body&gt;  </a:t>
            </a:r>
          </a:p>
          <a:p>
            <a:pPr>
              <a:spcBef>
                <a:spcPts val="0"/>
              </a:spcBef>
              <a:buNone/>
            </a:pPr>
            <a:r>
              <a:rPr lang="en-US" sz="2000" dirty="0"/>
              <a:t>&lt;h2&gt;</a:t>
            </a:r>
            <a:r>
              <a:rPr lang="en-US" sz="2000" b="1" dirty="0"/>
              <a:t>this</a:t>
            </a:r>
            <a:r>
              <a:rPr lang="en-US" sz="2000" dirty="0"/>
              <a:t> is index page&lt;/h2&gt;  </a:t>
            </a:r>
          </a:p>
          <a:p>
            <a:pPr>
              <a:spcBef>
                <a:spcPts val="0"/>
              </a:spcBef>
              <a:buNone/>
            </a:pPr>
            <a:r>
              <a:rPr lang="en-US" sz="2000" dirty="0"/>
              <a:t>  </a:t>
            </a:r>
          </a:p>
          <a:p>
            <a:pPr>
              <a:spcBef>
                <a:spcPts val="0"/>
              </a:spcBef>
              <a:buNone/>
            </a:pPr>
            <a:r>
              <a:rPr lang="en-US" sz="2000" dirty="0"/>
              <a:t>&lt;</a:t>
            </a:r>
            <a:r>
              <a:rPr lang="en-US" sz="2000" dirty="0" err="1"/>
              <a:t>jsp:forward</a:t>
            </a:r>
            <a:r>
              <a:rPr lang="en-US" sz="2000" dirty="0"/>
              <a:t> page="printdate.jsp" &gt;  </a:t>
            </a:r>
          </a:p>
          <a:p>
            <a:pPr>
              <a:spcBef>
                <a:spcPts val="0"/>
              </a:spcBef>
              <a:buNone/>
            </a:pPr>
            <a:r>
              <a:rPr lang="en-US" sz="2000" dirty="0"/>
              <a:t>&lt;</a:t>
            </a:r>
            <a:r>
              <a:rPr lang="en-US" sz="2000" dirty="0" err="1"/>
              <a:t>jsp:param</a:t>
            </a:r>
            <a:r>
              <a:rPr lang="en-US" sz="2000" dirty="0"/>
              <a:t> name="name" value="javatpoint.com" /&gt;  </a:t>
            </a:r>
          </a:p>
          <a:p>
            <a:pPr>
              <a:spcBef>
                <a:spcPts val="0"/>
              </a:spcBef>
              <a:buNone/>
            </a:pPr>
            <a:r>
              <a:rPr lang="en-US" sz="2000" dirty="0"/>
              <a:t>&lt;/</a:t>
            </a:r>
            <a:r>
              <a:rPr lang="en-US" sz="2000" dirty="0" err="1"/>
              <a:t>jsp:forward</a:t>
            </a:r>
            <a:r>
              <a:rPr lang="en-US" sz="2000" dirty="0"/>
              <a:t>&gt;  </a:t>
            </a:r>
          </a:p>
          <a:p>
            <a:pPr>
              <a:spcBef>
                <a:spcPts val="0"/>
              </a:spcBef>
              <a:buNone/>
            </a:pPr>
            <a:r>
              <a:rPr lang="en-US" sz="2000" dirty="0"/>
              <a:t>  </a:t>
            </a:r>
          </a:p>
          <a:p>
            <a:pPr>
              <a:spcBef>
                <a:spcPts val="0"/>
              </a:spcBef>
              <a:buNone/>
            </a:pPr>
            <a:r>
              <a:rPr lang="en-US" sz="2000" dirty="0"/>
              <a:t>&lt;/body&gt;  </a:t>
            </a:r>
          </a:p>
          <a:p>
            <a:pPr>
              <a:spcBef>
                <a:spcPts val="0"/>
              </a:spcBef>
              <a:buNone/>
            </a:pPr>
            <a:r>
              <a:rPr lang="en-US" sz="2000" dirty="0"/>
              <a:t>&lt;/html&gt;  </a:t>
            </a:r>
          </a:p>
          <a:p>
            <a:pPr>
              <a:spcBef>
                <a:spcPts val="0"/>
              </a:spcBef>
              <a:buNone/>
            </a:pPr>
            <a:r>
              <a:rPr lang="en-US" sz="2000" dirty="0"/>
              <a:t>printdate.jsp</a:t>
            </a:r>
          </a:p>
          <a:p>
            <a:pPr>
              <a:spcBef>
                <a:spcPts val="0"/>
              </a:spcBef>
              <a:buNone/>
            </a:pPr>
            <a:r>
              <a:rPr lang="en-US" sz="2000" dirty="0"/>
              <a:t>&lt;html&gt;  </a:t>
            </a:r>
          </a:p>
          <a:p>
            <a:pPr>
              <a:spcBef>
                <a:spcPts val="0"/>
              </a:spcBef>
              <a:buNone/>
            </a:pPr>
            <a:r>
              <a:rPr lang="en-US" sz="2000" dirty="0"/>
              <a:t>&lt;body&gt;  </a:t>
            </a:r>
          </a:p>
          <a:p>
            <a:pPr>
              <a:spcBef>
                <a:spcPts val="0"/>
              </a:spcBef>
              <a:buNone/>
            </a:pPr>
            <a:r>
              <a:rPr lang="en-US" sz="2000" dirty="0"/>
              <a:t>  </a:t>
            </a:r>
          </a:p>
          <a:p>
            <a:pPr>
              <a:spcBef>
                <a:spcPts val="0"/>
              </a:spcBef>
              <a:buNone/>
            </a:pPr>
            <a:r>
              <a:rPr lang="en-US" sz="2000" dirty="0"/>
              <a:t>&lt;% </a:t>
            </a:r>
            <a:r>
              <a:rPr lang="en-US" sz="2000" dirty="0" err="1"/>
              <a:t>out.print</a:t>
            </a:r>
            <a:r>
              <a:rPr lang="en-US" sz="2000" dirty="0"/>
              <a:t>("Today is:"+</a:t>
            </a:r>
            <a:r>
              <a:rPr lang="en-US" sz="2000" dirty="0" err="1"/>
              <a:t>java.util.Calendar.getInstance</a:t>
            </a:r>
            <a:r>
              <a:rPr lang="en-US" sz="2000" dirty="0"/>
              <a:t>().</a:t>
            </a:r>
            <a:r>
              <a:rPr lang="en-US" sz="2000" dirty="0" err="1"/>
              <a:t>getTime</a:t>
            </a:r>
            <a:r>
              <a:rPr lang="en-US" sz="2000" dirty="0"/>
              <a:t>()); %&gt;  </a:t>
            </a:r>
          </a:p>
          <a:p>
            <a:pPr>
              <a:spcBef>
                <a:spcPts val="0"/>
              </a:spcBef>
              <a:buNone/>
            </a:pPr>
            <a:r>
              <a:rPr lang="en-US" sz="2000" dirty="0"/>
              <a:t>&lt;%= </a:t>
            </a:r>
            <a:r>
              <a:rPr lang="en-US" sz="2000" dirty="0" err="1"/>
              <a:t>request.getParameter</a:t>
            </a:r>
            <a:r>
              <a:rPr lang="en-US" sz="2000" dirty="0"/>
              <a:t>("name") %&gt;  </a:t>
            </a:r>
          </a:p>
          <a:p>
            <a:pPr>
              <a:spcBef>
                <a:spcPts val="0"/>
              </a:spcBef>
              <a:buNone/>
            </a:pPr>
            <a:r>
              <a:rPr lang="en-US" sz="2000" dirty="0"/>
              <a:t>  </a:t>
            </a:r>
          </a:p>
          <a:p>
            <a:pPr>
              <a:spcBef>
                <a:spcPts val="0"/>
              </a:spcBef>
              <a:buNone/>
            </a:pPr>
            <a:r>
              <a:rPr lang="en-US" sz="2000" dirty="0"/>
              <a:t>&lt;/body&gt;  </a:t>
            </a:r>
          </a:p>
          <a:p>
            <a:pPr>
              <a:spcBef>
                <a:spcPts val="0"/>
              </a:spcBef>
              <a:buNone/>
            </a:pPr>
            <a:r>
              <a:rPr lang="en-US" sz="2000" dirty="0"/>
              <a:t>&lt;/html&gt;  </a:t>
            </a:r>
          </a:p>
          <a:p>
            <a:pPr>
              <a:buNone/>
            </a:pPr>
            <a:endParaRPr lang="en-US" dirty="0"/>
          </a:p>
          <a:p>
            <a:pPr>
              <a:spcBef>
                <a:spcPts val="0"/>
              </a:spcBef>
              <a:buNone/>
            </a:pPr>
            <a:endParaRPr lang="en-US" dirty="0"/>
          </a:p>
          <a:p>
            <a:pPr>
              <a:spcBef>
                <a:spcPts val="0"/>
              </a:spcBef>
              <a:buNone/>
            </a:pPr>
            <a:endParaRPr lang="en-GB" dirty="0"/>
          </a:p>
          <a:p>
            <a:pPr>
              <a:spcBef>
                <a:spcPts val="0"/>
              </a:spcBef>
              <a:buNone/>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120</a:t>
            </a:fld>
            <a:endParaRPr lang="en-US"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11"/>
          </a:xfrm>
        </p:spPr>
        <p:txBody>
          <a:bodyPr/>
          <a:lstStyle/>
          <a:p>
            <a:r>
              <a:rPr lang="en-US" dirty="0"/>
              <a:t/>
            </a:r>
            <a:br>
              <a:rPr lang="en-US" dirty="0"/>
            </a:br>
            <a:r>
              <a:rPr lang="en-US" dirty="0"/>
              <a:t/>
            </a:r>
            <a:br>
              <a:rPr lang="en-US" dirty="0"/>
            </a:br>
            <a:r>
              <a:rPr lang="en-US" dirty="0"/>
              <a:t>Example of </a:t>
            </a:r>
            <a:r>
              <a:rPr lang="en-US" dirty="0" err="1"/>
              <a:t>jsp:forward</a:t>
            </a:r>
            <a:r>
              <a:rPr lang="en-US" dirty="0"/>
              <a:t> action tag with parameter</a:t>
            </a:r>
            <a:br>
              <a:rPr lang="en-US" dirty="0"/>
            </a:br>
            <a:r>
              <a:rPr lang="en-US" dirty="0"/>
              <a:t/>
            </a:r>
            <a:br>
              <a:rPr lang="en-US" dirty="0"/>
            </a:br>
            <a:endParaRPr lang="en-US" dirty="0"/>
          </a:p>
        </p:txBody>
      </p:sp>
      <p:sp>
        <p:nvSpPr>
          <p:cNvPr id="3" name="Content Placeholder 2"/>
          <p:cNvSpPr>
            <a:spLocks noGrp="1"/>
          </p:cNvSpPr>
          <p:nvPr>
            <p:ph idx="1"/>
          </p:nvPr>
        </p:nvSpPr>
        <p:spPr>
          <a:xfrm>
            <a:off x="838200" y="1285860"/>
            <a:ext cx="10515600" cy="4891103"/>
          </a:xfrm>
        </p:spPr>
        <p:txBody>
          <a:bodyPr/>
          <a:lstStyle/>
          <a:p>
            <a:r>
              <a:rPr lang="en-US" sz="2400" dirty="0"/>
              <a:t>In this example, we are forwarding the request to the printdate.jsp file with parameter and printdate.jsp file prints the parameter value with date and time.</a:t>
            </a:r>
          </a:p>
          <a:p>
            <a:r>
              <a:rPr lang="en-US" sz="2400" dirty="0"/>
              <a:t>index.jsp</a:t>
            </a:r>
          </a:p>
          <a:p>
            <a:pPr>
              <a:spcBef>
                <a:spcPts val="0"/>
              </a:spcBef>
              <a:buNone/>
            </a:pPr>
            <a:r>
              <a:rPr lang="en-US" sz="2000" dirty="0"/>
              <a:t>&lt;html&gt;  </a:t>
            </a:r>
          </a:p>
          <a:p>
            <a:pPr>
              <a:spcBef>
                <a:spcPts val="0"/>
              </a:spcBef>
              <a:buNone/>
            </a:pPr>
            <a:r>
              <a:rPr lang="en-US" sz="2000" dirty="0"/>
              <a:t>&lt;body&gt;  </a:t>
            </a:r>
          </a:p>
          <a:p>
            <a:pPr>
              <a:spcBef>
                <a:spcPts val="0"/>
              </a:spcBef>
              <a:buNone/>
            </a:pPr>
            <a:r>
              <a:rPr lang="en-US" sz="2000" dirty="0"/>
              <a:t>&lt;h2&gt;</a:t>
            </a:r>
            <a:r>
              <a:rPr lang="en-US" sz="2000" b="1" dirty="0"/>
              <a:t>this</a:t>
            </a:r>
            <a:r>
              <a:rPr lang="en-US" sz="2000" dirty="0"/>
              <a:t> is index page&lt;/h2&gt;  </a:t>
            </a:r>
          </a:p>
          <a:p>
            <a:pPr>
              <a:spcBef>
                <a:spcPts val="0"/>
              </a:spcBef>
              <a:buNone/>
            </a:pPr>
            <a:r>
              <a:rPr lang="en-US" sz="2000" dirty="0"/>
              <a:t>  </a:t>
            </a:r>
          </a:p>
          <a:p>
            <a:pPr>
              <a:spcBef>
                <a:spcPts val="0"/>
              </a:spcBef>
              <a:buNone/>
            </a:pPr>
            <a:r>
              <a:rPr lang="en-US" sz="2000" dirty="0"/>
              <a:t>&lt;</a:t>
            </a:r>
            <a:r>
              <a:rPr lang="en-US" sz="2000" dirty="0" err="1"/>
              <a:t>jsp:forward</a:t>
            </a:r>
            <a:r>
              <a:rPr lang="en-US" sz="2000" dirty="0"/>
              <a:t> page="printdate.jsp" &gt;  </a:t>
            </a:r>
          </a:p>
          <a:p>
            <a:pPr>
              <a:spcBef>
                <a:spcPts val="0"/>
              </a:spcBef>
              <a:buNone/>
            </a:pPr>
            <a:r>
              <a:rPr lang="en-US" sz="2000" dirty="0"/>
              <a:t>&lt;</a:t>
            </a:r>
            <a:r>
              <a:rPr lang="en-US" sz="2000" dirty="0" err="1"/>
              <a:t>jsp:param</a:t>
            </a:r>
            <a:r>
              <a:rPr lang="en-US" sz="2000" dirty="0"/>
              <a:t> name="name" value="javatpoint.com" /&gt;  </a:t>
            </a:r>
          </a:p>
          <a:p>
            <a:pPr>
              <a:spcBef>
                <a:spcPts val="0"/>
              </a:spcBef>
              <a:buNone/>
            </a:pPr>
            <a:r>
              <a:rPr lang="en-US" sz="2000" dirty="0"/>
              <a:t>&lt;/</a:t>
            </a:r>
            <a:r>
              <a:rPr lang="en-US" sz="2000" dirty="0" err="1"/>
              <a:t>jsp:forward</a:t>
            </a:r>
            <a:r>
              <a:rPr lang="en-US" sz="2000" dirty="0"/>
              <a:t>&gt;  </a:t>
            </a:r>
          </a:p>
          <a:p>
            <a:pPr>
              <a:spcBef>
                <a:spcPts val="0"/>
              </a:spcBef>
              <a:buNone/>
            </a:pPr>
            <a:r>
              <a:rPr lang="en-US" sz="2000" dirty="0"/>
              <a:t>  </a:t>
            </a:r>
          </a:p>
          <a:p>
            <a:pPr>
              <a:spcBef>
                <a:spcPts val="0"/>
              </a:spcBef>
              <a:buNone/>
            </a:pPr>
            <a:r>
              <a:rPr lang="en-US" sz="2000" dirty="0"/>
              <a:t>&lt;/body&gt;  </a:t>
            </a:r>
          </a:p>
          <a:p>
            <a:pPr>
              <a:spcBef>
                <a:spcPts val="0"/>
              </a:spcBef>
              <a:buNone/>
            </a:pPr>
            <a:r>
              <a:rPr lang="en-US" sz="2000" dirty="0"/>
              <a:t>&lt;/html&gt;  </a:t>
            </a:r>
          </a:p>
          <a:p>
            <a:r>
              <a:rPr lang="en-US" sz="2400" dirty="0"/>
              <a:t>printdate.jsp</a:t>
            </a:r>
          </a:p>
          <a:p>
            <a:pPr>
              <a:spcBef>
                <a:spcPts val="0"/>
              </a:spcBef>
            </a:pPr>
            <a:r>
              <a:rPr lang="en-US" sz="2000" dirty="0"/>
              <a:t>&lt;html&gt;  </a:t>
            </a:r>
          </a:p>
          <a:p>
            <a:pPr>
              <a:spcBef>
                <a:spcPts val="0"/>
              </a:spcBef>
            </a:pPr>
            <a:r>
              <a:rPr lang="en-US" sz="2000" dirty="0"/>
              <a:t>&lt;body&gt;  </a:t>
            </a:r>
          </a:p>
          <a:p>
            <a:pPr>
              <a:spcBef>
                <a:spcPts val="0"/>
              </a:spcBef>
            </a:pPr>
            <a:r>
              <a:rPr lang="en-US" sz="2000" dirty="0"/>
              <a:t>  </a:t>
            </a:r>
          </a:p>
          <a:p>
            <a:pPr>
              <a:spcBef>
                <a:spcPts val="0"/>
              </a:spcBef>
            </a:pPr>
            <a:r>
              <a:rPr lang="en-US" sz="2000" dirty="0"/>
              <a:t>&lt;% </a:t>
            </a:r>
            <a:r>
              <a:rPr lang="en-US" sz="2000" dirty="0" err="1"/>
              <a:t>out.print</a:t>
            </a:r>
            <a:r>
              <a:rPr lang="en-US" sz="2000" dirty="0"/>
              <a:t>("Today is:"+</a:t>
            </a:r>
            <a:r>
              <a:rPr lang="en-US" sz="2000" dirty="0" err="1"/>
              <a:t>java.util.Calendar.getInstance</a:t>
            </a:r>
            <a:r>
              <a:rPr lang="en-US" sz="2000" dirty="0"/>
              <a:t>().</a:t>
            </a:r>
            <a:r>
              <a:rPr lang="en-US" sz="2000" dirty="0" err="1"/>
              <a:t>getTime</a:t>
            </a:r>
            <a:r>
              <a:rPr lang="en-US" sz="2000" dirty="0"/>
              <a:t>()); %&gt;  </a:t>
            </a:r>
          </a:p>
          <a:p>
            <a:pPr>
              <a:spcBef>
                <a:spcPts val="0"/>
              </a:spcBef>
            </a:pPr>
            <a:r>
              <a:rPr lang="en-US" sz="2000" dirty="0"/>
              <a:t>&lt;%= </a:t>
            </a:r>
            <a:r>
              <a:rPr lang="en-US" sz="2000" dirty="0" err="1"/>
              <a:t>request.getParameter</a:t>
            </a:r>
            <a:r>
              <a:rPr lang="en-US" sz="2000" dirty="0"/>
              <a:t>("name") %&gt;  </a:t>
            </a:r>
          </a:p>
          <a:p>
            <a:pPr>
              <a:spcBef>
                <a:spcPts val="0"/>
              </a:spcBef>
            </a:pPr>
            <a:r>
              <a:rPr lang="en-US" sz="2000" dirty="0"/>
              <a:t>  </a:t>
            </a:r>
          </a:p>
          <a:p>
            <a:pPr>
              <a:spcBef>
                <a:spcPts val="0"/>
              </a:spcBef>
            </a:pPr>
            <a:r>
              <a:rPr lang="en-US" sz="2000" dirty="0"/>
              <a:t>&lt;/body&gt;  </a:t>
            </a:r>
          </a:p>
          <a:p>
            <a:pPr>
              <a:spcBef>
                <a:spcPts val="0"/>
              </a:spcBef>
            </a:pPr>
            <a:r>
              <a:rPr lang="en-US" sz="2000" dirty="0"/>
              <a:t>&lt;/html&gt;  </a:t>
            </a:r>
          </a:p>
          <a:p>
            <a:pPr>
              <a:spcBef>
                <a:spcPts val="0"/>
              </a:spcBef>
              <a:buNone/>
            </a:pPr>
            <a:r>
              <a:rPr lang="en-GB" sz="2400" b="1" dirty="0"/>
              <a:t> </a:t>
            </a:r>
            <a:endParaRPr lang="en-GB" sz="2400" dirty="0"/>
          </a:p>
          <a:p>
            <a:pPr>
              <a:spcBef>
                <a:spcPts val="0"/>
              </a:spcBef>
              <a:buNone/>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121</a:t>
            </a:fld>
            <a:endParaRPr lang="en-US"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
            </a:r>
            <a:br>
              <a:rPr lang="en-US" dirty="0"/>
            </a:br>
            <a:r>
              <a:rPr lang="en-US" dirty="0"/>
              <a:t/>
            </a:r>
            <a:br>
              <a:rPr lang="en-US" dirty="0"/>
            </a:br>
            <a:r>
              <a:rPr lang="en-US" dirty="0" err="1"/>
              <a:t>jsp:include</a:t>
            </a:r>
            <a:r>
              <a:rPr lang="en-US" dirty="0"/>
              <a:t> action tag</a:t>
            </a:r>
            <a:br>
              <a:rPr lang="en-US" dirty="0"/>
            </a:br>
            <a:r>
              <a:rPr lang="en-US" dirty="0"/>
              <a:t/>
            </a:r>
            <a:br>
              <a:rPr lang="en-US" dirty="0"/>
            </a:br>
            <a:endParaRPr lang="en-US" dirty="0"/>
          </a:p>
        </p:txBody>
      </p:sp>
      <p:sp>
        <p:nvSpPr>
          <p:cNvPr id="3" name="Content Placeholder 2"/>
          <p:cNvSpPr>
            <a:spLocks noGrp="1"/>
          </p:cNvSpPr>
          <p:nvPr>
            <p:ph idx="1"/>
          </p:nvPr>
        </p:nvSpPr>
        <p:spPr>
          <a:xfrm>
            <a:off x="523836" y="1071546"/>
            <a:ext cx="11358642" cy="5105417"/>
          </a:xfrm>
        </p:spPr>
        <p:txBody>
          <a:bodyPr/>
          <a:lstStyle/>
          <a:p>
            <a:r>
              <a:rPr lang="en-GB" dirty="0"/>
              <a:t>The </a:t>
            </a:r>
            <a:r>
              <a:rPr lang="en-GB" b="1" dirty="0" err="1"/>
              <a:t>jsp:include</a:t>
            </a:r>
            <a:r>
              <a:rPr lang="en-GB" b="1" dirty="0"/>
              <a:t> action tag</a:t>
            </a:r>
            <a:r>
              <a:rPr lang="en-GB" dirty="0"/>
              <a:t> is used to include the content of another resource it may be </a:t>
            </a:r>
            <a:r>
              <a:rPr lang="en-GB" dirty="0" err="1"/>
              <a:t>jsp</a:t>
            </a:r>
            <a:r>
              <a:rPr lang="en-GB" dirty="0"/>
              <a:t>, html or </a:t>
            </a:r>
            <a:r>
              <a:rPr lang="en-GB" dirty="0" err="1"/>
              <a:t>servlet</a:t>
            </a:r>
            <a:r>
              <a:rPr lang="en-GB" dirty="0"/>
              <a:t>.</a:t>
            </a:r>
          </a:p>
          <a:p>
            <a:r>
              <a:rPr lang="en-GB" dirty="0"/>
              <a:t>The </a:t>
            </a:r>
            <a:r>
              <a:rPr lang="en-GB" dirty="0" err="1"/>
              <a:t>jsp</a:t>
            </a:r>
            <a:r>
              <a:rPr lang="en-GB" dirty="0"/>
              <a:t> include action tag includes the resource at request time so it is </a:t>
            </a:r>
            <a:r>
              <a:rPr lang="en-GB" b="1" dirty="0"/>
              <a:t>better for dynamic pages</a:t>
            </a:r>
            <a:r>
              <a:rPr lang="en-GB" dirty="0"/>
              <a:t> because there might be changes in future.</a:t>
            </a:r>
          </a:p>
          <a:p>
            <a:r>
              <a:rPr lang="en-GB" dirty="0"/>
              <a:t>The </a:t>
            </a:r>
            <a:r>
              <a:rPr lang="en-GB" dirty="0" err="1"/>
              <a:t>jsp:include</a:t>
            </a:r>
            <a:r>
              <a:rPr lang="en-GB" dirty="0"/>
              <a:t> tag can be used to include static as well as dynamic pages.</a:t>
            </a:r>
          </a:p>
          <a:p>
            <a:r>
              <a:rPr lang="en-GB" dirty="0"/>
              <a:t>Advantage of </a:t>
            </a:r>
            <a:r>
              <a:rPr lang="en-GB" dirty="0" err="1"/>
              <a:t>jsp:include</a:t>
            </a:r>
            <a:r>
              <a:rPr lang="en-GB" dirty="0"/>
              <a:t> action tag</a:t>
            </a:r>
          </a:p>
          <a:p>
            <a:r>
              <a:rPr lang="en-GB" b="1" dirty="0"/>
              <a:t>Code reusability</a:t>
            </a:r>
            <a:r>
              <a:rPr lang="en-GB" dirty="0"/>
              <a:t> : We can use a page many times such as including header and footer pages in all pages. So it saves a lot of time.</a:t>
            </a:r>
          </a:p>
          <a:p>
            <a:r>
              <a:rPr lang="en-US" dirty="0"/>
              <a:t>Syntax of </a:t>
            </a:r>
            <a:r>
              <a:rPr lang="en-US" dirty="0" err="1"/>
              <a:t>jsp:include</a:t>
            </a:r>
            <a:r>
              <a:rPr lang="en-US" dirty="0"/>
              <a:t> action tag without parameter</a:t>
            </a:r>
          </a:p>
          <a:p>
            <a:r>
              <a:rPr lang="en-US" dirty="0"/>
              <a:t>&lt;</a:t>
            </a:r>
            <a:r>
              <a:rPr lang="en-US" dirty="0" err="1"/>
              <a:t>jsp:include</a:t>
            </a:r>
            <a:r>
              <a:rPr lang="en-US" dirty="0"/>
              <a:t> page="</a:t>
            </a:r>
            <a:r>
              <a:rPr lang="en-US" dirty="0" err="1"/>
              <a:t>relativeURL</a:t>
            </a:r>
            <a:r>
              <a:rPr lang="en-US" dirty="0"/>
              <a:t> | &lt;%= expression %&gt;" /&gt;  </a:t>
            </a:r>
          </a:p>
          <a:p>
            <a:pPr>
              <a:spcBef>
                <a:spcPts val="0"/>
              </a:spcBef>
              <a:buNone/>
            </a:pPr>
            <a:r>
              <a:rPr lang="en-US" dirty="0"/>
              <a:t>Syntax of </a:t>
            </a:r>
            <a:r>
              <a:rPr lang="en-US" dirty="0" err="1"/>
              <a:t>jsp:include</a:t>
            </a:r>
            <a:r>
              <a:rPr lang="en-US" dirty="0"/>
              <a:t> action tag with parameter</a:t>
            </a:r>
          </a:p>
          <a:p>
            <a:pPr>
              <a:spcBef>
                <a:spcPts val="0"/>
              </a:spcBef>
              <a:buNone/>
            </a:pPr>
            <a:r>
              <a:rPr lang="en-US" dirty="0"/>
              <a:t>&lt;</a:t>
            </a:r>
            <a:r>
              <a:rPr lang="en-US" dirty="0" err="1"/>
              <a:t>jsp:include</a:t>
            </a:r>
            <a:r>
              <a:rPr lang="en-US" dirty="0"/>
              <a:t> page="</a:t>
            </a:r>
            <a:r>
              <a:rPr lang="en-US" dirty="0" err="1"/>
              <a:t>relativeURL</a:t>
            </a:r>
            <a:r>
              <a:rPr lang="en-US" dirty="0"/>
              <a:t> | &lt;%= expression %&gt;"&gt;  </a:t>
            </a:r>
          </a:p>
          <a:p>
            <a:pPr>
              <a:spcBef>
                <a:spcPts val="0"/>
              </a:spcBef>
              <a:buNone/>
            </a:pPr>
            <a:r>
              <a:rPr lang="en-US" dirty="0"/>
              <a:t>&lt;</a:t>
            </a:r>
            <a:r>
              <a:rPr lang="en-US" dirty="0" err="1"/>
              <a:t>jsp:param</a:t>
            </a:r>
            <a:r>
              <a:rPr lang="en-US" dirty="0"/>
              <a:t> name="</a:t>
            </a:r>
            <a:r>
              <a:rPr lang="en-US" dirty="0" err="1"/>
              <a:t>parametername</a:t>
            </a:r>
            <a:r>
              <a:rPr lang="en-US" dirty="0"/>
              <a:t>" value="</a:t>
            </a:r>
            <a:r>
              <a:rPr lang="en-US" dirty="0" err="1"/>
              <a:t>parametervalue</a:t>
            </a:r>
            <a:r>
              <a:rPr lang="en-US" dirty="0"/>
              <a:t> | &lt;%=expression%&gt;" /&gt;  </a:t>
            </a:r>
          </a:p>
          <a:p>
            <a:pPr>
              <a:spcBef>
                <a:spcPts val="0"/>
              </a:spcBef>
              <a:buNone/>
            </a:pPr>
            <a:r>
              <a:rPr lang="en-US" dirty="0"/>
              <a:t>&lt;/</a:t>
            </a:r>
            <a:r>
              <a:rPr lang="en-US" dirty="0" err="1"/>
              <a:t>jsp:include</a:t>
            </a:r>
            <a:r>
              <a:rPr lang="en-US" dirty="0"/>
              <a:t>&gt; </a:t>
            </a:r>
          </a:p>
          <a:p>
            <a:pPr>
              <a:spcBef>
                <a:spcPts val="0"/>
              </a:spcBef>
              <a:buNone/>
            </a:pPr>
            <a:r>
              <a:rPr lang="en-US" dirty="0"/>
              <a:t>Example of </a:t>
            </a:r>
            <a:r>
              <a:rPr lang="en-US" dirty="0" err="1"/>
              <a:t>jsp:include</a:t>
            </a:r>
            <a:r>
              <a:rPr lang="en-US" dirty="0"/>
              <a:t> action tag without parameter</a:t>
            </a:r>
          </a:p>
          <a:p>
            <a:pPr>
              <a:spcBef>
                <a:spcPts val="0"/>
              </a:spcBef>
              <a:buNone/>
            </a:pPr>
            <a:r>
              <a:rPr lang="en-US" dirty="0"/>
              <a:t>In this example, index.jsp file includes the content of the printdate.jsp file.</a:t>
            </a:r>
          </a:p>
          <a:p>
            <a:pPr>
              <a:spcBef>
                <a:spcPts val="0"/>
              </a:spcBef>
              <a:buNone/>
            </a:pPr>
            <a:r>
              <a:rPr lang="en-US" i="1" dirty="0"/>
              <a:t>File: index.jsp</a:t>
            </a:r>
          </a:p>
          <a:p>
            <a:pPr>
              <a:spcBef>
                <a:spcPts val="0"/>
              </a:spcBef>
              <a:buNone/>
            </a:pPr>
            <a:r>
              <a:rPr lang="en-US" dirty="0"/>
              <a:t>&lt;h2&gt;</a:t>
            </a:r>
            <a:r>
              <a:rPr lang="en-US" b="1" dirty="0"/>
              <a:t>this</a:t>
            </a:r>
            <a:r>
              <a:rPr lang="en-US" dirty="0"/>
              <a:t> is index page&lt;/h2&gt;  </a:t>
            </a:r>
          </a:p>
          <a:p>
            <a:pPr>
              <a:spcBef>
                <a:spcPts val="0"/>
              </a:spcBef>
              <a:buNone/>
            </a:pPr>
            <a:r>
              <a:rPr lang="en-US" dirty="0"/>
              <a:t>  </a:t>
            </a:r>
          </a:p>
          <a:p>
            <a:pPr>
              <a:spcBef>
                <a:spcPts val="0"/>
              </a:spcBef>
              <a:buNone/>
            </a:pPr>
            <a:r>
              <a:rPr lang="en-US" dirty="0"/>
              <a:t>&lt;</a:t>
            </a:r>
            <a:r>
              <a:rPr lang="en-US" dirty="0" err="1"/>
              <a:t>jsp:include</a:t>
            </a:r>
            <a:r>
              <a:rPr lang="en-US" dirty="0"/>
              <a:t> page="printdate.jsp" /&gt;  </a:t>
            </a:r>
          </a:p>
          <a:p>
            <a:pPr>
              <a:spcBef>
                <a:spcPts val="0"/>
              </a:spcBef>
              <a:buNone/>
            </a:pPr>
            <a:r>
              <a:rPr lang="en-US" dirty="0"/>
              <a:t>  </a:t>
            </a:r>
          </a:p>
          <a:p>
            <a:pPr>
              <a:spcBef>
                <a:spcPts val="0"/>
              </a:spcBef>
              <a:buNone/>
            </a:pPr>
            <a:r>
              <a:rPr lang="en-US" dirty="0"/>
              <a:t>&lt;h2&gt;end section of index page&lt;/h2&gt;  </a:t>
            </a:r>
          </a:p>
          <a:p>
            <a:pPr>
              <a:spcBef>
                <a:spcPts val="0"/>
              </a:spcBef>
              <a:buNone/>
            </a:pPr>
            <a:r>
              <a:rPr lang="en-US" i="1" dirty="0"/>
              <a:t>File: printdate.jsp</a:t>
            </a:r>
          </a:p>
          <a:p>
            <a:pPr>
              <a:spcBef>
                <a:spcPts val="0"/>
              </a:spcBef>
              <a:buNone/>
            </a:pPr>
            <a:r>
              <a:rPr lang="en-US" dirty="0"/>
              <a:t>&lt;% </a:t>
            </a:r>
            <a:r>
              <a:rPr lang="en-US" dirty="0" err="1"/>
              <a:t>out.print</a:t>
            </a:r>
            <a:r>
              <a:rPr lang="en-US" dirty="0"/>
              <a:t>("Today is:"+</a:t>
            </a:r>
            <a:r>
              <a:rPr lang="en-US" dirty="0" err="1"/>
              <a:t>java.util.Calendar.getInstance</a:t>
            </a:r>
            <a:r>
              <a:rPr lang="en-US" dirty="0"/>
              <a:t>().</a:t>
            </a:r>
            <a:r>
              <a:rPr lang="en-US" dirty="0" err="1"/>
              <a:t>getTime</a:t>
            </a:r>
            <a:r>
              <a:rPr lang="en-US" dirty="0"/>
              <a:t>()); %&gt;  </a:t>
            </a:r>
          </a:p>
          <a:p>
            <a:pPr>
              <a:spcBef>
                <a:spcPts val="0"/>
              </a:spcBef>
              <a:buNone/>
            </a:pPr>
            <a:r>
              <a:rPr lang="en-US" dirty="0"/>
              <a:t> </a:t>
            </a:r>
          </a:p>
          <a:p>
            <a:pPr>
              <a:buNone/>
            </a:pPr>
            <a:endParaRPr lang="en-GB" dirty="0"/>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122</a:t>
            </a:fld>
            <a:endParaRPr lang="en-US"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err="1"/>
              <a:t>JavaBean</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a:t>A </a:t>
            </a:r>
            <a:r>
              <a:rPr lang="en-GB" dirty="0" err="1"/>
              <a:t>JavaBean</a:t>
            </a:r>
            <a:r>
              <a:rPr lang="en-GB" dirty="0"/>
              <a:t> is a Java class that should follow the following conventions:</a:t>
            </a:r>
          </a:p>
          <a:p>
            <a:r>
              <a:rPr lang="en-GB" dirty="0"/>
              <a:t>It should have a no-</a:t>
            </a:r>
            <a:r>
              <a:rPr lang="en-GB" dirty="0" err="1"/>
              <a:t>arg</a:t>
            </a:r>
            <a:r>
              <a:rPr lang="en-GB" dirty="0"/>
              <a:t> constructor.</a:t>
            </a:r>
          </a:p>
          <a:p>
            <a:r>
              <a:rPr lang="en-GB" dirty="0"/>
              <a:t>It should be </a:t>
            </a:r>
            <a:r>
              <a:rPr lang="en-GB" dirty="0" err="1"/>
              <a:t>Serializable</a:t>
            </a:r>
            <a:r>
              <a:rPr lang="en-GB" dirty="0"/>
              <a:t>.</a:t>
            </a:r>
          </a:p>
          <a:p>
            <a:r>
              <a:rPr lang="en-GB" dirty="0"/>
              <a:t>It should provide methods to set and get the values of the properties, known as getter and setter methods.</a:t>
            </a:r>
          </a:p>
          <a:p>
            <a:r>
              <a:rPr lang="en-GB" dirty="0"/>
              <a:t>Why use </a:t>
            </a:r>
            <a:r>
              <a:rPr lang="en-GB" dirty="0" err="1"/>
              <a:t>JavaBean</a:t>
            </a:r>
            <a:r>
              <a:rPr lang="en-GB" dirty="0"/>
              <a:t>?</a:t>
            </a:r>
          </a:p>
          <a:p>
            <a:r>
              <a:rPr lang="en-GB" dirty="0"/>
              <a:t>According to Java white paper, it is a reusable software component. A bean encapsulates many objects into one object so that we can access this object from multiple places. Moreover, it provides easy maintenance.</a:t>
            </a:r>
          </a:p>
          <a:p>
            <a:r>
              <a:rPr lang="en-GB" u="sng" dirty="0"/>
              <a:t>Advantages of </a:t>
            </a:r>
            <a:r>
              <a:rPr lang="en-GB" u="sng" dirty="0" err="1"/>
              <a:t>JavaBean</a:t>
            </a:r>
            <a:endParaRPr lang="en-GB" u="sng" dirty="0"/>
          </a:p>
          <a:p>
            <a:r>
              <a:rPr lang="en-GB" dirty="0"/>
              <a:t>The following are the advantages of </a:t>
            </a:r>
            <a:r>
              <a:rPr lang="en-GB" dirty="0" err="1"/>
              <a:t>JavaBean</a:t>
            </a:r>
            <a:r>
              <a:rPr lang="en-GB" dirty="0"/>
              <a:t>:/p&gt;</a:t>
            </a:r>
          </a:p>
          <a:p>
            <a:r>
              <a:rPr lang="en-GB" dirty="0"/>
              <a:t>The </a:t>
            </a:r>
            <a:r>
              <a:rPr lang="en-GB" dirty="0" err="1"/>
              <a:t>JavaBean</a:t>
            </a:r>
            <a:r>
              <a:rPr lang="en-GB" dirty="0"/>
              <a:t> properties and methods can be exposed to another application.</a:t>
            </a:r>
          </a:p>
          <a:p>
            <a:r>
              <a:rPr lang="en-GB" dirty="0"/>
              <a:t>It provides an easiness to reuse the software components.</a:t>
            </a:r>
          </a:p>
          <a:p>
            <a:r>
              <a:rPr lang="en-GB" u="sng" dirty="0"/>
              <a:t>Disadvantages of </a:t>
            </a:r>
            <a:r>
              <a:rPr lang="en-GB" u="sng" dirty="0" err="1"/>
              <a:t>JavaBean</a:t>
            </a:r>
            <a:endParaRPr lang="en-GB" u="sng" dirty="0"/>
          </a:p>
          <a:p>
            <a:r>
              <a:rPr lang="en-GB" dirty="0"/>
              <a:t>The following are the disadvantages of </a:t>
            </a:r>
            <a:r>
              <a:rPr lang="en-GB" dirty="0" err="1"/>
              <a:t>JavaBean</a:t>
            </a:r>
            <a:r>
              <a:rPr lang="en-GB" dirty="0"/>
              <a:t>:</a:t>
            </a:r>
          </a:p>
          <a:p>
            <a:r>
              <a:rPr lang="en-GB" dirty="0"/>
              <a:t>JavaBeans are mutable. So, it can't take advantages of immutable objects.</a:t>
            </a:r>
          </a:p>
          <a:p>
            <a:r>
              <a:rPr lang="en-GB" dirty="0"/>
              <a:t>Creating the setter and getter method for each property separately may lead to the boilerplate code.</a:t>
            </a:r>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123</a:t>
            </a:fld>
            <a:endParaRPr lang="en-US"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US" dirty="0"/>
          </a:p>
        </p:txBody>
      </p:sp>
      <p:sp>
        <p:nvSpPr>
          <p:cNvPr id="3" name="Content Placeholder 2"/>
          <p:cNvSpPr>
            <a:spLocks noGrp="1"/>
          </p:cNvSpPr>
          <p:nvPr>
            <p:ph idx="1"/>
          </p:nvPr>
        </p:nvSpPr>
        <p:spPr>
          <a:xfrm>
            <a:off x="838200" y="1500174"/>
            <a:ext cx="10515600" cy="4676789"/>
          </a:xfrm>
        </p:spPr>
        <p:txBody>
          <a:bodyPr/>
          <a:lstStyle/>
          <a:p>
            <a:pPr>
              <a:spcBef>
                <a:spcPts val="0"/>
              </a:spcBef>
              <a:buNone/>
            </a:pPr>
            <a:r>
              <a:rPr lang="en-US" sz="2000" dirty="0"/>
              <a:t>//Employee.java  </a:t>
            </a:r>
          </a:p>
          <a:p>
            <a:pPr>
              <a:spcBef>
                <a:spcPts val="0"/>
              </a:spcBef>
              <a:buNone/>
            </a:pPr>
            <a:r>
              <a:rPr lang="en-US" sz="2000" dirty="0"/>
              <a:t>  </a:t>
            </a:r>
          </a:p>
          <a:p>
            <a:pPr>
              <a:spcBef>
                <a:spcPts val="0"/>
              </a:spcBef>
              <a:buNone/>
            </a:pPr>
            <a:r>
              <a:rPr lang="en-US" sz="2000" b="1" dirty="0"/>
              <a:t>package</a:t>
            </a:r>
            <a:r>
              <a:rPr lang="en-US" sz="2000" dirty="0"/>
              <a:t> </a:t>
            </a:r>
            <a:r>
              <a:rPr lang="en-US" sz="2000" dirty="0" err="1"/>
              <a:t>mypack</a:t>
            </a:r>
            <a:r>
              <a:rPr lang="en-US" sz="2000" dirty="0"/>
              <a:t>;  </a:t>
            </a:r>
          </a:p>
          <a:p>
            <a:pPr>
              <a:spcBef>
                <a:spcPts val="0"/>
              </a:spcBef>
              <a:buNone/>
            </a:pPr>
            <a:r>
              <a:rPr lang="en-US" sz="2000" b="1" dirty="0"/>
              <a:t>public</a:t>
            </a:r>
            <a:r>
              <a:rPr lang="en-US" sz="2000" dirty="0"/>
              <a:t> </a:t>
            </a:r>
            <a:r>
              <a:rPr lang="en-US" sz="2000" b="1" dirty="0"/>
              <a:t>class</a:t>
            </a:r>
            <a:r>
              <a:rPr lang="en-US" sz="2000" dirty="0"/>
              <a:t> Employee </a:t>
            </a:r>
            <a:r>
              <a:rPr lang="en-US" sz="2000" b="1" dirty="0"/>
              <a:t>implements</a:t>
            </a:r>
            <a:r>
              <a:rPr lang="en-US" sz="2000" dirty="0"/>
              <a:t> </a:t>
            </a:r>
            <a:r>
              <a:rPr lang="en-US" sz="2000" dirty="0" err="1"/>
              <a:t>java.io.Serializable</a:t>
            </a:r>
            <a:r>
              <a:rPr lang="en-US" sz="2000" dirty="0"/>
              <a:t>{  </a:t>
            </a:r>
          </a:p>
          <a:p>
            <a:pPr>
              <a:spcBef>
                <a:spcPts val="0"/>
              </a:spcBef>
              <a:buNone/>
            </a:pPr>
            <a:r>
              <a:rPr lang="en-US" sz="2000" b="1" dirty="0"/>
              <a:t>private</a:t>
            </a:r>
            <a:r>
              <a:rPr lang="en-US" sz="2000" dirty="0"/>
              <a:t> </a:t>
            </a:r>
            <a:r>
              <a:rPr lang="en-US" sz="2000" b="1" dirty="0" err="1"/>
              <a:t>int</a:t>
            </a:r>
            <a:r>
              <a:rPr lang="en-US" sz="2000" dirty="0"/>
              <a:t> id;  </a:t>
            </a:r>
          </a:p>
          <a:p>
            <a:pPr>
              <a:spcBef>
                <a:spcPts val="0"/>
              </a:spcBef>
              <a:buNone/>
            </a:pPr>
            <a:r>
              <a:rPr lang="en-US" sz="2000" b="1" dirty="0"/>
              <a:t>private</a:t>
            </a:r>
            <a:r>
              <a:rPr lang="en-US" sz="2000" dirty="0"/>
              <a:t> String name;  </a:t>
            </a:r>
          </a:p>
          <a:p>
            <a:pPr>
              <a:spcBef>
                <a:spcPts val="0"/>
              </a:spcBef>
              <a:buNone/>
            </a:pPr>
            <a:r>
              <a:rPr lang="en-US" sz="2000" b="1" dirty="0"/>
              <a:t>public</a:t>
            </a:r>
            <a:r>
              <a:rPr lang="en-US" sz="2000" dirty="0"/>
              <a:t> Employee(){}  </a:t>
            </a:r>
          </a:p>
          <a:p>
            <a:pPr>
              <a:spcBef>
                <a:spcPts val="0"/>
              </a:spcBef>
              <a:buNone/>
            </a:pPr>
            <a:r>
              <a:rPr lang="en-US" sz="2000" b="1" dirty="0"/>
              <a:t>public</a:t>
            </a:r>
            <a:r>
              <a:rPr lang="en-US" sz="2000" dirty="0"/>
              <a:t> </a:t>
            </a:r>
            <a:r>
              <a:rPr lang="en-US" sz="2000" b="1" dirty="0"/>
              <a:t>void</a:t>
            </a:r>
            <a:r>
              <a:rPr lang="en-US" sz="2000" dirty="0"/>
              <a:t> </a:t>
            </a:r>
            <a:r>
              <a:rPr lang="en-US" sz="2000" dirty="0" err="1"/>
              <a:t>setId</a:t>
            </a:r>
            <a:r>
              <a:rPr lang="en-US" sz="2000" dirty="0"/>
              <a:t>(</a:t>
            </a:r>
            <a:r>
              <a:rPr lang="en-US" sz="2000" b="1" dirty="0" err="1"/>
              <a:t>int</a:t>
            </a:r>
            <a:r>
              <a:rPr lang="en-US" sz="2000" dirty="0"/>
              <a:t> id){</a:t>
            </a:r>
            <a:r>
              <a:rPr lang="en-US" sz="2000" b="1" dirty="0"/>
              <a:t>this</a:t>
            </a:r>
            <a:r>
              <a:rPr lang="en-US" sz="2000" dirty="0"/>
              <a:t>.id=id;}  </a:t>
            </a:r>
          </a:p>
          <a:p>
            <a:pPr>
              <a:spcBef>
                <a:spcPts val="0"/>
              </a:spcBef>
              <a:buNone/>
            </a:pPr>
            <a:r>
              <a:rPr lang="en-US" sz="2000" b="1" dirty="0"/>
              <a:t>public</a:t>
            </a:r>
            <a:r>
              <a:rPr lang="en-US" sz="2000" dirty="0"/>
              <a:t> </a:t>
            </a:r>
            <a:r>
              <a:rPr lang="en-US" sz="2000" b="1" dirty="0" err="1"/>
              <a:t>int</a:t>
            </a:r>
            <a:r>
              <a:rPr lang="en-US" sz="2000" dirty="0"/>
              <a:t> </a:t>
            </a:r>
            <a:r>
              <a:rPr lang="en-US" sz="2000" dirty="0" err="1"/>
              <a:t>getId</a:t>
            </a:r>
            <a:r>
              <a:rPr lang="en-US" sz="2000" dirty="0"/>
              <a:t>(){</a:t>
            </a:r>
            <a:r>
              <a:rPr lang="en-US" sz="2000" b="1" dirty="0"/>
              <a:t>return</a:t>
            </a:r>
            <a:r>
              <a:rPr lang="en-US" sz="2000" dirty="0"/>
              <a:t> id;}  </a:t>
            </a:r>
          </a:p>
          <a:p>
            <a:pPr>
              <a:spcBef>
                <a:spcPts val="0"/>
              </a:spcBef>
              <a:buNone/>
            </a:pPr>
            <a:r>
              <a:rPr lang="en-US" sz="2000" b="1" dirty="0"/>
              <a:t>public</a:t>
            </a:r>
            <a:r>
              <a:rPr lang="en-US" sz="2000" dirty="0"/>
              <a:t> </a:t>
            </a:r>
            <a:r>
              <a:rPr lang="en-US" sz="2000" b="1" dirty="0"/>
              <a:t>void</a:t>
            </a:r>
            <a:r>
              <a:rPr lang="en-US" sz="2000" dirty="0"/>
              <a:t> </a:t>
            </a:r>
            <a:r>
              <a:rPr lang="en-US" sz="2000" dirty="0" err="1"/>
              <a:t>setName</a:t>
            </a:r>
            <a:r>
              <a:rPr lang="en-US" sz="2000" dirty="0"/>
              <a:t>(String name){</a:t>
            </a:r>
            <a:r>
              <a:rPr lang="en-US" sz="2000" b="1" dirty="0"/>
              <a:t>this</a:t>
            </a:r>
            <a:r>
              <a:rPr lang="en-US" sz="2000" dirty="0"/>
              <a:t>.name=name;}  </a:t>
            </a:r>
          </a:p>
          <a:p>
            <a:pPr>
              <a:spcBef>
                <a:spcPts val="0"/>
              </a:spcBef>
              <a:buNone/>
            </a:pPr>
            <a:r>
              <a:rPr lang="en-US" sz="2000" b="1" dirty="0"/>
              <a:t>public</a:t>
            </a:r>
            <a:r>
              <a:rPr lang="en-US" sz="2000" dirty="0"/>
              <a:t> String </a:t>
            </a:r>
            <a:r>
              <a:rPr lang="en-US" sz="2000" dirty="0" err="1"/>
              <a:t>getName</a:t>
            </a:r>
            <a:r>
              <a:rPr lang="en-US" sz="2000" dirty="0"/>
              <a:t>(){</a:t>
            </a:r>
            <a:r>
              <a:rPr lang="en-US" sz="2000" b="1" dirty="0"/>
              <a:t>return</a:t>
            </a:r>
            <a:r>
              <a:rPr lang="en-US" sz="2000" dirty="0"/>
              <a:t> name;}  </a:t>
            </a:r>
          </a:p>
          <a:p>
            <a:pPr>
              <a:spcBef>
                <a:spcPts val="0"/>
              </a:spcBef>
              <a:buNone/>
            </a:pPr>
            <a:r>
              <a:rPr lang="en-US" sz="2000" dirty="0"/>
              <a:t>}  </a:t>
            </a:r>
          </a:p>
          <a:p>
            <a:r>
              <a:rPr lang="en-GB" sz="2000" dirty="0"/>
              <a:t>How to access the </a:t>
            </a:r>
            <a:r>
              <a:rPr lang="en-GB" sz="2000" dirty="0" err="1"/>
              <a:t>JavaBean</a:t>
            </a:r>
            <a:r>
              <a:rPr lang="en-GB" sz="2000" dirty="0"/>
              <a:t> class?</a:t>
            </a:r>
          </a:p>
          <a:p>
            <a:r>
              <a:rPr lang="en-GB" sz="2000" dirty="0"/>
              <a:t>To access the </a:t>
            </a:r>
            <a:r>
              <a:rPr lang="en-GB" sz="2000" dirty="0" err="1"/>
              <a:t>JavaBean</a:t>
            </a:r>
            <a:r>
              <a:rPr lang="en-GB" sz="2000" dirty="0"/>
              <a:t> class, we should use getter and setter methods.</a:t>
            </a:r>
          </a:p>
          <a:p>
            <a:pPr>
              <a:spcBef>
                <a:spcPts val="0"/>
              </a:spcBef>
              <a:buNone/>
            </a:pPr>
            <a:r>
              <a:rPr lang="en-GB" sz="2000" b="1" dirty="0"/>
              <a:t>package</a:t>
            </a:r>
            <a:r>
              <a:rPr lang="en-GB" sz="2000" dirty="0"/>
              <a:t> </a:t>
            </a:r>
            <a:r>
              <a:rPr lang="en-GB" sz="2000" dirty="0" err="1"/>
              <a:t>mypack</a:t>
            </a:r>
            <a:r>
              <a:rPr lang="en-GB" sz="2000" dirty="0"/>
              <a:t>;  </a:t>
            </a:r>
          </a:p>
          <a:p>
            <a:pPr>
              <a:spcBef>
                <a:spcPts val="0"/>
              </a:spcBef>
              <a:buNone/>
            </a:pPr>
            <a:r>
              <a:rPr lang="en-GB" sz="2000" b="1" dirty="0"/>
              <a:t>public</a:t>
            </a:r>
            <a:r>
              <a:rPr lang="en-GB" sz="2000" dirty="0"/>
              <a:t> </a:t>
            </a:r>
            <a:r>
              <a:rPr lang="en-GB" sz="2000" b="1" dirty="0"/>
              <a:t>class</a:t>
            </a:r>
            <a:r>
              <a:rPr lang="en-GB" sz="2000" dirty="0"/>
              <a:t> Test{  </a:t>
            </a:r>
          </a:p>
          <a:p>
            <a:pPr>
              <a:spcBef>
                <a:spcPts val="0"/>
              </a:spcBef>
              <a:buNone/>
            </a:pPr>
            <a:r>
              <a:rPr lang="en-GB" sz="2000" b="1" dirty="0"/>
              <a:t>public</a:t>
            </a:r>
            <a:r>
              <a:rPr lang="en-GB" sz="2000" dirty="0"/>
              <a:t> </a:t>
            </a:r>
            <a:r>
              <a:rPr lang="en-GB" sz="2000" b="1" dirty="0"/>
              <a:t>static</a:t>
            </a:r>
            <a:r>
              <a:rPr lang="en-GB" sz="2000" dirty="0"/>
              <a:t> </a:t>
            </a:r>
            <a:r>
              <a:rPr lang="en-GB" sz="2000" b="1" dirty="0"/>
              <a:t>void</a:t>
            </a:r>
            <a:r>
              <a:rPr lang="en-GB" sz="2000" dirty="0"/>
              <a:t> main(String </a:t>
            </a:r>
            <a:r>
              <a:rPr lang="en-GB" sz="2000" dirty="0" err="1"/>
              <a:t>args</a:t>
            </a:r>
            <a:r>
              <a:rPr lang="en-GB" sz="2000" dirty="0"/>
              <a:t>[]){  </a:t>
            </a:r>
          </a:p>
          <a:p>
            <a:pPr>
              <a:spcBef>
                <a:spcPts val="0"/>
              </a:spcBef>
              <a:buNone/>
            </a:pPr>
            <a:r>
              <a:rPr lang="en-GB" sz="2000" dirty="0"/>
              <a:t>Employee e=</a:t>
            </a:r>
            <a:r>
              <a:rPr lang="en-GB" sz="2000" b="1" dirty="0"/>
              <a:t>new</a:t>
            </a:r>
            <a:r>
              <a:rPr lang="en-GB" sz="2000" dirty="0"/>
              <a:t> Employee();//object is created  </a:t>
            </a:r>
          </a:p>
          <a:p>
            <a:pPr>
              <a:spcBef>
                <a:spcPts val="0"/>
              </a:spcBef>
              <a:buNone/>
            </a:pPr>
            <a:r>
              <a:rPr lang="en-GB" sz="2000" dirty="0" err="1"/>
              <a:t>e.setName</a:t>
            </a:r>
            <a:r>
              <a:rPr lang="en-GB" sz="2000" dirty="0"/>
              <a:t>("</a:t>
            </a:r>
            <a:r>
              <a:rPr lang="en-GB" sz="2000" dirty="0" err="1"/>
              <a:t>Arjun</a:t>
            </a:r>
            <a:r>
              <a:rPr lang="en-GB" sz="2000" dirty="0"/>
              <a:t>");//setting value to the object  </a:t>
            </a:r>
          </a:p>
          <a:p>
            <a:pPr>
              <a:spcBef>
                <a:spcPts val="0"/>
              </a:spcBef>
              <a:buNone/>
            </a:pPr>
            <a:r>
              <a:rPr lang="en-GB" sz="2000" dirty="0" err="1"/>
              <a:t>System.out.println</a:t>
            </a:r>
            <a:r>
              <a:rPr lang="en-GB" sz="2000" dirty="0"/>
              <a:t>(</a:t>
            </a:r>
            <a:r>
              <a:rPr lang="en-GB" sz="2000" dirty="0" err="1"/>
              <a:t>e.getName</a:t>
            </a:r>
            <a:r>
              <a:rPr lang="en-GB" sz="2000" dirty="0"/>
              <a:t>());  </a:t>
            </a:r>
          </a:p>
          <a:p>
            <a:pPr>
              <a:spcBef>
                <a:spcPts val="0"/>
              </a:spcBef>
              <a:buNone/>
            </a:pPr>
            <a:r>
              <a:rPr lang="en-GB" sz="2000" dirty="0"/>
              <a:t>}}  </a:t>
            </a:r>
          </a:p>
          <a:p>
            <a:pPr>
              <a:spcBef>
                <a:spcPts val="0"/>
              </a:spcBef>
              <a:buNone/>
            </a:pPr>
            <a:endParaRPr lang="en-US" sz="2000" dirty="0"/>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124</a:t>
            </a:fld>
            <a:endParaRPr lang="en-US"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0669"/>
          </a:xfrm>
        </p:spPr>
        <p:txBody>
          <a:bodyPr/>
          <a:lstStyle/>
          <a:p>
            <a:r>
              <a:rPr lang="en-US" dirty="0" err="1"/>
              <a:t>jsp:useBean</a:t>
            </a:r>
            <a:r>
              <a:rPr lang="en-US" dirty="0"/>
              <a:t> action tag</a:t>
            </a:r>
          </a:p>
        </p:txBody>
      </p:sp>
      <p:sp>
        <p:nvSpPr>
          <p:cNvPr id="3" name="Content Placeholder 2"/>
          <p:cNvSpPr>
            <a:spLocks noGrp="1"/>
          </p:cNvSpPr>
          <p:nvPr>
            <p:ph idx="1"/>
          </p:nvPr>
        </p:nvSpPr>
        <p:spPr>
          <a:xfrm>
            <a:off x="838200" y="1071546"/>
            <a:ext cx="10515600" cy="5105417"/>
          </a:xfrm>
        </p:spPr>
        <p:txBody>
          <a:bodyPr/>
          <a:lstStyle/>
          <a:p>
            <a:r>
              <a:rPr lang="en-GB" dirty="0"/>
              <a:t>The </a:t>
            </a:r>
            <a:r>
              <a:rPr lang="en-GB" dirty="0" err="1"/>
              <a:t>jsp:useBean</a:t>
            </a:r>
            <a:r>
              <a:rPr lang="en-GB" dirty="0"/>
              <a:t> action tag is used to locate or instantiate a bean class. If bean object of the Bean class is already created, it doesn't create the bean depending on the scope. But if object of bean is not created, it instantiates the bean.</a:t>
            </a:r>
          </a:p>
          <a:p>
            <a:r>
              <a:rPr lang="en-GB" dirty="0"/>
              <a:t>Syntax of </a:t>
            </a:r>
            <a:r>
              <a:rPr lang="en-GB" dirty="0" err="1"/>
              <a:t>jsp:useBean</a:t>
            </a:r>
            <a:r>
              <a:rPr lang="en-GB" dirty="0"/>
              <a:t> action tag</a:t>
            </a:r>
          </a:p>
          <a:p>
            <a:pPr>
              <a:spcBef>
                <a:spcPts val="0"/>
              </a:spcBef>
              <a:buNone/>
            </a:pPr>
            <a:r>
              <a:rPr lang="en-GB" sz="2000" dirty="0"/>
              <a:t>&lt;</a:t>
            </a:r>
            <a:r>
              <a:rPr lang="en-GB" sz="2000" dirty="0" err="1"/>
              <a:t>jsp:useBean</a:t>
            </a:r>
            <a:r>
              <a:rPr lang="en-GB" sz="2000" dirty="0"/>
              <a:t> id= "</a:t>
            </a:r>
            <a:r>
              <a:rPr lang="en-GB" sz="2000" dirty="0" err="1"/>
              <a:t>instanceName</a:t>
            </a:r>
            <a:r>
              <a:rPr lang="en-GB" sz="2000" dirty="0"/>
              <a:t>" scope= "page | request | session | application"   </a:t>
            </a:r>
          </a:p>
          <a:p>
            <a:pPr>
              <a:spcBef>
                <a:spcPts val="0"/>
              </a:spcBef>
              <a:buNone/>
            </a:pPr>
            <a:r>
              <a:rPr lang="en-GB" sz="2000" b="1" dirty="0"/>
              <a:t>class</a:t>
            </a:r>
            <a:r>
              <a:rPr lang="en-GB" sz="2000" dirty="0"/>
              <a:t>= "</a:t>
            </a:r>
            <a:r>
              <a:rPr lang="en-GB" sz="2000" dirty="0" err="1"/>
              <a:t>packageName.className</a:t>
            </a:r>
            <a:r>
              <a:rPr lang="en-GB" sz="2000" dirty="0"/>
              <a:t>" type= "</a:t>
            </a:r>
            <a:r>
              <a:rPr lang="en-GB" sz="2000" dirty="0" err="1"/>
              <a:t>packageName.className</a:t>
            </a:r>
            <a:r>
              <a:rPr lang="en-GB" sz="2000" dirty="0"/>
              <a:t>"  </a:t>
            </a:r>
          </a:p>
          <a:p>
            <a:pPr>
              <a:spcBef>
                <a:spcPts val="0"/>
              </a:spcBef>
              <a:buNone/>
            </a:pPr>
            <a:r>
              <a:rPr lang="en-GB" sz="2000" dirty="0" err="1"/>
              <a:t>beanName</a:t>
            </a:r>
            <a:r>
              <a:rPr lang="en-GB" sz="2000" dirty="0"/>
              <a:t>="</a:t>
            </a:r>
            <a:r>
              <a:rPr lang="en-GB" sz="2000" dirty="0" err="1"/>
              <a:t>packageName.className</a:t>
            </a:r>
            <a:r>
              <a:rPr lang="en-GB" sz="2000" dirty="0"/>
              <a:t> | &lt;%= expression &gt;" &gt;  </a:t>
            </a:r>
          </a:p>
          <a:p>
            <a:pPr>
              <a:spcBef>
                <a:spcPts val="0"/>
              </a:spcBef>
              <a:buNone/>
            </a:pPr>
            <a:r>
              <a:rPr lang="en-GB" sz="2000" dirty="0"/>
              <a:t>&lt;/</a:t>
            </a:r>
            <a:r>
              <a:rPr lang="en-GB" sz="2000" dirty="0" err="1"/>
              <a:t>jsp:useBean</a:t>
            </a:r>
            <a:r>
              <a:rPr lang="en-GB" sz="2000" dirty="0"/>
              <a:t>&gt;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125</a:t>
            </a:fld>
            <a:endParaRPr lang="en-US"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a:t>example of </a:t>
            </a:r>
            <a:r>
              <a:rPr lang="en-GB" dirty="0" err="1"/>
              <a:t>jsp:useBean</a:t>
            </a:r>
            <a:r>
              <a:rPr lang="en-GB" dirty="0"/>
              <a:t> action tag</a:t>
            </a:r>
          </a:p>
        </p:txBody>
      </p:sp>
      <p:sp>
        <p:nvSpPr>
          <p:cNvPr id="3" name="Content Placeholder 2"/>
          <p:cNvSpPr>
            <a:spLocks noGrp="1"/>
          </p:cNvSpPr>
          <p:nvPr>
            <p:ph idx="1"/>
          </p:nvPr>
        </p:nvSpPr>
        <p:spPr/>
        <p:txBody>
          <a:bodyPr/>
          <a:lstStyle/>
          <a:p>
            <a:r>
              <a:rPr lang="en-US" dirty="0"/>
              <a:t>Calculator.java (a simple Bean class)</a:t>
            </a:r>
          </a:p>
          <a:p>
            <a:pPr>
              <a:spcBef>
                <a:spcPts val="0"/>
              </a:spcBef>
              <a:buNone/>
            </a:pPr>
            <a:r>
              <a:rPr lang="en-US" b="1" dirty="0"/>
              <a:t>package</a:t>
            </a:r>
            <a:r>
              <a:rPr lang="en-US" dirty="0"/>
              <a:t> </a:t>
            </a:r>
            <a:r>
              <a:rPr lang="en-US" dirty="0" err="1"/>
              <a:t>com.javatpoint</a:t>
            </a:r>
            <a:r>
              <a:rPr lang="en-US" dirty="0"/>
              <a:t>;  </a:t>
            </a:r>
          </a:p>
          <a:p>
            <a:pPr>
              <a:spcBef>
                <a:spcPts val="0"/>
              </a:spcBef>
              <a:buNone/>
            </a:pPr>
            <a:r>
              <a:rPr lang="en-US" b="1" dirty="0"/>
              <a:t>public</a:t>
            </a:r>
            <a:r>
              <a:rPr lang="en-US" dirty="0"/>
              <a:t> </a:t>
            </a:r>
            <a:r>
              <a:rPr lang="en-US" b="1" dirty="0"/>
              <a:t>class</a:t>
            </a:r>
            <a:r>
              <a:rPr lang="en-US" dirty="0"/>
              <a:t> Calculator{  </a:t>
            </a:r>
          </a:p>
          <a:p>
            <a:pPr>
              <a:spcBef>
                <a:spcPts val="0"/>
              </a:spcBef>
              <a:buNone/>
            </a:pPr>
            <a:r>
              <a:rPr lang="en-US" dirty="0"/>
              <a:t>  </a:t>
            </a:r>
          </a:p>
          <a:p>
            <a:pPr>
              <a:spcBef>
                <a:spcPts val="0"/>
              </a:spcBef>
              <a:buNone/>
            </a:pPr>
            <a:r>
              <a:rPr lang="en-US" b="1" dirty="0"/>
              <a:t>public</a:t>
            </a:r>
            <a:r>
              <a:rPr lang="en-US" dirty="0"/>
              <a:t> </a:t>
            </a:r>
            <a:r>
              <a:rPr lang="en-US" b="1" dirty="0" err="1"/>
              <a:t>int</a:t>
            </a:r>
            <a:r>
              <a:rPr lang="en-US" dirty="0"/>
              <a:t> cube(</a:t>
            </a:r>
            <a:r>
              <a:rPr lang="en-US" b="1" dirty="0" err="1"/>
              <a:t>int</a:t>
            </a:r>
            <a:r>
              <a:rPr lang="en-US" dirty="0"/>
              <a:t> n){</a:t>
            </a:r>
            <a:r>
              <a:rPr lang="en-US" b="1" dirty="0"/>
              <a:t>return</a:t>
            </a:r>
            <a:r>
              <a:rPr lang="en-US" dirty="0"/>
              <a:t> n*n*n;}  </a:t>
            </a:r>
          </a:p>
          <a:p>
            <a:pPr>
              <a:spcBef>
                <a:spcPts val="0"/>
              </a:spcBef>
              <a:buNone/>
            </a:pPr>
            <a:r>
              <a:rPr lang="en-US" dirty="0"/>
              <a:t>  </a:t>
            </a:r>
          </a:p>
          <a:p>
            <a:pPr>
              <a:spcBef>
                <a:spcPts val="0"/>
              </a:spcBef>
              <a:buNone/>
            </a:pPr>
            <a:r>
              <a:rPr lang="en-US" dirty="0"/>
              <a:t>}  </a:t>
            </a:r>
          </a:p>
          <a:p>
            <a:r>
              <a:rPr lang="en-US" dirty="0"/>
              <a:t>index.jsp file</a:t>
            </a:r>
          </a:p>
          <a:p>
            <a:pPr>
              <a:spcBef>
                <a:spcPts val="0"/>
              </a:spcBef>
              <a:buNone/>
            </a:pPr>
            <a:r>
              <a:rPr lang="en-US" dirty="0"/>
              <a:t>&lt;</a:t>
            </a:r>
            <a:r>
              <a:rPr lang="en-US" dirty="0" err="1"/>
              <a:t>jsp:useBean</a:t>
            </a:r>
            <a:r>
              <a:rPr lang="en-US" dirty="0"/>
              <a:t> id="</a:t>
            </a:r>
            <a:r>
              <a:rPr lang="en-US" dirty="0" err="1"/>
              <a:t>obj</a:t>
            </a:r>
            <a:r>
              <a:rPr lang="en-US" dirty="0"/>
              <a:t>" </a:t>
            </a:r>
            <a:r>
              <a:rPr lang="en-US" b="1" dirty="0"/>
              <a:t>class</a:t>
            </a:r>
            <a:r>
              <a:rPr lang="en-US" dirty="0"/>
              <a:t>="</a:t>
            </a:r>
            <a:r>
              <a:rPr lang="en-US" dirty="0" err="1"/>
              <a:t>com.javatpoint.Calculator</a:t>
            </a:r>
            <a:r>
              <a:rPr lang="en-US" dirty="0"/>
              <a:t>"/&gt;  </a:t>
            </a:r>
          </a:p>
          <a:p>
            <a:pPr>
              <a:spcBef>
                <a:spcPts val="0"/>
              </a:spcBef>
              <a:buNone/>
            </a:pPr>
            <a:r>
              <a:rPr lang="en-US" dirty="0"/>
              <a:t>  </a:t>
            </a:r>
          </a:p>
          <a:p>
            <a:pPr>
              <a:spcBef>
                <a:spcPts val="0"/>
              </a:spcBef>
              <a:buNone/>
            </a:pPr>
            <a:r>
              <a:rPr lang="en-US" dirty="0"/>
              <a:t>&lt;%  </a:t>
            </a:r>
          </a:p>
          <a:p>
            <a:pPr>
              <a:spcBef>
                <a:spcPts val="0"/>
              </a:spcBef>
              <a:buNone/>
            </a:pPr>
            <a:r>
              <a:rPr lang="en-US" b="1" dirty="0" err="1"/>
              <a:t>int</a:t>
            </a:r>
            <a:r>
              <a:rPr lang="en-US" dirty="0"/>
              <a:t> m=</a:t>
            </a:r>
            <a:r>
              <a:rPr lang="en-US" dirty="0" err="1"/>
              <a:t>obj.cube</a:t>
            </a:r>
            <a:r>
              <a:rPr lang="en-US" dirty="0"/>
              <a:t>(5);  </a:t>
            </a:r>
          </a:p>
          <a:p>
            <a:pPr>
              <a:spcBef>
                <a:spcPts val="0"/>
              </a:spcBef>
              <a:buNone/>
            </a:pPr>
            <a:r>
              <a:rPr lang="en-US" dirty="0" err="1"/>
              <a:t>out.print</a:t>
            </a:r>
            <a:r>
              <a:rPr lang="en-US" dirty="0"/>
              <a:t>("cube of 5 is "+m);  </a:t>
            </a:r>
          </a:p>
          <a:p>
            <a:pPr>
              <a:spcBef>
                <a:spcPts val="0"/>
              </a:spcBef>
              <a:buNone/>
            </a:pPr>
            <a:r>
              <a:rPr lang="en-US" dirty="0"/>
              <a:t>%&gt;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126</a:t>
            </a:fld>
            <a:endParaRPr lang="en-US"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jsp:setProperty</a:t>
            </a:r>
            <a:r>
              <a:rPr lang="en-GB" dirty="0"/>
              <a:t> and </a:t>
            </a:r>
            <a:r>
              <a:rPr lang="en-GB" dirty="0" err="1"/>
              <a:t>jsp:getProperty</a:t>
            </a:r>
            <a:r>
              <a:rPr lang="en-GB" dirty="0"/>
              <a:t> action tags</a:t>
            </a:r>
          </a:p>
        </p:txBody>
      </p:sp>
      <p:sp>
        <p:nvSpPr>
          <p:cNvPr id="3" name="Content Placeholder 2"/>
          <p:cNvSpPr>
            <a:spLocks noGrp="1"/>
          </p:cNvSpPr>
          <p:nvPr>
            <p:ph idx="1"/>
          </p:nvPr>
        </p:nvSpPr>
        <p:spPr/>
        <p:txBody>
          <a:bodyPr/>
          <a:lstStyle/>
          <a:p>
            <a:r>
              <a:rPr lang="en-US" dirty="0"/>
              <a:t>The </a:t>
            </a:r>
            <a:r>
              <a:rPr lang="en-US" dirty="0" err="1"/>
              <a:t>setProperty</a:t>
            </a:r>
            <a:r>
              <a:rPr lang="en-US" dirty="0"/>
              <a:t> and </a:t>
            </a:r>
            <a:r>
              <a:rPr lang="en-US" dirty="0" err="1"/>
              <a:t>getProperty</a:t>
            </a:r>
            <a:r>
              <a:rPr lang="en-US" dirty="0"/>
              <a:t> action tags are used for developing web application with Java Bean. In web </a:t>
            </a:r>
            <a:r>
              <a:rPr lang="en-US" dirty="0" err="1"/>
              <a:t>devlopment</a:t>
            </a:r>
            <a:r>
              <a:rPr lang="en-US" dirty="0"/>
              <a:t>, bean class is mostly used because it is a reusable software component that represents data.</a:t>
            </a:r>
          </a:p>
          <a:p>
            <a:r>
              <a:rPr lang="en-US" dirty="0"/>
              <a:t>The </a:t>
            </a:r>
            <a:r>
              <a:rPr lang="en-US" dirty="0" err="1"/>
              <a:t>jsp:setProperty</a:t>
            </a:r>
            <a:r>
              <a:rPr lang="en-US" dirty="0"/>
              <a:t> action tag sets a property value or values in a bean using the setter method.</a:t>
            </a:r>
          </a:p>
          <a:p>
            <a:r>
              <a:rPr lang="en-US" dirty="0"/>
              <a:t>Syntax of </a:t>
            </a:r>
            <a:r>
              <a:rPr lang="en-US" dirty="0" err="1"/>
              <a:t>jsp:setProperty</a:t>
            </a:r>
            <a:r>
              <a:rPr lang="en-US" dirty="0"/>
              <a:t> action tag</a:t>
            </a:r>
          </a:p>
          <a:p>
            <a:pPr>
              <a:buNone/>
            </a:pPr>
            <a:r>
              <a:rPr lang="en-US" sz="2000" dirty="0"/>
              <a:t>&lt;</a:t>
            </a:r>
            <a:r>
              <a:rPr lang="en-US" sz="2000" dirty="0" err="1"/>
              <a:t>jsp:setProperty</a:t>
            </a:r>
            <a:r>
              <a:rPr lang="en-US" sz="2000" dirty="0"/>
              <a:t> name="</a:t>
            </a:r>
            <a:r>
              <a:rPr lang="en-US" sz="2000" dirty="0" err="1"/>
              <a:t>instanceOfBean</a:t>
            </a:r>
            <a:r>
              <a:rPr lang="en-US" sz="2000" dirty="0"/>
              <a:t>" property= "*"   |   </a:t>
            </a:r>
          </a:p>
          <a:p>
            <a:pPr>
              <a:buNone/>
            </a:pPr>
            <a:r>
              <a:rPr lang="en-US" sz="2000" dirty="0"/>
              <a:t>property="</a:t>
            </a:r>
            <a:r>
              <a:rPr lang="en-US" sz="2000" dirty="0" err="1"/>
              <a:t>propertyName</a:t>
            </a:r>
            <a:r>
              <a:rPr lang="en-US" sz="2000" dirty="0"/>
              <a:t>" </a:t>
            </a:r>
            <a:r>
              <a:rPr lang="en-US" sz="2000" dirty="0" err="1"/>
              <a:t>param</a:t>
            </a:r>
            <a:r>
              <a:rPr lang="en-US" sz="2000" dirty="0"/>
              <a:t>="</a:t>
            </a:r>
            <a:r>
              <a:rPr lang="en-US" sz="2000" dirty="0" err="1"/>
              <a:t>parameterName</a:t>
            </a:r>
            <a:r>
              <a:rPr lang="en-US" sz="2000" dirty="0"/>
              <a:t>"  |   </a:t>
            </a:r>
          </a:p>
          <a:p>
            <a:pPr>
              <a:buNone/>
            </a:pPr>
            <a:r>
              <a:rPr lang="en-US" sz="2000" dirty="0"/>
              <a:t>property="</a:t>
            </a:r>
            <a:r>
              <a:rPr lang="en-US" sz="2000" dirty="0" err="1"/>
              <a:t>propertyName</a:t>
            </a:r>
            <a:r>
              <a:rPr lang="en-US" sz="2000" dirty="0"/>
              <a:t>" value="{ string | &lt;%= expression %&gt;}"   </a:t>
            </a:r>
          </a:p>
          <a:p>
            <a:pPr>
              <a:buNone/>
            </a:pPr>
            <a:r>
              <a:rPr lang="en-US" sz="2000" dirty="0"/>
              <a:t>/&gt;</a:t>
            </a:r>
            <a:r>
              <a:rPr lang="en-US"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127</a:t>
            </a:fld>
            <a:endParaRPr lang="en-US"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r>
            <a:br>
              <a:rPr lang="en-GB" dirty="0"/>
            </a:br>
            <a:r>
              <a:rPr lang="en-GB" dirty="0"/>
              <a:t>Example of bean development in JSP</a:t>
            </a:r>
            <a:br>
              <a:rPr lang="en-GB" dirty="0"/>
            </a:br>
            <a:r>
              <a:rPr lang="en-US" dirty="0"/>
              <a:t/>
            </a:r>
            <a:br>
              <a:rPr lang="en-US" dirty="0"/>
            </a:b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US" u="sng" dirty="0"/>
              <a:t>index.html</a:t>
            </a:r>
          </a:p>
          <a:p>
            <a:pPr>
              <a:spcBef>
                <a:spcPts val="0"/>
              </a:spcBef>
              <a:buNone/>
            </a:pPr>
            <a:r>
              <a:rPr lang="en-US" dirty="0"/>
              <a:t>&lt;form action="process.jsp" method="post"&gt;  </a:t>
            </a:r>
          </a:p>
          <a:p>
            <a:pPr>
              <a:spcBef>
                <a:spcPts val="0"/>
              </a:spcBef>
              <a:buNone/>
            </a:pPr>
            <a:r>
              <a:rPr lang="en-US" dirty="0"/>
              <a:t>Name:&lt;input type="text" name="name"&gt;&lt;</a:t>
            </a:r>
            <a:r>
              <a:rPr lang="en-US" dirty="0" err="1"/>
              <a:t>br</a:t>
            </a:r>
            <a:r>
              <a:rPr lang="en-US" dirty="0"/>
              <a:t>&gt;  </a:t>
            </a:r>
          </a:p>
          <a:p>
            <a:pPr>
              <a:spcBef>
                <a:spcPts val="0"/>
              </a:spcBef>
              <a:buNone/>
            </a:pPr>
            <a:r>
              <a:rPr lang="en-US" dirty="0"/>
              <a:t>Password:&lt;input type="password" name="password"&gt;&lt;</a:t>
            </a:r>
            <a:r>
              <a:rPr lang="en-US" dirty="0" err="1"/>
              <a:t>br</a:t>
            </a:r>
            <a:r>
              <a:rPr lang="en-US" dirty="0"/>
              <a:t>&gt;  </a:t>
            </a:r>
          </a:p>
          <a:p>
            <a:pPr>
              <a:spcBef>
                <a:spcPts val="0"/>
              </a:spcBef>
              <a:buNone/>
            </a:pPr>
            <a:r>
              <a:rPr lang="en-US" dirty="0"/>
              <a:t>Email:&lt;input type="text" name="email"&gt;&lt;</a:t>
            </a:r>
            <a:r>
              <a:rPr lang="en-US" dirty="0" err="1"/>
              <a:t>br</a:t>
            </a:r>
            <a:r>
              <a:rPr lang="en-US" dirty="0"/>
              <a:t>&gt;  </a:t>
            </a:r>
          </a:p>
          <a:p>
            <a:pPr>
              <a:spcBef>
                <a:spcPts val="0"/>
              </a:spcBef>
              <a:buNone/>
            </a:pPr>
            <a:r>
              <a:rPr lang="en-US" dirty="0"/>
              <a:t>&lt;input type="submit" value="register"&gt;  </a:t>
            </a:r>
          </a:p>
          <a:p>
            <a:pPr>
              <a:spcBef>
                <a:spcPts val="0"/>
              </a:spcBef>
              <a:buNone/>
            </a:pPr>
            <a:r>
              <a:rPr lang="en-US" dirty="0"/>
              <a:t>&lt;/form&gt;  </a:t>
            </a:r>
          </a:p>
          <a:p>
            <a:pPr>
              <a:spcBef>
                <a:spcPts val="0"/>
              </a:spcBef>
              <a:buNone/>
            </a:pPr>
            <a:r>
              <a:rPr lang="en-US" u="sng" dirty="0"/>
              <a:t>process.jsp</a:t>
            </a:r>
          </a:p>
          <a:p>
            <a:pPr>
              <a:spcBef>
                <a:spcPts val="0"/>
              </a:spcBef>
              <a:buNone/>
            </a:pPr>
            <a:r>
              <a:rPr lang="en-US" dirty="0"/>
              <a:t>&lt;</a:t>
            </a:r>
            <a:r>
              <a:rPr lang="en-US" dirty="0" err="1"/>
              <a:t>jsp:useBean</a:t>
            </a:r>
            <a:r>
              <a:rPr lang="en-US" dirty="0"/>
              <a:t> id="u" </a:t>
            </a:r>
            <a:r>
              <a:rPr lang="en-US" b="1" dirty="0"/>
              <a:t>class</a:t>
            </a:r>
            <a:r>
              <a:rPr lang="en-US" dirty="0"/>
              <a:t>="</a:t>
            </a:r>
            <a:r>
              <a:rPr lang="en-US" dirty="0" err="1"/>
              <a:t>org.sssit.User</a:t>
            </a:r>
            <a:r>
              <a:rPr lang="en-US" dirty="0"/>
              <a:t>"&gt;&lt;/</a:t>
            </a:r>
            <a:r>
              <a:rPr lang="en-US" dirty="0" err="1"/>
              <a:t>jsp:useBean</a:t>
            </a:r>
            <a:r>
              <a:rPr lang="en-US" dirty="0"/>
              <a:t>&gt;  </a:t>
            </a:r>
          </a:p>
          <a:p>
            <a:pPr>
              <a:spcBef>
                <a:spcPts val="0"/>
              </a:spcBef>
              <a:buNone/>
            </a:pPr>
            <a:r>
              <a:rPr lang="en-US" dirty="0"/>
              <a:t>&lt;</a:t>
            </a:r>
            <a:r>
              <a:rPr lang="en-US" dirty="0" err="1"/>
              <a:t>jsp:setProperty</a:t>
            </a:r>
            <a:r>
              <a:rPr lang="en-US" dirty="0"/>
              <a:t> property="*" name="u"/&gt;  </a:t>
            </a:r>
          </a:p>
          <a:p>
            <a:pPr>
              <a:spcBef>
                <a:spcPts val="0"/>
              </a:spcBef>
              <a:buNone/>
            </a:pPr>
            <a:r>
              <a:rPr lang="en-US" dirty="0"/>
              <a:t>  </a:t>
            </a:r>
          </a:p>
          <a:p>
            <a:pPr>
              <a:spcBef>
                <a:spcPts val="0"/>
              </a:spcBef>
              <a:buNone/>
            </a:pPr>
            <a:r>
              <a:rPr lang="en-US" dirty="0"/>
              <a:t>Record:&lt;</a:t>
            </a:r>
            <a:r>
              <a:rPr lang="en-US" dirty="0" err="1"/>
              <a:t>br</a:t>
            </a:r>
            <a:r>
              <a:rPr lang="en-US" dirty="0"/>
              <a:t>&gt;  </a:t>
            </a:r>
          </a:p>
          <a:p>
            <a:pPr>
              <a:spcBef>
                <a:spcPts val="0"/>
              </a:spcBef>
              <a:buNone/>
            </a:pPr>
            <a:r>
              <a:rPr lang="en-US" dirty="0"/>
              <a:t>&lt;</a:t>
            </a:r>
            <a:r>
              <a:rPr lang="en-US" dirty="0" err="1"/>
              <a:t>jsp:getProperty</a:t>
            </a:r>
            <a:r>
              <a:rPr lang="en-US" dirty="0"/>
              <a:t> property="name" name="u"/&gt;&lt;</a:t>
            </a:r>
            <a:r>
              <a:rPr lang="en-US" dirty="0" err="1"/>
              <a:t>br</a:t>
            </a:r>
            <a:r>
              <a:rPr lang="en-US" dirty="0"/>
              <a:t>&gt;  </a:t>
            </a:r>
          </a:p>
          <a:p>
            <a:pPr>
              <a:spcBef>
                <a:spcPts val="0"/>
              </a:spcBef>
              <a:buNone/>
            </a:pPr>
            <a:r>
              <a:rPr lang="en-US" dirty="0"/>
              <a:t>&lt;</a:t>
            </a:r>
            <a:r>
              <a:rPr lang="en-US" dirty="0" err="1"/>
              <a:t>jsp:getProperty</a:t>
            </a:r>
            <a:r>
              <a:rPr lang="en-US" dirty="0"/>
              <a:t> property="password" name="u"/&gt;&lt;</a:t>
            </a:r>
            <a:r>
              <a:rPr lang="en-US" dirty="0" err="1"/>
              <a:t>br</a:t>
            </a:r>
            <a:r>
              <a:rPr lang="en-US" dirty="0"/>
              <a:t>&gt;  </a:t>
            </a:r>
          </a:p>
          <a:p>
            <a:pPr>
              <a:spcBef>
                <a:spcPts val="0"/>
              </a:spcBef>
              <a:buNone/>
            </a:pPr>
            <a:r>
              <a:rPr lang="en-US" dirty="0"/>
              <a:t>&lt;</a:t>
            </a:r>
            <a:r>
              <a:rPr lang="en-US" dirty="0" err="1"/>
              <a:t>jsp:getProperty</a:t>
            </a:r>
            <a:r>
              <a:rPr lang="en-US" dirty="0"/>
              <a:t> property="email" name="u" /&gt;&lt;</a:t>
            </a:r>
            <a:r>
              <a:rPr lang="en-US" dirty="0" err="1"/>
              <a:t>br</a:t>
            </a:r>
            <a:r>
              <a:rPr lang="en-US" dirty="0"/>
              <a:t>&gt;  </a:t>
            </a:r>
          </a:p>
          <a:p>
            <a:pPr>
              <a:spcBef>
                <a:spcPts val="0"/>
              </a:spcBef>
              <a:buNone/>
            </a:pPr>
            <a:r>
              <a:rPr lang="en-US" u="sng" dirty="0"/>
              <a:t>User.java</a:t>
            </a:r>
          </a:p>
          <a:p>
            <a:pPr>
              <a:spcBef>
                <a:spcPts val="0"/>
              </a:spcBef>
              <a:buNone/>
            </a:pPr>
            <a:r>
              <a:rPr lang="en-US" b="1" dirty="0"/>
              <a:t>package</a:t>
            </a:r>
            <a:r>
              <a:rPr lang="en-US" dirty="0"/>
              <a:t> </a:t>
            </a:r>
            <a:r>
              <a:rPr lang="en-US" dirty="0" err="1"/>
              <a:t>org.sssit</a:t>
            </a:r>
            <a:r>
              <a:rPr lang="en-US" dirty="0"/>
              <a:t>;  </a:t>
            </a:r>
          </a:p>
          <a:p>
            <a:pPr>
              <a:spcBef>
                <a:spcPts val="0"/>
              </a:spcBef>
              <a:buNone/>
            </a:pPr>
            <a:r>
              <a:rPr lang="en-US" b="1" dirty="0"/>
              <a:t>public</a:t>
            </a:r>
            <a:r>
              <a:rPr lang="en-US" dirty="0"/>
              <a:t> </a:t>
            </a:r>
            <a:r>
              <a:rPr lang="en-US" b="1" dirty="0"/>
              <a:t>class</a:t>
            </a:r>
            <a:r>
              <a:rPr lang="en-US" dirty="0"/>
              <a:t> User {  </a:t>
            </a:r>
          </a:p>
          <a:p>
            <a:pPr>
              <a:spcBef>
                <a:spcPts val="0"/>
              </a:spcBef>
              <a:buNone/>
            </a:pPr>
            <a:r>
              <a:rPr lang="en-US" b="1" dirty="0"/>
              <a:t>private</a:t>
            </a:r>
            <a:r>
              <a:rPr lang="en-US" dirty="0"/>
              <a:t> String </a:t>
            </a:r>
            <a:r>
              <a:rPr lang="en-US" dirty="0" err="1"/>
              <a:t>name,password,email</a:t>
            </a:r>
            <a:r>
              <a:rPr lang="en-US" dirty="0"/>
              <a:t>;  </a:t>
            </a:r>
          </a:p>
          <a:p>
            <a:pPr>
              <a:spcBef>
                <a:spcPts val="0"/>
              </a:spcBef>
              <a:buNone/>
            </a:pPr>
            <a:r>
              <a:rPr lang="en-US" dirty="0"/>
              <a:t>//setters and getters  </a:t>
            </a:r>
          </a:p>
          <a:p>
            <a:pPr>
              <a:spcBef>
                <a:spcPts val="0"/>
              </a:spcBef>
              <a:buNone/>
            </a:pPr>
            <a:r>
              <a:rPr lang="en-US"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128</a:t>
            </a:fld>
            <a:endParaRPr lang="en-US"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t>
            </a:r>
            <a:r>
              <a:rPr lang="en-US" dirty="0"/>
              <a:t>STL (JSP Standard Tag Library)</a:t>
            </a:r>
            <a:br>
              <a:rPr lang="en-US" dirty="0"/>
            </a:br>
            <a:endParaRPr lang="en-US" dirty="0"/>
          </a:p>
        </p:txBody>
      </p:sp>
      <p:sp>
        <p:nvSpPr>
          <p:cNvPr id="3" name="Content Placeholder 2"/>
          <p:cNvSpPr>
            <a:spLocks noGrp="1"/>
          </p:cNvSpPr>
          <p:nvPr>
            <p:ph idx="1"/>
          </p:nvPr>
        </p:nvSpPr>
        <p:spPr/>
        <p:txBody>
          <a:bodyPr/>
          <a:lstStyle/>
          <a:p>
            <a:r>
              <a:rPr lang="en-GB" dirty="0"/>
              <a:t>The JSP Standard Tag Library (JSTL) represents a set of tags to simplify the JSP development.</a:t>
            </a:r>
          </a:p>
          <a:p>
            <a:r>
              <a:rPr lang="en-GB" dirty="0"/>
              <a:t>Advantage of JSTL</a:t>
            </a:r>
          </a:p>
          <a:p>
            <a:r>
              <a:rPr lang="en-GB" b="1" dirty="0"/>
              <a:t>Fast Development</a:t>
            </a:r>
            <a:r>
              <a:rPr lang="en-GB" dirty="0"/>
              <a:t> JSTL provides many tags that simplify the JSP.</a:t>
            </a:r>
          </a:p>
          <a:p>
            <a:r>
              <a:rPr lang="en-GB" b="1" dirty="0"/>
              <a:t>Code Reusability</a:t>
            </a:r>
            <a:r>
              <a:rPr lang="en-GB" dirty="0"/>
              <a:t> We can use the JSTL tags on various pages.</a:t>
            </a:r>
          </a:p>
          <a:p>
            <a:r>
              <a:rPr lang="en-GB" b="1" dirty="0"/>
              <a:t>No need to use </a:t>
            </a:r>
            <a:r>
              <a:rPr lang="en-GB" b="1" dirty="0" err="1"/>
              <a:t>scriptlet</a:t>
            </a:r>
            <a:r>
              <a:rPr lang="en-GB" b="1" dirty="0"/>
              <a:t> tag</a:t>
            </a:r>
            <a:r>
              <a:rPr lang="en-GB" dirty="0"/>
              <a:t> It avoids the use of </a:t>
            </a:r>
            <a:r>
              <a:rPr lang="en-GB" dirty="0" err="1"/>
              <a:t>scriptlet</a:t>
            </a:r>
            <a:r>
              <a:rPr lang="en-GB" dirty="0"/>
              <a:t> tag.</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129</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pPr algn="ctr"/>
            <a:r>
              <a:rPr lang="en-GB" dirty="0" err="1"/>
              <a:t>Servlet</a:t>
            </a:r>
            <a:r>
              <a:rPr lang="en-GB" dirty="0"/>
              <a:t> API</a:t>
            </a: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a:t>The </a:t>
            </a:r>
            <a:r>
              <a:rPr lang="en-GB" dirty="0" err="1"/>
              <a:t>javax.servlet</a:t>
            </a:r>
            <a:r>
              <a:rPr lang="en-GB" dirty="0"/>
              <a:t> and </a:t>
            </a:r>
            <a:r>
              <a:rPr lang="en-GB" dirty="0" err="1"/>
              <a:t>javax.servlet.http</a:t>
            </a:r>
            <a:r>
              <a:rPr lang="en-GB" dirty="0"/>
              <a:t> packages represent interfaces and classes for </a:t>
            </a:r>
            <a:r>
              <a:rPr lang="en-GB" dirty="0" err="1"/>
              <a:t>servlet</a:t>
            </a:r>
            <a:r>
              <a:rPr lang="en-GB" dirty="0"/>
              <a:t> </a:t>
            </a:r>
            <a:r>
              <a:rPr lang="en-GB" dirty="0" err="1"/>
              <a:t>api</a:t>
            </a:r>
            <a:r>
              <a:rPr lang="en-GB" dirty="0"/>
              <a:t>.</a:t>
            </a:r>
          </a:p>
          <a:p>
            <a:r>
              <a:rPr lang="en-GB" dirty="0"/>
              <a:t>The </a:t>
            </a:r>
            <a:r>
              <a:rPr lang="en-GB" b="1" dirty="0" err="1"/>
              <a:t>javax.servlet</a:t>
            </a:r>
            <a:r>
              <a:rPr lang="en-GB" dirty="0"/>
              <a:t> package contains many interfaces and classes that are used by the </a:t>
            </a:r>
            <a:r>
              <a:rPr lang="en-GB" dirty="0" err="1"/>
              <a:t>servlet</a:t>
            </a:r>
            <a:r>
              <a:rPr lang="en-GB" dirty="0"/>
              <a:t> or web container. These are not specific to any protocol.</a:t>
            </a:r>
          </a:p>
          <a:p>
            <a:r>
              <a:rPr lang="en-GB" dirty="0"/>
              <a:t>The </a:t>
            </a:r>
            <a:r>
              <a:rPr lang="en-GB" b="1" dirty="0" err="1"/>
              <a:t>javax.servlet.http</a:t>
            </a:r>
            <a:r>
              <a:rPr lang="en-GB" dirty="0"/>
              <a:t> package contains interfaces and classes that are responsible for http requests only.</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a:t>
            </a:fld>
            <a:endParaRPr lang="en-US"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pPr algn="ctr"/>
            <a:r>
              <a:rPr lang="en-GB" dirty="0"/>
              <a:t>JSTL Tags</a:t>
            </a:r>
            <a:endParaRPr lang="en-US" dirty="0"/>
          </a:p>
        </p:txBody>
      </p:sp>
      <p:sp>
        <p:nvSpPr>
          <p:cNvPr id="3" name="Content Placeholder 2"/>
          <p:cNvSpPr>
            <a:spLocks noGrp="1"/>
          </p:cNvSpPr>
          <p:nvPr>
            <p:ph idx="1"/>
          </p:nvPr>
        </p:nvSpPr>
        <p:spPr>
          <a:xfrm>
            <a:off x="838200" y="1285860"/>
            <a:ext cx="10515600" cy="4891103"/>
          </a:xfrm>
        </p:spPr>
        <p:txBody>
          <a:bodyPr/>
          <a:lstStyle/>
          <a:p>
            <a:r>
              <a:rPr lang="en-GB" sz="2000" dirty="0"/>
              <a:t> There JSTL mainly provides five types of tags:</a:t>
            </a:r>
          </a:p>
          <a:p>
            <a:endParaRPr lang="en-GB"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130</a:t>
            </a:fld>
            <a:endParaRPr lang="en-US" altLang="en-US"/>
          </a:p>
        </p:txBody>
      </p:sp>
      <p:graphicFrame>
        <p:nvGraphicFramePr>
          <p:cNvPr id="6" name="Table 5"/>
          <p:cNvGraphicFramePr>
            <a:graphicFrameLocks noGrp="1"/>
          </p:cNvGraphicFramePr>
          <p:nvPr/>
        </p:nvGraphicFramePr>
        <p:xfrm>
          <a:off x="1166778" y="1785926"/>
          <a:ext cx="8128000" cy="5654040"/>
        </p:xfrm>
        <a:graphic>
          <a:graphicData uri="http://schemas.openxmlformats.org/drawingml/2006/table">
            <a:tbl>
              <a:tblPr firstRow="1" bandRow="1">
                <a:tableStyleId>{5C22544A-7EE6-4342-B048-85BDC9FD1C3A}</a:tableStyleId>
              </a:tblPr>
              <a:tblGrid>
                <a:gridCol w="1785950">
                  <a:extLst>
                    <a:ext uri="{9D8B030D-6E8A-4147-A177-3AD203B41FA5}">
                      <a16:colId xmlns="" xmlns:a16="http://schemas.microsoft.com/office/drawing/2014/main" val="20000"/>
                    </a:ext>
                  </a:extLst>
                </a:gridCol>
                <a:gridCol w="6342050">
                  <a:extLst>
                    <a:ext uri="{9D8B030D-6E8A-4147-A177-3AD203B41FA5}">
                      <a16:colId xmlns="" xmlns:a16="http://schemas.microsoft.com/office/drawing/2014/main" val="20001"/>
                    </a:ext>
                  </a:extLst>
                </a:gridCol>
              </a:tblGrid>
              <a:tr h="370840">
                <a:tc>
                  <a:txBody>
                    <a:bodyPr/>
                    <a:lstStyle/>
                    <a:p>
                      <a:pPr algn="l" fontAlgn="t"/>
                      <a:r>
                        <a:rPr lang="en-US" dirty="0">
                          <a:solidFill>
                            <a:srgbClr val="000000"/>
                          </a:solidFill>
                          <a:latin typeface="times new roman"/>
                        </a:rPr>
                        <a:t>Tag Name</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extLst>
                  <a:ext uri="{0D108BD9-81ED-4DB2-BD59-A6C34878D82A}">
                    <a16:rowId xmlns="" xmlns:a16="http://schemas.microsoft.com/office/drawing/2014/main" val="10000"/>
                  </a:ext>
                </a:extLst>
              </a:tr>
              <a:tr h="370840">
                <a:tc>
                  <a:txBody>
                    <a:bodyPr/>
                    <a:lstStyle/>
                    <a:p>
                      <a:pPr algn="just" fontAlgn="t"/>
                      <a:r>
                        <a:rPr lang="en-US" u="none" strike="noStrike">
                          <a:solidFill>
                            <a:srgbClr val="008000"/>
                          </a:solidFill>
                          <a:latin typeface="inter-regular"/>
                          <a:hlinkClick r:id="rId2"/>
                        </a:rPr>
                        <a:t>Core tags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The JSTL core tag provide variable support, URL management, flow control, etc. The URL for the core tag is </a:t>
                      </a:r>
                      <a:r>
                        <a:rPr lang="en-GB" b="1">
                          <a:solidFill>
                            <a:srgbClr val="333333"/>
                          </a:solidFill>
                          <a:latin typeface="inter-bold"/>
                        </a:rPr>
                        <a:t>http://java.sun.com/jsp/jstl/core</a:t>
                      </a:r>
                      <a:r>
                        <a:rPr lang="en-GB">
                          <a:solidFill>
                            <a:srgbClr val="333333"/>
                          </a:solidFill>
                          <a:latin typeface="inter-regular"/>
                        </a:rPr>
                        <a:t>. The prefix of core tag is </a:t>
                      </a:r>
                      <a:r>
                        <a:rPr lang="en-GB" b="1">
                          <a:solidFill>
                            <a:srgbClr val="333333"/>
                          </a:solidFill>
                          <a:latin typeface="inter-bold"/>
                        </a:rPr>
                        <a:t>c</a:t>
                      </a:r>
                      <a:r>
                        <a:rPr lang="en-GB">
                          <a:solidFill>
                            <a:srgbClr val="333333"/>
                          </a:solidFill>
                          <a:latin typeface="inter-regular"/>
                        </a:rPr>
                        <a:t>.</a:t>
                      </a:r>
                    </a:p>
                  </a:txBody>
                  <a:tcPr marL="76200" marR="76200" marT="76200" marB="76200"/>
                </a:tc>
                <a:extLst>
                  <a:ext uri="{0D108BD9-81ED-4DB2-BD59-A6C34878D82A}">
                    <a16:rowId xmlns="" xmlns:a16="http://schemas.microsoft.com/office/drawing/2014/main" val="10001"/>
                  </a:ext>
                </a:extLst>
              </a:tr>
              <a:tr h="370840">
                <a:tc>
                  <a:txBody>
                    <a:bodyPr/>
                    <a:lstStyle/>
                    <a:p>
                      <a:pPr algn="just" fontAlgn="t"/>
                      <a:r>
                        <a:rPr lang="en-US" u="none" strike="noStrike">
                          <a:solidFill>
                            <a:srgbClr val="008000"/>
                          </a:solidFill>
                          <a:latin typeface="inter-regular"/>
                          <a:hlinkClick r:id="rId3"/>
                        </a:rPr>
                        <a:t>Function tags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The functions tags provide support for string manipulation and string length. The URL for the functions tags is </a:t>
                      </a:r>
                      <a:r>
                        <a:rPr lang="en-GB" b="1">
                          <a:solidFill>
                            <a:srgbClr val="333333"/>
                          </a:solidFill>
                          <a:latin typeface="inter-bold"/>
                        </a:rPr>
                        <a:t>http://java.sun.com/jsp/jstl/functions</a:t>
                      </a:r>
                      <a:r>
                        <a:rPr lang="en-GB">
                          <a:solidFill>
                            <a:srgbClr val="333333"/>
                          </a:solidFill>
                          <a:latin typeface="inter-regular"/>
                        </a:rPr>
                        <a:t> and prefix is </a:t>
                      </a:r>
                      <a:r>
                        <a:rPr lang="en-GB" b="1">
                          <a:solidFill>
                            <a:srgbClr val="333333"/>
                          </a:solidFill>
                          <a:latin typeface="inter-bold"/>
                        </a:rPr>
                        <a:t>fn</a:t>
                      </a:r>
                      <a:r>
                        <a:rPr lang="en-GB">
                          <a:solidFill>
                            <a:srgbClr val="333333"/>
                          </a:solidFill>
                          <a:latin typeface="inter-regular"/>
                        </a:rPr>
                        <a:t>.</a:t>
                      </a:r>
                    </a:p>
                  </a:txBody>
                  <a:tcPr marL="76200" marR="76200" marT="76200" marB="76200"/>
                </a:tc>
                <a:extLst>
                  <a:ext uri="{0D108BD9-81ED-4DB2-BD59-A6C34878D82A}">
                    <a16:rowId xmlns="" xmlns:a16="http://schemas.microsoft.com/office/drawing/2014/main" val="10002"/>
                  </a:ext>
                </a:extLst>
              </a:tr>
              <a:tr h="370840">
                <a:tc>
                  <a:txBody>
                    <a:bodyPr/>
                    <a:lstStyle/>
                    <a:p>
                      <a:pPr algn="just" fontAlgn="t"/>
                      <a:r>
                        <a:rPr lang="en-US" u="none" strike="noStrike">
                          <a:solidFill>
                            <a:srgbClr val="008000"/>
                          </a:solidFill>
                          <a:latin typeface="inter-regular"/>
                          <a:hlinkClick r:id="rId4"/>
                        </a:rPr>
                        <a:t>Formatting tags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The Formatting tags provide support for message formatting, number and date formatting, etc. The URL for the Formatting tags is </a:t>
                      </a:r>
                      <a:r>
                        <a:rPr lang="en-GB" b="1">
                          <a:solidFill>
                            <a:srgbClr val="333333"/>
                          </a:solidFill>
                          <a:latin typeface="inter-bold"/>
                        </a:rPr>
                        <a:t>http://java.sun.com/jsp/jstl/fmt</a:t>
                      </a:r>
                      <a:r>
                        <a:rPr lang="en-GB">
                          <a:solidFill>
                            <a:srgbClr val="333333"/>
                          </a:solidFill>
                          <a:latin typeface="inter-regular"/>
                        </a:rPr>
                        <a:t> and prefix is </a:t>
                      </a:r>
                      <a:r>
                        <a:rPr lang="en-GB" b="1">
                          <a:solidFill>
                            <a:srgbClr val="333333"/>
                          </a:solidFill>
                          <a:latin typeface="inter-bold"/>
                        </a:rPr>
                        <a:t>fmt</a:t>
                      </a:r>
                      <a:r>
                        <a:rPr lang="en-GB">
                          <a:solidFill>
                            <a:srgbClr val="333333"/>
                          </a:solidFill>
                          <a:latin typeface="inter-regular"/>
                        </a:rPr>
                        <a:t>.</a:t>
                      </a:r>
                    </a:p>
                  </a:txBody>
                  <a:tcPr marL="76200" marR="76200" marT="76200" marB="76200"/>
                </a:tc>
                <a:extLst>
                  <a:ext uri="{0D108BD9-81ED-4DB2-BD59-A6C34878D82A}">
                    <a16:rowId xmlns="" xmlns:a16="http://schemas.microsoft.com/office/drawing/2014/main" val="10003"/>
                  </a:ext>
                </a:extLst>
              </a:tr>
              <a:tr h="370840">
                <a:tc>
                  <a:txBody>
                    <a:bodyPr/>
                    <a:lstStyle/>
                    <a:p>
                      <a:pPr algn="just" fontAlgn="t"/>
                      <a:r>
                        <a:rPr lang="en-US" u="none" strike="noStrike">
                          <a:solidFill>
                            <a:srgbClr val="008000"/>
                          </a:solidFill>
                          <a:latin typeface="inter-regular"/>
                          <a:hlinkClick r:id="rId5"/>
                        </a:rPr>
                        <a:t>XML tags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The XML tags provide flow control, transformation, etc. The URL for the XML tags is </a:t>
                      </a:r>
                      <a:r>
                        <a:rPr lang="en-GB" b="1">
                          <a:solidFill>
                            <a:srgbClr val="333333"/>
                          </a:solidFill>
                          <a:latin typeface="inter-bold"/>
                        </a:rPr>
                        <a:t>http://java.sun.com/jsp/jstl/xml</a:t>
                      </a:r>
                      <a:r>
                        <a:rPr lang="en-GB">
                          <a:solidFill>
                            <a:srgbClr val="333333"/>
                          </a:solidFill>
                          <a:latin typeface="inter-regular"/>
                        </a:rPr>
                        <a:t> and prefix is </a:t>
                      </a:r>
                      <a:r>
                        <a:rPr lang="en-GB" b="1">
                          <a:solidFill>
                            <a:srgbClr val="333333"/>
                          </a:solidFill>
                          <a:latin typeface="inter-bold"/>
                        </a:rPr>
                        <a:t>x</a:t>
                      </a:r>
                      <a:r>
                        <a:rPr lang="en-GB">
                          <a:solidFill>
                            <a:srgbClr val="333333"/>
                          </a:solidFill>
                          <a:latin typeface="inter-regular"/>
                        </a:rPr>
                        <a:t>.</a:t>
                      </a:r>
                    </a:p>
                  </a:txBody>
                  <a:tcPr marL="76200" marR="76200" marT="76200" marB="76200"/>
                </a:tc>
                <a:extLst>
                  <a:ext uri="{0D108BD9-81ED-4DB2-BD59-A6C34878D82A}">
                    <a16:rowId xmlns="" xmlns:a16="http://schemas.microsoft.com/office/drawing/2014/main" val="10004"/>
                  </a:ext>
                </a:extLst>
              </a:tr>
              <a:tr h="370840">
                <a:tc>
                  <a:txBody>
                    <a:bodyPr/>
                    <a:lstStyle/>
                    <a:p>
                      <a:pPr algn="just" fontAlgn="t"/>
                      <a:r>
                        <a:rPr lang="en-US" u="none" strike="noStrike">
                          <a:solidFill>
                            <a:srgbClr val="008000"/>
                          </a:solidFill>
                          <a:latin typeface="inter-regular"/>
                          <a:hlinkClick r:id="rId6"/>
                        </a:rPr>
                        <a:t>SQL tags</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The JSTL SQL tags provide SQL support. The URL for the SQL tags is </a:t>
                      </a:r>
                      <a:r>
                        <a:rPr lang="en-GB" b="1" dirty="0">
                          <a:solidFill>
                            <a:srgbClr val="333333"/>
                          </a:solidFill>
                          <a:latin typeface="inter-bold"/>
                        </a:rPr>
                        <a:t>http://java.sun.com/jsp/jstl/sql</a:t>
                      </a:r>
                      <a:r>
                        <a:rPr lang="en-GB" dirty="0">
                          <a:solidFill>
                            <a:srgbClr val="333333"/>
                          </a:solidFill>
                          <a:latin typeface="inter-regular"/>
                        </a:rPr>
                        <a:t> and prefix is </a:t>
                      </a:r>
                      <a:r>
                        <a:rPr lang="en-GB" b="1" dirty="0" err="1">
                          <a:solidFill>
                            <a:srgbClr val="333333"/>
                          </a:solidFill>
                          <a:latin typeface="inter-bold"/>
                        </a:rPr>
                        <a:t>sql</a:t>
                      </a:r>
                      <a:r>
                        <a:rPr lang="en-GB" dirty="0">
                          <a:solidFill>
                            <a:srgbClr val="333333"/>
                          </a:solidFill>
                          <a:latin typeface="inter-regular"/>
                        </a:rPr>
                        <a:t>.</a:t>
                      </a:r>
                    </a:p>
                  </a:txBody>
                  <a:tcPr marL="76200" marR="76200" marT="76200" marB="76200"/>
                </a:tc>
                <a:extLst>
                  <a:ext uri="{0D108BD9-81ED-4DB2-BD59-A6C34878D82A}">
                    <a16:rowId xmlns="" xmlns:a16="http://schemas.microsoft.com/office/drawing/2014/main" val="10005"/>
                  </a:ext>
                </a:extLst>
              </a:tr>
            </a:tbl>
          </a:graphicData>
        </a:graphic>
      </p:graphicFrame>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a:t/>
            </a:r>
            <a:br>
              <a:rPr lang="en-US" dirty="0"/>
            </a:br>
            <a:r>
              <a:rPr lang="en-US" dirty="0"/>
              <a:t>JSTL Core Tags</a:t>
            </a:r>
            <a:br>
              <a:rPr lang="en-US" dirty="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a:t>The JSTL core tag provides variable support, URL management, flow control etc. The syntax used for including JSTL core library in your JSP is:</a:t>
            </a:r>
          </a:p>
          <a:p>
            <a:r>
              <a:rPr lang="en-GB" b="1" dirty="0"/>
              <a:t>&lt;</a:t>
            </a:r>
            <a:r>
              <a:rPr lang="en-GB" dirty="0"/>
              <a:t>%@ </a:t>
            </a:r>
            <a:r>
              <a:rPr lang="en-GB" dirty="0" err="1"/>
              <a:t>taglib</a:t>
            </a:r>
            <a:r>
              <a:rPr lang="en-GB" dirty="0"/>
              <a:t> </a:t>
            </a:r>
            <a:r>
              <a:rPr lang="en-GB" dirty="0" err="1"/>
              <a:t>uri</a:t>
            </a:r>
            <a:r>
              <a:rPr lang="en-GB" dirty="0"/>
              <a:t>="http://java.sun.com/jsp/jstl/core" prefix="c" %</a:t>
            </a:r>
            <a:r>
              <a:rPr lang="en-GB" b="1" dirty="0"/>
              <a:t>&gt;</a:t>
            </a:r>
            <a:r>
              <a:rPr lang="en-GB"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131</a:t>
            </a:fld>
            <a:endParaRPr lang="en-US" altLang="en-US"/>
          </a:p>
        </p:txBody>
      </p:sp>
      <p:graphicFrame>
        <p:nvGraphicFramePr>
          <p:cNvPr id="5" name="Table 4"/>
          <p:cNvGraphicFramePr>
            <a:graphicFrameLocks noGrp="1"/>
          </p:cNvGraphicFramePr>
          <p:nvPr/>
        </p:nvGraphicFramePr>
        <p:xfrm>
          <a:off x="1738282" y="2928934"/>
          <a:ext cx="8128000" cy="10012680"/>
        </p:xfrm>
        <a:graphic>
          <a:graphicData uri="http://schemas.openxmlformats.org/drawingml/2006/table">
            <a:tbl>
              <a:tblPr firstRow="1" bandRow="1">
                <a:tableStyleId>{5C22544A-7EE6-4342-B048-85BDC9FD1C3A}</a:tableStyleId>
              </a:tblPr>
              <a:tblGrid>
                <a:gridCol w="3357586">
                  <a:extLst>
                    <a:ext uri="{9D8B030D-6E8A-4147-A177-3AD203B41FA5}">
                      <a16:colId xmlns="" xmlns:a16="http://schemas.microsoft.com/office/drawing/2014/main" val="20000"/>
                    </a:ext>
                  </a:extLst>
                </a:gridCol>
                <a:gridCol w="4770414">
                  <a:extLst>
                    <a:ext uri="{9D8B030D-6E8A-4147-A177-3AD203B41FA5}">
                      <a16:colId xmlns="" xmlns:a16="http://schemas.microsoft.com/office/drawing/2014/main" val="20001"/>
                    </a:ext>
                  </a:extLst>
                </a:gridCol>
              </a:tblGrid>
              <a:tr h="370840">
                <a:tc>
                  <a:txBody>
                    <a:bodyPr/>
                    <a:lstStyle/>
                    <a:p>
                      <a:pPr algn="l" fontAlgn="t"/>
                      <a:r>
                        <a:rPr lang="en-US" dirty="0">
                          <a:solidFill>
                            <a:srgbClr val="000000"/>
                          </a:solidFill>
                          <a:latin typeface="times new roman"/>
                        </a:rPr>
                        <a:t>Tags</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extLst>
                  <a:ext uri="{0D108BD9-81ED-4DB2-BD59-A6C34878D82A}">
                    <a16:rowId xmlns="" xmlns:a16="http://schemas.microsoft.com/office/drawing/2014/main" val="10000"/>
                  </a:ext>
                </a:extLst>
              </a:tr>
              <a:tr h="370840">
                <a:tc>
                  <a:txBody>
                    <a:bodyPr/>
                    <a:lstStyle/>
                    <a:p>
                      <a:pPr algn="just" fontAlgn="t"/>
                      <a:r>
                        <a:rPr lang="en-US" u="none" strike="noStrike">
                          <a:solidFill>
                            <a:srgbClr val="008000"/>
                          </a:solidFill>
                          <a:latin typeface="inter-regular"/>
                          <a:hlinkClick r:id="rId2"/>
                        </a:rPr>
                        <a:t>c:out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display the result of an expression, similar to the way &lt;%=...%&gt; tag work.</a:t>
                      </a:r>
                    </a:p>
                  </a:txBody>
                  <a:tcPr marL="76200" marR="76200" marT="76200" marB="76200"/>
                </a:tc>
                <a:extLst>
                  <a:ext uri="{0D108BD9-81ED-4DB2-BD59-A6C34878D82A}">
                    <a16:rowId xmlns="" xmlns:a16="http://schemas.microsoft.com/office/drawing/2014/main" val="10001"/>
                  </a:ext>
                </a:extLst>
              </a:tr>
              <a:tr h="370840">
                <a:tc>
                  <a:txBody>
                    <a:bodyPr/>
                    <a:lstStyle/>
                    <a:p>
                      <a:pPr algn="just" fontAlgn="t"/>
                      <a:r>
                        <a:rPr lang="en-US" u="none" strike="noStrike">
                          <a:solidFill>
                            <a:srgbClr val="008000"/>
                          </a:solidFill>
                          <a:latin typeface="inter-regular"/>
                          <a:hlinkClick r:id="rId3"/>
                        </a:rPr>
                        <a:t>c:import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Retrives relative or an absolute URL and display the contents to either a String in 'var',a Reader in 'varReader' or the page.</a:t>
                      </a:r>
                    </a:p>
                  </a:txBody>
                  <a:tcPr marL="76200" marR="76200" marT="76200" marB="76200"/>
                </a:tc>
                <a:extLst>
                  <a:ext uri="{0D108BD9-81ED-4DB2-BD59-A6C34878D82A}">
                    <a16:rowId xmlns="" xmlns:a16="http://schemas.microsoft.com/office/drawing/2014/main" val="10002"/>
                  </a:ext>
                </a:extLst>
              </a:tr>
              <a:tr h="370840">
                <a:tc>
                  <a:txBody>
                    <a:bodyPr/>
                    <a:lstStyle/>
                    <a:p>
                      <a:pPr algn="just" fontAlgn="t"/>
                      <a:r>
                        <a:rPr lang="en-US" u="none" strike="noStrike">
                          <a:solidFill>
                            <a:srgbClr val="008000"/>
                          </a:solidFill>
                          <a:latin typeface="inter-regular"/>
                          <a:hlinkClick r:id="rId4"/>
                        </a:rPr>
                        <a:t>c:set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sets the result of an expression under evaluation in a 'scope' variable.</a:t>
                      </a:r>
                    </a:p>
                  </a:txBody>
                  <a:tcPr marL="76200" marR="76200" marT="76200" marB="76200"/>
                </a:tc>
                <a:extLst>
                  <a:ext uri="{0D108BD9-81ED-4DB2-BD59-A6C34878D82A}">
                    <a16:rowId xmlns="" xmlns:a16="http://schemas.microsoft.com/office/drawing/2014/main" val="10003"/>
                  </a:ext>
                </a:extLst>
              </a:tr>
              <a:tr h="370840">
                <a:tc>
                  <a:txBody>
                    <a:bodyPr/>
                    <a:lstStyle/>
                    <a:p>
                      <a:pPr algn="just" fontAlgn="t"/>
                      <a:r>
                        <a:rPr lang="en-US" u="none" strike="noStrike">
                          <a:solidFill>
                            <a:srgbClr val="008000"/>
                          </a:solidFill>
                          <a:latin typeface="inter-regular"/>
                          <a:hlinkClick r:id="rId5"/>
                        </a:rPr>
                        <a:t>c:remove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for removing the specified scoped variable from a particular scope.</a:t>
                      </a:r>
                    </a:p>
                  </a:txBody>
                  <a:tcPr marL="76200" marR="76200" marT="76200" marB="76200"/>
                </a:tc>
                <a:extLst>
                  <a:ext uri="{0D108BD9-81ED-4DB2-BD59-A6C34878D82A}">
                    <a16:rowId xmlns="" xmlns:a16="http://schemas.microsoft.com/office/drawing/2014/main" val="10004"/>
                  </a:ext>
                </a:extLst>
              </a:tr>
              <a:tr h="370840">
                <a:tc>
                  <a:txBody>
                    <a:bodyPr/>
                    <a:lstStyle/>
                    <a:p>
                      <a:pPr algn="just" fontAlgn="t"/>
                      <a:r>
                        <a:rPr lang="en-US" u="none" strike="noStrike">
                          <a:solidFill>
                            <a:srgbClr val="008000"/>
                          </a:solidFill>
                          <a:latin typeface="inter-regular"/>
                          <a:hlinkClick r:id="rId6"/>
                        </a:rPr>
                        <a:t>c:catch</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for Catches any Throwable exceptions that occurs in the body.</a:t>
                      </a:r>
                    </a:p>
                  </a:txBody>
                  <a:tcPr marL="76200" marR="76200" marT="76200" marB="76200"/>
                </a:tc>
                <a:extLst>
                  <a:ext uri="{0D108BD9-81ED-4DB2-BD59-A6C34878D82A}">
                    <a16:rowId xmlns="" xmlns:a16="http://schemas.microsoft.com/office/drawing/2014/main" val="10005"/>
                  </a:ext>
                </a:extLst>
              </a:tr>
              <a:tr h="370840">
                <a:tc>
                  <a:txBody>
                    <a:bodyPr/>
                    <a:lstStyle/>
                    <a:p>
                      <a:pPr algn="just" fontAlgn="t"/>
                      <a:r>
                        <a:rPr lang="en-US" u="none" strike="noStrike">
                          <a:solidFill>
                            <a:srgbClr val="008000"/>
                          </a:solidFill>
                          <a:latin typeface="inter-regular"/>
                          <a:hlinkClick r:id="rId7"/>
                        </a:rPr>
                        <a:t>c:if</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conditional tag used for testing the condition and display the body content only if the expression evaluates is true.</a:t>
                      </a:r>
                    </a:p>
                  </a:txBody>
                  <a:tcPr marL="76200" marR="76200" marT="76200" marB="76200"/>
                </a:tc>
                <a:extLst>
                  <a:ext uri="{0D108BD9-81ED-4DB2-BD59-A6C34878D82A}">
                    <a16:rowId xmlns="" xmlns:a16="http://schemas.microsoft.com/office/drawing/2014/main" val="10006"/>
                  </a:ext>
                </a:extLst>
              </a:tr>
              <a:tr h="370840">
                <a:tc>
                  <a:txBody>
                    <a:bodyPr/>
                    <a:lstStyle/>
                    <a:p>
                      <a:pPr algn="just" fontAlgn="t"/>
                      <a:r>
                        <a:rPr lang="en-US" u="none" strike="noStrike">
                          <a:solidFill>
                            <a:srgbClr val="008000"/>
                          </a:solidFill>
                          <a:latin typeface="inter-regular"/>
                          <a:hlinkClick r:id="rId8"/>
                        </a:rPr>
                        <a:t>c:choose, c:when, c:otherwise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the simple conditional tag that includes its body content if the evaluated condition is true.</a:t>
                      </a:r>
                    </a:p>
                  </a:txBody>
                  <a:tcPr marL="76200" marR="76200" marT="76200" marB="76200"/>
                </a:tc>
                <a:extLst>
                  <a:ext uri="{0D108BD9-81ED-4DB2-BD59-A6C34878D82A}">
                    <a16:rowId xmlns="" xmlns:a16="http://schemas.microsoft.com/office/drawing/2014/main" val="10007"/>
                  </a:ext>
                </a:extLst>
              </a:tr>
              <a:tr h="370840">
                <a:tc>
                  <a:txBody>
                    <a:bodyPr/>
                    <a:lstStyle/>
                    <a:p>
                      <a:pPr algn="just" fontAlgn="t"/>
                      <a:r>
                        <a:rPr lang="en-US" u="none" strike="noStrike">
                          <a:solidFill>
                            <a:srgbClr val="008000"/>
                          </a:solidFill>
                          <a:latin typeface="inter-regular"/>
                          <a:hlinkClick r:id="rId9"/>
                        </a:rPr>
                        <a:t>c:forEach</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the basic iteration tag. It repeats the nested body content for fixed number of times or over collection.</a:t>
                      </a:r>
                    </a:p>
                  </a:txBody>
                  <a:tcPr marL="76200" marR="76200" marT="76200" marB="76200"/>
                </a:tc>
                <a:extLst>
                  <a:ext uri="{0D108BD9-81ED-4DB2-BD59-A6C34878D82A}">
                    <a16:rowId xmlns="" xmlns:a16="http://schemas.microsoft.com/office/drawing/2014/main" val="10008"/>
                  </a:ext>
                </a:extLst>
              </a:tr>
              <a:tr h="370840">
                <a:tc>
                  <a:txBody>
                    <a:bodyPr/>
                    <a:lstStyle/>
                    <a:p>
                      <a:pPr algn="just" fontAlgn="t"/>
                      <a:r>
                        <a:rPr lang="en-US" u="none" strike="noStrike">
                          <a:solidFill>
                            <a:srgbClr val="008000"/>
                          </a:solidFill>
                          <a:latin typeface="inter-regular"/>
                          <a:hlinkClick r:id="rId10"/>
                        </a:rPr>
                        <a:t>c:forTokens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iterates over tokens which is separated by the supplied delimeters.</a:t>
                      </a:r>
                    </a:p>
                  </a:txBody>
                  <a:tcPr marL="76200" marR="76200" marT="76200" marB="76200"/>
                </a:tc>
                <a:extLst>
                  <a:ext uri="{0D108BD9-81ED-4DB2-BD59-A6C34878D82A}">
                    <a16:rowId xmlns="" xmlns:a16="http://schemas.microsoft.com/office/drawing/2014/main" val="10009"/>
                  </a:ext>
                </a:extLst>
              </a:tr>
              <a:tr h="370840">
                <a:tc>
                  <a:txBody>
                    <a:bodyPr/>
                    <a:lstStyle/>
                    <a:p>
                      <a:pPr algn="just" fontAlgn="t"/>
                      <a:r>
                        <a:rPr lang="en-US" u="none" strike="noStrike">
                          <a:solidFill>
                            <a:srgbClr val="008000"/>
                          </a:solidFill>
                          <a:latin typeface="inter-regular"/>
                          <a:hlinkClick r:id="rId11"/>
                        </a:rPr>
                        <a:t>c:param</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adds a parameter in a containing 'import' tag's URL.</a:t>
                      </a:r>
                    </a:p>
                  </a:txBody>
                  <a:tcPr marL="76200" marR="76200" marT="76200" marB="76200"/>
                </a:tc>
                <a:extLst>
                  <a:ext uri="{0D108BD9-81ED-4DB2-BD59-A6C34878D82A}">
                    <a16:rowId xmlns="" xmlns:a16="http://schemas.microsoft.com/office/drawing/2014/main" val="10010"/>
                  </a:ext>
                </a:extLst>
              </a:tr>
              <a:tr h="370840">
                <a:tc>
                  <a:txBody>
                    <a:bodyPr/>
                    <a:lstStyle/>
                    <a:p>
                      <a:pPr algn="just" fontAlgn="t"/>
                      <a:r>
                        <a:rPr lang="en-US" u="none" strike="noStrike">
                          <a:solidFill>
                            <a:srgbClr val="008000"/>
                          </a:solidFill>
                          <a:latin typeface="inter-regular"/>
                          <a:hlinkClick r:id="rId12"/>
                        </a:rPr>
                        <a:t>c:redirect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redirects the browser to a new URL and supports the context-relative URLs.</a:t>
                      </a:r>
                    </a:p>
                  </a:txBody>
                  <a:tcPr marL="76200" marR="76200" marT="76200" marB="76200"/>
                </a:tc>
                <a:extLst>
                  <a:ext uri="{0D108BD9-81ED-4DB2-BD59-A6C34878D82A}">
                    <a16:rowId xmlns="" xmlns:a16="http://schemas.microsoft.com/office/drawing/2014/main" val="10011"/>
                  </a:ext>
                </a:extLst>
              </a:tr>
              <a:tr h="370840">
                <a:tc>
                  <a:txBody>
                    <a:bodyPr/>
                    <a:lstStyle/>
                    <a:p>
                      <a:pPr algn="just" fontAlgn="t"/>
                      <a:r>
                        <a:rPr lang="en-US" u="none" strike="noStrike">
                          <a:solidFill>
                            <a:srgbClr val="008000"/>
                          </a:solidFill>
                          <a:latin typeface="inter-regular"/>
                          <a:hlinkClick r:id="rId13"/>
                        </a:rPr>
                        <a:t>c:url</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It creates a URL with optional query parameters.</a:t>
                      </a:r>
                    </a:p>
                  </a:txBody>
                  <a:tcPr marL="76200" marR="76200" marT="76200" marB="76200"/>
                </a:tc>
                <a:extLst>
                  <a:ext uri="{0D108BD9-81ED-4DB2-BD59-A6C34878D82A}">
                    <a16:rowId xmlns="" xmlns:a16="http://schemas.microsoft.com/office/drawing/2014/main" val="10012"/>
                  </a:ext>
                </a:extLst>
              </a:tr>
            </a:tbl>
          </a:graphicData>
        </a:graphic>
      </p:graphicFrame>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JSTL Core &lt;c:out&gt; Tag</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132</a:t>
            </a:fld>
            <a:endParaRPr lang="en-US" altLang="en-US"/>
          </a:p>
        </p:txBody>
      </p:sp>
      <p:sp>
        <p:nvSpPr>
          <p:cNvPr id="6" name="Content Placeholder 5"/>
          <p:cNvSpPr>
            <a:spLocks noGrp="1"/>
          </p:cNvSpPr>
          <p:nvPr>
            <p:ph idx="1"/>
          </p:nvPr>
        </p:nvSpPr>
        <p:spPr/>
        <p:txBody>
          <a:bodyPr/>
          <a:lstStyle/>
          <a:p>
            <a:r>
              <a:rPr lang="en-GB" dirty="0"/>
              <a:t>The &lt;c:out&gt; tag is similar to JSP expression tag, but it can only be used with expression. It will display the result of an expression, similar to the way &lt; %=...% &gt; work.</a:t>
            </a:r>
          </a:p>
          <a:p>
            <a:r>
              <a:rPr lang="en-GB" dirty="0"/>
              <a:t>The &lt; c:out &gt; tag automatically escape the XML tags. Hence they aren't evaluated as actual tags.</a:t>
            </a:r>
          </a:p>
          <a:p>
            <a:r>
              <a:rPr lang="en-GB" dirty="0"/>
              <a:t>Let's see the simple example of c:out tag:</a:t>
            </a:r>
          </a:p>
          <a:p>
            <a:r>
              <a:rPr lang="en-GB" b="1" dirty="0"/>
              <a:t>&lt;</a:t>
            </a:r>
            <a:r>
              <a:rPr lang="en-GB" dirty="0"/>
              <a:t>%@ </a:t>
            </a:r>
            <a:r>
              <a:rPr lang="en-GB" dirty="0" err="1"/>
              <a:t>taglib</a:t>
            </a:r>
            <a:r>
              <a:rPr lang="en-GB" dirty="0"/>
              <a:t> </a:t>
            </a:r>
            <a:r>
              <a:rPr lang="en-GB" dirty="0" err="1"/>
              <a:t>uri</a:t>
            </a:r>
            <a:r>
              <a:rPr lang="en-GB" dirty="0"/>
              <a:t>="http://java.sun.com/jsp/jstl/core" prefix="c" %</a:t>
            </a:r>
            <a:r>
              <a:rPr lang="en-GB" b="1" dirty="0"/>
              <a:t>&gt;</a:t>
            </a:r>
            <a:r>
              <a:rPr lang="en-GB" dirty="0"/>
              <a:t>  </a:t>
            </a:r>
          </a:p>
          <a:p>
            <a:pPr>
              <a:spcBef>
                <a:spcPts val="0"/>
              </a:spcBef>
              <a:buNone/>
            </a:pPr>
            <a:r>
              <a:rPr lang="en-GB" b="1" dirty="0"/>
              <a:t>&lt;html&gt;</a:t>
            </a:r>
            <a:r>
              <a:rPr lang="en-GB" dirty="0"/>
              <a:t>  </a:t>
            </a:r>
          </a:p>
          <a:p>
            <a:pPr>
              <a:spcBef>
                <a:spcPts val="0"/>
              </a:spcBef>
              <a:buNone/>
            </a:pPr>
            <a:r>
              <a:rPr lang="en-GB" b="1" dirty="0"/>
              <a:t>&lt;head&gt;</a:t>
            </a:r>
            <a:r>
              <a:rPr lang="en-GB" dirty="0"/>
              <a:t>  </a:t>
            </a:r>
          </a:p>
          <a:p>
            <a:pPr>
              <a:spcBef>
                <a:spcPts val="0"/>
              </a:spcBef>
              <a:buNone/>
            </a:pPr>
            <a:r>
              <a:rPr lang="en-GB" b="1" dirty="0"/>
              <a:t>&lt;title&gt;</a:t>
            </a:r>
            <a:r>
              <a:rPr lang="en-GB" dirty="0"/>
              <a:t>Tag Example</a:t>
            </a:r>
            <a:r>
              <a:rPr lang="en-GB" b="1" dirty="0"/>
              <a:t>&lt;/title&gt;</a:t>
            </a:r>
            <a:r>
              <a:rPr lang="en-GB" dirty="0"/>
              <a:t>  </a:t>
            </a:r>
          </a:p>
          <a:p>
            <a:pPr>
              <a:spcBef>
                <a:spcPts val="0"/>
              </a:spcBef>
              <a:buNone/>
            </a:pPr>
            <a:r>
              <a:rPr lang="en-GB" b="1" dirty="0"/>
              <a:t>&lt;/head&gt;</a:t>
            </a:r>
            <a:r>
              <a:rPr lang="en-GB" dirty="0"/>
              <a:t>  </a:t>
            </a:r>
          </a:p>
          <a:p>
            <a:pPr>
              <a:spcBef>
                <a:spcPts val="0"/>
              </a:spcBef>
              <a:buNone/>
            </a:pPr>
            <a:r>
              <a:rPr lang="en-GB" b="1" dirty="0"/>
              <a:t>&lt;body&gt;</a:t>
            </a:r>
            <a:r>
              <a:rPr lang="en-GB" dirty="0"/>
              <a:t>  </a:t>
            </a:r>
          </a:p>
          <a:p>
            <a:pPr>
              <a:spcBef>
                <a:spcPts val="0"/>
              </a:spcBef>
              <a:buNone/>
            </a:pPr>
            <a:r>
              <a:rPr lang="en-GB" b="1" dirty="0"/>
              <a:t>&lt;c:out</a:t>
            </a:r>
            <a:r>
              <a:rPr lang="en-GB" dirty="0"/>
              <a:t> value="${'Welcome to </a:t>
            </a:r>
            <a:r>
              <a:rPr lang="en-GB" dirty="0" err="1"/>
              <a:t>javaTpoint</a:t>
            </a:r>
            <a:r>
              <a:rPr lang="en-GB" dirty="0"/>
              <a:t>'}"</a:t>
            </a:r>
            <a:r>
              <a:rPr lang="en-GB" b="1" dirty="0"/>
              <a:t>/&gt;</a:t>
            </a:r>
            <a:r>
              <a:rPr lang="en-GB" dirty="0"/>
              <a:t>  </a:t>
            </a:r>
          </a:p>
          <a:p>
            <a:pPr>
              <a:spcBef>
                <a:spcPts val="0"/>
              </a:spcBef>
              <a:buNone/>
            </a:pPr>
            <a:r>
              <a:rPr lang="en-GB" b="1" dirty="0"/>
              <a:t>&lt;/body&gt;</a:t>
            </a:r>
            <a:r>
              <a:rPr lang="en-GB" dirty="0"/>
              <a:t>  </a:t>
            </a:r>
          </a:p>
          <a:p>
            <a:pPr>
              <a:spcBef>
                <a:spcPts val="0"/>
              </a:spcBef>
              <a:buNone/>
            </a:pPr>
            <a:r>
              <a:rPr lang="en-GB" b="1" dirty="0"/>
              <a:t>&lt;/html&gt;</a:t>
            </a:r>
            <a:endParaRPr lang="en-GB" dirty="0"/>
          </a:p>
          <a:p>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JSTL Core &lt;c:import&gt; Tag</a:t>
            </a:r>
          </a:p>
        </p:txBody>
      </p:sp>
      <p:sp>
        <p:nvSpPr>
          <p:cNvPr id="3" name="Content Placeholder 2"/>
          <p:cNvSpPr>
            <a:spLocks noGrp="1"/>
          </p:cNvSpPr>
          <p:nvPr>
            <p:ph idx="1"/>
          </p:nvPr>
        </p:nvSpPr>
        <p:spPr/>
        <p:txBody>
          <a:bodyPr/>
          <a:lstStyle/>
          <a:p>
            <a:pPr>
              <a:spcBef>
                <a:spcPts val="0"/>
              </a:spcBef>
              <a:buNone/>
            </a:pPr>
            <a:r>
              <a:rPr lang="en-GB" sz="2000" dirty="0"/>
              <a:t> </a:t>
            </a:r>
          </a:p>
          <a:p>
            <a:r>
              <a:rPr lang="en-GB" sz="2000" dirty="0"/>
              <a:t>The &lt;c:import&gt; is similar to </a:t>
            </a:r>
            <a:r>
              <a:rPr lang="en-GB" sz="2000" dirty="0" err="1"/>
              <a:t>jsp</a:t>
            </a:r>
            <a:r>
              <a:rPr lang="en-GB" sz="2000" dirty="0"/>
              <a:t> 'include', with an additional feature of including the content of any resource either within server or outside the server.</a:t>
            </a:r>
          </a:p>
          <a:p>
            <a:r>
              <a:rPr lang="en-GB" sz="2000" dirty="0"/>
              <a:t>This tag provides all the functionality of the &lt;include &gt; action and it also allows the inclusion of absolute URLs.</a:t>
            </a:r>
          </a:p>
          <a:p>
            <a:r>
              <a:rPr lang="en-GB" sz="2000" dirty="0"/>
              <a:t>For example: Using an import tag the content from a different FTP server and website can be accessed.</a:t>
            </a:r>
          </a:p>
          <a:p>
            <a:r>
              <a:rPr lang="en-GB" sz="2000" dirty="0"/>
              <a:t>Let's see the simple example of c:import tag:</a:t>
            </a:r>
          </a:p>
          <a:p>
            <a:pPr fontAlgn="t"/>
            <a:r>
              <a:rPr lang="en-GB" sz="2000" dirty="0"/>
              <a:t>Play Video</a:t>
            </a:r>
          </a:p>
          <a:p>
            <a:r>
              <a:rPr lang="en-GB" sz="2000" b="1" dirty="0"/>
              <a:t>&lt;</a:t>
            </a:r>
            <a:r>
              <a:rPr lang="en-GB" sz="2000" dirty="0"/>
              <a:t>%@ </a:t>
            </a:r>
            <a:r>
              <a:rPr lang="en-GB" sz="2000" dirty="0" err="1"/>
              <a:t>taglib</a:t>
            </a:r>
            <a:r>
              <a:rPr lang="en-GB" sz="2000" dirty="0"/>
              <a:t> </a:t>
            </a:r>
            <a:r>
              <a:rPr lang="en-GB" sz="2000" dirty="0" err="1"/>
              <a:t>uri</a:t>
            </a:r>
            <a:r>
              <a:rPr lang="en-GB" sz="2000" dirty="0"/>
              <a:t>="http://java.sun.com/jsp/jstl/core" prefix="c" %</a:t>
            </a:r>
            <a:r>
              <a:rPr lang="en-GB" sz="2000" b="1" dirty="0"/>
              <a:t>&gt;</a:t>
            </a:r>
            <a:r>
              <a:rPr lang="en-GB" sz="2000" dirty="0"/>
              <a:t>  </a:t>
            </a:r>
          </a:p>
          <a:p>
            <a:pPr>
              <a:spcBef>
                <a:spcPts val="0"/>
              </a:spcBef>
              <a:buNone/>
            </a:pPr>
            <a:r>
              <a:rPr lang="en-GB" sz="2000" b="1" dirty="0"/>
              <a:t>&lt;html&gt;</a:t>
            </a:r>
            <a:r>
              <a:rPr lang="en-GB" sz="2000" dirty="0"/>
              <a:t>  </a:t>
            </a:r>
          </a:p>
          <a:p>
            <a:pPr>
              <a:spcBef>
                <a:spcPts val="0"/>
              </a:spcBef>
              <a:buNone/>
            </a:pPr>
            <a:r>
              <a:rPr lang="en-GB" sz="2000" b="1" dirty="0"/>
              <a:t>&lt;head&gt;</a:t>
            </a:r>
            <a:r>
              <a:rPr lang="en-GB" sz="2000" dirty="0"/>
              <a:t>  </a:t>
            </a:r>
          </a:p>
          <a:p>
            <a:pPr>
              <a:spcBef>
                <a:spcPts val="0"/>
              </a:spcBef>
              <a:buNone/>
            </a:pPr>
            <a:r>
              <a:rPr lang="en-GB" sz="2000" b="1" dirty="0"/>
              <a:t>&lt;title&gt;</a:t>
            </a:r>
            <a:r>
              <a:rPr lang="en-GB" sz="2000" dirty="0"/>
              <a:t>Tag Example</a:t>
            </a:r>
            <a:r>
              <a:rPr lang="en-GB" sz="2000" b="1" dirty="0"/>
              <a:t>&lt;/title&gt;</a:t>
            </a:r>
            <a:r>
              <a:rPr lang="en-GB" sz="2000" dirty="0"/>
              <a:t>  </a:t>
            </a:r>
          </a:p>
          <a:p>
            <a:pPr>
              <a:spcBef>
                <a:spcPts val="0"/>
              </a:spcBef>
              <a:buNone/>
            </a:pPr>
            <a:r>
              <a:rPr lang="en-GB" sz="2000" b="1" dirty="0"/>
              <a:t>&lt;/head&gt;</a:t>
            </a:r>
            <a:r>
              <a:rPr lang="en-GB" sz="2000" dirty="0"/>
              <a:t>  </a:t>
            </a:r>
          </a:p>
          <a:p>
            <a:pPr>
              <a:spcBef>
                <a:spcPts val="0"/>
              </a:spcBef>
              <a:buNone/>
            </a:pPr>
            <a:r>
              <a:rPr lang="en-GB" sz="2000" b="1" dirty="0"/>
              <a:t>&lt;body&gt;</a:t>
            </a:r>
            <a:r>
              <a:rPr lang="en-GB" sz="2000" dirty="0"/>
              <a:t>  </a:t>
            </a:r>
          </a:p>
          <a:p>
            <a:pPr>
              <a:spcBef>
                <a:spcPts val="0"/>
              </a:spcBef>
              <a:buNone/>
            </a:pPr>
            <a:r>
              <a:rPr lang="en-GB" sz="2000" b="1" dirty="0"/>
              <a:t>&lt;c:import</a:t>
            </a:r>
            <a:r>
              <a:rPr lang="en-GB" sz="2000" dirty="0"/>
              <a:t> </a:t>
            </a:r>
            <a:r>
              <a:rPr lang="en-GB" sz="2000" dirty="0" err="1"/>
              <a:t>var</a:t>
            </a:r>
            <a:r>
              <a:rPr lang="en-GB" sz="2000" dirty="0"/>
              <a:t>="data" </a:t>
            </a:r>
            <a:r>
              <a:rPr lang="en-GB" sz="2000" dirty="0" err="1"/>
              <a:t>url</a:t>
            </a:r>
            <a:r>
              <a:rPr lang="en-GB" sz="2000" dirty="0"/>
              <a:t>="http://www.javatpoint.com"</a:t>
            </a:r>
            <a:r>
              <a:rPr lang="en-GB" sz="2000" b="1" dirty="0"/>
              <a:t>/&gt;</a:t>
            </a:r>
            <a:r>
              <a:rPr lang="en-GB" sz="2000" dirty="0"/>
              <a:t>  </a:t>
            </a:r>
          </a:p>
          <a:p>
            <a:pPr>
              <a:spcBef>
                <a:spcPts val="0"/>
              </a:spcBef>
              <a:buNone/>
            </a:pPr>
            <a:r>
              <a:rPr lang="en-GB" sz="2000" b="1" dirty="0"/>
              <a:t>&lt;c:out</a:t>
            </a:r>
            <a:r>
              <a:rPr lang="en-GB" sz="2000" dirty="0"/>
              <a:t> value="${data}"</a:t>
            </a:r>
            <a:r>
              <a:rPr lang="en-GB" sz="2000" b="1" dirty="0"/>
              <a:t>/&gt;</a:t>
            </a:r>
            <a:r>
              <a:rPr lang="en-GB" sz="2000" dirty="0"/>
              <a:t>  </a:t>
            </a:r>
          </a:p>
          <a:p>
            <a:pPr>
              <a:spcBef>
                <a:spcPts val="0"/>
              </a:spcBef>
              <a:buNone/>
            </a:pPr>
            <a:r>
              <a:rPr lang="en-GB" sz="2000" b="1" dirty="0"/>
              <a:t>&lt;/body&gt;</a:t>
            </a:r>
            <a:r>
              <a:rPr lang="en-GB" sz="2000" dirty="0"/>
              <a:t>  </a:t>
            </a:r>
          </a:p>
          <a:p>
            <a:pPr>
              <a:spcBef>
                <a:spcPts val="0"/>
              </a:spcBef>
              <a:buNone/>
            </a:pPr>
            <a:r>
              <a:rPr lang="en-GB" sz="2000" b="1" dirty="0"/>
              <a:t>&lt;/html&gt;</a:t>
            </a:r>
            <a:r>
              <a:rPr lang="en-GB" sz="2000" dirty="0"/>
              <a:t>  </a:t>
            </a:r>
          </a:p>
          <a:p>
            <a:endParaRPr lang="en-GB" sz="2000"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133</a:t>
            </a:fld>
            <a:endParaRPr lang="en-US"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JSTL Core &lt;c:set&gt; Tag</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134</a:t>
            </a:fld>
            <a:endParaRPr lang="en-US" altLang="en-US"/>
          </a:p>
        </p:txBody>
      </p:sp>
      <p:sp>
        <p:nvSpPr>
          <p:cNvPr id="6" name="Content Placeholder 5"/>
          <p:cNvSpPr>
            <a:spLocks noGrp="1"/>
          </p:cNvSpPr>
          <p:nvPr>
            <p:ph idx="1"/>
          </p:nvPr>
        </p:nvSpPr>
        <p:spPr/>
        <p:txBody>
          <a:bodyPr/>
          <a:lstStyle/>
          <a:p>
            <a:r>
              <a:rPr lang="en-GB" dirty="0"/>
              <a:t>It is used to set the result of an expression evaluated in a 'scope'. The &lt;c:set&gt; tag is helpful because it evaluates the expression and use the result to set a value of </a:t>
            </a:r>
            <a:r>
              <a:rPr lang="en-GB" dirty="0" err="1"/>
              <a:t>java.util.Map</a:t>
            </a:r>
            <a:r>
              <a:rPr lang="en-GB" dirty="0"/>
              <a:t> or </a:t>
            </a:r>
            <a:r>
              <a:rPr lang="en-GB" dirty="0" err="1"/>
              <a:t>JavaBean</a:t>
            </a:r>
            <a:r>
              <a:rPr lang="en-GB" dirty="0"/>
              <a:t>.</a:t>
            </a:r>
          </a:p>
          <a:p>
            <a:r>
              <a:rPr lang="en-GB" dirty="0"/>
              <a:t>This tag is similar to </a:t>
            </a:r>
            <a:r>
              <a:rPr lang="en-GB" dirty="0" err="1"/>
              <a:t>jsp:setProperty</a:t>
            </a:r>
            <a:r>
              <a:rPr lang="en-GB" dirty="0"/>
              <a:t> action tag.</a:t>
            </a:r>
          </a:p>
          <a:p>
            <a:r>
              <a:rPr lang="en-GB" dirty="0"/>
              <a:t>Let's see the simple example of &lt;c:set&gt; tag:</a:t>
            </a:r>
          </a:p>
          <a:p>
            <a:r>
              <a:rPr lang="en-GB" b="1" dirty="0"/>
              <a:t>&lt;</a:t>
            </a:r>
            <a:r>
              <a:rPr lang="en-GB" dirty="0"/>
              <a:t>%@ </a:t>
            </a:r>
            <a:r>
              <a:rPr lang="en-GB" dirty="0" err="1"/>
              <a:t>taglib</a:t>
            </a:r>
            <a:r>
              <a:rPr lang="en-GB" dirty="0"/>
              <a:t> </a:t>
            </a:r>
            <a:r>
              <a:rPr lang="en-GB" dirty="0" err="1"/>
              <a:t>uri</a:t>
            </a:r>
            <a:r>
              <a:rPr lang="en-GB" dirty="0"/>
              <a:t>="http://java.sun.com/jsp/jstl/core" prefix="c" %</a:t>
            </a:r>
            <a:r>
              <a:rPr lang="en-GB" b="1" dirty="0"/>
              <a:t>&gt;</a:t>
            </a:r>
            <a:r>
              <a:rPr lang="en-GB" dirty="0"/>
              <a:t>  </a:t>
            </a:r>
          </a:p>
          <a:p>
            <a:pPr>
              <a:spcBef>
                <a:spcPts val="0"/>
              </a:spcBef>
              <a:buNone/>
            </a:pPr>
            <a:r>
              <a:rPr lang="en-GB" b="1" dirty="0"/>
              <a:t>&lt;html&gt;</a:t>
            </a:r>
            <a:r>
              <a:rPr lang="en-GB" dirty="0"/>
              <a:t>  </a:t>
            </a:r>
          </a:p>
          <a:p>
            <a:pPr>
              <a:spcBef>
                <a:spcPts val="0"/>
              </a:spcBef>
              <a:buNone/>
            </a:pPr>
            <a:r>
              <a:rPr lang="en-GB" b="1" dirty="0"/>
              <a:t>&lt;head&gt;</a:t>
            </a:r>
            <a:r>
              <a:rPr lang="en-GB" dirty="0"/>
              <a:t>  </a:t>
            </a:r>
          </a:p>
          <a:p>
            <a:pPr>
              <a:spcBef>
                <a:spcPts val="0"/>
              </a:spcBef>
              <a:buNone/>
            </a:pPr>
            <a:r>
              <a:rPr lang="en-GB" b="1" dirty="0"/>
              <a:t>&lt;title&gt;</a:t>
            </a:r>
            <a:r>
              <a:rPr lang="en-GB" dirty="0"/>
              <a:t>Core Tag Example</a:t>
            </a:r>
            <a:r>
              <a:rPr lang="en-GB" b="1" dirty="0"/>
              <a:t>&lt;/title&gt;</a:t>
            </a:r>
            <a:r>
              <a:rPr lang="en-GB" dirty="0"/>
              <a:t>  </a:t>
            </a:r>
          </a:p>
          <a:p>
            <a:pPr>
              <a:spcBef>
                <a:spcPts val="0"/>
              </a:spcBef>
              <a:buNone/>
            </a:pPr>
            <a:r>
              <a:rPr lang="en-GB" b="1" dirty="0"/>
              <a:t>&lt;/head&gt;</a:t>
            </a:r>
            <a:r>
              <a:rPr lang="en-GB" dirty="0"/>
              <a:t>  </a:t>
            </a:r>
          </a:p>
          <a:p>
            <a:pPr>
              <a:spcBef>
                <a:spcPts val="0"/>
              </a:spcBef>
              <a:buNone/>
            </a:pPr>
            <a:r>
              <a:rPr lang="en-GB" b="1" dirty="0"/>
              <a:t>&lt;body&gt;</a:t>
            </a:r>
            <a:r>
              <a:rPr lang="en-GB" dirty="0"/>
              <a:t>  </a:t>
            </a:r>
          </a:p>
          <a:p>
            <a:pPr>
              <a:spcBef>
                <a:spcPts val="0"/>
              </a:spcBef>
              <a:buNone/>
            </a:pPr>
            <a:r>
              <a:rPr lang="en-GB" b="1" dirty="0"/>
              <a:t>&lt;c:set</a:t>
            </a:r>
            <a:r>
              <a:rPr lang="en-GB" dirty="0"/>
              <a:t> </a:t>
            </a:r>
            <a:r>
              <a:rPr lang="en-GB" dirty="0" err="1"/>
              <a:t>var</a:t>
            </a:r>
            <a:r>
              <a:rPr lang="en-GB" dirty="0"/>
              <a:t>="Income" scope="session" value="${4000*4}"</a:t>
            </a:r>
            <a:r>
              <a:rPr lang="en-GB" b="1" dirty="0"/>
              <a:t>/&gt;</a:t>
            </a:r>
            <a:r>
              <a:rPr lang="en-GB" dirty="0"/>
              <a:t>  </a:t>
            </a:r>
          </a:p>
          <a:p>
            <a:pPr>
              <a:spcBef>
                <a:spcPts val="0"/>
              </a:spcBef>
              <a:buNone/>
            </a:pPr>
            <a:r>
              <a:rPr lang="en-GB" b="1" dirty="0"/>
              <a:t>&lt;c:out</a:t>
            </a:r>
            <a:r>
              <a:rPr lang="en-GB" dirty="0"/>
              <a:t> value="${Income}"</a:t>
            </a:r>
            <a:r>
              <a:rPr lang="en-GB" b="1" dirty="0"/>
              <a:t>/&gt;</a:t>
            </a:r>
            <a:r>
              <a:rPr lang="en-GB" dirty="0"/>
              <a:t>  </a:t>
            </a:r>
          </a:p>
          <a:p>
            <a:pPr>
              <a:spcBef>
                <a:spcPts val="0"/>
              </a:spcBef>
              <a:buNone/>
            </a:pPr>
            <a:r>
              <a:rPr lang="en-GB" b="1" dirty="0"/>
              <a:t>&lt;/body&gt;</a:t>
            </a:r>
            <a:r>
              <a:rPr lang="en-GB" dirty="0"/>
              <a:t>  </a:t>
            </a:r>
          </a:p>
          <a:p>
            <a:pPr>
              <a:spcBef>
                <a:spcPts val="0"/>
              </a:spcBef>
              <a:buNone/>
            </a:pPr>
            <a:r>
              <a:rPr lang="en-GB" b="1" dirty="0"/>
              <a:t>&lt;/html&gt;</a:t>
            </a:r>
            <a:r>
              <a:rPr lang="en-GB" dirty="0"/>
              <a:t>  </a:t>
            </a:r>
          </a:p>
          <a:p>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a:t>JSTL Core &lt;c:remove&gt; Tag</a:t>
            </a:r>
          </a:p>
        </p:txBody>
      </p:sp>
      <p:sp>
        <p:nvSpPr>
          <p:cNvPr id="3" name="Content Placeholder 2"/>
          <p:cNvSpPr>
            <a:spLocks noGrp="1"/>
          </p:cNvSpPr>
          <p:nvPr>
            <p:ph idx="1"/>
          </p:nvPr>
        </p:nvSpPr>
        <p:spPr>
          <a:xfrm>
            <a:off x="838200" y="1071546"/>
            <a:ext cx="10515600" cy="5105417"/>
          </a:xfrm>
        </p:spPr>
        <p:txBody>
          <a:bodyPr/>
          <a:lstStyle/>
          <a:p>
            <a:r>
              <a:rPr lang="en-GB" dirty="0"/>
              <a:t>It is used for removing the specified variable from a particular scope. This action is not particularly helpful, but it can be used for ensuring that a JSP can also clean up any scope resources.</a:t>
            </a:r>
          </a:p>
          <a:p>
            <a:r>
              <a:rPr lang="en-GB" dirty="0"/>
              <a:t>The &lt;c:remove &gt; tag removes the variable from either a first scope or a specified scope.</a:t>
            </a:r>
          </a:p>
          <a:p>
            <a:r>
              <a:rPr lang="en-GB" dirty="0"/>
              <a:t>Let's see the simple example of c:remove tag:</a:t>
            </a:r>
          </a:p>
          <a:p>
            <a:r>
              <a:rPr lang="en-GB" b="1" dirty="0"/>
              <a:t>&lt;</a:t>
            </a:r>
            <a:r>
              <a:rPr lang="en-GB" dirty="0"/>
              <a:t>%@ </a:t>
            </a:r>
            <a:r>
              <a:rPr lang="en-GB" dirty="0" err="1"/>
              <a:t>taglib</a:t>
            </a:r>
            <a:r>
              <a:rPr lang="en-GB" dirty="0"/>
              <a:t> </a:t>
            </a:r>
            <a:r>
              <a:rPr lang="en-GB" dirty="0" err="1"/>
              <a:t>uri</a:t>
            </a:r>
            <a:r>
              <a:rPr lang="en-GB" dirty="0"/>
              <a:t>="http://java.sun.com/jsp/jstl/core" prefix="c" %</a:t>
            </a:r>
            <a:r>
              <a:rPr lang="en-GB" b="1" dirty="0"/>
              <a:t>&gt;</a:t>
            </a:r>
            <a:r>
              <a:rPr lang="en-GB" dirty="0"/>
              <a:t>  </a:t>
            </a:r>
          </a:p>
          <a:p>
            <a:pPr>
              <a:spcBef>
                <a:spcPts val="0"/>
              </a:spcBef>
              <a:buNone/>
            </a:pPr>
            <a:r>
              <a:rPr lang="en-GB" b="1" dirty="0"/>
              <a:t>&lt;html&gt;</a:t>
            </a:r>
            <a:r>
              <a:rPr lang="en-GB" dirty="0"/>
              <a:t>  </a:t>
            </a:r>
          </a:p>
          <a:p>
            <a:pPr>
              <a:spcBef>
                <a:spcPts val="0"/>
              </a:spcBef>
              <a:buNone/>
            </a:pPr>
            <a:r>
              <a:rPr lang="en-GB" b="1" dirty="0"/>
              <a:t>&lt;head&gt;</a:t>
            </a:r>
            <a:r>
              <a:rPr lang="en-GB" dirty="0"/>
              <a:t>  </a:t>
            </a:r>
          </a:p>
          <a:p>
            <a:pPr>
              <a:spcBef>
                <a:spcPts val="0"/>
              </a:spcBef>
              <a:buNone/>
            </a:pPr>
            <a:r>
              <a:rPr lang="en-GB" b="1" dirty="0"/>
              <a:t>&lt;title&gt;</a:t>
            </a:r>
            <a:r>
              <a:rPr lang="en-GB" dirty="0"/>
              <a:t>Core Tag Example</a:t>
            </a:r>
            <a:r>
              <a:rPr lang="en-GB" b="1" dirty="0"/>
              <a:t>&lt;/title&gt;</a:t>
            </a:r>
            <a:r>
              <a:rPr lang="en-GB" dirty="0"/>
              <a:t>  </a:t>
            </a:r>
          </a:p>
          <a:p>
            <a:pPr>
              <a:spcBef>
                <a:spcPts val="0"/>
              </a:spcBef>
              <a:buNone/>
            </a:pPr>
            <a:r>
              <a:rPr lang="en-GB" b="1" dirty="0"/>
              <a:t>&lt;/head&gt;</a:t>
            </a:r>
            <a:r>
              <a:rPr lang="en-GB" dirty="0"/>
              <a:t>  </a:t>
            </a:r>
          </a:p>
          <a:p>
            <a:pPr>
              <a:spcBef>
                <a:spcPts val="0"/>
              </a:spcBef>
              <a:buNone/>
            </a:pPr>
            <a:r>
              <a:rPr lang="en-GB" b="1" dirty="0"/>
              <a:t>&lt;body&gt;</a:t>
            </a:r>
            <a:r>
              <a:rPr lang="en-GB" dirty="0"/>
              <a:t>  </a:t>
            </a:r>
          </a:p>
          <a:p>
            <a:pPr>
              <a:spcBef>
                <a:spcPts val="0"/>
              </a:spcBef>
              <a:buNone/>
            </a:pPr>
            <a:r>
              <a:rPr lang="en-GB" b="1" dirty="0"/>
              <a:t>&lt;c:set</a:t>
            </a:r>
            <a:r>
              <a:rPr lang="en-GB" dirty="0"/>
              <a:t> </a:t>
            </a:r>
            <a:r>
              <a:rPr lang="en-GB" dirty="0" err="1"/>
              <a:t>var</a:t>
            </a:r>
            <a:r>
              <a:rPr lang="en-GB" dirty="0"/>
              <a:t>="income" scope="session" value="${4000*4}"</a:t>
            </a:r>
            <a:r>
              <a:rPr lang="en-GB" b="1" dirty="0"/>
              <a:t>/&gt;</a:t>
            </a:r>
            <a:r>
              <a:rPr lang="en-GB" dirty="0"/>
              <a:t>  </a:t>
            </a:r>
          </a:p>
          <a:p>
            <a:pPr>
              <a:spcBef>
                <a:spcPts val="0"/>
              </a:spcBef>
              <a:buNone/>
            </a:pPr>
            <a:r>
              <a:rPr lang="en-GB" b="1" dirty="0"/>
              <a:t>&lt;p&gt;</a:t>
            </a:r>
            <a:r>
              <a:rPr lang="en-GB" dirty="0"/>
              <a:t>Before Remove Value is: </a:t>
            </a:r>
            <a:r>
              <a:rPr lang="en-GB" b="1" dirty="0"/>
              <a:t>&lt;c:out</a:t>
            </a:r>
            <a:r>
              <a:rPr lang="en-GB" dirty="0"/>
              <a:t> value="${income}"</a:t>
            </a:r>
            <a:r>
              <a:rPr lang="en-GB" b="1" dirty="0"/>
              <a:t>/&gt;&lt;/p&gt;</a:t>
            </a:r>
            <a:r>
              <a:rPr lang="en-GB" dirty="0"/>
              <a:t>  </a:t>
            </a:r>
          </a:p>
          <a:p>
            <a:pPr>
              <a:spcBef>
                <a:spcPts val="0"/>
              </a:spcBef>
              <a:buNone/>
            </a:pPr>
            <a:r>
              <a:rPr lang="en-GB" b="1" dirty="0"/>
              <a:t>&lt;c:remove</a:t>
            </a:r>
            <a:r>
              <a:rPr lang="en-GB" dirty="0"/>
              <a:t> </a:t>
            </a:r>
            <a:r>
              <a:rPr lang="en-GB" dirty="0" err="1"/>
              <a:t>var</a:t>
            </a:r>
            <a:r>
              <a:rPr lang="en-GB" dirty="0"/>
              <a:t>="income"</a:t>
            </a:r>
            <a:r>
              <a:rPr lang="en-GB" b="1" dirty="0"/>
              <a:t>/&gt;</a:t>
            </a:r>
            <a:r>
              <a:rPr lang="en-GB" dirty="0"/>
              <a:t>  </a:t>
            </a:r>
          </a:p>
          <a:p>
            <a:pPr>
              <a:spcBef>
                <a:spcPts val="0"/>
              </a:spcBef>
              <a:buNone/>
            </a:pPr>
            <a:r>
              <a:rPr lang="en-GB" b="1" dirty="0"/>
              <a:t>&lt;p&gt;</a:t>
            </a:r>
            <a:r>
              <a:rPr lang="en-GB" dirty="0"/>
              <a:t>After Remove Value is: </a:t>
            </a:r>
            <a:r>
              <a:rPr lang="en-GB" b="1" dirty="0"/>
              <a:t>&lt;c:out</a:t>
            </a:r>
            <a:r>
              <a:rPr lang="en-GB" dirty="0"/>
              <a:t> value="${income}"</a:t>
            </a:r>
            <a:r>
              <a:rPr lang="en-GB" b="1" dirty="0"/>
              <a:t>/&gt;&lt;/p&gt;</a:t>
            </a:r>
            <a:r>
              <a:rPr lang="en-GB" dirty="0"/>
              <a:t>  </a:t>
            </a:r>
          </a:p>
          <a:p>
            <a:pPr>
              <a:spcBef>
                <a:spcPts val="0"/>
              </a:spcBef>
              <a:buNone/>
            </a:pPr>
            <a:r>
              <a:rPr lang="en-GB" b="1" dirty="0"/>
              <a:t>&lt;/body&gt;</a:t>
            </a:r>
            <a:r>
              <a:rPr lang="en-GB" dirty="0"/>
              <a:t>  </a:t>
            </a:r>
          </a:p>
          <a:p>
            <a:pPr>
              <a:spcBef>
                <a:spcPts val="0"/>
              </a:spcBef>
              <a:buNone/>
            </a:pPr>
            <a:r>
              <a:rPr lang="en-GB" b="1" dirty="0"/>
              <a:t>&lt;/html&gt;</a:t>
            </a:r>
            <a:r>
              <a:rPr lang="en-GB" dirty="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135</a:t>
            </a:fld>
            <a:endParaRPr lang="en-US" alt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JSTL Core &lt;c:catch&gt; Tag</a:t>
            </a:r>
          </a:p>
        </p:txBody>
      </p:sp>
      <p:sp>
        <p:nvSpPr>
          <p:cNvPr id="3" name="Content Placeholder 2"/>
          <p:cNvSpPr>
            <a:spLocks noGrp="1"/>
          </p:cNvSpPr>
          <p:nvPr>
            <p:ph idx="1"/>
          </p:nvPr>
        </p:nvSpPr>
        <p:spPr/>
        <p:txBody>
          <a:bodyPr/>
          <a:lstStyle/>
          <a:p>
            <a:r>
              <a:rPr lang="en-GB" dirty="0"/>
              <a:t>It is used for Catches any </a:t>
            </a:r>
            <a:r>
              <a:rPr lang="en-GB" dirty="0" err="1"/>
              <a:t>Throwable</a:t>
            </a:r>
            <a:r>
              <a:rPr lang="en-GB" dirty="0"/>
              <a:t> exceptions that occurs in the body and optionally exposes it. In general it is used for error handling and to deal more easily with the problem occur in program.</a:t>
            </a:r>
          </a:p>
          <a:p>
            <a:r>
              <a:rPr lang="en-GB" dirty="0"/>
              <a:t>The &lt; c:catch &gt; tag catches any exceptions that occurs in a program body.</a:t>
            </a:r>
          </a:p>
          <a:p>
            <a:r>
              <a:rPr lang="en-GB" dirty="0"/>
              <a:t>Let's see the simple example of c:catch tag:</a:t>
            </a:r>
          </a:p>
          <a:p>
            <a:r>
              <a:rPr lang="en-GB" b="1" dirty="0"/>
              <a:t>&lt;</a:t>
            </a:r>
            <a:r>
              <a:rPr lang="en-GB" dirty="0"/>
              <a:t>%@ </a:t>
            </a:r>
            <a:r>
              <a:rPr lang="en-GB" dirty="0" err="1"/>
              <a:t>taglib</a:t>
            </a:r>
            <a:r>
              <a:rPr lang="en-GB" dirty="0"/>
              <a:t> </a:t>
            </a:r>
            <a:r>
              <a:rPr lang="en-GB" dirty="0" err="1"/>
              <a:t>uri</a:t>
            </a:r>
            <a:r>
              <a:rPr lang="en-GB" dirty="0"/>
              <a:t>="http://java.sun.com/jsp/jstl/core" prefix="c" %</a:t>
            </a:r>
            <a:r>
              <a:rPr lang="en-GB" b="1" dirty="0"/>
              <a:t>&gt;</a:t>
            </a:r>
            <a:r>
              <a:rPr lang="en-GB" dirty="0"/>
              <a:t>  </a:t>
            </a:r>
          </a:p>
          <a:p>
            <a:pPr>
              <a:spcBef>
                <a:spcPts val="0"/>
              </a:spcBef>
              <a:buNone/>
            </a:pPr>
            <a:r>
              <a:rPr lang="en-GB" b="1" dirty="0"/>
              <a:t>&lt;html&gt;</a:t>
            </a:r>
            <a:r>
              <a:rPr lang="en-GB" dirty="0"/>
              <a:t>  </a:t>
            </a:r>
          </a:p>
          <a:p>
            <a:pPr>
              <a:spcBef>
                <a:spcPts val="0"/>
              </a:spcBef>
              <a:buNone/>
            </a:pPr>
            <a:r>
              <a:rPr lang="en-GB" b="1" dirty="0"/>
              <a:t>&lt;head&gt;</a:t>
            </a:r>
            <a:r>
              <a:rPr lang="en-GB" dirty="0"/>
              <a:t>  </a:t>
            </a:r>
          </a:p>
          <a:p>
            <a:pPr>
              <a:spcBef>
                <a:spcPts val="0"/>
              </a:spcBef>
              <a:buNone/>
            </a:pPr>
            <a:r>
              <a:rPr lang="en-GB" b="1" dirty="0"/>
              <a:t>&lt;title&gt;</a:t>
            </a:r>
            <a:r>
              <a:rPr lang="en-GB" dirty="0"/>
              <a:t>Core Tag Example</a:t>
            </a:r>
            <a:r>
              <a:rPr lang="en-GB" b="1" dirty="0"/>
              <a:t>&lt;/title&gt;</a:t>
            </a:r>
            <a:r>
              <a:rPr lang="en-GB" dirty="0"/>
              <a:t>  </a:t>
            </a:r>
          </a:p>
          <a:p>
            <a:pPr>
              <a:spcBef>
                <a:spcPts val="0"/>
              </a:spcBef>
              <a:buNone/>
            </a:pPr>
            <a:r>
              <a:rPr lang="en-GB" b="1" dirty="0"/>
              <a:t>&lt;/head&gt;</a:t>
            </a:r>
            <a:r>
              <a:rPr lang="en-GB" dirty="0"/>
              <a:t>  </a:t>
            </a:r>
          </a:p>
          <a:p>
            <a:pPr>
              <a:spcBef>
                <a:spcPts val="0"/>
              </a:spcBef>
              <a:buNone/>
            </a:pPr>
            <a:r>
              <a:rPr lang="en-GB" b="1" dirty="0"/>
              <a:t>&lt;body&gt;</a:t>
            </a:r>
            <a:r>
              <a:rPr lang="en-GB" dirty="0"/>
              <a:t>  </a:t>
            </a:r>
          </a:p>
          <a:p>
            <a:pPr>
              <a:spcBef>
                <a:spcPts val="0"/>
              </a:spcBef>
              <a:buNone/>
            </a:pPr>
            <a:r>
              <a:rPr lang="en-GB" dirty="0"/>
              <a:t>  </a:t>
            </a:r>
          </a:p>
          <a:p>
            <a:pPr>
              <a:spcBef>
                <a:spcPts val="0"/>
              </a:spcBef>
              <a:buNone/>
            </a:pPr>
            <a:r>
              <a:rPr lang="en-GB" b="1" dirty="0"/>
              <a:t>&lt;c:catch</a:t>
            </a:r>
            <a:r>
              <a:rPr lang="en-GB" dirty="0"/>
              <a:t> </a:t>
            </a:r>
            <a:r>
              <a:rPr lang="en-GB" dirty="0" err="1"/>
              <a:t>var</a:t>
            </a:r>
            <a:r>
              <a:rPr lang="en-GB" dirty="0"/>
              <a:t> ="</a:t>
            </a:r>
            <a:r>
              <a:rPr lang="en-GB" dirty="0" err="1"/>
              <a:t>catchtheException</a:t>
            </a:r>
            <a:r>
              <a:rPr lang="en-GB" dirty="0"/>
              <a:t>"</a:t>
            </a:r>
            <a:r>
              <a:rPr lang="en-GB" b="1" dirty="0"/>
              <a:t>&gt;</a:t>
            </a:r>
            <a:r>
              <a:rPr lang="en-GB" dirty="0"/>
              <a:t>  </a:t>
            </a:r>
          </a:p>
          <a:p>
            <a:pPr>
              <a:spcBef>
                <a:spcPts val="0"/>
              </a:spcBef>
              <a:buNone/>
            </a:pPr>
            <a:r>
              <a:rPr lang="en-GB" dirty="0"/>
              <a:t>   </a:t>
            </a:r>
            <a:r>
              <a:rPr lang="en-GB" b="1" dirty="0"/>
              <a:t>&lt;</a:t>
            </a:r>
            <a:r>
              <a:rPr lang="en-GB" dirty="0"/>
              <a:t>% </a:t>
            </a:r>
            <a:r>
              <a:rPr lang="en-GB" dirty="0" err="1"/>
              <a:t>int</a:t>
            </a:r>
            <a:r>
              <a:rPr lang="en-GB" dirty="0"/>
              <a:t> x = 2/0;%</a:t>
            </a:r>
            <a:r>
              <a:rPr lang="en-GB" b="1" dirty="0"/>
              <a:t>&gt;</a:t>
            </a:r>
            <a:r>
              <a:rPr lang="en-GB" dirty="0"/>
              <a:t>  </a:t>
            </a:r>
          </a:p>
          <a:p>
            <a:pPr>
              <a:spcBef>
                <a:spcPts val="0"/>
              </a:spcBef>
              <a:buNone/>
            </a:pPr>
            <a:r>
              <a:rPr lang="en-GB" b="1" dirty="0"/>
              <a:t>&lt;/c:catch&gt;</a:t>
            </a:r>
            <a:r>
              <a:rPr lang="en-GB" dirty="0"/>
              <a:t>  </a:t>
            </a:r>
          </a:p>
          <a:p>
            <a:pPr>
              <a:spcBef>
                <a:spcPts val="0"/>
              </a:spcBef>
              <a:buNone/>
            </a:pPr>
            <a:r>
              <a:rPr lang="en-GB" dirty="0"/>
              <a:t>  </a:t>
            </a:r>
          </a:p>
          <a:p>
            <a:pPr>
              <a:spcBef>
                <a:spcPts val="0"/>
              </a:spcBef>
              <a:buNone/>
            </a:pPr>
            <a:r>
              <a:rPr lang="en-GB" b="1" dirty="0"/>
              <a:t>&lt;c:if</a:t>
            </a:r>
            <a:r>
              <a:rPr lang="en-GB" dirty="0"/>
              <a:t> test = "${</a:t>
            </a:r>
            <a:r>
              <a:rPr lang="en-GB" dirty="0" err="1"/>
              <a:t>catchtheException</a:t>
            </a:r>
            <a:r>
              <a:rPr lang="en-GB" dirty="0"/>
              <a:t> != null}"</a:t>
            </a:r>
            <a:r>
              <a:rPr lang="en-GB" b="1" dirty="0"/>
              <a:t>&gt;</a:t>
            </a:r>
            <a:r>
              <a:rPr lang="en-GB" dirty="0"/>
              <a:t>  </a:t>
            </a:r>
          </a:p>
          <a:p>
            <a:pPr>
              <a:spcBef>
                <a:spcPts val="0"/>
              </a:spcBef>
              <a:buNone/>
            </a:pPr>
            <a:r>
              <a:rPr lang="en-GB" dirty="0"/>
              <a:t>   </a:t>
            </a:r>
            <a:r>
              <a:rPr lang="en-GB" b="1" dirty="0"/>
              <a:t>&lt;p&gt;</a:t>
            </a:r>
            <a:r>
              <a:rPr lang="en-GB" dirty="0"/>
              <a:t>The type of exception is : ${</a:t>
            </a:r>
            <a:r>
              <a:rPr lang="en-GB" dirty="0" err="1"/>
              <a:t>catchtheException</a:t>
            </a:r>
            <a:r>
              <a:rPr lang="en-GB" dirty="0"/>
              <a:t>} </a:t>
            </a:r>
            <a:r>
              <a:rPr lang="en-GB" b="1" dirty="0"/>
              <a:t>&lt;</a:t>
            </a:r>
            <a:r>
              <a:rPr lang="en-GB" b="1" dirty="0" err="1"/>
              <a:t>br</a:t>
            </a:r>
            <a:r>
              <a:rPr lang="en-GB" dirty="0"/>
              <a:t> </a:t>
            </a:r>
            <a:r>
              <a:rPr lang="en-GB" b="1" dirty="0"/>
              <a:t>/&gt;</a:t>
            </a:r>
            <a:r>
              <a:rPr lang="en-GB" dirty="0"/>
              <a:t>  </a:t>
            </a:r>
          </a:p>
          <a:p>
            <a:pPr>
              <a:spcBef>
                <a:spcPts val="0"/>
              </a:spcBef>
              <a:buNone/>
            </a:pPr>
            <a:r>
              <a:rPr lang="en-GB" dirty="0"/>
              <a:t>   There is an exception: ${</a:t>
            </a:r>
            <a:r>
              <a:rPr lang="en-GB" dirty="0" err="1"/>
              <a:t>catchtheException.message</a:t>
            </a:r>
            <a:r>
              <a:rPr lang="en-GB" dirty="0"/>
              <a:t>}</a:t>
            </a:r>
            <a:r>
              <a:rPr lang="en-GB" b="1" dirty="0"/>
              <a:t>&lt;/p&gt;</a:t>
            </a:r>
            <a:r>
              <a:rPr lang="en-GB" dirty="0"/>
              <a:t>  </a:t>
            </a:r>
          </a:p>
          <a:p>
            <a:pPr>
              <a:spcBef>
                <a:spcPts val="0"/>
              </a:spcBef>
              <a:buNone/>
            </a:pPr>
            <a:r>
              <a:rPr lang="en-GB" b="1" dirty="0"/>
              <a:t>&lt;/c:if&gt;</a:t>
            </a:r>
            <a:r>
              <a:rPr lang="en-GB" dirty="0"/>
              <a:t>  </a:t>
            </a:r>
          </a:p>
          <a:p>
            <a:pPr>
              <a:spcBef>
                <a:spcPts val="0"/>
              </a:spcBef>
              <a:buNone/>
            </a:pPr>
            <a:r>
              <a:rPr lang="en-GB" dirty="0"/>
              <a:t>  </a:t>
            </a:r>
          </a:p>
          <a:p>
            <a:pPr>
              <a:spcBef>
                <a:spcPts val="0"/>
              </a:spcBef>
              <a:buNone/>
            </a:pPr>
            <a:r>
              <a:rPr lang="en-GB" b="1" dirty="0"/>
              <a:t>&lt;/body&gt;</a:t>
            </a:r>
            <a:r>
              <a:rPr lang="en-GB" dirty="0"/>
              <a:t>  </a:t>
            </a:r>
          </a:p>
          <a:p>
            <a:pPr>
              <a:spcBef>
                <a:spcPts val="0"/>
              </a:spcBef>
              <a:buNone/>
            </a:pPr>
            <a:r>
              <a:rPr lang="en-GB" b="1" dirty="0"/>
              <a:t>&lt;/html&gt;</a:t>
            </a:r>
            <a:r>
              <a:rPr lang="en-GB" dirty="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136</a:t>
            </a:fld>
            <a:endParaRPr lang="en-US" alt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JSTL Core &lt;c:if&gt; Tag</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137</a:t>
            </a:fld>
            <a:endParaRPr lang="en-US" altLang="en-US"/>
          </a:p>
        </p:txBody>
      </p:sp>
      <p:sp>
        <p:nvSpPr>
          <p:cNvPr id="6" name="Content Placeholder 5"/>
          <p:cNvSpPr>
            <a:spLocks noGrp="1"/>
          </p:cNvSpPr>
          <p:nvPr>
            <p:ph idx="1"/>
          </p:nvPr>
        </p:nvSpPr>
        <p:spPr/>
        <p:txBody>
          <a:bodyPr/>
          <a:lstStyle/>
          <a:p>
            <a:r>
              <a:rPr lang="en-GB" dirty="0"/>
              <a:t>The &lt; c:if &gt; tag is used for testing the condition and it display the body content, if the expression evaluated is true.</a:t>
            </a:r>
          </a:p>
          <a:p>
            <a:r>
              <a:rPr lang="en-GB" dirty="0"/>
              <a:t>It is a simple conditional tag which is used for evaluating the body content, if the supplied condition is true.</a:t>
            </a:r>
          </a:p>
          <a:p>
            <a:r>
              <a:rPr lang="en-GB" dirty="0"/>
              <a:t>Let's see the simple example of c:if tag:</a:t>
            </a:r>
          </a:p>
          <a:p>
            <a:r>
              <a:rPr lang="en-GB" b="1" dirty="0"/>
              <a:t>&lt;</a:t>
            </a:r>
            <a:r>
              <a:rPr lang="en-GB" dirty="0"/>
              <a:t>%@ </a:t>
            </a:r>
            <a:r>
              <a:rPr lang="en-GB" dirty="0" err="1"/>
              <a:t>taglib</a:t>
            </a:r>
            <a:r>
              <a:rPr lang="en-GB" dirty="0"/>
              <a:t> </a:t>
            </a:r>
            <a:r>
              <a:rPr lang="en-GB" dirty="0" err="1"/>
              <a:t>uri</a:t>
            </a:r>
            <a:r>
              <a:rPr lang="en-GB" dirty="0"/>
              <a:t>="http://java.sun.com/jsp/jstl/core" prefix="c" %</a:t>
            </a:r>
            <a:r>
              <a:rPr lang="en-GB" b="1" dirty="0"/>
              <a:t>&gt;</a:t>
            </a:r>
            <a:r>
              <a:rPr lang="en-GB" dirty="0"/>
              <a:t>  </a:t>
            </a:r>
          </a:p>
          <a:p>
            <a:pPr>
              <a:spcBef>
                <a:spcPts val="0"/>
              </a:spcBef>
              <a:buNone/>
            </a:pPr>
            <a:r>
              <a:rPr lang="en-GB" b="1" dirty="0"/>
              <a:t>&lt;html&gt;</a:t>
            </a:r>
            <a:r>
              <a:rPr lang="en-GB" dirty="0"/>
              <a:t>  </a:t>
            </a:r>
          </a:p>
          <a:p>
            <a:pPr>
              <a:spcBef>
                <a:spcPts val="0"/>
              </a:spcBef>
              <a:buNone/>
            </a:pPr>
            <a:r>
              <a:rPr lang="en-GB" b="1" dirty="0"/>
              <a:t>&lt;head&gt;</a:t>
            </a:r>
            <a:r>
              <a:rPr lang="en-GB" dirty="0"/>
              <a:t>  </a:t>
            </a:r>
          </a:p>
          <a:p>
            <a:pPr>
              <a:spcBef>
                <a:spcPts val="0"/>
              </a:spcBef>
              <a:buNone/>
            </a:pPr>
            <a:r>
              <a:rPr lang="en-GB" b="1" dirty="0"/>
              <a:t>&lt;title&gt;</a:t>
            </a:r>
            <a:r>
              <a:rPr lang="en-GB" dirty="0"/>
              <a:t>Core Tag Example</a:t>
            </a:r>
            <a:r>
              <a:rPr lang="en-GB" b="1" dirty="0"/>
              <a:t>&lt;/title&gt;</a:t>
            </a:r>
            <a:r>
              <a:rPr lang="en-GB" dirty="0"/>
              <a:t>  </a:t>
            </a:r>
          </a:p>
          <a:p>
            <a:pPr>
              <a:spcBef>
                <a:spcPts val="0"/>
              </a:spcBef>
              <a:buNone/>
            </a:pPr>
            <a:r>
              <a:rPr lang="en-GB" b="1" dirty="0"/>
              <a:t>&lt;/head&gt;</a:t>
            </a:r>
            <a:r>
              <a:rPr lang="en-GB" dirty="0"/>
              <a:t>  </a:t>
            </a:r>
          </a:p>
          <a:p>
            <a:pPr>
              <a:spcBef>
                <a:spcPts val="0"/>
              </a:spcBef>
              <a:buNone/>
            </a:pPr>
            <a:r>
              <a:rPr lang="en-GB" b="1" dirty="0"/>
              <a:t>&lt;body&gt;</a:t>
            </a:r>
            <a:r>
              <a:rPr lang="en-GB" dirty="0"/>
              <a:t>  </a:t>
            </a:r>
          </a:p>
          <a:p>
            <a:pPr>
              <a:spcBef>
                <a:spcPts val="0"/>
              </a:spcBef>
              <a:buNone/>
            </a:pPr>
            <a:r>
              <a:rPr lang="en-GB" b="1" dirty="0"/>
              <a:t>&lt;c:set</a:t>
            </a:r>
            <a:r>
              <a:rPr lang="en-GB" dirty="0"/>
              <a:t> </a:t>
            </a:r>
            <a:r>
              <a:rPr lang="en-GB" dirty="0" err="1"/>
              <a:t>var</a:t>
            </a:r>
            <a:r>
              <a:rPr lang="en-GB" dirty="0"/>
              <a:t>="income" scope="session" value="${4000*4}"</a:t>
            </a:r>
            <a:r>
              <a:rPr lang="en-GB" b="1" dirty="0"/>
              <a:t>/&gt;</a:t>
            </a:r>
            <a:r>
              <a:rPr lang="en-GB" dirty="0"/>
              <a:t>  </a:t>
            </a:r>
          </a:p>
          <a:p>
            <a:pPr>
              <a:spcBef>
                <a:spcPts val="0"/>
              </a:spcBef>
              <a:buNone/>
            </a:pPr>
            <a:r>
              <a:rPr lang="en-GB" b="1" dirty="0"/>
              <a:t>&lt;c:if</a:t>
            </a:r>
            <a:r>
              <a:rPr lang="en-GB" dirty="0"/>
              <a:t> test="${income &gt; 8000}"</a:t>
            </a:r>
            <a:r>
              <a:rPr lang="en-GB" b="1" dirty="0"/>
              <a:t>&gt;</a:t>
            </a:r>
            <a:r>
              <a:rPr lang="en-GB" dirty="0"/>
              <a:t>  </a:t>
            </a:r>
          </a:p>
          <a:p>
            <a:pPr>
              <a:spcBef>
                <a:spcPts val="0"/>
              </a:spcBef>
              <a:buNone/>
            </a:pPr>
            <a:r>
              <a:rPr lang="en-GB" dirty="0"/>
              <a:t>   </a:t>
            </a:r>
            <a:r>
              <a:rPr lang="en-GB" b="1" dirty="0"/>
              <a:t>&lt;p&gt;</a:t>
            </a:r>
            <a:r>
              <a:rPr lang="en-GB" dirty="0"/>
              <a:t>My income is: </a:t>
            </a:r>
            <a:r>
              <a:rPr lang="en-GB" b="1" dirty="0"/>
              <a:t>&lt;c:out</a:t>
            </a:r>
            <a:r>
              <a:rPr lang="en-GB" dirty="0"/>
              <a:t> value="${income}"</a:t>
            </a:r>
            <a:r>
              <a:rPr lang="en-GB" b="1" dirty="0"/>
              <a:t>/&gt;&lt;p&gt;</a:t>
            </a:r>
            <a:r>
              <a:rPr lang="en-GB" dirty="0"/>
              <a:t>  </a:t>
            </a:r>
          </a:p>
          <a:p>
            <a:pPr>
              <a:spcBef>
                <a:spcPts val="0"/>
              </a:spcBef>
              <a:buNone/>
            </a:pPr>
            <a:r>
              <a:rPr lang="en-GB" b="1" dirty="0"/>
              <a:t>&lt;/c:if&gt;</a:t>
            </a:r>
            <a:r>
              <a:rPr lang="en-GB" dirty="0"/>
              <a:t>  </a:t>
            </a:r>
          </a:p>
          <a:p>
            <a:pPr>
              <a:spcBef>
                <a:spcPts val="0"/>
              </a:spcBef>
              <a:buNone/>
            </a:pPr>
            <a:r>
              <a:rPr lang="en-GB" b="1" dirty="0"/>
              <a:t>&lt;/body&gt;</a:t>
            </a:r>
            <a:r>
              <a:rPr lang="en-GB" dirty="0"/>
              <a:t>  </a:t>
            </a:r>
          </a:p>
          <a:p>
            <a:pPr>
              <a:spcBef>
                <a:spcPts val="0"/>
              </a:spcBef>
              <a:buNone/>
            </a:pPr>
            <a:r>
              <a:rPr lang="en-GB" b="1" dirty="0"/>
              <a:t>&lt;/html&gt;</a:t>
            </a:r>
            <a:r>
              <a:rPr lang="en-GB" dirty="0"/>
              <a:t>  </a:t>
            </a:r>
          </a:p>
          <a:p>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JSTL Core &lt;c:choose&gt;, &lt;c:when&gt;, &lt;c:otherwise&gt; Tag</a:t>
            </a:r>
          </a:p>
        </p:txBody>
      </p:sp>
      <p:sp>
        <p:nvSpPr>
          <p:cNvPr id="3" name="Content Placeholder 2"/>
          <p:cNvSpPr>
            <a:spLocks noGrp="1"/>
          </p:cNvSpPr>
          <p:nvPr>
            <p:ph idx="1"/>
          </p:nvPr>
        </p:nvSpPr>
        <p:spPr/>
        <p:txBody>
          <a:bodyPr/>
          <a:lstStyle/>
          <a:p>
            <a:r>
              <a:rPr lang="en-GB" dirty="0"/>
              <a:t>The &lt; c:choose &gt; tag is a conditional tag that establish a context for mutually exclusive conditional operations. It works like a Java </a:t>
            </a:r>
            <a:r>
              <a:rPr lang="en-GB" b="1" dirty="0"/>
              <a:t>switch </a:t>
            </a:r>
            <a:r>
              <a:rPr lang="en-GB" dirty="0"/>
              <a:t>statement in which we choose between a numbers of alternatives.</a:t>
            </a:r>
          </a:p>
          <a:p>
            <a:r>
              <a:rPr lang="en-GB" dirty="0"/>
              <a:t>The &lt;c:when &gt; is </a:t>
            </a:r>
            <a:r>
              <a:rPr lang="en-GB" dirty="0" err="1"/>
              <a:t>subtag</a:t>
            </a:r>
            <a:r>
              <a:rPr lang="en-GB" dirty="0"/>
              <a:t> of &lt;choose &gt; that will include its body if the condition evaluated be 'true'.</a:t>
            </a:r>
          </a:p>
          <a:p>
            <a:r>
              <a:rPr lang="en-GB" dirty="0"/>
              <a:t>The &lt; c:otherwise &gt; is also </a:t>
            </a:r>
            <a:r>
              <a:rPr lang="en-GB" dirty="0" err="1"/>
              <a:t>subtag</a:t>
            </a:r>
            <a:r>
              <a:rPr lang="en-GB" dirty="0"/>
              <a:t> of &lt; choose &gt; it follows &amp;</a:t>
            </a:r>
            <a:r>
              <a:rPr lang="en-GB" dirty="0" err="1"/>
              <a:t>l;twhen</a:t>
            </a:r>
            <a:r>
              <a:rPr lang="en-GB" dirty="0"/>
              <a:t> &gt; tags and runs only if all the prior condition evaluated is 'false'.</a:t>
            </a:r>
          </a:p>
          <a:p>
            <a:r>
              <a:rPr lang="en-GB" dirty="0"/>
              <a:t>The c:when and c:otherwise works like if-else statement. But it must be placed inside c:choose tag.</a:t>
            </a:r>
          </a:p>
          <a:p>
            <a:r>
              <a:rPr lang="en-US" dirty="0"/>
              <a:t>%@ </a:t>
            </a:r>
            <a:r>
              <a:rPr lang="en-US" dirty="0" err="1"/>
              <a:t>taglib</a:t>
            </a:r>
            <a:r>
              <a:rPr lang="en-US" dirty="0"/>
              <a:t> </a:t>
            </a:r>
            <a:r>
              <a:rPr lang="en-US" dirty="0" err="1"/>
              <a:t>uri</a:t>
            </a:r>
            <a:r>
              <a:rPr lang="en-US" dirty="0"/>
              <a:t>="http://java.sun.com/jsp/jstl/core" prefix="c" %</a:t>
            </a:r>
            <a:r>
              <a:rPr lang="en-US" b="1" dirty="0"/>
              <a:t>&gt;</a:t>
            </a:r>
            <a:r>
              <a:rPr lang="en-US" dirty="0"/>
              <a:t>  </a:t>
            </a:r>
          </a:p>
          <a:p>
            <a:pPr>
              <a:spcBef>
                <a:spcPts val="0"/>
              </a:spcBef>
              <a:buNone/>
            </a:pPr>
            <a:r>
              <a:rPr lang="en-US" sz="2000" b="1" dirty="0"/>
              <a:t>&lt;html&gt;</a:t>
            </a:r>
            <a:r>
              <a:rPr lang="en-US" sz="2000" dirty="0"/>
              <a:t>  </a:t>
            </a:r>
          </a:p>
          <a:p>
            <a:pPr>
              <a:spcBef>
                <a:spcPts val="0"/>
              </a:spcBef>
              <a:buNone/>
            </a:pPr>
            <a:r>
              <a:rPr lang="en-US" sz="2000" b="1" dirty="0"/>
              <a:t>&lt;head&gt;</a:t>
            </a:r>
            <a:r>
              <a:rPr lang="en-US" sz="2000" dirty="0"/>
              <a:t>  </a:t>
            </a:r>
          </a:p>
          <a:p>
            <a:pPr>
              <a:spcBef>
                <a:spcPts val="0"/>
              </a:spcBef>
              <a:buNone/>
            </a:pPr>
            <a:r>
              <a:rPr lang="en-US" sz="2000" b="1" dirty="0"/>
              <a:t>&lt;title&gt;</a:t>
            </a:r>
            <a:r>
              <a:rPr lang="en-US" sz="2000" dirty="0"/>
              <a:t>Core Tag Example</a:t>
            </a:r>
            <a:r>
              <a:rPr lang="en-US" sz="2000" b="1" dirty="0"/>
              <a:t>&lt;/title&gt;</a:t>
            </a:r>
            <a:r>
              <a:rPr lang="en-US" sz="2000" dirty="0"/>
              <a:t>  </a:t>
            </a:r>
          </a:p>
          <a:p>
            <a:pPr>
              <a:spcBef>
                <a:spcPts val="0"/>
              </a:spcBef>
              <a:buNone/>
            </a:pPr>
            <a:r>
              <a:rPr lang="en-US" sz="2000" b="1" dirty="0"/>
              <a:t>&lt;/head&gt;</a:t>
            </a:r>
            <a:r>
              <a:rPr lang="en-US" sz="2000" dirty="0"/>
              <a:t>  </a:t>
            </a:r>
          </a:p>
          <a:p>
            <a:pPr>
              <a:spcBef>
                <a:spcPts val="0"/>
              </a:spcBef>
              <a:buNone/>
            </a:pPr>
            <a:r>
              <a:rPr lang="en-US" sz="2000" b="1" dirty="0"/>
              <a:t>&lt;body&gt;</a:t>
            </a:r>
            <a:r>
              <a:rPr lang="en-US" sz="2000" dirty="0"/>
              <a:t>  </a:t>
            </a:r>
          </a:p>
          <a:p>
            <a:pPr>
              <a:spcBef>
                <a:spcPts val="0"/>
              </a:spcBef>
              <a:buNone/>
            </a:pPr>
            <a:r>
              <a:rPr lang="en-US" sz="2000" b="1" dirty="0"/>
              <a:t>&lt;c:set</a:t>
            </a:r>
            <a:r>
              <a:rPr lang="en-US" sz="2000" dirty="0"/>
              <a:t> </a:t>
            </a:r>
            <a:r>
              <a:rPr lang="en-US" sz="2000" dirty="0" err="1"/>
              <a:t>var</a:t>
            </a:r>
            <a:r>
              <a:rPr lang="en-US" sz="2000" dirty="0"/>
              <a:t>="income" scope="session" value="${4000*4}"</a:t>
            </a:r>
            <a:r>
              <a:rPr lang="en-US" sz="2000" b="1" dirty="0"/>
              <a:t>/&gt;</a:t>
            </a:r>
            <a:r>
              <a:rPr lang="en-US" sz="2000" dirty="0"/>
              <a:t>  </a:t>
            </a:r>
          </a:p>
          <a:p>
            <a:pPr>
              <a:spcBef>
                <a:spcPts val="0"/>
              </a:spcBef>
              <a:buNone/>
            </a:pPr>
            <a:r>
              <a:rPr lang="en-US" sz="2000" b="1" dirty="0"/>
              <a:t>&lt;p&gt;</a:t>
            </a:r>
            <a:r>
              <a:rPr lang="en-US" sz="2000" dirty="0"/>
              <a:t>Your income is : </a:t>
            </a:r>
            <a:r>
              <a:rPr lang="en-US" sz="2000" b="1" dirty="0"/>
              <a:t>&lt;c:out</a:t>
            </a:r>
            <a:r>
              <a:rPr lang="en-US" sz="2000" dirty="0"/>
              <a:t> value="${income}"</a:t>
            </a:r>
            <a:r>
              <a:rPr lang="en-US" sz="2000" b="1" dirty="0"/>
              <a:t>/&gt;&lt;/p&gt;</a:t>
            </a:r>
            <a:r>
              <a:rPr lang="en-US" sz="2000" dirty="0"/>
              <a:t>  </a:t>
            </a:r>
          </a:p>
          <a:p>
            <a:pPr>
              <a:spcBef>
                <a:spcPts val="0"/>
              </a:spcBef>
              <a:buNone/>
            </a:pPr>
            <a:r>
              <a:rPr lang="en-US" sz="2000" b="1" dirty="0"/>
              <a:t>&lt;c:choose&gt;</a:t>
            </a:r>
            <a:r>
              <a:rPr lang="en-US" sz="2000" dirty="0"/>
              <a:t>  </a:t>
            </a:r>
          </a:p>
          <a:p>
            <a:pPr>
              <a:spcBef>
                <a:spcPts val="0"/>
              </a:spcBef>
              <a:buNone/>
            </a:pPr>
            <a:r>
              <a:rPr lang="en-US" sz="2000" dirty="0"/>
              <a:t>    </a:t>
            </a:r>
            <a:r>
              <a:rPr lang="en-US" sz="2000" b="1" dirty="0"/>
              <a:t>&lt;c:when</a:t>
            </a:r>
            <a:r>
              <a:rPr lang="en-US" sz="2000" dirty="0"/>
              <a:t> test="${income &lt;= 1000}"</a:t>
            </a:r>
            <a:r>
              <a:rPr lang="en-US" sz="2000" b="1" dirty="0"/>
              <a:t>&gt;</a:t>
            </a:r>
            <a:r>
              <a:rPr lang="en-US" sz="2000" dirty="0"/>
              <a:t>  </a:t>
            </a:r>
          </a:p>
          <a:p>
            <a:pPr>
              <a:spcBef>
                <a:spcPts val="0"/>
              </a:spcBef>
              <a:buNone/>
            </a:pPr>
            <a:r>
              <a:rPr lang="en-US" sz="2000" dirty="0"/>
              <a:t>       Income is not good.  </a:t>
            </a:r>
          </a:p>
          <a:p>
            <a:pPr>
              <a:spcBef>
                <a:spcPts val="0"/>
              </a:spcBef>
              <a:buNone/>
            </a:pPr>
            <a:r>
              <a:rPr lang="en-US" sz="2000" dirty="0"/>
              <a:t>    </a:t>
            </a:r>
            <a:r>
              <a:rPr lang="en-US" sz="2000" b="1" dirty="0"/>
              <a:t>&lt;/c:when&gt;</a:t>
            </a:r>
            <a:r>
              <a:rPr lang="en-US" sz="2000" dirty="0"/>
              <a:t>  </a:t>
            </a:r>
          </a:p>
          <a:p>
            <a:pPr>
              <a:spcBef>
                <a:spcPts val="0"/>
              </a:spcBef>
              <a:buNone/>
            </a:pPr>
            <a:r>
              <a:rPr lang="en-US" sz="2000" dirty="0"/>
              <a:t>    </a:t>
            </a:r>
            <a:r>
              <a:rPr lang="en-US" sz="2000" b="1" dirty="0"/>
              <a:t>&lt;c:when</a:t>
            </a:r>
            <a:r>
              <a:rPr lang="en-US" sz="2000" dirty="0"/>
              <a:t> test="${income &gt; 10000}"</a:t>
            </a:r>
            <a:r>
              <a:rPr lang="en-US" sz="2000" b="1" dirty="0"/>
              <a:t>&gt;</a:t>
            </a:r>
            <a:r>
              <a:rPr lang="en-US" sz="2000" dirty="0"/>
              <a:t>  </a:t>
            </a:r>
          </a:p>
          <a:p>
            <a:pPr>
              <a:spcBef>
                <a:spcPts val="0"/>
              </a:spcBef>
              <a:buNone/>
            </a:pPr>
            <a:r>
              <a:rPr lang="en-US" sz="2000" dirty="0"/>
              <a:t>        Income is very good.  </a:t>
            </a:r>
          </a:p>
          <a:p>
            <a:pPr>
              <a:spcBef>
                <a:spcPts val="0"/>
              </a:spcBef>
              <a:buNone/>
            </a:pPr>
            <a:r>
              <a:rPr lang="en-US" sz="2000" dirty="0"/>
              <a:t>    </a:t>
            </a:r>
            <a:r>
              <a:rPr lang="en-US" sz="2000" b="1" dirty="0"/>
              <a:t>&lt;/c:when&gt;</a:t>
            </a:r>
            <a:r>
              <a:rPr lang="en-US" sz="2000" dirty="0"/>
              <a:t>  </a:t>
            </a:r>
          </a:p>
          <a:p>
            <a:pPr>
              <a:spcBef>
                <a:spcPts val="0"/>
              </a:spcBef>
              <a:buNone/>
            </a:pPr>
            <a:r>
              <a:rPr lang="en-US" sz="2000" dirty="0"/>
              <a:t>    </a:t>
            </a:r>
            <a:r>
              <a:rPr lang="en-US" sz="2000" b="1" dirty="0"/>
              <a:t>&lt;c:otherwise&gt;</a:t>
            </a:r>
            <a:r>
              <a:rPr lang="en-US" sz="2000" dirty="0"/>
              <a:t>  </a:t>
            </a:r>
          </a:p>
          <a:p>
            <a:pPr>
              <a:spcBef>
                <a:spcPts val="0"/>
              </a:spcBef>
              <a:buNone/>
            </a:pPr>
            <a:r>
              <a:rPr lang="en-US" sz="2000" dirty="0"/>
              <a:t>       Income is undetermined...  </a:t>
            </a:r>
          </a:p>
          <a:p>
            <a:pPr>
              <a:spcBef>
                <a:spcPts val="0"/>
              </a:spcBef>
              <a:buNone/>
            </a:pPr>
            <a:r>
              <a:rPr lang="en-US" sz="2000" dirty="0"/>
              <a:t>    </a:t>
            </a:r>
            <a:r>
              <a:rPr lang="en-US" sz="2000" b="1" dirty="0"/>
              <a:t>&lt;/c:otherwise&gt;</a:t>
            </a:r>
            <a:r>
              <a:rPr lang="en-US" sz="2000" dirty="0"/>
              <a:t>  </a:t>
            </a:r>
          </a:p>
          <a:p>
            <a:pPr>
              <a:spcBef>
                <a:spcPts val="0"/>
              </a:spcBef>
              <a:buNone/>
            </a:pPr>
            <a:r>
              <a:rPr lang="en-US" sz="2000" b="1" dirty="0"/>
              <a:t>&lt;/c:choose&gt;</a:t>
            </a:r>
            <a:r>
              <a:rPr lang="en-US" sz="2000" dirty="0"/>
              <a:t>  </a:t>
            </a:r>
          </a:p>
          <a:p>
            <a:pPr>
              <a:spcBef>
                <a:spcPts val="0"/>
              </a:spcBef>
              <a:buNone/>
            </a:pPr>
            <a:r>
              <a:rPr lang="en-US" sz="2000" b="1" dirty="0"/>
              <a:t>&lt;/body&gt;</a:t>
            </a:r>
            <a:r>
              <a:rPr lang="en-US" sz="2000" dirty="0"/>
              <a:t>  </a:t>
            </a:r>
          </a:p>
          <a:p>
            <a:pPr>
              <a:spcBef>
                <a:spcPts val="0"/>
              </a:spcBef>
              <a:buNone/>
            </a:pPr>
            <a:r>
              <a:rPr lang="en-US" sz="2000" b="1" dirty="0"/>
              <a:t>&lt;/html&gt;</a:t>
            </a:r>
            <a:r>
              <a:rPr lang="en-US" sz="2000" dirty="0"/>
              <a:t>  </a:t>
            </a:r>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138</a:t>
            </a:fld>
            <a:endParaRPr lang="en-US" alt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t>
            </a:r>
            <a:r>
              <a:rPr lang="en-US" dirty="0"/>
              <a:t>STL Core &lt;c:forEach&gt; Tag</a:t>
            </a:r>
            <a:br>
              <a:rPr lang="en-US" dirty="0"/>
            </a:br>
            <a:endParaRPr lang="en-US" dirty="0"/>
          </a:p>
        </p:txBody>
      </p:sp>
      <p:sp>
        <p:nvSpPr>
          <p:cNvPr id="3" name="Content Placeholder 2"/>
          <p:cNvSpPr>
            <a:spLocks noGrp="1"/>
          </p:cNvSpPr>
          <p:nvPr>
            <p:ph idx="1"/>
          </p:nvPr>
        </p:nvSpPr>
        <p:spPr/>
        <p:txBody>
          <a:bodyPr/>
          <a:lstStyle/>
          <a:p>
            <a:r>
              <a:rPr lang="en-GB" sz="1800" dirty="0"/>
              <a:t>The &lt;c:for each &gt; is an iteration tag used for repeating the nested body content for fixed number of times or over the collection.</a:t>
            </a:r>
          </a:p>
          <a:p>
            <a:r>
              <a:rPr lang="en-GB" sz="1800" dirty="0"/>
              <a:t>These tag used as a good alternative for embedding a Java </a:t>
            </a:r>
            <a:r>
              <a:rPr lang="en-GB" sz="1800" b="1" dirty="0"/>
              <a:t>while, do-while, or for </a:t>
            </a:r>
            <a:r>
              <a:rPr lang="en-GB" sz="1800" dirty="0"/>
              <a:t>loop via a </a:t>
            </a:r>
            <a:r>
              <a:rPr lang="en-GB" sz="1800" dirty="0" err="1"/>
              <a:t>scriptlet</a:t>
            </a:r>
            <a:r>
              <a:rPr lang="en-GB" sz="1800" dirty="0"/>
              <a:t>. The &lt; c:for each &gt; tag is most commonly used tag because it iterates over a collection of object.</a:t>
            </a:r>
          </a:p>
          <a:p>
            <a:r>
              <a:rPr lang="en-GB" sz="1800" dirty="0"/>
              <a:t>Let's see the simple example of tag:</a:t>
            </a:r>
          </a:p>
          <a:p>
            <a:r>
              <a:rPr lang="en-GB" sz="1800" b="1" dirty="0"/>
              <a:t>&lt;</a:t>
            </a:r>
            <a:r>
              <a:rPr lang="en-GB" sz="1800" dirty="0"/>
              <a:t>%@ </a:t>
            </a:r>
            <a:r>
              <a:rPr lang="en-GB" sz="1800" dirty="0" err="1"/>
              <a:t>taglib</a:t>
            </a:r>
            <a:r>
              <a:rPr lang="en-GB" sz="1800" dirty="0"/>
              <a:t> </a:t>
            </a:r>
            <a:r>
              <a:rPr lang="en-GB" sz="1800" dirty="0" err="1"/>
              <a:t>uri</a:t>
            </a:r>
            <a:r>
              <a:rPr lang="en-GB" sz="1800" dirty="0"/>
              <a:t>="http://java.sun.com/jsp/jstl/core" prefix="c" %</a:t>
            </a:r>
            <a:r>
              <a:rPr lang="en-GB" sz="1800" b="1" dirty="0"/>
              <a:t>&gt;</a:t>
            </a:r>
            <a:r>
              <a:rPr lang="en-GB" sz="1800" dirty="0"/>
              <a:t>  </a:t>
            </a:r>
          </a:p>
          <a:p>
            <a:pPr>
              <a:spcBef>
                <a:spcPts val="0"/>
              </a:spcBef>
              <a:buNone/>
            </a:pPr>
            <a:r>
              <a:rPr lang="en-GB" sz="1800" b="1" dirty="0"/>
              <a:t>&lt;html&gt;</a:t>
            </a:r>
            <a:r>
              <a:rPr lang="en-GB" sz="1800" dirty="0"/>
              <a:t>  </a:t>
            </a:r>
          </a:p>
          <a:p>
            <a:pPr>
              <a:spcBef>
                <a:spcPts val="0"/>
              </a:spcBef>
              <a:buNone/>
            </a:pPr>
            <a:r>
              <a:rPr lang="en-GB" sz="1800" b="1" dirty="0"/>
              <a:t>&lt;head&gt;</a:t>
            </a:r>
            <a:r>
              <a:rPr lang="en-GB" sz="1800" dirty="0"/>
              <a:t>  </a:t>
            </a:r>
          </a:p>
          <a:p>
            <a:pPr>
              <a:spcBef>
                <a:spcPts val="0"/>
              </a:spcBef>
              <a:buNone/>
            </a:pPr>
            <a:r>
              <a:rPr lang="en-GB" sz="1800" b="1" dirty="0"/>
              <a:t>&lt;title&gt;</a:t>
            </a:r>
            <a:r>
              <a:rPr lang="en-GB" sz="1800" dirty="0"/>
              <a:t>Core Tag Example</a:t>
            </a:r>
            <a:r>
              <a:rPr lang="en-GB" sz="1800" b="1" dirty="0"/>
              <a:t>&lt;/title&gt;</a:t>
            </a:r>
            <a:r>
              <a:rPr lang="en-GB" sz="1800" dirty="0"/>
              <a:t>  </a:t>
            </a:r>
          </a:p>
          <a:p>
            <a:pPr>
              <a:spcBef>
                <a:spcPts val="0"/>
              </a:spcBef>
              <a:buNone/>
            </a:pPr>
            <a:r>
              <a:rPr lang="en-GB" sz="1800" b="1" dirty="0"/>
              <a:t>&lt;/head&gt;</a:t>
            </a:r>
            <a:r>
              <a:rPr lang="en-GB" sz="1800" dirty="0"/>
              <a:t>  </a:t>
            </a:r>
          </a:p>
          <a:p>
            <a:pPr>
              <a:spcBef>
                <a:spcPts val="0"/>
              </a:spcBef>
              <a:buNone/>
            </a:pPr>
            <a:r>
              <a:rPr lang="en-GB" sz="1800" b="1" dirty="0"/>
              <a:t>&lt;body&gt;</a:t>
            </a:r>
            <a:r>
              <a:rPr lang="en-GB" sz="1800" dirty="0"/>
              <a:t>  </a:t>
            </a:r>
          </a:p>
          <a:p>
            <a:pPr>
              <a:spcBef>
                <a:spcPts val="0"/>
              </a:spcBef>
              <a:buNone/>
            </a:pPr>
            <a:r>
              <a:rPr lang="en-GB" sz="1800" b="1" dirty="0"/>
              <a:t>&lt;c:forEach</a:t>
            </a:r>
            <a:r>
              <a:rPr lang="en-GB" sz="1800" dirty="0"/>
              <a:t> </a:t>
            </a:r>
            <a:r>
              <a:rPr lang="en-GB" sz="1800" dirty="0" err="1"/>
              <a:t>var</a:t>
            </a:r>
            <a:r>
              <a:rPr lang="en-GB" sz="1800" dirty="0"/>
              <a:t>="j" begin="1" end="3"</a:t>
            </a:r>
            <a:r>
              <a:rPr lang="en-GB" sz="1800" b="1" dirty="0"/>
              <a:t>&gt;</a:t>
            </a:r>
            <a:r>
              <a:rPr lang="en-GB" sz="1800" dirty="0"/>
              <a:t>  </a:t>
            </a:r>
          </a:p>
          <a:p>
            <a:pPr>
              <a:spcBef>
                <a:spcPts val="0"/>
              </a:spcBef>
              <a:buNone/>
            </a:pPr>
            <a:r>
              <a:rPr lang="en-GB" sz="1800" dirty="0"/>
              <a:t>   Item </a:t>
            </a:r>
            <a:r>
              <a:rPr lang="en-GB" sz="1800" b="1" dirty="0"/>
              <a:t>&lt;c:out</a:t>
            </a:r>
            <a:r>
              <a:rPr lang="en-GB" sz="1800" dirty="0"/>
              <a:t> value="${j}"</a:t>
            </a:r>
            <a:r>
              <a:rPr lang="en-GB" sz="1800" b="1" dirty="0"/>
              <a:t>/&gt;&lt;p&gt;</a:t>
            </a:r>
            <a:r>
              <a:rPr lang="en-GB" sz="1800" dirty="0"/>
              <a:t>  </a:t>
            </a:r>
          </a:p>
          <a:p>
            <a:pPr>
              <a:spcBef>
                <a:spcPts val="0"/>
              </a:spcBef>
              <a:buNone/>
            </a:pPr>
            <a:r>
              <a:rPr lang="en-GB" sz="1800" b="1" dirty="0"/>
              <a:t>&lt;/c:forEach&gt;</a:t>
            </a:r>
            <a:r>
              <a:rPr lang="en-GB" sz="1800" dirty="0"/>
              <a:t>  </a:t>
            </a:r>
          </a:p>
          <a:p>
            <a:pPr>
              <a:spcBef>
                <a:spcPts val="0"/>
              </a:spcBef>
              <a:buNone/>
            </a:pPr>
            <a:r>
              <a:rPr lang="en-GB" sz="1800" b="1" dirty="0"/>
              <a:t>&lt;/body&gt;</a:t>
            </a:r>
            <a:r>
              <a:rPr lang="en-GB" sz="1800" dirty="0"/>
              <a:t>  </a:t>
            </a:r>
          </a:p>
          <a:p>
            <a:pPr>
              <a:spcBef>
                <a:spcPts val="0"/>
              </a:spcBef>
              <a:buNone/>
            </a:pPr>
            <a:r>
              <a:rPr lang="en-GB" sz="1800" b="1" dirty="0"/>
              <a:t>&lt;/html&gt;</a:t>
            </a:r>
            <a:r>
              <a:rPr lang="en-GB" sz="1800" dirty="0"/>
              <a:t>  </a:t>
            </a:r>
          </a:p>
          <a:p>
            <a:pPr>
              <a:spcBef>
                <a:spcPts val="0"/>
              </a:spcBef>
              <a:buNone/>
            </a:pPr>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139</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Interfaces in </a:t>
            </a:r>
            <a:r>
              <a:rPr lang="en-US" dirty="0" err="1"/>
              <a:t>javax.servlet</a:t>
            </a:r>
            <a:r>
              <a:rPr lang="en-US" dirty="0"/>
              <a:t> package</a:t>
            </a:r>
          </a:p>
        </p:txBody>
      </p:sp>
      <p:sp>
        <p:nvSpPr>
          <p:cNvPr id="3" name="Content Placeholder 2"/>
          <p:cNvSpPr>
            <a:spLocks noGrp="1"/>
          </p:cNvSpPr>
          <p:nvPr>
            <p:ph idx="1"/>
          </p:nvPr>
        </p:nvSpPr>
        <p:spPr>
          <a:xfrm>
            <a:off x="838200" y="1449844"/>
            <a:ext cx="4283902" cy="4351338"/>
          </a:xfrm>
        </p:spPr>
        <p:txBody>
          <a:bodyPr/>
          <a:lstStyle/>
          <a:p>
            <a:pPr>
              <a:spcBef>
                <a:spcPts val="0"/>
              </a:spcBef>
            </a:pPr>
            <a:r>
              <a:rPr lang="en-US" dirty="0"/>
              <a:t>Servlet</a:t>
            </a:r>
            <a:endParaRPr lang="en-US"/>
          </a:p>
          <a:p>
            <a:pPr>
              <a:spcBef>
                <a:spcPts val="0"/>
              </a:spcBef>
            </a:pPr>
            <a:r>
              <a:rPr lang="en-US" dirty="0" err="1"/>
              <a:t>ServletRequest</a:t>
            </a:r>
            <a:endParaRPr lang="en-US" dirty="0">
              <a:ea typeface="Calibri"/>
              <a:cs typeface="Calibri"/>
            </a:endParaRPr>
          </a:p>
          <a:p>
            <a:pPr>
              <a:spcBef>
                <a:spcPts val="0"/>
              </a:spcBef>
            </a:pPr>
            <a:r>
              <a:rPr lang="en-US" dirty="0" err="1"/>
              <a:t>ServletResponse</a:t>
            </a:r>
            <a:endParaRPr lang="en-US" dirty="0">
              <a:ea typeface="Calibri"/>
              <a:cs typeface="Calibri"/>
            </a:endParaRPr>
          </a:p>
          <a:p>
            <a:pPr>
              <a:spcBef>
                <a:spcPts val="0"/>
              </a:spcBef>
            </a:pPr>
            <a:r>
              <a:rPr lang="en-US" dirty="0" err="1"/>
              <a:t>RequestDispatcher</a:t>
            </a:r>
            <a:endParaRPr lang="en-US" dirty="0">
              <a:ea typeface="Calibri"/>
              <a:cs typeface="Calibri"/>
            </a:endParaRPr>
          </a:p>
          <a:p>
            <a:pPr>
              <a:spcBef>
                <a:spcPts val="0"/>
              </a:spcBef>
            </a:pPr>
            <a:r>
              <a:rPr lang="en-US" dirty="0" err="1"/>
              <a:t>ServletConfig</a:t>
            </a:r>
            <a:endParaRPr lang="en-US" dirty="0">
              <a:ea typeface="Calibri"/>
              <a:cs typeface="Calibri"/>
            </a:endParaRPr>
          </a:p>
          <a:p>
            <a:pPr>
              <a:spcBef>
                <a:spcPts val="0"/>
              </a:spcBef>
            </a:pPr>
            <a:r>
              <a:rPr lang="en-US" dirty="0" err="1"/>
              <a:t>ServletContext</a:t>
            </a:r>
            <a:endParaRPr lang="en-US" dirty="0">
              <a:ea typeface="Calibri"/>
              <a:cs typeface="Calibri"/>
            </a:endParaRPr>
          </a:p>
          <a:p>
            <a:pPr>
              <a:spcBef>
                <a:spcPts val="0"/>
              </a:spcBef>
            </a:pPr>
            <a:r>
              <a:rPr lang="en-US" dirty="0" err="1"/>
              <a:t>SingleThreadModel</a:t>
            </a:r>
            <a:endParaRPr lang="en-US" dirty="0">
              <a:ea typeface="Calibri"/>
              <a:cs typeface="Calibri"/>
            </a:endParaRPr>
          </a:p>
          <a:p>
            <a:pPr>
              <a:spcBef>
                <a:spcPts val="0"/>
              </a:spcBef>
            </a:pPr>
            <a:endParaRPr lang="en-US" dirty="0">
              <a:ea typeface="Calibri"/>
              <a:cs typeface="Calibri"/>
            </a:endParaRP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a:t>
            </a:fld>
            <a:endParaRPr lang="en-US" altLang="en-US"/>
          </a:p>
        </p:txBody>
      </p:sp>
      <p:sp>
        <p:nvSpPr>
          <p:cNvPr id="5" name="TextBox 4">
            <a:extLst>
              <a:ext uri="{FF2B5EF4-FFF2-40B4-BE49-F238E27FC236}">
                <a16:creationId xmlns="" xmlns:a16="http://schemas.microsoft.com/office/drawing/2014/main" id="{7B72A8F1-21A6-EFAC-9CA3-54CDB4A4E44C}"/>
              </a:ext>
            </a:extLst>
          </p:cNvPr>
          <p:cNvSpPr txBox="1"/>
          <p:nvPr/>
        </p:nvSpPr>
        <p:spPr>
          <a:xfrm>
            <a:off x="5872619" y="1311058"/>
            <a:ext cx="5686816"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Arial" panose="020B0604020202020204" pitchFamily="34" charset="0"/>
              <a:buChar char="•"/>
            </a:pPr>
            <a:r>
              <a:rPr lang="en-US" sz="2800">
                <a:latin typeface="Calibri"/>
                <a:cs typeface="Arial"/>
              </a:rPr>
              <a:t>Filter​</a:t>
            </a:r>
            <a:endParaRPr lang="en-US"/>
          </a:p>
          <a:p>
            <a:pPr marL="514350" indent="-514350">
              <a:buFont typeface="Arial" panose="020B0604020202020204" pitchFamily="34" charset="0"/>
              <a:buChar char="•"/>
            </a:pPr>
            <a:r>
              <a:rPr lang="en-US" sz="2800">
                <a:latin typeface="Calibri"/>
                <a:cs typeface="Arial"/>
              </a:rPr>
              <a:t>FilterConfig​</a:t>
            </a:r>
            <a:endParaRPr lang="en-US" sz="2800">
              <a:latin typeface="Calibri"/>
              <a:ea typeface="Calibri"/>
              <a:cs typeface="Arial"/>
            </a:endParaRPr>
          </a:p>
          <a:p>
            <a:pPr marL="514350" indent="-514350">
              <a:buFont typeface="Arial" panose="020B0604020202020204" pitchFamily="34" charset="0"/>
              <a:buChar char="•"/>
            </a:pPr>
            <a:r>
              <a:rPr lang="en-US" sz="2800">
                <a:latin typeface="Calibri"/>
                <a:cs typeface="Arial"/>
              </a:rPr>
              <a:t>FilterChain​</a:t>
            </a:r>
            <a:endParaRPr lang="en-US" sz="2800">
              <a:latin typeface="Calibri"/>
              <a:ea typeface="Calibri"/>
              <a:cs typeface="Arial"/>
            </a:endParaRPr>
          </a:p>
          <a:p>
            <a:pPr marL="514350" indent="-514350">
              <a:buFont typeface="Arial" panose="020B0604020202020204" pitchFamily="34" charset="0"/>
              <a:buChar char="•"/>
            </a:pPr>
            <a:r>
              <a:rPr lang="en-US" sz="2800">
                <a:latin typeface="Calibri"/>
                <a:cs typeface="Arial"/>
              </a:rPr>
              <a:t>ServletRequestListener​</a:t>
            </a:r>
            <a:endParaRPr lang="en-US" sz="2800">
              <a:latin typeface="Calibri"/>
              <a:ea typeface="Calibri"/>
              <a:cs typeface="Arial"/>
            </a:endParaRPr>
          </a:p>
          <a:p>
            <a:pPr marL="514350" indent="-514350">
              <a:buFont typeface="Arial" panose="020B0604020202020204" pitchFamily="34" charset="0"/>
              <a:buChar char="•"/>
            </a:pPr>
            <a:r>
              <a:rPr lang="en-US" sz="2800">
                <a:latin typeface="Calibri"/>
                <a:cs typeface="Arial"/>
              </a:rPr>
              <a:t>ServletRequestAttributeListener​</a:t>
            </a:r>
            <a:endParaRPr lang="en-US" sz="2800">
              <a:latin typeface="Calibri"/>
              <a:ea typeface="Calibri"/>
              <a:cs typeface="Arial"/>
            </a:endParaRPr>
          </a:p>
          <a:p>
            <a:pPr marL="514350" indent="-514350">
              <a:buFont typeface="Arial" panose="020B0604020202020204" pitchFamily="34" charset="0"/>
              <a:buChar char="•"/>
            </a:pPr>
            <a:r>
              <a:rPr lang="en-US" sz="2800">
                <a:latin typeface="Calibri"/>
                <a:cs typeface="Arial"/>
              </a:rPr>
              <a:t>ServletContextListener​</a:t>
            </a:r>
            <a:endParaRPr lang="en-US" sz="2800">
              <a:latin typeface="Calibri"/>
              <a:ea typeface="Calibri"/>
              <a:cs typeface="Arial"/>
            </a:endParaRPr>
          </a:p>
          <a:p>
            <a:pPr marL="514350" indent="-514350">
              <a:buFont typeface="Arial" panose="020B0604020202020204" pitchFamily="34" charset="0"/>
              <a:buChar char="•"/>
            </a:pPr>
            <a:r>
              <a:rPr lang="en-US" sz="2800">
                <a:latin typeface="Calibri"/>
                <a:cs typeface="Arial"/>
              </a:rPr>
              <a:t>ServletContextAttributeListener</a:t>
            </a:r>
            <a:endParaRPr lang="en-US" sz="2800">
              <a:latin typeface="Calibri"/>
              <a:ea typeface="Calibri"/>
              <a:cs typeface="Arial"/>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JSTL Core &lt;c:forTokens&gt; Tag</a:t>
            </a:r>
          </a:p>
        </p:txBody>
      </p:sp>
      <p:sp>
        <p:nvSpPr>
          <p:cNvPr id="3" name="Content Placeholder 2"/>
          <p:cNvSpPr>
            <a:spLocks noGrp="1"/>
          </p:cNvSpPr>
          <p:nvPr>
            <p:ph idx="1"/>
          </p:nvPr>
        </p:nvSpPr>
        <p:spPr/>
        <p:txBody>
          <a:bodyPr/>
          <a:lstStyle/>
          <a:p>
            <a:r>
              <a:rPr lang="en-GB" dirty="0"/>
              <a:t>he &lt; c:forTokens &gt; tag iterates over tokens which is separated by the supplied </a:t>
            </a:r>
            <a:r>
              <a:rPr lang="en-GB" dirty="0" err="1"/>
              <a:t>delimeters</a:t>
            </a:r>
            <a:r>
              <a:rPr lang="en-GB" dirty="0"/>
              <a:t>. It is used for break a string into tokens and iterate through each of the tokens to generate output.</a:t>
            </a:r>
          </a:p>
          <a:p>
            <a:r>
              <a:rPr lang="en-GB" dirty="0"/>
              <a:t>This tag has similar attributes as &lt; c:forEach &gt; tag except one additional attributes </a:t>
            </a:r>
            <a:r>
              <a:rPr lang="en-GB" b="1" dirty="0" err="1"/>
              <a:t>delims</a:t>
            </a:r>
            <a:r>
              <a:rPr lang="en-GB" b="1" dirty="0"/>
              <a:t> </a:t>
            </a:r>
            <a:r>
              <a:rPr lang="en-GB" dirty="0"/>
              <a:t>which is used for specifying the characters to be used as delimiters.</a:t>
            </a:r>
          </a:p>
          <a:p>
            <a:r>
              <a:rPr lang="en-GB" dirty="0"/>
              <a:t>Let's see the simple example of &lt; c:forTokens &gt; tag:</a:t>
            </a:r>
          </a:p>
          <a:p>
            <a:r>
              <a:rPr lang="en-GB" b="1" dirty="0"/>
              <a:t>&lt;</a:t>
            </a:r>
            <a:r>
              <a:rPr lang="en-GB" dirty="0"/>
              <a:t>%@ </a:t>
            </a:r>
            <a:r>
              <a:rPr lang="en-GB" dirty="0" err="1"/>
              <a:t>taglib</a:t>
            </a:r>
            <a:r>
              <a:rPr lang="en-GB" dirty="0"/>
              <a:t> </a:t>
            </a:r>
            <a:r>
              <a:rPr lang="en-GB" dirty="0" err="1"/>
              <a:t>uri</a:t>
            </a:r>
            <a:r>
              <a:rPr lang="en-GB" dirty="0"/>
              <a:t>="http://java.sun.com/jsp/jstl/core" prefix="c" %</a:t>
            </a:r>
            <a:r>
              <a:rPr lang="en-GB" b="1" dirty="0"/>
              <a:t>&gt;</a:t>
            </a:r>
            <a:r>
              <a:rPr lang="en-GB" dirty="0"/>
              <a:t>  </a:t>
            </a:r>
          </a:p>
          <a:p>
            <a:pPr>
              <a:spcBef>
                <a:spcPts val="0"/>
              </a:spcBef>
              <a:buNone/>
            </a:pPr>
            <a:r>
              <a:rPr lang="en-GB" b="1" dirty="0"/>
              <a:t>&lt;html&gt;</a:t>
            </a:r>
            <a:r>
              <a:rPr lang="en-GB" dirty="0"/>
              <a:t>  </a:t>
            </a:r>
          </a:p>
          <a:p>
            <a:pPr>
              <a:spcBef>
                <a:spcPts val="0"/>
              </a:spcBef>
              <a:buNone/>
            </a:pPr>
            <a:r>
              <a:rPr lang="en-GB" b="1" dirty="0"/>
              <a:t>&lt;head&gt;</a:t>
            </a:r>
            <a:r>
              <a:rPr lang="en-GB" dirty="0"/>
              <a:t>  </a:t>
            </a:r>
          </a:p>
          <a:p>
            <a:pPr>
              <a:spcBef>
                <a:spcPts val="0"/>
              </a:spcBef>
              <a:buNone/>
            </a:pPr>
            <a:r>
              <a:rPr lang="en-GB" b="1" dirty="0"/>
              <a:t>&lt;title&gt;</a:t>
            </a:r>
            <a:r>
              <a:rPr lang="en-GB" dirty="0"/>
              <a:t>Core Tag Example</a:t>
            </a:r>
            <a:r>
              <a:rPr lang="en-GB" b="1" dirty="0"/>
              <a:t>&lt;/title&gt;</a:t>
            </a:r>
            <a:r>
              <a:rPr lang="en-GB" dirty="0"/>
              <a:t>  </a:t>
            </a:r>
          </a:p>
          <a:p>
            <a:pPr>
              <a:spcBef>
                <a:spcPts val="0"/>
              </a:spcBef>
              <a:buNone/>
            </a:pPr>
            <a:r>
              <a:rPr lang="en-GB" b="1" dirty="0"/>
              <a:t>&lt;/head&gt;</a:t>
            </a:r>
            <a:r>
              <a:rPr lang="en-GB" dirty="0"/>
              <a:t>  </a:t>
            </a:r>
          </a:p>
          <a:p>
            <a:pPr>
              <a:spcBef>
                <a:spcPts val="0"/>
              </a:spcBef>
              <a:buNone/>
            </a:pPr>
            <a:r>
              <a:rPr lang="en-GB" b="1" dirty="0"/>
              <a:t>&lt;body&gt;</a:t>
            </a:r>
            <a:r>
              <a:rPr lang="en-GB" dirty="0"/>
              <a:t>  </a:t>
            </a:r>
          </a:p>
          <a:p>
            <a:pPr>
              <a:spcBef>
                <a:spcPts val="0"/>
              </a:spcBef>
              <a:buNone/>
            </a:pPr>
            <a:r>
              <a:rPr lang="en-GB" b="1" dirty="0"/>
              <a:t>&lt;c:forTokens</a:t>
            </a:r>
            <a:r>
              <a:rPr lang="en-GB" dirty="0"/>
              <a:t> items="</a:t>
            </a:r>
            <a:r>
              <a:rPr lang="en-GB" dirty="0" err="1"/>
              <a:t>Rahul</a:t>
            </a:r>
            <a:r>
              <a:rPr lang="en-GB" dirty="0"/>
              <a:t>-</a:t>
            </a:r>
            <a:r>
              <a:rPr lang="en-GB" dirty="0" err="1"/>
              <a:t>Nakul</a:t>
            </a:r>
            <a:r>
              <a:rPr lang="en-GB" dirty="0"/>
              <a:t>-Rajesh" </a:t>
            </a:r>
            <a:r>
              <a:rPr lang="en-GB" dirty="0" err="1"/>
              <a:t>delims</a:t>
            </a:r>
            <a:r>
              <a:rPr lang="en-GB" dirty="0"/>
              <a:t>="-" </a:t>
            </a:r>
            <a:r>
              <a:rPr lang="en-GB" dirty="0" err="1"/>
              <a:t>var</a:t>
            </a:r>
            <a:r>
              <a:rPr lang="en-GB" dirty="0"/>
              <a:t>="name"</a:t>
            </a:r>
            <a:r>
              <a:rPr lang="en-GB" b="1" dirty="0"/>
              <a:t>&gt;</a:t>
            </a:r>
            <a:r>
              <a:rPr lang="en-GB" dirty="0"/>
              <a:t>  </a:t>
            </a:r>
          </a:p>
          <a:p>
            <a:pPr>
              <a:spcBef>
                <a:spcPts val="0"/>
              </a:spcBef>
              <a:buNone/>
            </a:pPr>
            <a:r>
              <a:rPr lang="en-GB" dirty="0"/>
              <a:t>   </a:t>
            </a:r>
            <a:r>
              <a:rPr lang="en-GB" b="1" dirty="0"/>
              <a:t>&lt;c:out</a:t>
            </a:r>
            <a:r>
              <a:rPr lang="en-GB" dirty="0"/>
              <a:t> value="${name}"</a:t>
            </a:r>
            <a:r>
              <a:rPr lang="en-GB" b="1" dirty="0"/>
              <a:t>/&gt;&lt;p&gt;</a:t>
            </a:r>
            <a:r>
              <a:rPr lang="en-GB" dirty="0"/>
              <a:t>  </a:t>
            </a:r>
          </a:p>
          <a:p>
            <a:pPr>
              <a:spcBef>
                <a:spcPts val="0"/>
              </a:spcBef>
              <a:buNone/>
            </a:pPr>
            <a:r>
              <a:rPr lang="en-GB" b="1" dirty="0"/>
              <a:t>&lt;/c:forTokens&gt;</a:t>
            </a:r>
            <a:r>
              <a:rPr lang="en-GB" dirty="0"/>
              <a:t>  </a:t>
            </a:r>
          </a:p>
          <a:p>
            <a:pPr>
              <a:spcBef>
                <a:spcPts val="0"/>
              </a:spcBef>
              <a:buNone/>
            </a:pPr>
            <a:r>
              <a:rPr lang="en-GB" b="1" dirty="0"/>
              <a:t>&lt;/body&gt;</a:t>
            </a:r>
            <a:r>
              <a:rPr lang="en-GB" dirty="0"/>
              <a:t>  </a:t>
            </a:r>
          </a:p>
          <a:p>
            <a:pPr>
              <a:spcBef>
                <a:spcPts val="0"/>
              </a:spcBef>
              <a:buNone/>
            </a:pPr>
            <a:r>
              <a:rPr lang="en-GB" b="1" dirty="0"/>
              <a:t>&lt;/html&gt;</a:t>
            </a:r>
            <a:r>
              <a:rPr lang="en-GB"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140</a:t>
            </a:fld>
            <a:endParaRPr lang="en-US" alt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JSTL Core &lt;c:param&gt; Tag</a:t>
            </a:r>
            <a:br>
              <a:rPr lang="en-US" dirty="0"/>
            </a:br>
            <a:endParaRPr lang="en-US" dirty="0"/>
          </a:p>
        </p:txBody>
      </p:sp>
      <p:sp>
        <p:nvSpPr>
          <p:cNvPr id="3" name="Content Placeholder 2"/>
          <p:cNvSpPr>
            <a:spLocks noGrp="1"/>
          </p:cNvSpPr>
          <p:nvPr>
            <p:ph idx="1"/>
          </p:nvPr>
        </p:nvSpPr>
        <p:spPr/>
        <p:txBody>
          <a:bodyPr/>
          <a:lstStyle/>
          <a:p>
            <a:pPr>
              <a:spcBef>
                <a:spcPts val="0"/>
              </a:spcBef>
            </a:pPr>
            <a:r>
              <a:rPr lang="en-GB" dirty="0"/>
              <a:t>The &lt; c:param &gt; tag add the parameter in a containing 'import' tag's URL. It allow the proper URL request parameter to be specified within URL and it automatically perform any necessary URL encoding.</a:t>
            </a:r>
          </a:p>
          <a:p>
            <a:pPr>
              <a:spcBef>
                <a:spcPts val="0"/>
              </a:spcBef>
            </a:pPr>
            <a:r>
              <a:rPr lang="en-GB" dirty="0"/>
              <a:t>Inside &lt; c:param &gt; tag, the value attribute indicates the parameter value and name attribute indicates the parameter name.</a:t>
            </a:r>
          </a:p>
          <a:p>
            <a:pPr>
              <a:spcBef>
                <a:spcPts val="0"/>
              </a:spcBef>
            </a:pPr>
            <a:r>
              <a:rPr lang="en-GB" dirty="0"/>
              <a:t>Let's see the simple example of tag:</a:t>
            </a:r>
          </a:p>
          <a:p>
            <a:pPr>
              <a:spcBef>
                <a:spcPts val="0"/>
              </a:spcBef>
              <a:buNone/>
            </a:pPr>
            <a:r>
              <a:rPr lang="en-GB" b="1" dirty="0"/>
              <a:t>&lt;</a:t>
            </a:r>
            <a:r>
              <a:rPr lang="en-GB" dirty="0"/>
              <a:t>%@ </a:t>
            </a:r>
            <a:r>
              <a:rPr lang="en-GB" dirty="0" err="1"/>
              <a:t>taglib</a:t>
            </a:r>
            <a:r>
              <a:rPr lang="en-GB" dirty="0"/>
              <a:t> </a:t>
            </a:r>
            <a:r>
              <a:rPr lang="en-GB" dirty="0" err="1"/>
              <a:t>uri</a:t>
            </a:r>
            <a:r>
              <a:rPr lang="en-GB" dirty="0"/>
              <a:t>="http://java.sun.com/jsp/jstl/core" prefix="c" %</a:t>
            </a:r>
            <a:r>
              <a:rPr lang="en-GB" b="1" dirty="0"/>
              <a:t>&gt;</a:t>
            </a:r>
            <a:r>
              <a:rPr lang="en-GB" dirty="0"/>
              <a:t>  </a:t>
            </a:r>
          </a:p>
          <a:p>
            <a:pPr>
              <a:spcBef>
                <a:spcPts val="0"/>
              </a:spcBef>
              <a:buNone/>
            </a:pPr>
            <a:r>
              <a:rPr lang="en-GB" b="1" dirty="0"/>
              <a:t>&lt;html&gt;</a:t>
            </a:r>
            <a:r>
              <a:rPr lang="en-GB" dirty="0"/>
              <a:t>  </a:t>
            </a:r>
          </a:p>
          <a:p>
            <a:pPr>
              <a:spcBef>
                <a:spcPts val="0"/>
              </a:spcBef>
              <a:buNone/>
            </a:pPr>
            <a:r>
              <a:rPr lang="en-GB" b="1" dirty="0"/>
              <a:t>&lt;head&gt;</a:t>
            </a:r>
            <a:r>
              <a:rPr lang="en-GB" dirty="0"/>
              <a:t>  </a:t>
            </a:r>
          </a:p>
          <a:p>
            <a:pPr>
              <a:spcBef>
                <a:spcPts val="0"/>
              </a:spcBef>
              <a:buNone/>
            </a:pPr>
            <a:r>
              <a:rPr lang="en-GB" b="1" dirty="0"/>
              <a:t>&lt;title&gt;</a:t>
            </a:r>
            <a:r>
              <a:rPr lang="en-GB" dirty="0"/>
              <a:t>Core Tag Example</a:t>
            </a:r>
            <a:r>
              <a:rPr lang="en-GB" b="1" dirty="0"/>
              <a:t>&lt;/title&gt;</a:t>
            </a:r>
            <a:r>
              <a:rPr lang="en-GB" dirty="0"/>
              <a:t>  </a:t>
            </a:r>
          </a:p>
          <a:p>
            <a:pPr>
              <a:spcBef>
                <a:spcPts val="0"/>
              </a:spcBef>
              <a:buNone/>
            </a:pPr>
            <a:r>
              <a:rPr lang="en-GB" b="1" dirty="0"/>
              <a:t>&lt;/head&gt;</a:t>
            </a:r>
            <a:r>
              <a:rPr lang="en-GB" dirty="0"/>
              <a:t>  </a:t>
            </a:r>
          </a:p>
          <a:p>
            <a:pPr>
              <a:spcBef>
                <a:spcPts val="0"/>
              </a:spcBef>
              <a:buNone/>
            </a:pPr>
            <a:r>
              <a:rPr lang="en-GB" b="1" dirty="0"/>
              <a:t>&lt;body&gt;</a:t>
            </a:r>
            <a:r>
              <a:rPr lang="en-GB" dirty="0"/>
              <a:t>  </a:t>
            </a:r>
          </a:p>
          <a:p>
            <a:pPr>
              <a:spcBef>
                <a:spcPts val="0"/>
              </a:spcBef>
              <a:buNone/>
            </a:pPr>
            <a:r>
              <a:rPr lang="en-GB" b="1" dirty="0"/>
              <a:t>&lt;c:url</a:t>
            </a:r>
            <a:r>
              <a:rPr lang="en-GB" dirty="0"/>
              <a:t> value="/index1.jsp" </a:t>
            </a:r>
            <a:r>
              <a:rPr lang="en-GB" dirty="0" err="1"/>
              <a:t>var</a:t>
            </a:r>
            <a:r>
              <a:rPr lang="en-GB" dirty="0"/>
              <a:t>="</a:t>
            </a:r>
            <a:r>
              <a:rPr lang="en-GB" dirty="0" err="1"/>
              <a:t>completeURL</a:t>
            </a:r>
            <a:r>
              <a:rPr lang="en-GB" dirty="0"/>
              <a:t>"</a:t>
            </a:r>
            <a:r>
              <a:rPr lang="en-GB" b="1" dirty="0"/>
              <a:t>/&gt;</a:t>
            </a:r>
            <a:r>
              <a:rPr lang="en-GB" dirty="0"/>
              <a:t>  </a:t>
            </a:r>
          </a:p>
          <a:p>
            <a:pPr>
              <a:spcBef>
                <a:spcPts val="0"/>
              </a:spcBef>
              <a:buNone/>
            </a:pPr>
            <a:r>
              <a:rPr lang="en-GB" dirty="0"/>
              <a:t> </a:t>
            </a:r>
            <a:r>
              <a:rPr lang="en-GB" b="1" dirty="0"/>
              <a:t>&lt;c:param</a:t>
            </a:r>
            <a:r>
              <a:rPr lang="en-GB" dirty="0"/>
              <a:t> name="</a:t>
            </a:r>
            <a:r>
              <a:rPr lang="en-GB" dirty="0" err="1"/>
              <a:t>trackingId</a:t>
            </a:r>
            <a:r>
              <a:rPr lang="en-GB" dirty="0"/>
              <a:t>" value="786"</a:t>
            </a:r>
            <a:r>
              <a:rPr lang="en-GB" b="1" dirty="0"/>
              <a:t>/&gt;</a:t>
            </a:r>
            <a:r>
              <a:rPr lang="en-GB" dirty="0"/>
              <a:t>  </a:t>
            </a:r>
          </a:p>
          <a:p>
            <a:pPr>
              <a:spcBef>
                <a:spcPts val="0"/>
              </a:spcBef>
              <a:buNone/>
            </a:pPr>
            <a:r>
              <a:rPr lang="en-GB" dirty="0"/>
              <a:t> </a:t>
            </a:r>
            <a:r>
              <a:rPr lang="en-GB" b="1" dirty="0"/>
              <a:t>&lt;c:param</a:t>
            </a:r>
            <a:r>
              <a:rPr lang="en-GB" dirty="0"/>
              <a:t> name="user" value="</a:t>
            </a:r>
            <a:r>
              <a:rPr lang="en-GB" dirty="0" err="1"/>
              <a:t>Nakul</a:t>
            </a:r>
            <a:r>
              <a:rPr lang="en-GB" dirty="0"/>
              <a:t>"</a:t>
            </a:r>
            <a:r>
              <a:rPr lang="en-GB" b="1" dirty="0"/>
              <a:t>/&gt;</a:t>
            </a:r>
            <a:r>
              <a:rPr lang="en-GB" dirty="0"/>
              <a:t>  </a:t>
            </a:r>
          </a:p>
          <a:p>
            <a:pPr>
              <a:spcBef>
                <a:spcPts val="0"/>
              </a:spcBef>
              <a:buNone/>
            </a:pPr>
            <a:r>
              <a:rPr lang="en-GB" b="1" dirty="0"/>
              <a:t>&lt;/c:url&gt;</a:t>
            </a:r>
            <a:r>
              <a:rPr lang="en-GB" dirty="0"/>
              <a:t>  </a:t>
            </a:r>
          </a:p>
          <a:p>
            <a:pPr>
              <a:spcBef>
                <a:spcPts val="0"/>
              </a:spcBef>
              <a:buNone/>
            </a:pPr>
            <a:r>
              <a:rPr lang="en-GB" dirty="0"/>
              <a:t>${</a:t>
            </a:r>
            <a:r>
              <a:rPr lang="en-GB" dirty="0" err="1"/>
              <a:t>completeURL</a:t>
            </a:r>
            <a:r>
              <a:rPr lang="en-GB" dirty="0"/>
              <a:t>}  </a:t>
            </a:r>
          </a:p>
          <a:p>
            <a:pPr>
              <a:spcBef>
                <a:spcPts val="0"/>
              </a:spcBef>
              <a:buNone/>
            </a:pPr>
            <a:r>
              <a:rPr lang="en-GB" b="1" dirty="0"/>
              <a:t>&lt;/body&gt;</a:t>
            </a:r>
            <a:r>
              <a:rPr lang="en-GB" dirty="0"/>
              <a:t>  </a:t>
            </a:r>
          </a:p>
          <a:p>
            <a:pPr>
              <a:spcBef>
                <a:spcPts val="0"/>
              </a:spcBef>
              <a:buNone/>
            </a:pPr>
            <a:r>
              <a:rPr lang="en-GB" b="1" dirty="0"/>
              <a:t>&lt;/html&gt;</a:t>
            </a:r>
            <a:r>
              <a:rPr lang="en-GB" dirty="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141</a:t>
            </a:fld>
            <a:endParaRPr lang="en-US" alt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JSTL Core &lt;c:redirect&gt; Tag</a:t>
            </a:r>
          </a:p>
        </p:txBody>
      </p:sp>
      <p:sp>
        <p:nvSpPr>
          <p:cNvPr id="3" name="Content Placeholder 2"/>
          <p:cNvSpPr>
            <a:spLocks noGrp="1"/>
          </p:cNvSpPr>
          <p:nvPr>
            <p:ph idx="1"/>
          </p:nvPr>
        </p:nvSpPr>
        <p:spPr>
          <a:xfrm>
            <a:off x="838200" y="1428736"/>
            <a:ext cx="10515600" cy="4748227"/>
          </a:xfrm>
        </p:spPr>
        <p:txBody>
          <a:bodyPr/>
          <a:lstStyle/>
          <a:p>
            <a:pPr>
              <a:spcBef>
                <a:spcPts val="0"/>
              </a:spcBef>
            </a:pPr>
            <a:r>
              <a:rPr lang="en-GB" dirty="0"/>
              <a:t>The &lt; c:redirect &gt; tag redirects the browser to a new URL. It supports the context-relative URLs, and the &lt; c:param &gt; tag.</a:t>
            </a:r>
          </a:p>
          <a:p>
            <a:pPr>
              <a:spcBef>
                <a:spcPts val="0"/>
              </a:spcBef>
            </a:pPr>
            <a:r>
              <a:rPr lang="en-GB" dirty="0"/>
              <a:t>It is used for redirecting the browser to an alternate URL by using automatic URL rewriting.</a:t>
            </a:r>
          </a:p>
          <a:p>
            <a:pPr>
              <a:spcBef>
                <a:spcPts val="0"/>
              </a:spcBef>
            </a:pPr>
            <a:r>
              <a:rPr lang="en-GB" dirty="0"/>
              <a:t>Let's see the simple example of &lt; c:redirect &gt; tag:</a:t>
            </a:r>
          </a:p>
          <a:p>
            <a:pPr>
              <a:spcBef>
                <a:spcPts val="0"/>
              </a:spcBef>
              <a:buNone/>
            </a:pPr>
            <a:r>
              <a:rPr lang="en-GB" b="1" dirty="0"/>
              <a:t>&lt;</a:t>
            </a:r>
            <a:r>
              <a:rPr lang="en-GB" dirty="0"/>
              <a:t>%@ </a:t>
            </a:r>
            <a:r>
              <a:rPr lang="en-GB" dirty="0" err="1"/>
              <a:t>taglib</a:t>
            </a:r>
            <a:r>
              <a:rPr lang="en-GB" dirty="0"/>
              <a:t> </a:t>
            </a:r>
            <a:r>
              <a:rPr lang="en-GB" dirty="0" err="1"/>
              <a:t>uri</a:t>
            </a:r>
            <a:r>
              <a:rPr lang="en-GB" dirty="0"/>
              <a:t>="http://java.sun.com/jsp/jstl/core" prefix="c" %</a:t>
            </a:r>
            <a:r>
              <a:rPr lang="en-GB" b="1" dirty="0"/>
              <a:t>&gt;</a:t>
            </a:r>
            <a:r>
              <a:rPr lang="en-GB" dirty="0"/>
              <a:t>  </a:t>
            </a:r>
          </a:p>
          <a:p>
            <a:pPr>
              <a:spcBef>
                <a:spcPts val="0"/>
              </a:spcBef>
              <a:buNone/>
            </a:pPr>
            <a:r>
              <a:rPr lang="en-GB" b="1" dirty="0"/>
              <a:t>&lt;html&gt;</a:t>
            </a:r>
            <a:r>
              <a:rPr lang="en-GB" dirty="0"/>
              <a:t>  </a:t>
            </a:r>
          </a:p>
          <a:p>
            <a:pPr>
              <a:spcBef>
                <a:spcPts val="0"/>
              </a:spcBef>
              <a:buNone/>
            </a:pPr>
            <a:r>
              <a:rPr lang="en-GB" b="1" dirty="0"/>
              <a:t>&lt;head&gt;</a:t>
            </a:r>
            <a:r>
              <a:rPr lang="en-GB" dirty="0"/>
              <a:t>  </a:t>
            </a:r>
          </a:p>
          <a:p>
            <a:pPr>
              <a:spcBef>
                <a:spcPts val="0"/>
              </a:spcBef>
              <a:buNone/>
            </a:pPr>
            <a:r>
              <a:rPr lang="en-GB" b="1" dirty="0"/>
              <a:t>&lt;title&gt;</a:t>
            </a:r>
            <a:r>
              <a:rPr lang="en-GB" dirty="0"/>
              <a:t>Core Tag Example</a:t>
            </a:r>
            <a:r>
              <a:rPr lang="en-GB" b="1" dirty="0"/>
              <a:t>&lt;/title&gt;</a:t>
            </a:r>
            <a:r>
              <a:rPr lang="en-GB" dirty="0"/>
              <a:t>  </a:t>
            </a:r>
          </a:p>
          <a:p>
            <a:pPr>
              <a:spcBef>
                <a:spcPts val="0"/>
              </a:spcBef>
              <a:buNone/>
            </a:pPr>
            <a:r>
              <a:rPr lang="en-GB" b="1" dirty="0"/>
              <a:t>&lt;/head&gt;</a:t>
            </a:r>
            <a:r>
              <a:rPr lang="en-GB" dirty="0"/>
              <a:t>  </a:t>
            </a:r>
          </a:p>
          <a:p>
            <a:pPr>
              <a:spcBef>
                <a:spcPts val="0"/>
              </a:spcBef>
              <a:buNone/>
            </a:pPr>
            <a:r>
              <a:rPr lang="en-GB" b="1" dirty="0"/>
              <a:t>&lt;body&gt;</a:t>
            </a:r>
            <a:r>
              <a:rPr lang="en-GB" dirty="0"/>
              <a:t>  </a:t>
            </a:r>
          </a:p>
          <a:p>
            <a:pPr>
              <a:spcBef>
                <a:spcPts val="0"/>
              </a:spcBef>
              <a:buNone/>
            </a:pPr>
            <a:r>
              <a:rPr lang="en-GB" dirty="0"/>
              <a:t>  </a:t>
            </a:r>
            <a:r>
              <a:rPr lang="en-GB" b="1" dirty="0"/>
              <a:t>&lt;c:set</a:t>
            </a:r>
            <a:r>
              <a:rPr lang="en-GB" dirty="0"/>
              <a:t> </a:t>
            </a:r>
            <a:r>
              <a:rPr lang="en-GB" dirty="0" err="1"/>
              <a:t>var</a:t>
            </a:r>
            <a:r>
              <a:rPr lang="en-GB" dirty="0"/>
              <a:t>="</a:t>
            </a:r>
            <a:r>
              <a:rPr lang="en-GB" dirty="0" err="1"/>
              <a:t>url</a:t>
            </a:r>
            <a:r>
              <a:rPr lang="en-GB" dirty="0"/>
              <a:t>" value="0" scope="request"</a:t>
            </a:r>
            <a:r>
              <a:rPr lang="en-GB" b="1" dirty="0"/>
              <a:t>/&gt;</a:t>
            </a:r>
            <a:r>
              <a:rPr lang="en-GB" dirty="0"/>
              <a:t>  </a:t>
            </a:r>
          </a:p>
          <a:p>
            <a:pPr>
              <a:spcBef>
                <a:spcPts val="0"/>
              </a:spcBef>
              <a:buNone/>
            </a:pPr>
            <a:r>
              <a:rPr lang="en-GB" dirty="0"/>
              <a:t>  </a:t>
            </a:r>
            <a:r>
              <a:rPr lang="en-GB" b="1" dirty="0"/>
              <a:t>&lt;c:if</a:t>
            </a:r>
            <a:r>
              <a:rPr lang="en-GB" dirty="0"/>
              <a:t> test="${</a:t>
            </a:r>
            <a:r>
              <a:rPr lang="en-GB" dirty="0" err="1"/>
              <a:t>url</a:t>
            </a:r>
            <a:r>
              <a:rPr lang="en-GB" dirty="0"/>
              <a:t>&lt;1}"</a:t>
            </a:r>
            <a:r>
              <a:rPr lang="en-GB" b="1" dirty="0"/>
              <a:t>&gt;</a:t>
            </a:r>
            <a:r>
              <a:rPr lang="en-GB" dirty="0"/>
              <a:t>  </a:t>
            </a:r>
          </a:p>
          <a:p>
            <a:pPr>
              <a:spcBef>
                <a:spcPts val="0"/>
              </a:spcBef>
              <a:buNone/>
            </a:pPr>
            <a:r>
              <a:rPr lang="en-GB" dirty="0"/>
              <a:t>     </a:t>
            </a:r>
            <a:r>
              <a:rPr lang="en-GB" b="1" dirty="0"/>
              <a:t>&lt;c:redirect</a:t>
            </a:r>
            <a:r>
              <a:rPr lang="en-GB" dirty="0"/>
              <a:t> </a:t>
            </a:r>
            <a:r>
              <a:rPr lang="en-GB" dirty="0" err="1"/>
              <a:t>url</a:t>
            </a:r>
            <a:r>
              <a:rPr lang="en-GB" dirty="0"/>
              <a:t>="http://javatpoint.com"</a:t>
            </a:r>
            <a:r>
              <a:rPr lang="en-GB" b="1" dirty="0"/>
              <a:t>/&gt;</a:t>
            </a:r>
            <a:r>
              <a:rPr lang="en-GB" dirty="0"/>
              <a:t>  </a:t>
            </a:r>
          </a:p>
          <a:p>
            <a:pPr>
              <a:spcBef>
                <a:spcPts val="0"/>
              </a:spcBef>
              <a:buNone/>
            </a:pPr>
            <a:r>
              <a:rPr lang="en-GB" dirty="0"/>
              <a:t>  </a:t>
            </a:r>
            <a:r>
              <a:rPr lang="en-GB" b="1" dirty="0"/>
              <a:t>&lt;/c:if&gt;</a:t>
            </a:r>
            <a:r>
              <a:rPr lang="en-GB" dirty="0"/>
              <a:t>  </a:t>
            </a:r>
          </a:p>
          <a:p>
            <a:pPr>
              <a:spcBef>
                <a:spcPts val="0"/>
              </a:spcBef>
              <a:buNone/>
            </a:pPr>
            <a:r>
              <a:rPr lang="en-GB" dirty="0"/>
              <a:t>  </a:t>
            </a:r>
            <a:r>
              <a:rPr lang="en-GB" b="1" dirty="0"/>
              <a:t>&lt;c:if</a:t>
            </a:r>
            <a:r>
              <a:rPr lang="en-GB" dirty="0"/>
              <a:t> test="${</a:t>
            </a:r>
            <a:r>
              <a:rPr lang="en-GB" dirty="0" err="1"/>
              <a:t>url</a:t>
            </a:r>
            <a:r>
              <a:rPr lang="en-GB" dirty="0"/>
              <a:t>&gt;1}"</a:t>
            </a:r>
            <a:r>
              <a:rPr lang="en-GB" b="1" dirty="0"/>
              <a:t>&gt;</a:t>
            </a:r>
            <a:r>
              <a:rPr lang="en-GB" dirty="0"/>
              <a:t>  </a:t>
            </a:r>
          </a:p>
          <a:p>
            <a:pPr>
              <a:spcBef>
                <a:spcPts val="0"/>
              </a:spcBef>
              <a:buNone/>
            </a:pPr>
            <a:r>
              <a:rPr lang="en-GB" dirty="0"/>
              <a:t>     </a:t>
            </a:r>
            <a:r>
              <a:rPr lang="en-GB" b="1" dirty="0"/>
              <a:t>&lt;c:redirect</a:t>
            </a:r>
            <a:r>
              <a:rPr lang="en-GB" dirty="0"/>
              <a:t> </a:t>
            </a:r>
            <a:r>
              <a:rPr lang="en-GB" dirty="0" err="1"/>
              <a:t>url</a:t>
            </a:r>
            <a:r>
              <a:rPr lang="en-GB" dirty="0"/>
              <a:t>="http://facebook.com"</a:t>
            </a:r>
            <a:r>
              <a:rPr lang="en-GB" b="1" dirty="0"/>
              <a:t>/&gt;</a:t>
            </a:r>
            <a:r>
              <a:rPr lang="en-GB" dirty="0"/>
              <a:t>  </a:t>
            </a:r>
          </a:p>
          <a:p>
            <a:pPr>
              <a:spcBef>
                <a:spcPts val="0"/>
              </a:spcBef>
              <a:buNone/>
            </a:pPr>
            <a:r>
              <a:rPr lang="en-GB" dirty="0"/>
              <a:t>  </a:t>
            </a:r>
            <a:r>
              <a:rPr lang="en-GB" b="1" dirty="0"/>
              <a:t>&lt;/c:if&gt;</a:t>
            </a:r>
            <a:r>
              <a:rPr lang="en-GB" dirty="0"/>
              <a:t>  </a:t>
            </a:r>
          </a:p>
          <a:p>
            <a:pPr>
              <a:spcBef>
                <a:spcPts val="0"/>
              </a:spcBef>
              <a:buNone/>
            </a:pPr>
            <a:r>
              <a:rPr lang="en-GB" b="1" dirty="0"/>
              <a:t>&lt;/body&gt;</a:t>
            </a:r>
            <a:r>
              <a:rPr lang="en-GB" dirty="0"/>
              <a:t>  </a:t>
            </a:r>
          </a:p>
          <a:p>
            <a:pPr>
              <a:spcBef>
                <a:spcPts val="0"/>
              </a:spcBef>
              <a:buNone/>
            </a:pPr>
            <a:r>
              <a:rPr lang="en-GB" b="1" dirty="0"/>
              <a:t>&lt;/html&gt;</a:t>
            </a:r>
            <a:r>
              <a:rPr lang="en-GB"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142</a:t>
            </a:fld>
            <a:endParaRPr lang="en-US" alt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JSTL Core &lt;c:url&gt; Tag</a:t>
            </a:r>
          </a:p>
        </p:txBody>
      </p:sp>
      <p:sp>
        <p:nvSpPr>
          <p:cNvPr id="3" name="Content Placeholder 2"/>
          <p:cNvSpPr>
            <a:spLocks noGrp="1"/>
          </p:cNvSpPr>
          <p:nvPr>
            <p:ph idx="1"/>
          </p:nvPr>
        </p:nvSpPr>
        <p:spPr/>
        <p:txBody>
          <a:bodyPr/>
          <a:lstStyle/>
          <a:p>
            <a:pPr>
              <a:spcBef>
                <a:spcPts val="0"/>
              </a:spcBef>
              <a:buNone/>
            </a:pPr>
            <a:r>
              <a:rPr lang="en-GB" dirty="0"/>
              <a:t>The &lt; c:url &gt; tag creates a URL with optional query parameter. It is used for </a:t>
            </a:r>
            <a:r>
              <a:rPr lang="en-GB" dirty="0" err="1"/>
              <a:t>url</a:t>
            </a:r>
            <a:r>
              <a:rPr lang="en-GB" dirty="0"/>
              <a:t> encoding or </a:t>
            </a:r>
            <a:r>
              <a:rPr lang="en-GB" dirty="0" err="1"/>
              <a:t>url</a:t>
            </a:r>
            <a:r>
              <a:rPr lang="en-GB" dirty="0"/>
              <a:t> formatting. This tag automatically performs the URL rewriting operation.</a:t>
            </a:r>
          </a:p>
          <a:p>
            <a:pPr>
              <a:spcBef>
                <a:spcPts val="0"/>
              </a:spcBef>
              <a:buNone/>
            </a:pPr>
            <a:r>
              <a:rPr lang="en-GB" dirty="0"/>
              <a:t>The JSTL </a:t>
            </a:r>
            <a:r>
              <a:rPr lang="en-GB" dirty="0" err="1"/>
              <a:t>url</a:t>
            </a:r>
            <a:r>
              <a:rPr lang="en-GB" dirty="0"/>
              <a:t> tag is used as an alternative method of writing call to the </a:t>
            </a:r>
            <a:r>
              <a:rPr lang="en-GB" dirty="0" err="1"/>
              <a:t>response.encodeURL</a:t>
            </a:r>
            <a:r>
              <a:rPr lang="en-GB" dirty="0"/>
              <a:t>() method. The advantage of </a:t>
            </a:r>
            <a:r>
              <a:rPr lang="en-GB" dirty="0" err="1"/>
              <a:t>url</a:t>
            </a:r>
            <a:r>
              <a:rPr lang="en-GB" dirty="0"/>
              <a:t> tag is proper URL encoding and including the parameters specified by children. </a:t>
            </a:r>
            <a:r>
              <a:rPr lang="en-GB" b="1" dirty="0" err="1"/>
              <a:t>param</a:t>
            </a:r>
            <a:r>
              <a:rPr lang="en-GB" b="1" dirty="0"/>
              <a:t> </a:t>
            </a:r>
            <a:r>
              <a:rPr lang="en-GB" dirty="0"/>
              <a:t>tag.</a:t>
            </a:r>
          </a:p>
          <a:p>
            <a:pPr>
              <a:spcBef>
                <a:spcPts val="0"/>
              </a:spcBef>
              <a:buNone/>
            </a:pPr>
            <a:r>
              <a:rPr lang="en-GB" dirty="0"/>
              <a:t>Let's see the simple example of &lt; c:url &gt; tag:</a:t>
            </a:r>
          </a:p>
          <a:p>
            <a:pPr>
              <a:spcBef>
                <a:spcPts val="0"/>
              </a:spcBef>
              <a:buNone/>
            </a:pPr>
            <a:r>
              <a:rPr lang="en-GB" b="1" dirty="0"/>
              <a:t>&lt;</a:t>
            </a:r>
            <a:r>
              <a:rPr lang="en-GB" dirty="0"/>
              <a:t>%@ </a:t>
            </a:r>
            <a:r>
              <a:rPr lang="en-GB" dirty="0" err="1"/>
              <a:t>taglib</a:t>
            </a:r>
            <a:r>
              <a:rPr lang="en-GB" dirty="0"/>
              <a:t> </a:t>
            </a:r>
            <a:r>
              <a:rPr lang="en-GB" dirty="0" err="1"/>
              <a:t>uri</a:t>
            </a:r>
            <a:r>
              <a:rPr lang="en-GB" dirty="0"/>
              <a:t>="http://java.sun.com/jsp/jstl/core" prefix="c" %</a:t>
            </a:r>
            <a:r>
              <a:rPr lang="en-GB" b="1" dirty="0"/>
              <a:t>&gt;</a:t>
            </a:r>
            <a:r>
              <a:rPr lang="en-GB" dirty="0"/>
              <a:t>  </a:t>
            </a:r>
          </a:p>
          <a:p>
            <a:pPr>
              <a:spcBef>
                <a:spcPts val="0"/>
              </a:spcBef>
              <a:buNone/>
            </a:pPr>
            <a:r>
              <a:rPr lang="en-GB" b="1" dirty="0"/>
              <a:t>&lt;html&gt;</a:t>
            </a:r>
            <a:r>
              <a:rPr lang="en-GB" dirty="0"/>
              <a:t>  </a:t>
            </a:r>
          </a:p>
          <a:p>
            <a:pPr>
              <a:spcBef>
                <a:spcPts val="0"/>
              </a:spcBef>
              <a:buNone/>
            </a:pPr>
            <a:r>
              <a:rPr lang="en-GB" b="1" dirty="0"/>
              <a:t>&lt;head&gt;</a:t>
            </a:r>
            <a:r>
              <a:rPr lang="en-GB" dirty="0"/>
              <a:t>  </a:t>
            </a:r>
          </a:p>
          <a:p>
            <a:pPr>
              <a:spcBef>
                <a:spcPts val="0"/>
              </a:spcBef>
              <a:buNone/>
            </a:pPr>
            <a:r>
              <a:rPr lang="en-GB" b="1" dirty="0"/>
              <a:t>&lt;title&gt;</a:t>
            </a:r>
            <a:r>
              <a:rPr lang="en-GB" dirty="0"/>
              <a:t>Core Tag Example</a:t>
            </a:r>
            <a:r>
              <a:rPr lang="en-GB" b="1" dirty="0"/>
              <a:t>&lt;/title&gt;</a:t>
            </a:r>
            <a:r>
              <a:rPr lang="en-GB" dirty="0"/>
              <a:t>  </a:t>
            </a:r>
          </a:p>
          <a:p>
            <a:pPr>
              <a:spcBef>
                <a:spcPts val="0"/>
              </a:spcBef>
              <a:buNone/>
            </a:pPr>
            <a:r>
              <a:rPr lang="en-GB" b="1" dirty="0"/>
              <a:t>&lt;/head&gt;</a:t>
            </a:r>
            <a:r>
              <a:rPr lang="en-GB" dirty="0"/>
              <a:t>  </a:t>
            </a:r>
          </a:p>
          <a:p>
            <a:pPr>
              <a:spcBef>
                <a:spcPts val="0"/>
              </a:spcBef>
              <a:buNone/>
            </a:pPr>
            <a:r>
              <a:rPr lang="en-GB" b="1" dirty="0"/>
              <a:t>&lt;body&gt;</a:t>
            </a:r>
            <a:r>
              <a:rPr lang="en-GB" dirty="0"/>
              <a:t>  </a:t>
            </a:r>
          </a:p>
          <a:p>
            <a:pPr>
              <a:spcBef>
                <a:spcPts val="0"/>
              </a:spcBef>
              <a:buNone/>
            </a:pPr>
            <a:r>
              <a:rPr lang="en-GB" b="1" dirty="0"/>
              <a:t>&lt;c:url</a:t>
            </a:r>
            <a:r>
              <a:rPr lang="en-GB" dirty="0"/>
              <a:t> value="/RegisterDao.jsp"</a:t>
            </a:r>
            <a:r>
              <a:rPr lang="en-GB" b="1" dirty="0"/>
              <a:t>/&gt;</a:t>
            </a:r>
            <a:r>
              <a:rPr lang="en-GB" dirty="0"/>
              <a:t>  </a:t>
            </a:r>
          </a:p>
          <a:p>
            <a:pPr>
              <a:spcBef>
                <a:spcPts val="0"/>
              </a:spcBef>
              <a:buNone/>
            </a:pPr>
            <a:r>
              <a:rPr lang="en-GB" b="1" dirty="0"/>
              <a:t>&lt;/body&gt;</a:t>
            </a:r>
            <a:r>
              <a:rPr lang="en-GB" dirty="0"/>
              <a:t>  </a:t>
            </a:r>
          </a:p>
          <a:p>
            <a:pPr>
              <a:spcBef>
                <a:spcPts val="0"/>
              </a:spcBef>
              <a:buNone/>
            </a:pPr>
            <a:r>
              <a:rPr lang="en-GB" b="1" dirty="0"/>
              <a:t>&lt;/html&gt;</a:t>
            </a:r>
            <a:r>
              <a:rPr lang="en-GB" dirty="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143</a:t>
            </a:fld>
            <a:endParaRPr lang="en-US" alt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JSTL Function Tags</a:t>
            </a:r>
            <a:br>
              <a:rPr lang="en-US" dirty="0"/>
            </a:br>
            <a:endParaRPr lang="en-US" dirty="0"/>
          </a:p>
        </p:txBody>
      </p:sp>
      <p:sp>
        <p:nvSpPr>
          <p:cNvPr id="3" name="Content Placeholder 2"/>
          <p:cNvSpPr>
            <a:spLocks noGrp="1"/>
          </p:cNvSpPr>
          <p:nvPr>
            <p:ph idx="1"/>
          </p:nvPr>
        </p:nvSpPr>
        <p:spPr/>
        <p:txBody>
          <a:bodyPr/>
          <a:lstStyle/>
          <a:p>
            <a:r>
              <a:rPr lang="en-GB" dirty="0"/>
              <a:t>The JSTL function provides a number of standard functions, most of these functions are common string manipulation functions. The syntax used for including JSTL function library in your JSP is:</a:t>
            </a:r>
          </a:p>
          <a:p>
            <a:r>
              <a:rPr lang="en-GB" b="1" dirty="0"/>
              <a:t>&lt;</a:t>
            </a:r>
            <a:r>
              <a:rPr lang="en-GB" dirty="0"/>
              <a:t>%@ </a:t>
            </a:r>
            <a:r>
              <a:rPr lang="en-GB" dirty="0" err="1"/>
              <a:t>taglib</a:t>
            </a:r>
            <a:r>
              <a:rPr lang="en-GB" dirty="0"/>
              <a:t> </a:t>
            </a:r>
            <a:r>
              <a:rPr lang="en-GB" dirty="0" err="1"/>
              <a:t>uri</a:t>
            </a:r>
            <a:r>
              <a:rPr lang="en-GB" dirty="0"/>
              <a:t>="http://java.sun.com/jsp/jstl/functions" prefix="fn" %</a:t>
            </a:r>
            <a:r>
              <a:rPr lang="en-GB" b="1" dirty="0"/>
              <a:t>&gt;</a:t>
            </a:r>
            <a:r>
              <a:rPr lang="en-GB"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144</a:t>
            </a:fld>
            <a:endParaRPr lang="en-US" altLang="en-US"/>
          </a:p>
        </p:txBody>
      </p:sp>
      <p:graphicFrame>
        <p:nvGraphicFramePr>
          <p:cNvPr id="5" name="Table 4"/>
          <p:cNvGraphicFramePr>
            <a:graphicFrameLocks noGrp="1"/>
          </p:cNvGraphicFramePr>
          <p:nvPr/>
        </p:nvGraphicFramePr>
        <p:xfrm>
          <a:off x="1738282" y="3891280"/>
          <a:ext cx="8128000" cy="9921240"/>
        </p:xfrm>
        <a:graphic>
          <a:graphicData uri="http://schemas.openxmlformats.org/drawingml/2006/table">
            <a:tbl>
              <a:tblPr firstRow="1" bandRow="1">
                <a:tableStyleId>{5C22544A-7EE6-4342-B048-85BDC9FD1C3A}</a:tableStyleId>
              </a:tblPr>
              <a:tblGrid>
                <a:gridCol w="2357454">
                  <a:extLst>
                    <a:ext uri="{9D8B030D-6E8A-4147-A177-3AD203B41FA5}">
                      <a16:colId xmlns="" xmlns:a16="http://schemas.microsoft.com/office/drawing/2014/main" val="20000"/>
                    </a:ext>
                  </a:extLst>
                </a:gridCol>
                <a:gridCol w="5770546">
                  <a:extLst>
                    <a:ext uri="{9D8B030D-6E8A-4147-A177-3AD203B41FA5}">
                      <a16:colId xmlns="" xmlns:a16="http://schemas.microsoft.com/office/drawing/2014/main" val="20001"/>
                    </a:ext>
                  </a:extLst>
                </a:gridCol>
              </a:tblGrid>
              <a:tr h="370840">
                <a:tc>
                  <a:txBody>
                    <a:bodyPr/>
                    <a:lstStyle/>
                    <a:p>
                      <a:pPr algn="l" fontAlgn="t"/>
                      <a:r>
                        <a:rPr lang="en-US" dirty="0">
                          <a:solidFill>
                            <a:srgbClr val="000000"/>
                          </a:solidFill>
                          <a:latin typeface="times new roman"/>
                        </a:rPr>
                        <a:t>JSTL Functions</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extLst>
                  <a:ext uri="{0D108BD9-81ED-4DB2-BD59-A6C34878D82A}">
                    <a16:rowId xmlns="" xmlns:a16="http://schemas.microsoft.com/office/drawing/2014/main" val="10000"/>
                  </a:ext>
                </a:extLst>
              </a:tr>
              <a:tr h="370840">
                <a:tc>
                  <a:txBody>
                    <a:bodyPr/>
                    <a:lstStyle/>
                    <a:p>
                      <a:pPr algn="just" fontAlgn="t"/>
                      <a:r>
                        <a:rPr lang="en-US" u="none" strike="noStrike">
                          <a:solidFill>
                            <a:srgbClr val="008000"/>
                          </a:solidFill>
                          <a:latin typeface="inter-regular"/>
                          <a:hlinkClick r:id="rId2"/>
                        </a:rPr>
                        <a:t>fn:contains()</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to test if an input string containing the specified substring in a program.</a:t>
                      </a:r>
                    </a:p>
                  </a:txBody>
                  <a:tcPr marL="76200" marR="76200" marT="76200" marB="76200"/>
                </a:tc>
                <a:extLst>
                  <a:ext uri="{0D108BD9-81ED-4DB2-BD59-A6C34878D82A}">
                    <a16:rowId xmlns="" xmlns:a16="http://schemas.microsoft.com/office/drawing/2014/main" val="10001"/>
                  </a:ext>
                </a:extLst>
              </a:tr>
              <a:tr h="370840">
                <a:tc>
                  <a:txBody>
                    <a:bodyPr/>
                    <a:lstStyle/>
                    <a:p>
                      <a:pPr algn="just" fontAlgn="t"/>
                      <a:r>
                        <a:rPr lang="en-US" u="none" strike="noStrike">
                          <a:solidFill>
                            <a:srgbClr val="008000"/>
                          </a:solidFill>
                          <a:latin typeface="inter-regular"/>
                          <a:hlinkClick r:id="rId3"/>
                        </a:rPr>
                        <a:t>fn:containsIgnoreCase()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to test if an input string contains the specified substring as a case insensitive way.</a:t>
                      </a:r>
                    </a:p>
                  </a:txBody>
                  <a:tcPr marL="76200" marR="76200" marT="76200" marB="76200"/>
                </a:tc>
                <a:extLst>
                  <a:ext uri="{0D108BD9-81ED-4DB2-BD59-A6C34878D82A}">
                    <a16:rowId xmlns="" xmlns:a16="http://schemas.microsoft.com/office/drawing/2014/main" val="10002"/>
                  </a:ext>
                </a:extLst>
              </a:tr>
              <a:tr h="370840">
                <a:tc>
                  <a:txBody>
                    <a:bodyPr/>
                    <a:lstStyle/>
                    <a:p>
                      <a:pPr algn="just" fontAlgn="t"/>
                      <a:r>
                        <a:rPr lang="en-US" u="none" strike="noStrike">
                          <a:solidFill>
                            <a:srgbClr val="008000"/>
                          </a:solidFill>
                          <a:latin typeface="inter-regular"/>
                          <a:hlinkClick r:id="rId4"/>
                        </a:rPr>
                        <a:t>fn:endsWith()</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to test if an input string ends with the specified suffix.</a:t>
                      </a:r>
                    </a:p>
                  </a:txBody>
                  <a:tcPr marL="76200" marR="76200" marT="76200" marB="76200"/>
                </a:tc>
                <a:extLst>
                  <a:ext uri="{0D108BD9-81ED-4DB2-BD59-A6C34878D82A}">
                    <a16:rowId xmlns="" xmlns:a16="http://schemas.microsoft.com/office/drawing/2014/main" val="10003"/>
                  </a:ext>
                </a:extLst>
              </a:tr>
              <a:tr h="370840">
                <a:tc>
                  <a:txBody>
                    <a:bodyPr/>
                    <a:lstStyle/>
                    <a:p>
                      <a:pPr algn="just" fontAlgn="t"/>
                      <a:r>
                        <a:rPr lang="en-US" u="none" strike="noStrike">
                          <a:solidFill>
                            <a:srgbClr val="008000"/>
                          </a:solidFill>
                          <a:latin typeface="inter-regular"/>
                          <a:hlinkClick r:id="rId5"/>
                        </a:rPr>
                        <a:t>fn:escapeXml()</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escapes the characters that would be interpreted as XML markup.</a:t>
                      </a:r>
                    </a:p>
                  </a:txBody>
                  <a:tcPr marL="76200" marR="76200" marT="76200" marB="76200"/>
                </a:tc>
                <a:extLst>
                  <a:ext uri="{0D108BD9-81ED-4DB2-BD59-A6C34878D82A}">
                    <a16:rowId xmlns="" xmlns:a16="http://schemas.microsoft.com/office/drawing/2014/main" val="10004"/>
                  </a:ext>
                </a:extLst>
              </a:tr>
              <a:tr h="370840">
                <a:tc>
                  <a:txBody>
                    <a:bodyPr/>
                    <a:lstStyle/>
                    <a:p>
                      <a:pPr algn="just" fontAlgn="t"/>
                      <a:r>
                        <a:rPr lang="en-US" u="none" strike="noStrike">
                          <a:solidFill>
                            <a:srgbClr val="008000"/>
                          </a:solidFill>
                          <a:latin typeface="inter-regular"/>
                          <a:hlinkClick r:id="rId6"/>
                        </a:rPr>
                        <a:t>fn:indexOf()</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returns an index within a string of first occurrence of a specified substring.</a:t>
                      </a:r>
                    </a:p>
                  </a:txBody>
                  <a:tcPr marL="76200" marR="76200" marT="76200" marB="76200"/>
                </a:tc>
                <a:extLst>
                  <a:ext uri="{0D108BD9-81ED-4DB2-BD59-A6C34878D82A}">
                    <a16:rowId xmlns="" xmlns:a16="http://schemas.microsoft.com/office/drawing/2014/main" val="10005"/>
                  </a:ext>
                </a:extLst>
              </a:tr>
              <a:tr h="370840">
                <a:tc>
                  <a:txBody>
                    <a:bodyPr/>
                    <a:lstStyle/>
                    <a:p>
                      <a:pPr algn="just" fontAlgn="t"/>
                      <a:r>
                        <a:rPr lang="en-US" u="none" strike="noStrike">
                          <a:solidFill>
                            <a:srgbClr val="008000"/>
                          </a:solidFill>
                          <a:latin typeface="inter-regular"/>
                          <a:hlinkClick r:id="rId7"/>
                        </a:rPr>
                        <a:t>fn:trim()</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removes the blank spaces from both the ends of a string.</a:t>
                      </a:r>
                    </a:p>
                  </a:txBody>
                  <a:tcPr marL="76200" marR="76200" marT="76200" marB="76200"/>
                </a:tc>
                <a:extLst>
                  <a:ext uri="{0D108BD9-81ED-4DB2-BD59-A6C34878D82A}">
                    <a16:rowId xmlns="" xmlns:a16="http://schemas.microsoft.com/office/drawing/2014/main" val="10006"/>
                  </a:ext>
                </a:extLst>
              </a:tr>
              <a:tr h="370840">
                <a:tc>
                  <a:txBody>
                    <a:bodyPr/>
                    <a:lstStyle/>
                    <a:p>
                      <a:pPr algn="just" fontAlgn="t"/>
                      <a:r>
                        <a:rPr lang="en-US" u="none" strike="noStrike">
                          <a:solidFill>
                            <a:srgbClr val="008000"/>
                          </a:solidFill>
                          <a:latin typeface="inter-regular"/>
                          <a:hlinkClick r:id="rId8"/>
                        </a:rPr>
                        <a:t>fn:startsWith()</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is used for checking whether the given string is started with a particular string value.</a:t>
                      </a:r>
                    </a:p>
                  </a:txBody>
                  <a:tcPr marL="76200" marR="76200" marT="76200" marB="76200"/>
                </a:tc>
                <a:extLst>
                  <a:ext uri="{0D108BD9-81ED-4DB2-BD59-A6C34878D82A}">
                    <a16:rowId xmlns="" xmlns:a16="http://schemas.microsoft.com/office/drawing/2014/main" val="10007"/>
                  </a:ext>
                </a:extLst>
              </a:tr>
              <a:tr h="370840">
                <a:tc>
                  <a:txBody>
                    <a:bodyPr/>
                    <a:lstStyle/>
                    <a:p>
                      <a:pPr algn="just" fontAlgn="t"/>
                      <a:r>
                        <a:rPr lang="en-US" u="none" strike="noStrike">
                          <a:solidFill>
                            <a:srgbClr val="008000"/>
                          </a:solidFill>
                          <a:latin typeface="inter-regular"/>
                          <a:hlinkClick r:id="rId9"/>
                        </a:rPr>
                        <a:t>fn:split()</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splits the string into an array of substrings.</a:t>
                      </a:r>
                    </a:p>
                  </a:txBody>
                  <a:tcPr marL="76200" marR="76200" marT="76200" marB="76200"/>
                </a:tc>
                <a:extLst>
                  <a:ext uri="{0D108BD9-81ED-4DB2-BD59-A6C34878D82A}">
                    <a16:rowId xmlns="" xmlns:a16="http://schemas.microsoft.com/office/drawing/2014/main" val="10008"/>
                  </a:ext>
                </a:extLst>
              </a:tr>
              <a:tr h="370840">
                <a:tc>
                  <a:txBody>
                    <a:bodyPr/>
                    <a:lstStyle/>
                    <a:p>
                      <a:pPr algn="just" fontAlgn="t"/>
                      <a:r>
                        <a:rPr lang="en-US" u="none" strike="noStrike">
                          <a:solidFill>
                            <a:srgbClr val="008000"/>
                          </a:solidFill>
                          <a:latin typeface="inter-regular"/>
                          <a:hlinkClick r:id="rId10"/>
                        </a:rPr>
                        <a:t>fn:toLowerCase()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converts all the characters of a string to lower case.</a:t>
                      </a:r>
                    </a:p>
                  </a:txBody>
                  <a:tcPr marL="76200" marR="76200" marT="76200" marB="76200"/>
                </a:tc>
                <a:extLst>
                  <a:ext uri="{0D108BD9-81ED-4DB2-BD59-A6C34878D82A}">
                    <a16:rowId xmlns="" xmlns:a16="http://schemas.microsoft.com/office/drawing/2014/main" val="10009"/>
                  </a:ext>
                </a:extLst>
              </a:tr>
              <a:tr h="370840">
                <a:tc>
                  <a:txBody>
                    <a:bodyPr/>
                    <a:lstStyle/>
                    <a:p>
                      <a:pPr algn="just" fontAlgn="t"/>
                      <a:r>
                        <a:rPr lang="en-US" u="none" strike="noStrike">
                          <a:solidFill>
                            <a:srgbClr val="008000"/>
                          </a:solidFill>
                          <a:latin typeface="inter-regular"/>
                          <a:hlinkClick r:id="rId11"/>
                        </a:rPr>
                        <a:t>fn:toUpperCase()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converts all the characters of a string to upper case.</a:t>
                      </a:r>
                    </a:p>
                  </a:txBody>
                  <a:tcPr marL="76200" marR="76200" marT="76200" marB="76200"/>
                </a:tc>
                <a:extLst>
                  <a:ext uri="{0D108BD9-81ED-4DB2-BD59-A6C34878D82A}">
                    <a16:rowId xmlns="" xmlns:a16="http://schemas.microsoft.com/office/drawing/2014/main" val="10010"/>
                  </a:ext>
                </a:extLst>
              </a:tr>
              <a:tr h="370840">
                <a:tc>
                  <a:txBody>
                    <a:bodyPr/>
                    <a:lstStyle/>
                    <a:p>
                      <a:pPr algn="just" fontAlgn="t"/>
                      <a:r>
                        <a:rPr lang="en-US" u="none" strike="noStrike">
                          <a:solidFill>
                            <a:srgbClr val="008000"/>
                          </a:solidFill>
                          <a:latin typeface="inter-regular"/>
                          <a:hlinkClick r:id="rId12"/>
                        </a:rPr>
                        <a:t>fn:substring()</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returns the subset of a string according to the given start and end position.</a:t>
                      </a:r>
                    </a:p>
                  </a:txBody>
                  <a:tcPr marL="76200" marR="76200" marT="76200" marB="76200"/>
                </a:tc>
                <a:extLst>
                  <a:ext uri="{0D108BD9-81ED-4DB2-BD59-A6C34878D82A}">
                    <a16:rowId xmlns="" xmlns:a16="http://schemas.microsoft.com/office/drawing/2014/main" val="10011"/>
                  </a:ext>
                </a:extLst>
              </a:tr>
              <a:tr h="370840">
                <a:tc>
                  <a:txBody>
                    <a:bodyPr/>
                    <a:lstStyle/>
                    <a:p>
                      <a:pPr algn="just" fontAlgn="t"/>
                      <a:r>
                        <a:rPr lang="en-US" u="none" strike="noStrike">
                          <a:solidFill>
                            <a:srgbClr val="008000"/>
                          </a:solidFill>
                          <a:latin typeface="inter-regular"/>
                          <a:hlinkClick r:id="rId13"/>
                        </a:rPr>
                        <a:t>fn:substringAfter()</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returns the subset of string after a specific substring.</a:t>
                      </a:r>
                    </a:p>
                  </a:txBody>
                  <a:tcPr marL="76200" marR="76200" marT="76200" marB="76200"/>
                </a:tc>
                <a:extLst>
                  <a:ext uri="{0D108BD9-81ED-4DB2-BD59-A6C34878D82A}">
                    <a16:rowId xmlns="" xmlns:a16="http://schemas.microsoft.com/office/drawing/2014/main" val="10012"/>
                  </a:ext>
                </a:extLst>
              </a:tr>
              <a:tr h="370840">
                <a:tc>
                  <a:txBody>
                    <a:bodyPr/>
                    <a:lstStyle/>
                    <a:p>
                      <a:pPr algn="just" fontAlgn="t"/>
                      <a:r>
                        <a:rPr lang="en-US" u="none" strike="noStrike">
                          <a:solidFill>
                            <a:srgbClr val="008000"/>
                          </a:solidFill>
                          <a:latin typeface="inter-regular"/>
                          <a:hlinkClick r:id="rId14"/>
                        </a:rPr>
                        <a:t>fn:substringBefore()</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returns the subset of string before a specific substring.</a:t>
                      </a:r>
                    </a:p>
                  </a:txBody>
                  <a:tcPr marL="76200" marR="76200" marT="76200" marB="76200"/>
                </a:tc>
                <a:extLst>
                  <a:ext uri="{0D108BD9-81ED-4DB2-BD59-A6C34878D82A}">
                    <a16:rowId xmlns="" xmlns:a16="http://schemas.microsoft.com/office/drawing/2014/main" val="10013"/>
                  </a:ext>
                </a:extLst>
              </a:tr>
              <a:tr h="370840">
                <a:tc>
                  <a:txBody>
                    <a:bodyPr/>
                    <a:lstStyle/>
                    <a:p>
                      <a:pPr algn="just" fontAlgn="t"/>
                      <a:r>
                        <a:rPr lang="en-US" u="none" strike="noStrike">
                          <a:solidFill>
                            <a:srgbClr val="008000"/>
                          </a:solidFill>
                          <a:latin typeface="inter-regular"/>
                          <a:hlinkClick r:id="rId15"/>
                        </a:rPr>
                        <a:t>fn:length()</a:t>
                      </a:r>
                      <a:endParaRPr lang="en-US">
                        <a:solidFill>
                          <a:srgbClr val="333333"/>
                        </a:solidFill>
                        <a:latin typeface="inter-regular"/>
                      </a:endParaRPr>
                    </a:p>
                  </a:txBody>
                  <a:tcPr marL="76200" marR="76200" marT="76200" marB="76200"/>
                </a:tc>
                <a:tc>
                  <a:txBody>
                    <a:bodyPr/>
                    <a:lstStyle/>
                    <a:p>
                      <a:pPr algn="just" fontAlgn="t"/>
                      <a:r>
                        <a:rPr lang="en-GB">
                          <a:solidFill>
                            <a:srgbClr val="333333"/>
                          </a:solidFill>
                          <a:latin typeface="inter-regular"/>
                        </a:rPr>
                        <a:t>It returns the number of characters inside a string, or the number of items in a collection.</a:t>
                      </a:r>
                    </a:p>
                  </a:txBody>
                  <a:tcPr marL="76200" marR="76200" marT="76200" marB="76200"/>
                </a:tc>
                <a:extLst>
                  <a:ext uri="{0D108BD9-81ED-4DB2-BD59-A6C34878D82A}">
                    <a16:rowId xmlns="" xmlns:a16="http://schemas.microsoft.com/office/drawing/2014/main" val="10014"/>
                  </a:ext>
                </a:extLst>
              </a:tr>
              <a:tr h="370840">
                <a:tc>
                  <a:txBody>
                    <a:bodyPr/>
                    <a:lstStyle/>
                    <a:p>
                      <a:pPr algn="just" fontAlgn="t"/>
                      <a:r>
                        <a:rPr lang="en-US" u="none" strike="noStrike">
                          <a:solidFill>
                            <a:srgbClr val="008000"/>
                          </a:solidFill>
                          <a:latin typeface="inter-regular"/>
                          <a:hlinkClick r:id="rId16"/>
                        </a:rPr>
                        <a:t>fn:replace()</a:t>
                      </a:r>
                      <a:endParaRPr lang="en-US">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It replaces all the occurrence of a string with another string sequence.</a:t>
                      </a:r>
                    </a:p>
                  </a:txBody>
                  <a:tcPr marL="76200" marR="76200" marT="76200" marB="76200"/>
                </a:tc>
                <a:extLst>
                  <a:ext uri="{0D108BD9-81ED-4DB2-BD59-A6C34878D82A}">
                    <a16:rowId xmlns="" xmlns:a16="http://schemas.microsoft.com/office/drawing/2014/main" val="10015"/>
                  </a:ext>
                </a:extLst>
              </a:tr>
            </a:tbl>
          </a:graphicData>
        </a:graphic>
      </p:graphicFrame>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JSTL </a:t>
            </a:r>
            <a:r>
              <a:rPr lang="en-US" dirty="0" err="1"/>
              <a:t>fn:contains</a:t>
            </a:r>
            <a:r>
              <a:rPr lang="en-US" dirty="0"/>
              <a:t>() Function</a:t>
            </a:r>
          </a:p>
        </p:txBody>
      </p:sp>
      <p:sp>
        <p:nvSpPr>
          <p:cNvPr id="3" name="Content Placeholder 2"/>
          <p:cNvSpPr>
            <a:spLocks noGrp="1"/>
          </p:cNvSpPr>
          <p:nvPr>
            <p:ph idx="1"/>
          </p:nvPr>
        </p:nvSpPr>
        <p:spPr/>
        <p:txBody>
          <a:bodyPr/>
          <a:lstStyle/>
          <a:p>
            <a:pPr>
              <a:spcBef>
                <a:spcPts val="0"/>
              </a:spcBef>
            </a:pPr>
            <a:r>
              <a:rPr lang="en-GB" dirty="0"/>
              <a:t>The </a:t>
            </a:r>
            <a:r>
              <a:rPr lang="en-GB" dirty="0" err="1"/>
              <a:t>fn:contains</a:t>
            </a:r>
            <a:r>
              <a:rPr lang="en-GB" dirty="0"/>
              <a:t>() is used for testing if the string containing the specified substring. If the specified substring is found in the string, it returns true otherwise false.</a:t>
            </a:r>
          </a:p>
          <a:p>
            <a:pPr>
              <a:spcBef>
                <a:spcPts val="0"/>
              </a:spcBef>
            </a:pPr>
            <a:r>
              <a:rPr lang="en-GB" b="1" dirty="0"/>
              <a:t>The syntax used for including the </a:t>
            </a:r>
            <a:r>
              <a:rPr lang="en-GB" b="1" dirty="0" err="1"/>
              <a:t>fn:contains</a:t>
            </a:r>
            <a:r>
              <a:rPr lang="en-GB" b="1" dirty="0"/>
              <a:t>() function is:</a:t>
            </a:r>
            <a:endParaRPr lang="en-GB" dirty="0"/>
          </a:p>
          <a:p>
            <a:pPr>
              <a:spcBef>
                <a:spcPts val="0"/>
              </a:spcBef>
            </a:pPr>
            <a:r>
              <a:rPr lang="en-GB" dirty="0" err="1"/>
              <a:t>boolean</a:t>
            </a:r>
            <a:r>
              <a:rPr lang="en-GB" dirty="0"/>
              <a:t> contains(</a:t>
            </a:r>
            <a:r>
              <a:rPr lang="en-GB" dirty="0" err="1"/>
              <a:t>java.lang.String</a:t>
            </a:r>
            <a:r>
              <a:rPr lang="en-GB" dirty="0"/>
              <a:t>, </a:t>
            </a:r>
            <a:r>
              <a:rPr lang="en-GB" dirty="0" err="1"/>
              <a:t>java.lang.String</a:t>
            </a:r>
            <a:r>
              <a:rPr lang="en-GB" dirty="0"/>
              <a:t>)  </a:t>
            </a:r>
          </a:p>
          <a:p>
            <a:pPr>
              <a:spcBef>
                <a:spcPts val="0"/>
              </a:spcBef>
            </a:pPr>
            <a:r>
              <a:rPr lang="en-GB" dirty="0"/>
              <a:t>Let's see the simple example to understand the functionality of </a:t>
            </a:r>
            <a:r>
              <a:rPr lang="en-GB" dirty="0" err="1"/>
              <a:t>fn:contains</a:t>
            </a:r>
            <a:r>
              <a:rPr lang="en-GB" dirty="0"/>
              <a:t>() function:</a:t>
            </a:r>
          </a:p>
          <a:p>
            <a:pPr>
              <a:spcBef>
                <a:spcPts val="0"/>
              </a:spcBef>
              <a:buNone/>
            </a:pPr>
            <a:r>
              <a:rPr lang="en-GB" b="1" dirty="0"/>
              <a:t>&lt;</a:t>
            </a:r>
            <a:r>
              <a:rPr lang="en-GB" dirty="0"/>
              <a:t>%@ </a:t>
            </a:r>
            <a:r>
              <a:rPr lang="en-GB" dirty="0" err="1"/>
              <a:t>taglib</a:t>
            </a:r>
            <a:r>
              <a:rPr lang="en-GB" dirty="0"/>
              <a:t> </a:t>
            </a:r>
            <a:r>
              <a:rPr lang="en-GB" dirty="0" err="1"/>
              <a:t>uri</a:t>
            </a:r>
            <a:r>
              <a:rPr lang="en-GB" dirty="0"/>
              <a:t>="http://java.sun.com/jsp/jstl/core" prefix="c" %</a:t>
            </a:r>
            <a:r>
              <a:rPr lang="en-GB" b="1" dirty="0"/>
              <a:t>&gt;</a:t>
            </a:r>
            <a:r>
              <a:rPr lang="en-GB" dirty="0"/>
              <a:t>  </a:t>
            </a:r>
          </a:p>
          <a:p>
            <a:pPr>
              <a:spcBef>
                <a:spcPts val="0"/>
              </a:spcBef>
              <a:buNone/>
            </a:pPr>
            <a:r>
              <a:rPr lang="en-GB" b="1" dirty="0"/>
              <a:t>&lt;</a:t>
            </a:r>
            <a:r>
              <a:rPr lang="en-GB" dirty="0"/>
              <a:t>%@ </a:t>
            </a:r>
            <a:r>
              <a:rPr lang="en-GB" dirty="0" err="1"/>
              <a:t>taglib</a:t>
            </a:r>
            <a:r>
              <a:rPr lang="en-GB" dirty="0"/>
              <a:t> </a:t>
            </a:r>
            <a:r>
              <a:rPr lang="en-GB" dirty="0" err="1"/>
              <a:t>uri</a:t>
            </a:r>
            <a:r>
              <a:rPr lang="en-GB" dirty="0"/>
              <a:t>="http://java.sun.com/jsp/jstl/functions" prefix="fn" %</a:t>
            </a:r>
            <a:r>
              <a:rPr lang="en-GB" b="1" dirty="0"/>
              <a:t>&gt;</a:t>
            </a:r>
            <a:r>
              <a:rPr lang="en-GB" dirty="0"/>
              <a:t>  </a:t>
            </a:r>
          </a:p>
          <a:p>
            <a:pPr>
              <a:spcBef>
                <a:spcPts val="0"/>
              </a:spcBef>
              <a:buNone/>
            </a:pPr>
            <a:r>
              <a:rPr lang="en-GB" b="1" dirty="0"/>
              <a:t>&lt;html&gt;</a:t>
            </a:r>
            <a:r>
              <a:rPr lang="en-GB" dirty="0"/>
              <a:t>  </a:t>
            </a:r>
          </a:p>
          <a:p>
            <a:pPr>
              <a:spcBef>
                <a:spcPts val="0"/>
              </a:spcBef>
              <a:buNone/>
            </a:pPr>
            <a:r>
              <a:rPr lang="en-GB" b="1" dirty="0"/>
              <a:t>&lt;head&gt;</a:t>
            </a:r>
            <a:r>
              <a:rPr lang="en-GB" dirty="0"/>
              <a:t>  </a:t>
            </a:r>
          </a:p>
          <a:p>
            <a:pPr>
              <a:spcBef>
                <a:spcPts val="0"/>
              </a:spcBef>
              <a:buNone/>
            </a:pPr>
            <a:r>
              <a:rPr lang="en-GB" b="1" dirty="0"/>
              <a:t>&lt;title&gt;</a:t>
            </a:r>
            <a:r>
              <a:rPr lang="en-GB" dirty="0"/>
              <a:t>Using JSTL Functions</a:t>
            </a:r>
            <a:r>
              <a:rPr lang="en-GB" b="1" dirty="0"/>
              <a:t>&lt;/title&gt;</a:t>
            </a:r>
            <a:r>
              <a:rPr lang="en-GB" dirty="0"/>
              <a:t>  </a:t>
            </a:r>
          </a:p>
          <a:p>
            <a:pPr>
              <a:spcBef>
                <a:spcPts val="0"/>
              </a:spcBef>
              <a:buNone/>
            </a:pPr>
            <a:r>
              <a:rPr lang="en-GB" b="1" dirty="0"/>
              <a:t>&lt;/head&gt;</a:t>
            </a:r>
            <a:r>
              <a:rPr lang="en-GB" dirty="0"/>
              <a:t>  </a:t>
            </a:r>
          </a:p>
          <a:p>
            <a:pPr>
              <a:spcBef>
                <a:spcPts val="0"/>
              </a:spcBef>
              <a:buNone/>
            </a:pPr>
            <a:r>
              <a:rPr lang="en-GB" b="1" dirty="0"/>
              <a:t>&lt;body&gt;</a:t>
            </a:r>
            <a:r>
              <a:rPr lang="en-GB" dirty="0"/>
              <a:t>  </a:t>
            </a:r>
          </a:p>
          <a:p>
            <a:pPr>
              <a:spcBef>
                <a:spcPts val="0"/>
              </a:spcBef>
              <a:buNone/>
            </a:pPr>
            <a:r>
              <a:rPr lang="en-GB" dirty="0"/>
              <a:t>  </a:t>
            </a:r>
          </a:p>
          <a:p>
            <a:pPr>
              <a:spcBef>
                <a:spcPts val="0"/>
              </a:spcBef>
              <a:buNone/>
            </a:pPr>
            <a:r>
              <a:rPr lang="en-GB" b="1" dirty="0"/>
              <a:t>&lt;c:set</a:t>
            </a:r>
            <a:r>
              <a:rPr lang="en-GB" dirty="0"/>
              <a:t> </a:t>
            </a:r>
            <a:r>
              <a:rPr lang="en-GB" dirty="0" err="1"/>
              <a:t>var</a:t>
            </a:r>
            <a:r>
              <a:rPr lang="en-GB" dirty="0"/>
              <a:t>="String" value="Welcome to </a:t>
            </a:r>
            <a:r>
              <a:rPr lang="en-GB" dirty="0" err="1"/>
              <a:t>javatpoint</a:t>
            </a:r>
            <a:r>
              <a:rPr lang="en-GB" dirty="0"/>
              <a:t>"</a:t>
            </a:r>
            <a:r>
              <a:rPr lang="en-GB" b="1" dirty="0"/>
              <a:t>/&gt;</a:t>
            </a:r>
            <a:r>
              <a:rPr lang="en-GB" dirty="0"/>
              <a:t>  </a:t>
            </a:r>
          </a:p>
          <a:p>
            <a:pPr>
              <a:spcBef>
                <a:spcPts val="0"/>
              </a:spcBef>
              <a:buNone/>
            </a:pPr>
            <a:r>
              <a:rPr lang="en-GB" dirty="0"/>
              <a:t>  </a:t>
            </a:r>
          </a:p>
          <a:p>
            <a:pPr>
              <a:spcBef>
                <a:spcPts val="0"/>
              </a:spcBef>
              <a:buNone/>
            </a:pPr>
            <a:r>
              <a:rPr lang="en-GB" b="1" dirty="0"/>
              <a:t>&lt;c:if</a:t>
            </a:r>
            <a:r>
              <a:rPr lang="en-GB" dirty="0"/>
              <a:t> test="${</a:t>
            </a:r>
            <a:r>
              <a:rPr lang="en-GB" dirty="0" err="1"/>
              <a:t>fn:contains</a:t>
            </a:r>
            <a:r>
              <a:rPr lang="en-GB" dirty="0"/>
              <a:t>(String, '</a:t>
            </a:r>
            <a:r>
              <a:rPr lang="en-GB" dirty="0" err="1"/>
              <a:t>javatpoint</a:t>
            </a:r>
            <a:r>
              <a:rPr lang="en-GB" dirty="0"/>
              <a:t>')}"</a:t>
            </a:r>
            <a:r>
              <a:rPr lang="en-GB" b="1" dirty="0"/>
              <a:t>&gt;</a:t>
            </a:r>
            <a:r>
              <a:rPr lang="en-GB" dirty="0"/>
              <a:t>  </a:t>
            </a:r>
          </a:p>
          <a:p>
            <a:pPr>
              <a:spcBef>
                <a:spcPts val="0"/>
              </a:spcBef>
              <a:buNone/>
            </a:pPr>
            <a:r>
              <a:rPr lang="en-GB" dirty="0"/>
              <a:t>   </a:t>
            </a:r>
            <a:r>
              <a:rPr lang="en-GB" b="1" dirty="0"/>
              <a:t>&lt;p&gt;</a:t>
            </a:r>
            <a:r>
              <a:rPr lang="en-GB" dirty="0"/>
              <a:t>Found </a:t>
            </a:r>
            <a:r>
              <a:rPr lang="en-GB" dirty="0" err="1"/>
              <a:t>javatpoint</a:t>
            </a:r>
            <a:r>
              <a:rPr lang="en-GB" dirty="0"/>
              <a:t> string</a:t>
            </a:r>
            <a:r>
              <a:rPr lang="en-GB" b="1" dirty="0"/>
              <a:t>&lt;p&gt;</a:t>
            </a:r>
            <a:r>
              <a:rPr lang="en-GB" dirty="0"/>
              <a:t>  </a:t>
            </a:r>
          </a:p>
          <a:p>
            <a:pPr>
              <a:spcBef>
                <a:spcPts val="0"/>
              </a:spcBef>
              <a:buNone/>
            </a:pPr>
            <a:r>
              <a:rPr lang="en-GB" b="1" dirty="0"/>
              <a:t>&lt;/c:if&gt;</a:t>
            </a:r>
            <a:r>
              <a:rPr lang="en-GB" dirty="0"/>
              <a:t>  </a:t>
            </a:r>
          </a:p>
          <a:p>
            <a:pPr>
              <a:spcBef>
                <a:spcPts val="0"/>
              </a:spcBef>
              <a:buNone/>
            </a:pPr>
            <a:r>
              <a:rPr lang="en-GB" dirty="0"/>
              <a:t>  </a:t>
            </a:r>
          </a:p>
          <a:p>
            <a:pPr>
              <a:spcBef>
                <a:spcPts val="0"/>
              </a:spcBef>
              <a:buNone/>
            </a:pPr>
            <a:r>
              <a:rPr lang="en-GB" b="1" dirty="0"/>
              <a:t>&lt;c:if</a:t>
            </a:r>
            <a:r>
              <a:rPr lang="en-GB" dirty="0"/>
              <a:t> test="${</a:t>
            </a:r>
            <a:r>
              <a:rPr lang="en-GB" dirty="0" err="1"/>
              <a:t>fn:contains</a:t>
            </a:r>
            <a:r>
              <a:rPr lang="en-GB" dirty="0"/>
              <a:t>(String, 'JAVATPOINT')}"</a:t>
            </a:r>
            <a:r>
              <a:rPr lang="en-GB" b="1" dirty="0"/>
              <a:t>&gt;</a:t>
            </a:r>
            <a:r>
              <a:rPr lang="en-GB" dirty="0"/>
              <a:t>  </a:t>
            </a:r>
          </a:p>
          <a:p>
            <a:pPr>
              <a:spcBef>
                <a:spcPts val="0"/>
              </a:spcBef>
              <a:buNone/>
            </a:pPr>
            <a:r>
              <a:rPr lang="en-GB" dirty="0"/>
              <a:t>   </a:t>
            </a:r>
            <a:r>
              <a:rPr lang="en-GB" b="1" dirty="0"/>
              <a:t>&lt;p&gt;</a:t>
            </a:r>
            <a:r>
              <a:rPr lang="en-GB" dirty="0"/>
              <a:t>Found JAVATPOINT string</a:t>
            </a:r>
            <a:r>
              <a:rPr lang="en-GB" b="1" dirty="0"/>
              <a:t>&lt;p&gt;</a:t>
            </a:r>
            <a:r>
              <a:rPr lang="en-GB" dirty="0"/>
              <a:t>  </a:t>
            </a:r>
          </a:p>
          <a:p>
            <a:pPr>
              <a:spcBef>
                <a:spcPts val="0"/>
              </a:spcBef>
              <a:buNone/>
            </a:pPr>
            <a:r>
              <a:rPr lang="en-GB" b="1" dirty="0"/>
              <a:t>&lt;/c:if&gt;</a:t>
            </a:r>
            <a:r>
              <a:rPr lang="en-GB" dirty="0"/>
              <a:t>  </a:t>
            </a:r>
          </a:p>
          <a:p>
            <a:pPr>
              <a:spcBef>
                <a:spcPts val="0"/>
              </a:spcBef>
              <a:buNone/>
            </a:pPr>
            <a:r>
              <a:rPr lang="en-GB" dirty="0"/>
              <a:t>  </a:t>
            </a:r>
          </a:p>
          <a:p>
            <a:pPr>
              <a:spcBef>
                <a:spcPts val="0"/>
              </a:spcBef>
              <a:buNone/>
            </a:pPr>
            <a:r>
              <a:rPr lang="en-GB" b="1" dirty="0"/>
              <a:t>&lt;/body&gt;</a:t>
            </a:r>
            <a:r>
              <a:rPr lang="en-GB" dirty="0"/>
              <a:t>  </a:t>
            </a:r>
          </a:p>
          <a:p>
            <a:pPr>
              <a:spcBef>
                <a:spcPts val="0"/>
              </a:spcBef>
              <a:buNone/>
            </a:pPr>
            <a:r>
              <a:rPr lang="en-GB" b="1" dirty="0"/>
              <a:t>&lt;/html&gt;</a:t>
            </a:r>
            <a:r>
              <a:rPr lang="en-GB" dirty="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145</a:t>
            </a:fld>
            <a:endParaRPr lang="en-US" alt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JSTL </a:t>
            </a:r>
            <a:r>
              <a:rPr lang="en-US" dirty="0" err="1"/>
              <a:t>fn:containsIgnoreCase</a:t>
            </a:r>
            <a:r>
              <a:rPr lang="en-US" dirty="0"/>
              <a:t>() Function</a:t>
            </a:r>
            <a:br>
              <a:rPr lang="en-US" dirty="0"/>
            </a:br>
            <a:endParaRPr lang="en-US" dirty="0"/>
          </a:p>
        </p:txBody>
      </p:sp>
      <p:sp>
        <p:nvSpPr>
          <p:cNvPr id="3" name="Content Placeholder 2"/>
          <p:cNvSpPr>
            <a:spLocks noGrp="1"/>
          </p:cNvSpPr>
          <p:nvPr>
            <p:ph idx="1"/>
          </p:nvPr>
        </p:nvSpPr>
        <p:spPr/>
        <p:txBody>
          <a:bodyPr/>
          <a:lstStyle/>
          <a:p>
            <a:pPr>
              <a:spcBef>
                <a:spcPts val="0"/>
              </a:spcBef>
            </a:pPr>
            <a:r>
              <a:rPr lang="en-GB" dirty="0"/>
              <a:t>The </a:t>
            </a:r>
            <a:r>
              <a:rPr lang="en-GB" dirty="0" err="1"/>
              <a:t>fn:containsIgnoreCase</a:t>
            </a:r>
            <a:r>
              <a:rPr lang="en-GB" dirty="0"/>
              <a:t>() function is used to test if an input string contains the specified substring as a case insensitive way. During searching the specified substring it ignores the case</a:t>
            </a:r>
          </a:p>
          <a:p>
            <a:pPr>
              <a:spcBef>
                <a:spcPts val="0"/>
              </a:spcBef>
            </a:pPr>
            <a:r>
              <a:rPr lang="en-GB" b="1" dirty="0"/>
              <a:t>The syntax used for including the </a:t>
            </a:r>
            <a:r>
              <a:rPr lang="en-GB" b="1" dirty="0" err="1"/>
              <a:t>fn:containsIgnoreCase</a:t>
            </a:r>
            <a:r>
              <a:rPr lang="en-GB" b="1" dirty="0"/>
              <a:t>() function is:</a:t>
            </a:r>
            <a:endParaRPr lang="en-GB" dirty="0"/>
          </a:p>
          <a:p>
            <a:pPr>
              <a:spcBef>
                <a:spcPts val="0"/>
              </a:spcBef>
            </a:pPr>
            <a:r>
              <a:rPr lang="en-GB" dirty="0" err="1"/>
              <a:t>boolean</a:t>
            </a:r>
            <a:r>
              <a:rPr lang="en-GB" dirty="0"/>
              <a:t> </a:t>
            </a:r>
            <a:r>
              <a:rPr lang="en-GB" dirty="0" err="1"/>
              <a:t>containsIgnoreCase</a:t>
            </a:r>
            <a:r>
              <a:rPr lang="en-GB" dirty="0"/>
              <a:t>(</a:t>
            </a:r>
            <a:r>
              <a:rPr lang="en-GB" dirty="0" err="1"/>
              <a:t>java.lang.String</a:t>
            </a:r>
            <a:r>
              <a:rPr lang="en-GB" dirty="0"/>
              <a:t>, </a:t>
            </a:r>
            <a:r>
              <a:rPr lang="en-GB" dirty="0" err="1"/>
              <a:t>java.lang.String</a:t>
            </a:r>
            <a:r>
              <a:rPr lang="en-GB" dirty="0"/>
              <a:t>)  </a:t>
            </a:r>
          </a:p>
          <a:p>
            <a:pPr>
              <a:spcBef>
                <a:spcPts val="0"/>
              </a:spcBef>
            </a:pPr>
            <a:r>
              <a:rPr lang="en-GB" dirty="0"/>
              <a:t>Let's see the simple example to understand the functionality of </a:t>
            </a:r>
            <a:r>
              <a:rPr lang="en-GB" dirty="0" err="1"/>
              <a:t>fn:containsIgnoreCase</a:t>
            </a:r>
            <a:r>
              <a:rPr lang="en-GB" dirty="0"/>
              <a:t>() function:</a:t>
            </a:r>
          </a:p>
          <a:p>
            <a:pPr>
              <a:spcBef>
                <a:spcPts val="0"/>
              </a:spcBef>
              <a:buNone/>
            </a:pPr>
            <a:r>
              <a:rPr lang="en-GB" b="1" dirty="0"/>
              <a:t>&lt;</a:t>
            </a:r>
            <a:r>
              <a:rPr lang="en-GB" dirty="0"/>
              <a:t>%@ </a:t>
            </a:r>
            <a:r>
              <a:rPr lang="en-GB" dirty="0" err="1"/>
              <a:t>taglib</a:t>
            </a:r>
            <a:r>
              <a:rPr lang="en-GB" dirty="0"/>
              <a:t> </a:t>
            </a:r>
            <a:r>
              <a:rPr lang="en-GB" dirty="0" err="1"/>
              <a:t>uri</a:t>
            </a:r>
            <a:r>
              <a:rPr lang="en-GB" dirty="0"/>
              <a:t>="http://java.sun.com/jsp/jstl/core" prefix="c" %</a:t>
            </a:r>
            <a:r>
              <a:rPr lang="en-GB" b="1" dirty="0"/>
              <a:t>&gt;</a:t>
            </a:r>
            <a:r>
              <a:rPr lang="en-GB" dirty="0"/>
              <a:t>  </a:t>
            </a:r>
          </a:p>
          <a:p>
            <a:pPr>
              <a:spcBef>
                <a:spcPts val="0"/>
              </a:spcBef>
              <a:buNone/>
            </a:pPr>
            <a:r>
              <a:rPr lang="en-GB" b="1" dirty="0"/>
              <a:t>&lt;</a:t>
            </a:r>
            <a:r>
              <a:rPr lang="en-GB" dirty="0"/>
              <a:t>%@ </a:t>
            </a:r>
            <a:r>
              <a:rPr lang="en-GB" dirty="0" err="1"/>
              <a:t>taglib</a:t>
            </a:r>
            <a:r>
              <a:rPr lang="en-GB" dirty="0"/>
              <a:t> </a:t>
            </a:r>
            <a:r>
              <a:rPr lang="en-GB" dirty="0" err="1"/>
              <a:t>uri</a:t>
            </a:r>
            <a:r>
              <a:rPr lang="en-GB" dirty="0"/>
              <a:t>="http://java.sun.com/jsp/jstl/functions" prefix="fn" %</a:t>
            </a:r>
            <a:r>
              <a:rPr lang="en-GB" b="1" dirty="0"/>
              <a:t>&gt;</a:t>
            </a:r>
            <a:r>
              <a:rPr lang="en-GB" dirty="0"/>
              <a:t>  </a:t>
            </a:r>
          </a:p>
          <a:p>
            <a:pPr>
              <a:spcBef>
                <a:spcPts val="0"/>
              </a:spcBef>
              <a:buNone/>
            </a:pPr>
            <a:r>
              <a:rPr lang="en-GB" b="1" dirty="0"/>
              <a:t>&lt;html&gt;</a:t>
            </a:r>
            <a:r>
              <a:rPr lang="en-GB" dirty="0"/>
              <a:t>  </a:t>
            </a:r>
          </a:p>
          <a:p>
            <a:pPr>
              <a:spcBef>
                <a:spcPts val="0"/>
              </a:spcBef>
              <a:buNone/>
            </a:pPr>
            <a:r>
              <a:rPr lang="en-GB" b="1" dirty="0"/>
              <a:t>&lt;head&gt;</a:t>
            </a:r>
            <a:r>
              <a:rPr lang="en-GB" dirty="0"/>
              <a:t>  </a:t>
            </a:r>
          </a:p>
          <a:p>
            <a:pPr>
              <a:spcBef>
                <a:spcPts val="0"/>
              </a:spcBef>
              <a:buNone/>
            </a:pPr>
            <a:r>
              <a:rPr lang="en-GB" b="1" dirty="0"/>
              <a:t>&lt;title&gt;</a:t>
            </a:r>
            <a:r>
              <a:rPr lang="en-GB" dirty="0"/>
              <a:t>Using JSTL Functions</a:t>
            </a:r>
            <a:r>
              <a:rPr lang="en-GB" b="1" dirty="0"/>
              <a:t>&lt;/title&gt;</a:t>
            </a:r>
            <a:r>
              <a:rPr lang="en-GB" dirty="0"/>
              <a:t>  </a:t>
            </a:r>
          </a:p>
          <a:p>
            <a:pPr>
              <a:spcBef>
                <a:spcPts val="0"/>
              </a:spcBef>
              <a:buNone/>
            </a:pPr>
            <a:r>
              <a:rPr lang="en-GB" b="1" dirty="0"/>
              <a:t>&lt;/head&gt;</a:t>
            </a:r>
            <a:r>
              <a:rPr lang="en-GB" dirty="0"/>
              <a:t>  </a:t>
            </a:r>
          </a:p>
          <a:p>
            <a:pPr>
              <a:spcBef>
                <a:spcPts val="0"/>
              </a:spcBef>
              <a:buNone/>
            </a:pPr>
            <a:r>
              <a:rPr lang="en-GB" b="1" dirty="0"/>
              <a:t>&lt;body&gt;</a:t>
            </a:r>
            <a:r>
              <a:rPr lang="en-GB" dirty="0"/>
              <a:t>  </a:t>
            </a:r>
          </a:p>
          <a:p>
            <a:pPr>
              <a:spcBef>
                <a:spcPts val="0"/>
              </a:spcBef>
              <a:buNone/>
            </a:pPr>
            <a:r>
              <a:rPr lang="en-GB" dirty="0"/>
              <a:t>  </a:t>
            </a:r>
          </a:p>
          <a:p>
            <a:pPr>
              <a:spcBef>
                <a:spcPts val="0"/>
              </a:spcBef>
              <a:buNone/>
            </a:pPr>
            <a:r>
              <a:rPr lang="en-GB" b="1" dirty="0"/>
              <a:t>&lt;c:set</a:t>
            </a:r>
            <a:r>
              <a:rPr lang="en-GB" dirty="0"/>
              <a:t> </a:t>
            </a:r>
            <a:r>
              <a:rPr lang="en-GB" dirty="0" err="1"/>
              <a:t>var</a:t>
            </a:r>
            <a:r>
              <a:rPr lang="en-GB" dirty="0"/>
              <a:t>="String" value="Welcome to </a:t>
            </a:r>
            <a:r>
              <a:rPr lang="en-GB" dirty="0" err="1"/>
              <a:t>javatpoint</a:t>
            </a:r>
            <a:r>
              <a:rPr lang="en-GB" dirty="0"/>
              <a:t>"</a:t>
            </a:r>
            <a:r>
              <a:rPr lang="en-GB" b="1" dirty="0"/>
              <a:t>/&gt;</a:t>
            </a:r>
            <a:r>
              <a:rPr lang="en-GB" dirty="0"/>
              <a:t>  </a:t>
            </a:r>
          </a:p>
          <a:p>
            <a:pPr>
              <a:spcBef>
                <a:spcPts val="0"/>
              </a:spcBef>
              <a:buNone/>
            </a:pPr>
            <a:r>
              <a:rPr lang="en-GB" dirty="0"/>
              <a:t>  </a:t>
            </a:r>
          </a:p>
          <a:p>
            <a:pPr>
              <a:spcBef>
                <a:spcPts val="0"/>
              </a:spcBef>
              <a:buNone/>
            </a:pPr>
            <a:r>
              <a:rPr lang="en-GB" b="1" dirty="0"/>
              <a:t>&lt;c:if</a:t>
            </a:r>
            <a:r>
              <a:rPr lang="en-GB" dirty="0"/>
              <a:t> test="${</a:t>
            </a:r>
            <a:r>
              <a:rPr lang="en-GB" dirty="0" err="1"/>
              <a:t>fn:containsIgnoreCase</a:t>
            </a:r>
            <a:r>
              <a:rPr lang="en-GB" dirty="0"/>
              <a:t>(String, '</a:t>
            </a:r>
            <a:r>
              <a:rPr lang="en-GB" dirty="0" err="1"/>
              <a:t>javatpoint</a:t>
            </a:r>
            <a:r>
              <a:rPr lang="en-GB" dirty="0"/>
              <a:t>')}"</a:t>
            </a:r>
            <a:r>
              <a:rPr lang="en-GB" b="1" dirty="0"/>
              <a:t>&gt;</a:t>
            </a:r>
            <a:r>
              <a:rPr lang="en-GB" dirty="0"/>
              <a:t>  </a:t>
            </a:r>
          </a:p>
          <a:p>
            <a:pPr>
              <a:spcBef>
                <a:spcPts val="0"/>
              </a:spcBef>
              <a:buNone/>
            </a:pPr>
            <a:r>
              <a:rPr lang="en-GB" dirty="0"/>
              <a:t>   </a:t>
            </a:r>
            <a:r>
              <a:rPr lang="en-GB" b="1" dirty="0"/>
              <a:t>&lt;p&gt;</a:t>
            </a:r>
            <a:r>
              <a:rPr lang="en-GB" dirty="0"/>
              <a:t>Found </a:t>
            </a:r>
            <a:r>
              <a:rPr lang="en-GB" dirty="0" err="1"/>
              <a:t>javatpoint</a:t>
            </a:r>
            <a:r>
              <a:rPr lang="en-GB" dirty="0"/>
              <a:t> string</a:t>
            </a:r>
            <a:r>
              <a:rPr lang="en-GB" b="1" dirty="0"/>
              <a:t>&lt;p&gt;</a:t>
            </a:r>
            <a:r>
              <a:rPr lang="en-GB" dirty="0"/>
              <a:t>  </a:t>
            </a:r>
          </a:p>
          <a:p>
            <a:pPr>
              <a:spcBef>
                <a:spcPts val="0"/>
              </a:spcBef>
              <a:buNone/>
            </a:pPr>
            <a:r>
              <a:rPr lang="en-GB" b="1" dirty="0"/>
              <a:t>&lt;/c:if&gt;</a:t>
            </a:r>
            <a:r>
              <a:rPr lang="en-GB" dirty="0"/>
              <a:t>  </a:t>
            </a:r>
          </a:p>
          <a:p>
            <a:pPr>
              <a:spcBef>
                <a:spcPts val="0"/>
              </a:spcBef>
              <a:buNone/>
            </a:pPr>
            <a:r>
              <a:rPr lang="en-GB" dirty="0"/>
              <a:t>  </a:t>
            </a:r>
          </a:p>
          <a:p>
            <a:pPr>
              <a:spcBef>
                <a:spcPts val="0"/>
              </a:spcBef>
              <a:buNone/>
            </a:pPr>
            <a:r>
              <a:rPr lang="en-GB" b="1" dirty="0"/>
              <a:t>&lt;c:if</a:t>
            </a:r>
            <a:r>
              <a:rPr lang="en-GB" dirty="0"/>
              <a:t> test="${</a:t>
            </a:r>
            <a:r>
              <a:rPr lang="en-GB" dirty="0" err="1"/>
              <a:t>fn:containsIgnoreCase</a:t>
            </a:r>
            <a:r>
              <a:rPr lang="en-GB" dirty="0"/>
              <a:t>(String, 'JAVATPOINT')}"</a:t>
            </a:r>
            <a:r>
              <a:rPr lang="en-GB" b="1" dirty="0"/>
              <a:t>&gt;</a:t>
            </a:r>
            <a:r>
              <a:rPr lang="en-GB" dirty="0"/>
              <a:t>  </a:t>
            </a:r>
          </a:p>
          <a:p>
            <a:pPr>
              <a:spcBef>
                <a:spcPts val="0"/>
              </a:spcBef>
              <a:buNone/>
            </a:pPr>
            <a:r>
              <a:rPr lang="en-GB" dirty="0"/>
              <a:t>   </a:t>
            </a:r>
            <a:r>
              <a:rPr lang="en-GB" b="1" dirty="0"/>
              <a:t>&lt;p&gt;</a:t>
            </a:r>
            <a:r>
              <a:rPr lang="en-GB" dirty="0"/>
              <a:t>Found JAVATPOINT string</a:t>
            </a:r>
            <a:r>
              <a:rPr lang="en-GB" b="1" dirty="0"/>
              <a:t>&lt;p&gt;</a:t>
            </a:r>
            <a:r>
              <a:rPr lang="en-GB" dirty="0"/>
              <a:t>  </a:t>
            </a:r>
          </a:p>
          <a:p>
            <a:pPr>
              <a:spcBef>
                <a:spcPts val="0"/>
              </a:spcBef>
              <a:buNone/>
            </a:pPr>
            <a:r>
              <a:rPr lang="en-GB" b="1" dirty="0"/>
              <a:t>&lt;/c:if&gt;</a:t>
            </a:r>
            <a:r>
              <a:rPr lang="en-GB" dirty="0"/>
              <a:t>  </a:t>
            </a:r>
          </a:p>
          <a:p>
            <a:pPr>
              <a:spcBef>
                <a:spcPts val="0"/>
              </a:spcBef>
              <a:buNone/>
            </a:pPr>
            <a:r>
              <a:rPr lang="en-GB" dirty="0"/>
              <a:t>  </a:t>
            </a:r>
          </a:p>
          <a:p>
            <a:pPr>
              <a:spcBef>
                <a:spcPts val="0"/>
              </a:spcBef>
              <a:buNone/>
            </a:pPr>
            <a:r>
              <a:rPr lang="en-GB" b="1" dirty="0"/>
              <a:t>&lt;/body&gt;</a:t>
            </a:r>
            <a:r>
              <a:rPr lang="en-GB" dirty="0"/>
              <a:t>  </a:t>
            </a:r>
          </a:p>
          <a:p>
            <a:pPr>
              <a:spcBef>
                <a:spcPts val="0"/>
              </a:spcBef>
              <a:buNone/>
            </a:pPr>
            <a:r>
              <a:rPr lang="en-GB" b="1" dirty="0"/>
              <a:t>&lt;/html&gt;</a:t>
            </a:r>
            <a:r>
              <a:rPr lang="en-GB"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146</a:t>
            </a:fld>
            <a:endParaRPr lang="en-US" alt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JSTL </a:t>
            </a:r>
            <a:r>
              <a:rPr lang="en-US" dirty="0" err="1"/>
              <a:t>fn:endsWith</a:t>
            </a:r>
            <a:r>
              <a:rPr lang="en-US" dirty="0"/>
              <a:t>() Function</a:t>
            </a:r>
          </a:p>
        </p:txBody>
      </p:sp>
      <p:sp>
        <p:nvSpPr>
          <p:cNvPr id="3" name="Content Placeholder 2"/>
          <p:cNvSpPr>
            <a:spLocks noGrp="1"/>
          </p:cNvSpPr>
          <p:nvPr>
            <p:ph idx="1"/>
          </p:nvPr>
        </p:nvSpPr>
        <p:spPr/>
        <p:txBody>
          <a:bodyPr/>
          <a:lstStyle/>
          <a:p>
            <a:pPr>
              <a:spcBef>
                <a:spcPts val="0"/>
              </a:spcBef>
            </a:pPr>
            <a:r>
              <a:rPr lang="en-GB" dirty="0"/>
              <a:t>The </a:t>
            </a:r>
            <a:r>
              <a:rPr lang="en-GB" dirty="0" err="1"/>
              <a:t>fn:endsWith</a:t>
            </a:r>
            <a:r>
              <a:rPr lang="en-GB" dirty="0"/>
              <a:t>() function is used for testing if an input string ends with the specified suffix. If the string ends with a specified suffix, it returns true otherwise false.</a:t>
            </a:r>
          </a:p>
          <a:p>
            <a:pPr>
              <a:spcBef>
                <a:spcPts val="0"/>
              </a:spcBef>
            </a:pPr>
            <a:r>
              <a:rPr lang="en-GB" b="1" dirty="0"/>
              <a:t>The syntax used for including the </a:t>
            </a:r>
            <a:r>
              <a:rPr lang="en-GB" b="1" dirty="0" err="1"/>
              <a:t>fn:endsWith</a:t>
            </a:r>
            <a:r>
              <a:rPr lang="en-GB" b="1" dirty="0"/>
              <a:t>() function is:</a:t>
            </a:r>
            <a:endParaRPr lang="en-GB" dirty="0"/>
          </a:p>
          <a:p>
            <a:pPr>
              <a:spcBef>
                <a:spcPts val="0"/>
              </a:spcBef>
            </a:pPr>
            <a:r>
              <a:rPr lang="en-GB" dirty="0" err="1"/>
              <a:t>boolean</a:t>
            </a:r>
            <a:r>
              <a:rPr lang="en-GB" dirty="0"/>
              <a:t> </a:t>
            </a:r>
            <a:r>
              <a:rPr lang="en-GB" dirty="0" err="1"/>
              <a:t>endsWith</a:t>
            </a:r>
            <a:r>
              <a:rPr lang="en-GB" dirty="0"/>
              <a:t>(</a:t>
            </a:r>
            <a:r>
              <a:rPr lang="en-GB" dirty="0" err="1"/>
              <a:t>java.lang.String</a:t>
            </a:r>
            <a:r>
              <a:rPr lang="en-GB" dirty="0"/>
              <a:t>, </a:t>
            </a:r>
            <a:r>
              <a:rPr lang="en-GB" dirty="0" err="1"/>
              <a:t>java.lang.String</a:t>
            </a:r>
            <a:r>
              <a:rPr lang="en-GB" dirty="0"/>
              <a:t>)  </a:t>
            </a:r>
          </a:p>
          <a:p>
            <a:pPr>
              <a:spcBef>
                <a:spcPts val="0"/>
              </a:spcBef>
            </a:pPr>
            <a:r>
              <a:rPr lang="en-GB" dirty="0"/>
              <a:t>Let's see the simple example to understand the functionality of </a:t>
            </a:r>
            <a:r>
              <a:rPr lang="en-GB" dirty="0" err="1"/>
              <a:t>fn:endsWith</a:t>
            </a:r>
            <a:r>
              <a:rPr lang="en-GB" dirty="0"/>
              <a:t>() function:</a:t>
            </a:r>
          </a:p>
          <a:p>
            <a:pPr>
              <a:spcBef>
                <a:spcPts val="0"/>
              </a:spcBef>
              <a:buNone/>
            </a:pPr>
            <a:r>
              <a:rPr lang="en-GB" b="1" dirty="0"/>
              <a:t>&lt;</a:t>
            </a:r>
            <a:r>
              <a:rPr lang="en-GB" dirty="0"/>
              <a:t>%@ </a:t>
            </a:r>
            <a:r>
              <a:rPr lang="en-GB" dirty="0" err="1"/>
              <a:t>taglib</a:t>
            </a:r>
            <a:r>
              <a:rPr lang="en-GB" dirty="0"/>
              <a:t> </a:t>
            </a:r>
            <a:r>
              <a:rPr lang="en-GB" dirty="0" err="1"/>
              <a:t>uri</a:t>
            </a:r>
            <a:r>
              <a:rPr lang="en-GB" dirty="0"/>
              <a:t>="http://java.sun.com/jsp/jstl/core" prefix="c" %</a:t>
            </a:r>
            <a:r>
              <a:rPr lang="en-GB" b="1" dirty="0"/>
              <a:t>&gt;</a:t>
            </a:r>
            <a:r>
              <a:rPr lang="en-GB" dirty="0"/>
              <a:t>  </a:t>
            </a:r>
          </a:p>
          <a:p>
            <a:pPr>
              <a:spcBef>
                <a:spcPts val="0"/>
              </a:spcBef>
              <a:buNone/>
            </a:pPr>
            <a:r>
              <a:rPr lang="en-GB" b="1" dirty="0"/>
              <a:t>&lt;</a:t>
            </a:r>
            <a:r>
              <a:rPr lang="en-GB" dirty="0"/>
              <a:t>%@ </a:t>
            </a:r>
            <a:r>
              <a:rPr lang="en-GB" dirty="0" err="1"/>
              <a:t>taglib</a:t>
            </a:r>
            <a:r>
              <a:rPr lang="en-GB" dirty="0"/>
              <a:t> </a:t>
            </a:r>
            <a:r>
              <a:rPr lang="en-GB" dirty="0" err="1"/>
              <a:t>uri</a:t>
            </a:r>
            <a:r>
              <a:rPr lang="en-GB" dirty="0"/>
              <a:t>="http://java.sun.com/jsp/jstl/functions" prefix="fn" %</a:t>
            </a:r>
            <a:r>
              <a:rPr lang="en-GB" b="1" dirty="0"/>
              <a:t>&gt;</a:t>
            </a:r>
            <a:r>
              <a:rPr lang="en-GB" dirty="0"/>
              <a:t>  </a:t>
            </a:r>
          </a:p>
          <a:p>
            <a:pPr>
              <a:spcBef>
                <a:spcPts val="0"/>
              </a:spcBef>
              <a:buNone/>
            </a:pPr>
            <a:r>
              <a:rPr lang="en-GB" b="1" dirty="0"/>
              <a:t>&lt;html&gt;</a:t>
            </a:r>
            <a:r>
              <a:rPr lang="en-GB" dirty="0"/>
              <a:t>  </a:t>
            </a:r>
          </a:p>
          <a:p>
            <a:pPr>
              <a:spcBef>
                <a:spcPts val="0"/>
              </a:spcBef>
              <a:buNone/>
            </a:pPr>
            <a:r>
              <a:rPr lang="en-GB" b="1" dirty="0"/>
              <a:t>&lt;head&gt;</a:t>
            </a:r>
            <a:r>
              <a:rPr lang="en-GB" dirty="0"/>
              <a:t>  </a:t>
            </a:r>
          </a:p>
          <a:p>
            <a:pPr>
              <a:spcBef>
                <a:spcPts val="0"/>
              </a:spcBef>
              <a:buNone/>
            </a:pPr>
            <a:r>
              <a:rPr lang="en-GB" b="1" dirty="0"/>
              <a:t>&lt;title&gt;</a:t>
            </a:r>
            <a:r>
              <a:rPr lang="en-GB" dirty="0"/>
              <a:t>Using JSTL Functions</a:t>
            </a:r>
            <a:r>
              <a:rPr lang="en-GB" b="1" dirty="0"/>
              <a:t>&lt;/title&gt;</a:t>
            </a:r>
            <a:r>
              <a:rPr lang="en-GB" dirty="0"/>
              <a:t>  </a:t>
            </a:r>
          </a:p>
          <a:p>
            <a:pPr>
              <a:spcBef>
                <a:spcPts val="0"/>
              </a:spcBef>
              <a:buNone/>
            </a:pPr>
            <a:r>
              <a:rPr lang="en-GB" b="1" dirty="0"/>
              <a:t>&lt;/head&gt;</a:t>
            </a:r>
            <a:r>
              <a:rPr lang="en-GB" dirty="0"/>
              <a:t>  </a:t>
            </a:r>
          </a:p>
          <a:p>
            <a:pPr>
              <a:spcBef>
                <a:spcPts val="0"/>
              </a:spcBef>
              <a:buNone/>
            </a:pPr>
            <a:r>
              <a:rPr lang="en-GB" b="1" dirty="0"/>
              <a:t>&lt;body&gt;</a:t>
            </a:r>
            <a:r>
              <a:rPr lang="en-GB" dirty="0"/>
              <a:t>  </a:t>
            </a:r>
          </a:p>
          <a:p>
            <a:pPr>
              <a:spcBef>
                <a:spcPts val="0"/>
              </a:spcBef>
              <a:buNone/>
            </a:pPr>
            <a:r>
              <a:rPr lang="en-GB" dirty="0"/>
              <a:t>  </a:t>
            </a:r>
          </a:p>
          <a:p>
            <a:pPr>
              <a:spcBef>
                <a:spcPts val="0"/>
              </a:spcBef>
              <a:buNone/>
            </a:pPr>
            <a:r>
              <a:rPr lang="en-GB" b="1" dirty="0"/>
              <a:t>&lt;c:set</a:t>
            </a:r>
            <a:r>
              <a:rPr lang="en-GB" dirty="0"/>
              <a:t> </a:t>
            </a:r>
            <a:r>
              <a:rPr lang="en-GB" dirty="0" err="1"/>
              <a:t>var</a:t>
            </a:r>
            <a:r>
              <a:rPr lang="en-GB" dirty="0"/>
              <a:t>="String" value="Welcome to JSP programming"</a:t>
            </a:r>
            <a:r>
              <a:rPr lang="en-GB" b="1" dirty="0"/>
              <a:t>/&gt;</a:t>
            </a:r>
            <a:r>
              <a:rPr lang="en-GB" dirty="0"/>
              <a:t>  </a:t>
            </a:r>
          </a:p>
          <a:p>
            <a:pPr>
              <a:spcBef>
                <a:spcPts val="0"/>
              </a:spcBef>
              <a:buNone/>
            </a:pPr>
            <a:r>
              <a:rPr lang="en-GB" dirty="0"/>
              <a:t>  </a:t>
            </a:r>
          </a:p>
          <a:p>
            <a:pPr>
              <a:spcBef>
                <a:spcPts val="0"/>
              </a:spcBef>
              <a:buNone/>
            </a:pPr>
            <a:r>
              <a:rPr lang="en-GB" b="1" dirty="0"/>
              <a:t>&lt;c:if</a:t>
            </a:r>
            <a:r>
              <a:rPr lang="en-GB" dirty="0"/>
              <a:t> test="${</a:t>
            </a:r>
            <a:r>
              <a:rPr lang="en-GB" dirty="0" err="1"/>
              <a:t>fn:endsWith</a:t>
            </a:r>
            <a:r>
              <a:rPr lang="en-GB" dirty="0"/>
              <a:t>(String, 'programming')}"</a:t>
            </a:r>
            <a:r>
              <a:rPr lang="en-GB" b="1" dirty="0"/>
              <a:t>&gt;</a:t>
            </a:r>
            <a:r>
              <a:rPr lang="en-GB" dirty="0"/>
              <a:t>  </a:t>
            </a:r>
          </a:p>
          <a:p>
            <a:pPr>
              <a:spcBef>
                <a:spcPts val="0"/>
              </a:spcBef>
              <a:buNone/>
            </a:pPr>
            <a:r>
              <a:rPr lang="en-GB" dirty="0"/>
              <a:t>   </a:t>
            </a:r>
            <a:r>
              <a:rPr lang="en-GB" b="1" dirty="0"/>
              <a:t>&lt;p&gt;</a:t>
            </a:r>
            <a:r>
              <a:rPr lang="en-GB" dirty="0"/>
              <a:t>String ends with programming</a:t>
            </a:r>
            <a:r>
              <a:rPr lang="en-GB" b="1" dirty="0"/>
              <a:t>&lt;p&gt;</a:t>
            </a:r>
            <a:r>
              <a:rPr lang="en-GB" dirty="0"/>
              <a:t>  </a:t>
            </a:r>
          </a:p>
          <a:p>
            <a:pPr>
              <a:spcBef>
                <a:spcPts val="0"/>
              </a:spcBef>
              <a:buNone/>
            </a:pPr>
            <a:r>
              <a:rPr lang="en-GB" b="1" dirty="0"/>
              <a:t>&lt;/c:if&gt;</a:t>
            </a:r>
            <a:r>
              <a:rPr lang="en-GB" dirty="0"/>
              <a:t>  </a:t>
            </a:r>
          </a:p>
          <a:p>
            <a:pPr>
              <a:spcBef>
                <a:spcPts val="0"/>
              </a:spcBef>
              <a:buNone/>
            </a:pPr>
            <a:r>
              <a:rPr lang="en-GB" dirty="0"/>
              <a:t>  </a:t>
            </a:r>
          </a:p>
          <a:p>
            <a:pPr>
              <a:spcBef>
                <a:spcPts val="0"/>
              </a:spcBef>
              <a:buNone/>
            </a:pPr>
            <a:r>
              <a:rPr lang="en-GB" b="1" dirty="0"/>
              <a:t>&lt;c:if</a:t>
            </a:r>
            <a:r>
              <a:rPr lang="en-GB" dirty="0"/>
              <a:t> test="${</a:t>
            </a:r>
            <a:r>
              <a:rPr lang="en-GB" dirty="0" err="1"/>
              <a:t>fn:endsWith</a:t>
            </a:r>
            <a:r>
              <a:rPr lang="en-GB" dirty="0"/>
              <a:t>(String, 'JSP')}"</a:t>
            </a:r>
            <a:r>
              <a:rPr lang="en-GB" b="1" dirty="0"/>
              <a:t>&gt;</a:t>
            </a:r>
            <a:r>
              <a:rPr lang="en-GB" dirty="0"/>
              <a:t>  </a:t>
            </a:r>
          </a:p>
          <a:p>
            <a:pPr>
              <a:spcBef>
                <a:spcPts val="0"/>
              </a:spcBef>
              <a:buNone/>
            </a:pPr>
            <a:r>
              <a:rPr lang="en-GB" dirty="0"/>
              <a:t>   </a:t>
            </a:r>
            <a:r>
              <a:rPr lang="en-GB" b="1" dirty="0"/>
              <a:t>&lt;p&gt;</a:t>
            </a:r>
            <a:r>
              <a:rPr lang="en-GB" dirty="0"/>
              <a:t>String ends with JSP</a:t>
            </a:r>
            <a:r>
              <a:rPr lang="en-GB" b="1" dirty="0"/>
              <a:t>&lt;p&gt;</a:t>
            </a:r>
            <a:r>
              <a:rPr lang="en-GB" dirty="0"/>
              <a:t>  </a:t>
            </a:r>
          </a:p>
          <a:p>
            <a:pPr>
              <a:spcBef>
                <a:spcPts val="0"/>
              </a:spcBef>
              <a:buNone/>
            </a:pPr>
            <a:r>
              <a:rPr lang="en-GB" b="1" dirty="0"/>
              <a:t>&lt;/c:if&gt;</a:t>
            </a:r>
            <a:r>
              <a:rPr lang="en-GB" dirty="0"/>
              <a:t>  </a:t>
            </a:r>
          </a:p>
          <a:p>
            <a:pPr>
              <a:spcBef>
                <a:spcPts val="0"/>
              </a:spcBef>
              <a:buNone/>
            </a:pPr>
            <a:r>
              <a:rPr lang="en-GB" dirty="0"/>
              <a:t>  </a:t>
            </a:r>
          </a:p>
          <a:p>
            <a:pPr>
              <a:spcBef>
                <a:spcPts val="0"/>
              </a:spcBef>
              <a:buNone/>
            </a:pPr>
            <a:r>
              <a:rPr lang="en-GB" b="1" dirty="0"/>
              <a:t>&lt;/body&gt;</a:t>
            </a:r>
            <a:r>
              <a:rPr lang="en-GB" dirty="0"/>
              <a:t>  </a:t>
            </a:r>
          </a:p>
          <a:p>
            <a:pPr>
              <a:spcBef>
                <a:spcPts val="0"/>
              </a:spcBef>
              <a:buNone/>
            </a:pPr>
            <a:r>
              <a:rPr lang="en-GB" b="1" dirty="0"/>
              <a:t>&lt;/html&gt;</a:t>
            </a:r>
            <a:r>
              <a:rPr lang="en-GB"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147</a:t>
            </a:fld>
            <a:endParaRPr lang="en-US" alt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JSTL </a:t>
            </a:r>
            <a:r>
              <a:rPr lang="en-US" dirty="0" err="1"/>
              <a:t>fn:escapeXml</a:t>
            </a:r>
            <a:r>
              <a:rPr lang="en-US" dirty="0"/>
              <a:t>() Function</a:t>
            </a:r>
          </a:p>
        </p:txBody>
      </p:sp>
      <p:sp>
        <p:nvSpPr>
          <p:cNvPr id="3" name="Content Placeholder 2"/>
          <p:cNvSpPr>
            <a:spLocks noGrp="1"/>
          </p:cNvSpPr>
          <p:nvPr>
            <p:ph idx="1"/>
          </p:nvPr>
        </p:nvSpPr>
        <p:spPr/>
        <p:txBody>
          <a:bodyPr/>
          <a:lstStyle/>
          <a:p>
            <a:pPr>
              <a:spcBef>
                <a:spcPts val="0"/>
              </a:spcBef>
            </a:pPr>
            <a:r>
              <a:rPr lang="en-US" dirty="0"/>
              <a:t> </a:t>
            </a:r>
            <a:r>
              <a:rPr lang="en-GB" dirty="0"/>
              <a:t>The </a:t>
            </a:r>
            <a:r>
              <a:rPr lang="en-GB" dirty="0" err="1"/>
              <a:t>fn:escapeXml</a:t>
            </a:r>
            <a:r>
              <a:rPr lang="en-GB" dirty="0"/>
              <a:t>() function escapes the characters that would be interpreted as XML </a:t>
            </a:r>
            <a:r>
              <a:rPr lang="en-GB" dirty="0" err="1"/>
              <a:t>markup</a:t>
            </a:r>
            <a:r>
              <a:rPr lang="en-GB" dirty="0"/>
              <a:t>. It is used for escaping the character in XML </a:t>
            </a:r>
            <a:r>
              <a:rPr lang="en-GB" dirty="0" err="1"/>
              <a:t>markup</a:t>
            </a:r>
            <a:r>
              <a:rPr lang="en-GB" dirty="0"/>
              <a:t> language.</a:t>
            </a:r>
          </a:p>
          <a:p>
            <a:pPr>
              <a:spcBef>
                <a:spcPts val="0"/>
              </a:spcBef>
            </a:pPr>
            <a:r>
              <a:rPr lang="en-GB" b="1" dirty="0"/>
              <a:t>The syntax used for including the </a:t>
            </a:r>
            <a:r>
              <a:rPr lang="en-GB" b="1" dirty="0" err="1"/>
              <a:t>fn:escapeXml</a:t>
            </a:r>
            <a:r>
              <a:rPr lang="en-GB" b="1" dirty="0"/>
              <a:t>() function is:</a:t>
            </a:r>
            <a:endParaRPr lang="en-GB" dirty="0"/>
          </a:p>
          <a:p>
            <a:pPr>
              <a:spcBef>
                <a:spcPts val="0"/>
              </a:spcBef>
            </a:pPr>
            <a:r>
              <a:rPr lang="en-GB" dirty="0" err="1"/>
              <a:t>java.lang.String</a:t>
            </a:r>
            <a:r>
              <a:rPr lang="en-GB" dirty="0"/>
              <a:t> </a:t>
            </a:r>
            <a:r>
              <a:rPr lang="en-GB" dirty="0" err="1"/>
              <a:t>escapeXml</a:t>
            </a:r>
            <a:r>
              <a:rPr lang="en-GB" dirty="0"/>
              <a:t>(</a:t>
            </a:r>
            <a:r>
              <a:rPr lang="en-GB" dirty="0" err="1"/>
              <a:t>java.lang.String</a:t>
            </a:r>
            <a:r>
              <a:rPr lang="en-GB" dirty="0"/>
              <a:t>)  </a:t>
            </a:r>
          </a:p>
          <a:p>
            <a:pPr>
              <a:spcBef>
                <a:spcPts val="0"/>
              </a:spcBef>
            </a:pPr>
            <a:r>
              <a:rPr lang="en-GB" dirty="0"/>
              <a:t>Let's see the simple example to understand the functionality of </a:t>
            </a:r>
            <a:r>
              <a:rPr lang="en-GB" dirty="0" err="1"/>
              <a:t>fn:escapeXml</a:t>
            </a:r>
            <a:r>
              <a:rPr lang="en-GB" dirty="0"/>
              <a:t>() function:</a:t>
            </a:r>
          </a:p>
          <a:p>
            <a:pPr>
              <a:spcBef>
                <a:spcPts val="0"/>
              </a:spcBef>
              <a:buNone/>
            </a:pPr>
            <a:r>
              <a:rPr lang="en-GB" b="1" dirty="0"/>
              <a:t>&lt;</a:t>
            </a:r>
            <a:r>
              <a:rPr lang="en-GB" dirty="0"/>
              <a:t>%@ </a:t>
            </a:r>
            <a:r>
              <a:rPr lang="en-GB" dirty="0" err="1"/>
              <a:t>taglib</a:t>
            </a:r>
            <a:r>
              <a:rPr lang="en-GB" dirty="0"/>
              <a:t> </a:t>
            </a:r>
            <a:r>
              <a:rPr lang="en-GB" dirty="0" err="1"/>
              <a:t>uri</a:t>
            </a:r>
            <a:r>
              <a:rPr lang="en-GB" dirty="0"/>
              <a:t>="http://java.sun.com/jsp/jstl/core" prefix="c" %</a:t>
            </a:r>
            <a:r>
              <a:rPr lang="en-GB" b="1" dirty="0"/>
              <a:t>&gt;</a:t>
            </a:r>
            <a:r>
              <a:rPr lang="en-GB" dirty="0"/>
              <a:t>  </a:t>
            </a:r>
          </a:p>
          <a:p>
            <a:pPr>
              <a:spcBef>
                <a:spcPts val="0"/>
              </a:spcBef>
              <a:buNone/>
            </a:pPr>
            <a:r>
              <a:rPr lang="en-GB" b="1" dirty="0"/>
              <a:t>&lt;</a:t>
            </a:r>
            <a:r>
              <a:rPr lang="en-GB" dirty="0"/>
              <a:t>%@ </a:t>
            </a:r>
            <a:r>
              <a:rPr lang="en-GB" dirty="0" err="1"/>
              <a:t>taglib</a:t>
            </a:r>
            <a:r>
              <a:rPr lang="en-GB" dirty="0"/>
              <a:t> </a:t>
            </a:r>
            <a:r>
              <a:rPr lang="en-GB" dirty="0" err="1"/>
              <a:t>uri</a:t>
            </a:r>
            <a:r>
              <a:rPr lang="en-GB" dirty="0"/>
              <a:t>="http://java.sun.com/jsp/jstl/functions" prefix="fn" %</a:t>
            </a:r>
            <a:r>
              <a:rPr lang="en-GB" b="1" dirty="0"/>
              <a:t>&gt;</a:t>
            </a:r>
            <a:r>
              <a:rPr lang="en-GB" dirty="0"/>
              <a:t>  </a:t>
            </a:r>
          </a:p>
          <a:p>
            <a:pPr>
              <a:spcBef>
                <a:spcPts val="0"/>
              </a:spcBef>
              <a:buNone/>
            </a:pPr>
            <a:r>
              <a:rPr lang="en-GB" b="1" dirty="0"/>
              <a:t>&lt;html&gt;</a:t>
            </a:r>
            <a:r>
              <a:rPr lang="en-GB" dirty="0"/>
              <a:t>  </a:t>
            </a:r>
          </a:p>
          <a:p>
            <a:pPr>
              <a:spcBef>
                <a:spcPts val="0"/>
              </a:spcBef>
              <a:buNone/>
            </a:pPr>
            <a:r>
              <a:rPr lang="en-GB" b="1" dirty="0"/>
              <a:t>&lt;head&gt;</a:t>
            </a:r>
            <a:r>
              <a:rPr lang="en-GB" dirty="0"/>
              <a:t>  </a:t>
            </a:r>
          </a:p>
          <a:p>
            <a:pPr>
              <a:spcBef>
                <a:spcPts val="0"/>
              </a:spcBef>
              <a:buNone/>
            </a:pPr>
            <a:r>
              <a:rPr lang="en-GB" b="1" dirty="0"/>
              <a:t>&lt;title&gt;</a:t>
            </a:r>
            <a:r>
              <a:rPr lang="en-GB" dirty="0"/>
              <a:t>Using JSTL Functions</a:t>
            </a:r>
            <a:r>
              <a:rPr lang="en-GB" b="1" dirty="0"/>
              <a:t>&lt;/title&gt;</a:t>
            </a:r>
            <a:r>
              <a:rPr lang="en-GB" dirty="0"/>
              <a:t>  </a:t>
            </a:r>
          </a:p>
          <a:p>
            <a:pPr>
              <a:spcBef>
                <a:spcPts val="0"/>
              </a:spcBef>
              <a:buNone/>
            </a:pPr>
            <a:r>
              <a:rPr lang="en-GB" b="1" dirty="0"/>
              <a:t>&lt;/head&gt;</a:t>
            </a:r>
            <a:r>
              <a:rPr lang="en-GB" dirty="0"/>
              <a:t>  </a:t>
            </a:r>
          </a:p>
          <a:p>
            <a:pPr>
              <a:spcBef>
                <a:spcPts val="0"/>
              </a:spcBef>
              <a:buNone/>
            </a:pPr>
            <a:r>
              <a:rPr lang="en-GB" b="1" dirty="0"/>
              <a:t>&lt;body&gt;</a:t>
            </a:r>
            <a:r>
              <a:rPr lang="en-GB" dirty="0"/>
              <a:t>  </a:t>
            </a:r>
          </a:p>
          <a:p>
            <a:pPr>
              <a:spcBef>
                <a:spcPts val="0"/>
              </a:spcBef>
              <a:buNone/>
            </a:pPr>
            <a:r>
              <a:rPr lang="en-GB" dirty="0"/>
              <a:t>  </a:t>
            </a:r>
          </a:p>
          <a:p>
            <a:pPr>
              <a:spcBef>
                <a:spcPts val="0"/>
              </a:spcBef>
              <a:buNone/>
            </a:pPr>
            <a:r>
              <a:rPr lang="en-GB" b="1" dirty="0"/>
              <a:t>&lt;c:set</a:t>
            </a:r>
            <a:r>
              <a:rPr lang="en-GB" dirty="0"/>
              <a:t> </a:t>
            </a:r>
            <a:r>
              <a:rPr lang="en-GB" dirty="0" err="1"/>
              <a:t>var</a:t>
            </a:r>
            <a:r>
              <a:rPr lang="en-GB" dirty="0"/>
              <a:t>="string1" value="It is first String."</a:t>
            </a:r>
            <a:r>
              <a:rPr lang="en-GB" b="1" dirty="0"/>
              <a:t>/&gt;</a:t>
            </a:r>
            <a:r>
              <a:rPr lang="en-GB" dirty="0"/>
              <a:t>  </a:t>
            </a:r>
          </a:p>
          <a:p>
            <a:pPr>
              <a:spcBef>
                <a:spcPts val="0"/>
              </a:spcBef>
              <a:buNone/>
            </a:pPr>
            <a:r>
              <a:rPr lang="en-GB" b="1" dirty="0"/>
              <a:t>&lt;c:set</a:t>
            </a:r>
            <a:r>
              <a:rPr lang="en-GB" dirty="0"/>
              <a:t> </a:t>
            </a:r>
            <a:r>
              <a:rPr lang="en-GB" dirty="0" err="1"/>
              <a:t>var</a:t>
            </a:r>
            <a:r>
              <a:rPr lang="en-GB" dirty="0"/>
              <a:t>="string2" value="It is &lt;xyz&gt;second String.&lt;/xyz&gt;"</a:t>
            </a:r>
            <a:r>
              <a:rPr lang="en-GB" b="1" dirty="0"/>
              <a:t>/&gt;</a:t>
            </a:r>
            <a:r>
              <a:rPr lang="en-GB" dirty="0"/>
              <a:t>  </a:t>
            </a:r>
          </a:p>
          <a:p>
            <a:pPr>
              <a:spcBef>
                <a:spcPts val="0"/>
              </a:spcBef>
              <a:buNone/>
            </a:pPr>
            <a:r>
              <a:rPr lang="en-GB" dirty="0"/>
              <a:t>  </a:t>
            </a:r>
          </a:p>
          <a:p>
            <a:pPr>
              <a:spcBef>
                <a:spcPts val="0"/>
              </a:spcBef>
              <a:buNone/>
            </a:pPr>
            <a:r>
              <a:rPr lang="en-GB" b="1" dirty="0"/>
              <a:t>&lt;p&gt;</a:t>
            </a:r>
            <a:r>
              <a:rPr lang="en-GB" dirty="0"/>
              <a:t>With </a:t>
            </a:r>
            <a:r>
              <a:rPr lang="en-GB" dirty="0" err="1"/>
              <a:t>escapeXml</a:t>
            </a:r>
            <a:r>
              <a:rPr lang="en-GB" dirty="0"/>
              <a:t>() Function:</a:t>
            </a:r>
            <a:r>
              <a:rPr lang="en-GB" b="1" dirty="0"/>
              <a:t>&lt;/p&gt;</a:t>
            </a:r>
            <a:r>
              <a:rPr lang="en-GB" dirty="0"/>
              <a:t>  </a:t>
            </a:r>
          </a:p>
          <a:p>
            <a:pPr>
              <a:spcBef>
                <a:spcPts val="0"/>
              </a:spcBef>
              <a:buNone/>
            </a:pPr>
            <a:r>
              <a:rPr lang="en-GB" b="1" dirty="0"/>
              <a:t>&lt;p&gt;</a:t>
            </a:r>
            <a:r>
              <a:rPr lang="en-GB" dirty="0"/>
              <a:t>string-1 : ${</a:t>
            </a:r>
            <a:r>
              <a:rPr lang="en-GB" dirty="0" err="1"/>
              <a:t>fn:escapeXml</a:t>
            </a:r>
            <a:r>
              <a:rPr lang="en-GB" dirty="0"/>
              <a:t>(string1)}</a:t>
            </a:r>
            <a:r>
              <a:rPr lang="en-GB" b="1" dirty="0"/>
              <a:t>&lt;/p&gt;</a:t>
            </a:r>
            <a:r>
              <a:rPr lang="en-GB" dirty="0"/>
              <a:t>  </a:t>
            </a:r>
          </a:p>
          <a:p>
            <a:pPr>
              <a:spcBef>
                <a:spcPts val="0"/>
              </a:spcBef>
              <a:buNone/>
            </a:pPr>
            <a:r>
              <a:rPr lang="en-GB" b="1" dirty="0"/>
              <a:t>&lt;p&gt;</a:t>
            </a:r>
            <a:r>
              <a:rPr lang="en-GB" dirty="0"/>
              <a:t>string-2 : ${</a:t>
            </a:r>
            <a:r>
              <a:rPr lang="en-GB" dirty="0" err="1"/>
              <a:t>fn:escapeXml</a:t>
            </a:r>
            <a:r>
              <a:rPr lang="en-GB" dirty="0"/>
              <a:t>(string2)}</a:t>
            </a:r>
            <a:r>
              <a:rPr lang="en-GB" b="1" dirty="0"/>
              <a:t>&lt;/p&gt;</a:t>
            </a:r>
            <a:r>
              <a:rPr lang="en-GB" dirty="0"/>
              <a:t>  </a:t>
            </a:r>
          </a:p>
          <a:p>
            <a:pPr>
              <a:spcBef>
                <a:spcPts val="0"/>
              </a:spcBef>
              <a:buNone/>
            </a:pPr>
            <a:r>
              <a:rPr lang="en-GB" dirty="0"/>
              <a:t>  </a:t>
            </a:r>
          </a:p>
          <a:p>
            <a:pPr>
              <a:spcBef>
                <a:spcPts val="0"/>
              </a:spcBef>
              <a:buNone/>
            </a:pPr>
            <a:r>
              <a:rPr lang="en-GB" b="1" dirty="0"/>
              <a:t>&lt;p&gt;</a:t>
            </a:r>
            <a:r>
              <a:rPr lang="en-GB" dirty="0"/>
              <a:t>Without </a:t>
            </a:r>
            <a:r>
              <a:rPr lang="en-GB" dirty="0" err="1"/>
              <a:t>escapeXml</a:t>
            </a:r>
            <a:r>
              <a:rPr lang="en-GB" dirty="0"/>
              <a:t>() Function:</a:t>
            </a:r>
            <a:r>
              <a:rPr lang="en-GB" b="1" dirty="0"/>
              <a:t>&lt;/p&gt;</a:t>
            </a:r>
            <a:r>
              <a:rPr lang="en-GB" dirty="0"/>
              <a:t>  </a:t>
            </a:r>
          </a:p>
          <a:p>
            <a:pPr>
              <a:spcBef>
                <a:spcPts val="0"/>
              </a:spcBef>
              <a:buNone/>
            </a:pPr>
            <a:r>
              <a:rPr lang="en-GB" b="1" dirty="0"/>
              <a:t>&lt;p&gt;</a:t>
            </a:r>
            <a:r>
              <a:rPr lang="en-GB" dirty="0"/>
              <a:t>string-1 : ${string1}</a:t>
            </a:r>
            <a:r>
              <a:rPr lang="en-GB" b="1" dirty="0"/>
              <a:t>&lt;/p&gt;</a:t>
            </a:r>
            <a:r>
              <a:rPr lang="en-GB" dirty="0"/>
              <a:t>  </a:t>
            </a:r>
          </a:p>
          <a:p>
            <a:pPr>
              <a:spcBef>
                <a:spcPts val="0"/>
              </a:spcBef>
              <a:buNone/>
            </a:pPr>
            <a:r>
              <a:rPr lang="en-GB" b="1" dirty="0"/>
              <a:t>&lt;p&gt;</a:t>
            </a:r>
            <a:r>
              <a:rPr lang="en-GB" dirty="0"/>
              <a:t>string-2 : ${string2}</a:t>
            </a:r>
            <a:r>
              <a:rPr lang="en-GB" b="1" dirty="0"/>
              <a:t>&lt;/p&gt;</a:t>
            </a:r>
            <a:r>
              <a:rPr lang="en-GB" dirty="0"/>
              <a:t>  </a:t>
            </a:r>
          </a:p>
          <a:p>
            <a:pPr>
              <a:spcBef>
                <a:spcPts val="0"/>
              </a:spcBef>
              <a:buNone/>
            </a:pPr>
            <a:r>
              <a:rPr lang="en-GB" dirty="0"/>
              <a:t>  </a:t>
            </a:r>
          </a:p>
          <a:p>
            <a:pPr>
              <a:spcBef>
                <a:spcPts val="0"/>
              </a:spcBef>
              <a:buNone/>
            </a:pPr>
            <a:r>
              <a:rPr lang="en-GB" b="1" dirty="0"/>
              <a:t>&lt;/body&gt;</a:t>
            </a:r>
            <a:r>
              <a:rPr lang="en-GB" dirty="0"/>
              <a:t>  </a:t>
            </a:r>
          </a:p>
          <a:p>
            <a:pPr>
              <a:spcBef>
                <a:spcPts val="0"/>
              </a:spcBef>
              <a:buNone/>
            </a:pPr>
            <a:r>
              <a:rPr lang="en-GB" b="1" dirty="0"/>
              <a:t>&lt;/html&gt;</a:t>
            </a:r>
            <a:r>
              <a:rPr lang="en-GB" dirty="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148</a:t>
            </a:fld>
            <a:endParaRPr lang="en-US" alt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
            </a:r>
            <a:br>
              <a:rPr lang="en-US" dirty="0"/>
            </a:br>
            <a:r>
              <a:rPr lang="en-US" dirty="0"/>
              <a:t>JSTL </a:t>
            </a:r>
            <a:r>
              <a:rPr lang="en-US" dirty="0" err="1"/>
              <a:t>fn:indexOf</a:t>
            </a:r>
            <a:r>
              <a:rPr lang="en-US" dirty="0"/>
              <a:t>() Function</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pPr>
              <a:spcBef>
                <a:spcPts val="0"/>
              </a:spcBef>
            </a:pPr>
            <a:r>
              <a:rPr lang="en-GB" dirty="0"/>
              <a:t>The </a:t>
            </a:r>
            <a:r>
              <a:rPr lang="en-GB" dirty="0" err="1"/>
              <a:t>fn:indexOf</a:t>
            </a:r>
            <a:r>
              <a:rPr lang="en-GB" dirty="0"/>
              <a:t>() function return an index of string. It is used for determining the index of string specified in substring.</a:t>
            </a:r>
          </a:p>
          <a:p>
            <a:pPr>
              <a:spcBef>
                <a:spcPts val="0"/>
              </a:spcBef>
            </a:pPr>
            <a:r>
              <a:rPr lang="en-GB" b="1" dirty="0"/>
              <a:t>The syntax used for including the </a:t>
            </a:r>
            <a:r>
              <a:rPr lang="en-GB" b="1" dirty="0" err="1"/>
              <a:t>fn:indexOf</a:t>
            </a:r>
            <a:r>
              <a:rPr lang="en-GB" b="1" dirty="0"/>
              <a:t>() function is:</a:t>
            </a:r>
            <a:endParaRPr lang="en-GB" dirty="0"/>
          </a:p>
          <a:p>
            <a:pPr>
              <a:spcBef>
                <a:spcPts val="0"/>
              </a:spcBef>
            </a:pPr>
            <a:r>
              <a:rPr lang="en-GB" dirty="0" err="1"/>
              <a:t>int</a:t>
            </a:r>
            <a:r>
              <a:rPr lang="en-GB" dirty="0"/>
              <a:t> </a:t>
            </a:r>
            <a:r>
              <a:rPr lang="en-GB" dirty="0" err="1"/>
              <a:t>indexOf</a:t>
            </a:r>
            <a:r>
              <a:rPr lang="en-GB" dirty="0"/>
              <a:t>(</a:t>
            </a:r>
            <a:r>
              <a:rPr lang="en-GB" dirty="0" err="1"/>
              <a:t>java.lang.String</a:t>
            </a:r>
            <a:r>
              <a:rPr lang="en-GB" dirty="0"/>
              <a:t>, </a:t>
            </a:r>
            <a:r>
              <a:rPr lang="en-GB" dirty="0" err="1"/>
              <a:t>java.lang.String</a:t>
            </a:r>
            <a:r>
              <a:rPr lang="en-GB" dirty="0"/>
              <a:t>)  </a:t>
            </a:r>
          </a:p>
          <a:p>
            <a:pPr>
              <a:spcBef>
                <a:spcPts val="0"/>
              </a:spcBef>
            </a:pPr>
            <a:r>
              <a:rPr lang="en-GB" dirty="0"/>
              <a:t>Let's see the simple example to understand the functionality of </a:t>
            </a:r>
            <a:r>
              <a:rPr lang="en-GB" dirty="0" err="1"/>
              <a:t>fn:indexOf</a:t>
            </a:r>
            <a:r>
              <a:rPr lang="en-GB" dirty="0"/>
              <a:t>() function:</a:t>
            </a:r>
          </a:p>
          <a:p>
            <a:pPr>
              <a:spcBef>
                <a:spcPts val="0"/>
              </a:spcBef>
              <a:buNone/>
            </a:pPr>
            <a:r>
              <a:rPr lang="en-GB" b="1" dirty="0"/>
              <a:t>&lt;</a:t>
            </a:r>
            <a:r>
              <a:rPr lang="en-GB" dirty="0"/>
              <a:t>%@ </a:t>
            </a:r>
            <a:r>
              <a:rPr lang="en-GB" dirty="0" err="1"/>
              <a:t>taglib</a:t>
            </a:r>
            <a:r>
              <a:rPr lang="en-GB" dirty="0"/>
              <a:t> </a:t>
            </a:r>
            <a:r>
              <a:rPr lang="en-GB" dirty="0" err="1"/>
              <a:t>uri</a:t>
            </a:r>
            <a:r>
              <a:rPr lang="en-GB" dirty="0"/>
              <a:t>="http://java.sun.com/jsp/jstl/core" prefix="c" %</a:t>
            </a:r>
            <a:r>
              <a:rPr lang="en-GB" b="1" dirty="0"/>
              <a:t>&gt;</a:t>
            </a:r>
            <a:r>
              <a:rPr lang="en-GB" dirty="0"/>
              <a:t>  </a:t>
            </a:r>
          </a:p>
          <a:p>
            <a:pPr>
              <a:spcBef>
                <a:spcPts val="0"/>
              </a:spcBef>
              <a:buNone/>
            </a:pPr>
            <a:r>
              <a:rPr lang="en-GB" b="1" dirty="0"/>
              <a:t>&lt;</a:t>
            </a:r>
            <a:r>
              <a:rPr lang="en-GB" dirty="0"/>
              <a:t>%@ </a:t>
            </a:r>
            <a:r>
              <a:rPr lang="en-GB" dirty="0" err="1"/>
              <a:t>taglib</a:t>
            </a:r>
            <a:r>
              <a:rPr lang="en-GB" dirty="0"/>
              <a:t> </a:t>
            </a:r>
            <a:r>
              <a:rPr lang="en-GB" dirty="0" err="1"/>
              <a:t>uri</a:t>
            </a:r>
            <a:r>
              <a:rPr lang="en-GB" dirty="0"/>
              <a:t>="http://java.sun.com/jsp/jstl/functions" prefix="fn" %</a:t>
            </a:r>
            <a:r>
              <a:rPr lang="en-GB" b="1" dirty="0"/>
              <a:t>&gt;</a:t>
            </a:r>
            <a:r>
              <a:rPr lang="en-GB" dirty="0"/>
              <a:t>  </a:t>
            </a:r>
          </a:p>
          <a:p>
            <a:pPr>
              <a:spcBef>
                <a:spcPts val="0"/>
              </a:spcBef>
              <a:buNone/>
            </a:pPr>
            <a:r>
              <a:rPr lang="en-GB" b="1" dirty="0"/>
              <a:t>&lt;html&gt;</a:t>
            </a:r>
            <a:r>
              <a:rPr lang="en-GB" dirty="0"/>
              <a:t>  </a:t>
            </a:r>
          </a:p>
          <a:p>
            <a:pPr>
              <a:spcBef>
                <a:spcPts val="0"/>
              </a:spcBef>
              <a:buNone/>
            </a:pPr>
            <a:r>
              <a:rPr lang="en-GB" b="1" dirty="0"/>
              <a:t>&lt;head&gt;</a:t>
            </a:r>
            <a:r>
              <a:rPr lang="en-GB" dirty="0"/>
              <a:t>  </a:t>
            </a:r>
          </a:p>
          <a:p>
            <a:pPr>
              <a:spcBef>
                <a:spcPts val="0"/>
              </a:spcBef>
              <a:buNone/>
            </a:pPr>
            <a:r>
              <a:rPr lang="en-GB" b="1" dirty="0"/>
              <a:t>&lt;title&gt;</a:t>
            </a:r>
            <a:r>
              <a:rPr lang="en-GB" dirty="0"/>
              <a:t>Using JSTL Functions</a:t>
            </a:r>
            <a:r>
              <a:rPr lang="en-GB" b="1" dirty="0"/>
              <a:t>&lt;/title&gt;</a:t>
            </a:r>
            <a:r>
              <a:rPr lang="en-GB" dirty="0"/>
              <a:t>  </a:t>
            </a:r>
          </a:p>
          <a:p>
            <a:pPr>
              <a:spcBef>
                <a:spcPts val="0"/>
              </a:spcBef>
              <a:buNone/>
            </a:pPr>
            <a:r>
              <a:rPr lang="en-GB" b="1" dirty="0"/>
              <a:t>&lt;/head&gt;</a:t>
            </a:r>
            <a:r>
              <a:rPr lang="en-GB" dirty="0"/>
              <a:t>  </a:t>
            </a:r>
          </a:p>
          <a:p>
            <a:pPr>
              <a:spcBef>
                <a:spcPts val="0"/>
              </a:spcBef>
              <a:buNone/>
            </a:pPr>
            <a:r>
              <a:rPr lang="en-GB" b="1" dirty="0"/>
              <a:t>&lt;body&gt;</a:t>
            </a:r>
            <a:r>
              <a:rPr lang="en-GB" dirty="0"/>
              <a:t>  </a:t>
            </a:r>
          </a:p>
          <a:p>
            <a:pPr>
              <a:spcBef>
                <a:spcPts val="0"/>
              </a:spcBef>
              <a:buNone/>
            </a:pPr>
            <a:r>
              <a:rPr lang="en-GB" dirty="0"/>
              <a:t>  </a:t>
            </a:r>
          </a:p>
          <a:p>
            <a:pPr>
              <a:spcBef>
                <a:spcPts val="0"/>
              </a:spcBef>
              <a:buNone/>
            </a:pPr>
            <a:r>
              <a:rPr lang="en-GB" b="1" dirty="0"/>
              <a:t>&lt;c:set</a:t>
            </a:r>
            <a:r>
              <a:rPr lang="en-GB" dirty="0"/>
              <a:t> </a:t>
            </a:r>
            <a:r>
              <a:rPr lang="en-GB" dirty="0" err="1"/>
              <a:t>var</a:t>
            </a:r>
            <a:r>
              <a:rPr lang="en-GB" dirty="0"/>
              <a:t>="string1" value="It is first String."</a:t>
            </a:r>
            <a:r>
              <a:rPr lang="en-GB" b="1" dirty="0"/>
              <a:t>/&gt;</a:t>
            </a:r>
            <a:r>
              <a:rPr lang="en-GB" dirty="0"/>
              <a:t>  </a:t>
            </a:r>
          </a:p>
          <a:p>
            <a:pPr>
              <a:spcBef>
                <a:spcPts val="0"/>
              </a:spcBef>
              <a:buNone/>
            </a:pPr>
            <a:r>
              <a:rPr lang="en-GB" b="1" dirty="0"/>
              <a:t>&lt;c:set</a:t>
            </a:r>
            <a:r>
              <a:rPr lang="en-GB" dirty="0"/>
              <a:t> </a:t>
            </a:r>
            <a:r>
              <a:rPr lang="en-GB" dirty="0" err="1"/>
              <a:t>var</a:t>
            </a:r>
            <a:r>
              <a:rPr lang="en-GB" dirty="0"/>
              <a:t>="string2" value="It is &lt;xyz&gt;second String.&lt;/xyz&gt;"</a:t>
            </a:r>
            <a:r>
              <a:rPr lang="en-GB" b="1" dirty="0"/>
              <a:t>/&gt;</a:t>
            </a:r>
            <a:r>
              <a:rPr lang="en-GB" dirty="0"/>
              <a:t>  </a:t>
            </a:r>
          </a:p>
          <a:p>
            <a:pPr>
              <a:spcBef>
                <a:spcPts val="0"/>
              </a:spcBef>
              <a:buNone/>
            </a:pPr>
            <a:r>
              <a:rPr lang="en-GB" dirty="0"/>
              <a:t>  </a:t>
            </a:r>
          </a:p>
          <a:p>
            <a:pPr>
              <a:spcBef>
                <a:spcPts val="0"/>
              </a:spcBef>
              <a:buNone/>
            </a:pPr>
            <a:r>
              <a:rPr lang="en-GB" b="1" dirty="0"/>
              <a:t>&lt;p&gt;</a:t>
            </a:r>
            <a:r>
              <a:rPr lang="en-GB" dirty="0"/>
              <a:t>Index-1 : ${</a:t>
            </a:r>
            <a:r>
              <a:rPr lang="en-GB" dirty="0" err="1"/>
              <a:t>fn:indexOf</a:t>
            </a:r>
            <a:r>
              <a:rPr lang="en-GB" dirty="0"/>
              <a:t>(string1, "first")}</a:t>
            </a:r>
            <a:r>
              <a:rPr lang="en-GB" b="1" dirty="0"/>
              <a:t>&lt;/p&gt;</a:t>
            </a:r>
            <a:r>
              <a:rPr lang="en-GB" dirty="0"/>
              <a:t>  </a:t>
            </a:r>
          </a:p>
          <a:p>
            <a:pPr>
              <a:spcBef>
                <a:spcPts val="0"/>
              </a:spcBef>
              <a:buNone/>
            </a:pPr>
            <a:r>
              <a:rPr lang="en-GB" b="1" dirty="0"/>
              <a:t>&lt;p&gt;</a:t>
            </a:r>
            <a:r>
              <a:rPr lang="en-GB" dirty="0"/>
              <a:t>Index-2 : ${</a:t>
            </a:r>
            <a:r>
              <a:rPr lang="en-GB" dirty="0" err="1"/>
              <a:t>fn:indexOf</a:t>
            </a:r>
            <a:r>
              <a:rPr lang="en-GB" dirty="0"/>
              <a:t>(string2, "second")}</a:t>
            </a:r>
            <a:r>
              <a:rPr lang="en-GB" b="1" dirty="0"/>
              <a:t>&lt;/p&gt;</a:t>
            </a:r>
            <a:r>
              <a:rPr lang="en-GB" dirty="0"/>
              <a:t>  </a:t>
            </a:r>
          </a:p>
          <a:p>
            <a:pPr>
              <a:spcBef>
                <a:spcPts val="0"/>
              </a:spcBef>
              <a:buNone/>
            </a:pPr>
            <a:r>
              <a:rPr lang="en-GB" dirty="0"/>
              <a:t>  </a:t>
            </a:r>
          </a:p>
          <a:p>
            <a:pPr>
              <a:spcBef>
                <a:spcPts val="0"/>
              </a:spcBef>
              <a:buNone/>
            </a:pPr>
            <a:r>
              <a:rPr lang="en-GB" b="1" dirty="0"/>
              <a:t>&lt;/body&gt;</a:t>
            </a:r>
            <a:r>
              <a:rPr lang="en-GB" dirty="0"/>
              <a:t>  </a:t>
            </a:r>
          </a:p>
          <a:p>
            <a:pPr>
              <a:spcBef>
                <a:spcPts val="0"/>
              </a:spcBef>
              <a:buNone/>
            </a:pPr>
            <a:r>
              <a:rPr lang="en-GB" b="1" dirty="0"/>
              <a:t>&lt;/html&gt;</a:t>
            </a:r>
            <a:r>
              <a:rPr lang="en-GB"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149</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a:t>
            </a:r>
            <a:r>
              <a:rPr lang="en-US" dirty="0" err="1"/>
              <a:t>javax.servlet</a:t>
            </a:r>
            <a:r>
              <a:rPr lang="en-US" dirty="0"/>
              <a:t> package</a:t>
            </a:r>
            <a:br>
              <a:rPr lang="en-US" dirty="0"/>
            </a:br>
            <a:endParaRPr lang="en-US" dirty="0"/>
          </a:p>
        </p:txBody>
      </p:sp>
      <p:sp>
        <p:nvSpPr>
          <p:cNvPr id="3" name="Content Placeholder 2"/>
          <p:cNvSpPr>
            <a:spLocks noGrp="1"/>
          </p:cNvSpPr>
          <p:nvPr>
            <p:ph idx="1"/>
          </p:nvPr>
        </p:nvSpPr>
        <p:spPr>
          <a:xfrm>
            <a:off x="838200" y="1500174"/>
            <a:ext cx="5077217" cy="4676789"/>
          </a:xfrm>
        </p:spPr>
        <p:txBody>
          <a:bodyPr/>
          <a:lstStyle/>
          <a:p>
            <a:pPr>
              <a:spcBef>
                <a:spcPts val="0"/>
              </a:spcBef>
            </a:pPr>
            <a:r>
              <a:rPr lang="en-US" dirty="0" err="1"/>
              <a:t>GenericServlet</a:t>
            </a:r>
            <a:endParaRPr lang="en-US" dirty="0">
              <a:ea typeface="Calibri"/>
              <a:cs typeface="Calibri"/>
            </a:endParaRPr>
          </a:p>
          <a:p>
            <a:pPr>
              <a:spcBef>
                <a:spcPts val="0"/>
              </a:spcBef>
            </a:pPr>
            <a:r>
              <a:rPr lang="en-US" dirty="0" err="1"/>
              <a:t>ServletInputStream</a:t>
            </a:r>
            <a:endParaRPr lang="en-US" dirty="0">
              <a:ea typeface="Calibri"/>
              <a:cs typeface="Calibri"/>
            </a:endParaRPr>
          </a:p>
          <a:p>
            <a:pPr>
              <a:spcBef>
                <a:spcPts val="0"/>
              </a:spcBef>
            </a:pPr>
            <a:r>
              <a:rPr lang="en-US" dirty="0" err="1"/>
              <a:t>ServletOutputStream</a:t>
            </a:r>
            <a:endParaRPr lang="en-US" dirty="0">
              <a:ea typeface="Calibri"/>
              <a:cs typeface="Calibri"/>
            </a:endParaRPr>
          </a:p>
          <a:p>
            <a:pPr>
              <a:spcBef>
                <a:spcPts val="0"/>
              </a:spcBef>
            </a:pPr>
            <a:r>
              <a:rPr lang="en-US" dirty="0" err="1"/>
              <a:t>ServletRequestWrapper</a:t>
            </a:r>
            <a:endParaRPr lang="en-US" dirty="0">
              <a:ea typeface="Calibri"/>
              <a:cs typeface="Calibri"/>
            </a:endParaRPr>
          </a:p>
          <a:p>
            <a:pPr>
              <a:spcBef>
                <a:spcPts val="0"/>
              </a:spcBef>
            </a:pPr>
            <a:r>
              <a:rPr lang="en-US" dirty="0" err="1"/>
              <a:t>ServletResponseWrapper</a:t>
            </a:r>
            <a:endParaRPr lang="en-US" dirty="0">
              <a:ea typeface="Calibri"/>
              <a:cs typeface="Calibri"/>
            </a:endParaRPr>
          </a:p>
          <a:p>
            <a:pPr>
              <a:spcBef>
                <a:spcPts val="0"/>
              </a:spcBef>
            </a:pPr>
            <a:r>
              <a:rPr lang="en-US" dirty="0" err="1"/>
              <a:t>ServletRequestEvent</a:t>
            </a:r>
            <a:endParaRPr lang="en-US" dirty="0">
              <a:ea typeface="Calibri"/>
              <a:cs typeface="Calibri"/>
            </a:endParaRPr>
          </a:p>
          <a:p>
            <a:pPr>
              <a:spcBef>
                <a:spcPts val="0"/>
              </a:spcBef>
            </a:pPr>
            <a:endParaRPr lang="en-US" dirty="0">
              <a:ea typeface="Calibri"/>
              <a:cs typeface="Calibri"/>
            </a:endParaRP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a:t>
            </a:fld>
            <a:endParaRPr lang="en-US" altLang="en-US"/>
          </a:p>
        </p:txBody>
      </p:sp>
      <p:sp>
        <p:nvSpPr>
          <p:cNvPr id="5" name="TextBox 4">
            <a:extLst>
              <a:ext uri="{FF2B5EF4-FFF2-40B4-BE49-F238E27FC236}">
                <a16:creationId xmlns="" xmlns:a16="http://schemas.microsoft.com/office/drawing/2014/main" id="{73D6DC38-2F8C-DB34-1EA7-BBAC598C4CCB}"/>
              </a:ext>
            </a:extLst>
          </p:cNvPr>
          <p:cNvSpPr txBox="1"/>
          <p:nvPr/>
        </p:nvSpPr>
        <p:spPr>
          <a:xfrm>
            <a:off x="5924811" y="1164921"/>
            <a:ext cx="566593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Arial" panose="020B0604020202020204" pitchFamily="34" charset="0"/>
              <a:buChar char="•"/>
            </a:pPr>
            <a:r>
              <a:rPr lang="en-US" sz="2800" dirty="0" err="1">
                <a:latin typeface="Calibri"/>
                <a:cs typeface="Arial"/>
              </a:rPr>
              <a:t>ServletContextEvent</a:t>
            </a:r>
            <a:r>
              <a:rPr lang="en-US" sz="2800" dirty="0">
                <a:latin typeface="Calibri"/>
                <a:cs typeface="Arial"/>
              </a:rPr>
              <a:t>​</a:t>
            </a:r>
            <a:endParaRPr lang="en-US"/>
          </a:p>
          <a:p>
            <a:pPr marL="514350" indent="-514350">
              <a:buFont typeface="Arial" panose="020B0604020202020204" pitchFamily="34" charset="0"/>
              <a:buChar char="•"/>
            </a:pPr>
            <a:r>
              <a:rPr lang="en-US" sz="2800" dirty="0" err="1">
                <a:latin typeface="Calibri"/>
                <a:cs typeface="Arial"/>
              </a:rPr>
              <a:t>ServletRequestAttributeEvent</a:t>
            </a:r>
            <a:r>
              <a:rPr lang="en-US" sz="2800" dirty="0">
                <a:latin typeface="Calibri"/>
                <a:cs typeface="Arial"/>
              </a:rPr>
              <a:t>​</a:t>
            </a:r>
            <a:endParaRPr lang="en-US" sz="2800" dirty="0">
              <a:latin typeface="Calibri"/>
              <a:ea typeface="Calibri"/>
              <a:cs typeface="Arial"/>
            </a:endParaRPr>
          </a:p>
          <a:p>
            <a:pPr marL="514350" indent="-514350">
              <a:buFont typeface="Arial" panose="020B0604020202020204" pitchFamily="34" charset="0"/>
              <a:buChar char="•"/>
            </a:pPr>
            <a:r>
              <a:rPr lang="en-US" sz="2800" dirty="0" err="1">
                <a:latin typeface="Calibri"/>
                <a:cs typeface="Arial"/>
              </a:rPr>
              <a:t>ServletContextAttributeEvent</a:t>
            </a:r>
            <a:r>
              <a:rPr lang="en-US" sz="2800" dirty="0">
                <a:latin typeface="Calibri"/>
                <a:cs typeface="Arial"/>
              </a:rPr>
              <a:t>​</a:t>
            </a:r>
            <a:endParaRPr lang="en-US" sz="2800" dirty="0">
              <a:latin typeface="Calibri"/>
              <a:ea typeface="Calibri"/>
              <a:cs typeface="Arial"/>
            </a:endParaRPr>
          </a:p>
          <a:p>
            <a:pPr marL="514350" indent="-514350">
              <a:buFont typeface="Arial" panose="020B0604020202020204" pitchFamily="34" charset="0"/>
              <a:buChar char="•"/>
            </a:pPr>
            <a:r>
              <a:rPr lang="en-US" sz="2800" dirty="0" err="1">
                <a:latin typeface="Calibri"/>
                <a:cs typeface="Arial"/>
              </a:rPr>
              <a:t>ServletException</a:t>
            </a:r>
            <a:r>
              <a:rPr lang="en-US" sz="2800" dirty="0">
                <a:latin typeface="Calibri"/>
                <a:cs typeface="Arial"/>
              </a:rPr>
              <a:t>​</a:t>
            </a:r>
            <a:endParaRPr lang="en-US" sz="2800" dirty="0">
              <a:latin typeface="Calibri"/>
              <a:ea typeface="Calibri"/>
              <a:cs typeface="Arial"/>
            </a:endParaRPr>
          </a:p>
          <a:p>
            <a:pPr marL="514350" indent="-514350">
              <a:buFont typeface="Arial" panose="020B0604020202020204" pitchFamily="34" charset="0"/>
              <a:buChar char="•"/>
            </a:pPr>
            <a:r>
              <a:rPr lang="en-US" sz="2800" dirty="0" err="1">
                <a:latin typeface="Calibri"/>
                <a:cs typeface="Arial"/>
              </a:rPr>
              <a:t>UnavailableException</a:t>
            </a:r>
            <a:r>
              <a:rPr lang="en-US" sz="2800" dirty="0">
                <a:latin typeface="Calibri"/>
                <a:cs typeface="Arial"/>
              </a:rPr>
              <a:t>​</a:t>
            </a:r>
            <a:endParaRPr lang="en-US" sz="2800" dirty="0">
              <a:latin typeface="Calibri"/>
              <a:ea typeface="Calibri"/>
              <a:cs typeface="Arial"/>
            </a:endParaRPr>
          </a:p>
          <a:p>
            <a:pPr marL="457200" indent="-457200">
              <a:buFont typeface="Arial" panose="020B0604020202020204" pitchFamily="34" charset="0"/>
              <a:buChar char="•"/>
            </a:pPr>
            <a:endParaRPr lang="en-US" sz="2800" dirty="0">
              <a:latin typeface="Calibri"/>
              <a:ea typeface="Calibri"/>
              <a:cs typeface="Arial"/>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JSTL </a:t>
            </a:r>
            <a:r>
              <a:rPr lang="en-US" dirty="0" err="1"/>
              <a:t>fn:trim</a:t>
            </a:r>
            <a:r>
              <a:rPr lang="en-US" dirty="0"/>
              <a:t>() Function</a:t>
            </a:r>
          </a:p>
        </p:txBody>
      </p:sp>
      <p:sp>
        <p:nvSpPr>
          <p:cNvPr id="3" name="Content Placeholder 2"/>
          <p:cNvSpPr>
            <a:spLocks noGrp="1"/>
          </p:cNvSpPr>
          <p:nvPr>
            <p:ph idx="1"/>
          </p:nvPr>
        </p:nvSpPr>
        <p:spPr>
          <a:xfrm>
            <a:off x="838200" y="1285860"/>
            <a:ext cx="10515600" cy="4891103"/>
          </a:xfrm>
        </p:spPr>
        <p:txBody>
          <a:bodyPr/>
          <a:lstStyle/>
          <a:p>
            <a:pPr>
              <a:spcBef>
                <a:spcPts val="0"/>
              </a:spcBef>
              <a:buNone/>
            </a:pPr>
            <a:endParaRPr lang="en-US" dirty="0"/>
          </a:p>
          <a:p>
            <a:pPr>
              <a:spcBef>
                <a:spcPts val="0"/>
              </a:spcBef>
            </a:pPr>
            <a:r>
              <a:rPr lang="en-US" dirty="0"/>
              <a:t>  </a:t>
            </a:r>
            <a:r>
              <a:rPr lang="en-GB" dirty="0"/>
              <a:t>The </a:t>
            </a:r>
            <a:r>
              <a:rPr lang="en-GB" dirty="0" err="1"/>
              <a:t>fn:trim</a:t>
            </a:r>
            <a:r>
              <a:rPr lang="en-GB" dirty="0"/>
              <a:t>() function removes the blank spaces from both the ends of a string. It mainly used for ignoring the blank spaces from both the ends of string.</a:t>
            </a:r>
          </a:p>
          <a:p>
            <a:pPr>
              <a:spcBef>
                <a:spcPts val="0"/>
              </a:spcBef>
            </a:pPr>
            <a:r>
              <a:rPr lang="en-GB" b="1" dirty="0"/>
              <a:t>The syntax used for including the </a:t>
            </a:r>
            <a:r>
              <a:rPr lang="en-GB" b="1" dirty="0" err="1"/>
              <a:t>fn:trim</a:t>
            </a:r>
            <a:r>
              <a:rPr lang="en-GB" b="1" dirty="0"/>
              <a:t>() function is:</a:t>
            </a:r>
            <a:endParaRPr lang="en-GB" dirty="0"/>
          </a:p>
          <a:p>
            <a:pPr>
              <a:spcBef>
                <a:spcPts val="0"/>
              </a:spcBef>
            </a:pPr>
            <a:r>
              <a:rPr lang="en-GB" dirty="0" err="1"/>
              <a:t>java.lang.String</a:t>
            </a:r>
            <a:r>
              <a:rPr lang="en-GB" dirty="0"/>
              <a:t> trim(</a:t>
            </a:r>
            <a:r>
              <a:rPr lang="en-GB" dirty="0" err="1"/>
              <a:t>java.lang.String</a:t>
            </a:r>
            <a:r>
              <a:rPr lang="en-GB" dirty="0"/>
              <a:t>)  </a:t>
            </a:r>
          </a:p>
          <a:p>
            <a:pPr>
              <a:spcBef>
                <a:spcPts val="0"/>
              </a:spcBef>
            </a:pPr>
            <a:r>
              <a:rPr lang="en-GB" dirty="0"/>
              <a:t>Let's see the simple example to understand the functionality of </a:t>
            </a:r>
            <a:r>
              <a:rPr lang="en-GB" dirty="0" err="1"/>
              <a:t>fn:trim</a:t>
            </a:r>
            <a:r>
              <a:rPr lang="en-GB" dirty="0"/>
              <a:t>() function:</a:t>
            </a:r>
          </a:p>
          <a:p>
            <a:pPr>
              <a:spcBef>
                <a:spcPts val="0"/>
              </a:spcBef>
              <a:buNone/>
            </a:pPr>
            <a:r>
              <a:rPr lang="en-GB" b="1" dirty="0"/>
              <a:t>&lt;</a:t>
            </a:r>
            <a:r>
              <a:rPr lang="en-GB" dirty="0"/>
              <a:t>%@ </a:t>
            </a:r>
            <a:r>
              <a:rPr lang="en-GB" dirty="0" err="1"/>
              <a:t>taglib</a:t>
            </a:r>
            <a:r>
              <a:rPr lang="en-GB" dirty="0"/>
              <a:t> </a:t>
            </a:r>
            <a:r>
              <a:rPr lang="en-GB" dirty="0" err="1"/>
              <a:t>uri</a:t>
            </a:r>
            <a:r>
              <a:rPr lang="en-GB" dirty="0"/>
              <a:t>="http://java.sun.com/jsp/jstl/core" prefix="c" %</a:t>
            </a:r>
            <a:r>
              <a:rPr lang="en-GB" b="1" dirty="0"/>
              <a:t>&gt;</a:t>
            </a:r>
            <a:r>
              <a:rPr lang="en-GB" dirty="0"/>
              <a:t>  </a:t>
            </a:r>
          </a:p>
          <a:p>
            <a:pPr>
              <a:spcBef>
                <a:spcPts val="0"/>
              </a:spcBef>
              <a:buNone/>
            </a:pPr>
            <a:r>
              <a:rPr lang="en-GB" b="1" dirty="0"/>
              <a:t>&lt;</a:t>
            </a:r>
            <a:r>
              <a:rPr lang="en-GB" dirty="0"/>
              <a:t>%@ </a:t>
            </a:r>
            <a:r>
              <a:rPr lang="en-GB" dirty="0" err="1"/>
              <a:t>taglib</a:t>
            </a:r>
            <a:r>
              <a:rPr lang="en-GB" dirty="0"/>
              <a:t> </a:t>
            </a:r>
            <a:r>
              <a:rPr lang="en-GB" dirty="0" err="1"/>
              <a:t>uri</a:t>
            </a:r>
            <a:r>
              <a:rPr lang="en-GB" dirty="0"/>
              <a:t>="http://java.sun.com/jsp/jstl/functions" prefix="fn" %</a:t>
            </a:r>
            <a:r>
              <a:rPr lang="en-GB" b="1" dirty="0"/>
              <a:t>&gt;</a:t>
            </a:r>
            <a:r>
              <a:rPr lang="en-GB" dirty="0"/>
              <a:t>  </a:t>
            </a:r>
          </a:p>
          <a:p>
            <a:pPr>
              <a:spcBef>
                <a:spcPts val="0"/>
              </a:spcBef>
              <a:buNone/>
            </a:pPr>
            <a:r>
              <a:rPr lang="en-GB" b="1" dirty="0"/>
              <a:t>&lt;html&gt;</a:t>
            </a:r>
            <a:r>
              <a:rPr lang="en-GB" dirty="0"/>
              <a:t>  </a:t>
            </a:r>
          </a:p>
          <a:p>
            <a:pPr>
              <a:spcBef>
                <a:spcPts val="0"/>
              </a:spcBef>
              <a:buNone/>
            </a:pPr>
            <a:r>
              <a:rPr lang="en-GB" b="1" dirty="0"/>
              <a:t>&lt;head&gt;</a:t>
            </a:r>
            <a:r>
              <a:rPr lang="en-GB" dirty="0"/>
              <a:t>  </a:t>
            </a:r>
          </a:p>
          <a:p>
            <a:pPr>
              <a:spcBef>
                <a:spcPts val="0"/>
              </a:spcBef>
              <a:buNone/>
            </a:pPr>
            <a:r>
              <a:rPr lang="en-GB" b="1" dirty="0"/>
              <a:t>&lt;title&gt;</a:t>
            </a:r>
            <a:r>
              <a:rPr lang="en-GB" dirty="0"/>
              <a:t>Using JSTL Functions</a:t>
            </a:r>
            <a:r>
              <a:rPr lang="en-GB" b="1" dirty="0"/>
              <a:t>&lt;/title&gt;</a:t>
            </a:r>
            <a:r>
              <a:rPr lang="en-GB" dirty="0"/>
              <a:t>  </a:t>
            </a:r>
          </a:p>
          <a:p>
            <a:pPr>
              <a:spcBef>
                <a:spcPts val="0"/>
              </a:spcBef>
              <a:buNone/>
            </a:pPr>
            <a:r>
              <a:rPr lang="en-GB" b="1" dirty="0"/>
              <a:t>&lt;/head&gt;</a:t>
            </a:r>
            <a:r>
              <a:rPr lang="en-GB" dirty="0"/>
              <a:t>  </a:t>
            </a:r>
          </a:p>
          <a:p>
            <a:pPr>
              <a:spcBef>
                <a:spcPts val="0"/>
              </a:spcBef>
              <a:buNone/>
            </a:pPr>
            <a:r>
              <a:rPr lang="en-GB" b="1" dirty="0"/>
              <a:t>&lt;body&gt;</a:t>
            </a:r>
            <a:r>
              <a:rPr lang="en-GB" dirty="0"/>
              <a:t>  </a:t>
            </a:r>
          </a:p>
          <a:p>
            <a:pPr>
              <a:spcBef>
                <a:spcPts val="0"/>
              </a:spcBef>
              <a:buNone/>
            </a:pPr>
            <a:r>
              <a:rPr lang="en-GB" dirty="0"/>
              <a:t>  </a:t>
            </a:r>
          </a:p>
          <a:p>
            <a:pPr>
              <a:spcBef>
                <a:spcPts val="0"/>
              </a:spcBef>
              <a:buNone/>
            </a:pPr>
            <a:r>
              <a:rPr lang="en-GB" b="1" dirty="0"/>
              <a:t>&lt;c:set</a:t>
            </a:r>
            <a:r>
              <a:rPr lang="en-GB" dirty="0"/>
              <a:t> </a:t>
            </a:r>
            <a:r>
              <a:rPr lang="en-GB" dirty="0" err="1"/>
              <a:t>var</a:t>
            </a:r>
            <a:r>
              <a:rPr lang="en-GB" dirty="0"/>
              <a:t>="str1" value="Welcome to JSP        programming         "</a:t>
            </a:r>
            <a:r>
              <a:rPr lang="en-GB" b="1" dirty="0"/>
              <a:t>/&gt;</a:t>
            </a:r>
            <a:r>
              <a:rPr lang="en-GB" dirty="0"/>
              <a:t>  </a:t>
            </a:r>
          </a:p>
          <a:p>
            <a:pPr>
              <a:spcBef>
                <a:spcPts val="0"/>
              </a:spcBef>
              <a:buNone/>
            </a:pPr>
            <a:r>
              <a:rPr lang="en-GB" b="1" dirty="0"/>
              <a:t>&lt;p&gt;</a:t>
            </a:r>
            <a:r>
              <a:rPr lang="en-GB" dirty="0"/>
              <a:t>String-1 Length is : ${</a:t>
            </a:r>
            <a:r>
              <a:rPr lang="en-GB" dirty="0" err="1"/>
              <a:t>fn:length</a:t>
            </a:r>
            <a:r>
              <a:rPr lang="en-GB" dirty="0"/>
              <a:t>(str1)}</a:t>
            </a:r>
            <a:r>
              <a:rPr lang="en-GB" b="1" dirty="0"/>
              <a:t>&lt;/p&gt;</a:t>
            </a:r>
            <a:r>
              <a:rPr lang="en-GB" dirty="0"/>
              <a:t>  </a:t>
            </a:r>
          </a:p>
          <a:p>
            <a:pPr>
              <a:spcBef>
                <a:spcPts val="0"/>
              </a:spcBef>
              <a:buNone/>
            </a:pPr>
            <a:r>
              <a:rPr lang="en-GB" dirty="0"/>
              <a:t>  </a:t>
            </a:r>
          </a:p>
          <a:p>
            <a:pPr>
              <a:spcBef>
                <a:spcPts val="0"/>
              </a:spcBef>
              <a:buNone/>
            </a:pPr>
            <a:r>
              <a:rPr lang="en-GB" b="1" dirty="0"/>
              <a:t>&lt;c:set</a:t>
            </a:r>
            <a:r>
              <a:rPr lang="en-GB" dirty="0"/>
              <a:t> </a:t>
            </a:r>
            <a:r>
              <a:rPr lang="en-GB" dirty="0" err="1"/>
              <a:t>var</a:t>
            </a:r>
            <a:r>
              <a:rPr lang="en-GB" dirty="0"/>
              <a:t>="str2" value="${</a:t>
            </a:r>
            <a:r>
              <a:rPr lang="en-GB" dirty="0" err="1"/>
              <a:t>fn:trim</a:t>
            </a:r>
            <a:r>
              <a:rPr lang="en-GB" dirty="0"/>
              <a:t>(str1)}" </a:t>
            </a:r>
            <a:r>
              <a:rPr lang="en-GB" b="1" dirty="0"/>
              <a:t>/&gt;</a:t>
            </a:r>
            <a:r>
              <a:rPr lang="en-GB" dirty="0"/>
              <a:t>  </a:t>
            </a:r>
          </a:p>
          <a:p>
            <a:pPr>
              <a:spcBef>
                <a:spcPts val="0"/>
              </a:spcBef>
              <a:buNone/>
            </a:pPr>
            <a:r>
              <a:rPr lang="en-GB" b="1" dirty="0"/>
              <a:t>&lt;p&gt;</a:t>
            </a:r>
            <a:r>
              <a:rPr lang="en-GB" dirty="0"/>
              <a:t>String-2 Length is : ${</a:t>
            </a:r>
            <a:r>
              <a:rPr lang="en-GB" dirty="0" err="1"/>
              <a:t>fn:length</a:t>
            </a:r>
            <a:r>
              <a:rPr lang="en-GB" dirty="0"/>
              <a:t>(str2)}</a:t>
            </a:r>
            <a:r>
              <a:rPr lang="en-GB" b="1" dirty="0"/>
              <a:t>&lt;/p&gt;</a:t>
            </a:r>
            <a:r>
              <a:rPr lang="en-GB" dirty="0"/>
              <a:t>  </a:t>
            </a:r>
          </a:p>
          <a:p>
            <a:pPr>
              <a:spcBef>
                <a:spcPts val="0"/>
              </a:spcBef>
              <a:buNone/>
            </a:pPr>
            <a:r>
              <a:rPr lang="en-GB" b="1" dirty="0"/>
              <a:t>&lt;p&gt;</a:t>
            </a:r>
            <a:r>
              <a:rPr lang="en-GB" dirty="0"/>
              <a:t>Final value of string is : ${str2}</a:t>
            </a:r>
            <a:r>
              <a:rPr lang="en-GB" b="1" dirty="0"/>
              <a:t>&lt;/p&gt;</a:t>
            </a:r>
            <a:r>
              <a:rPr lang="en-GB" dirty="0"/>
              <a:t>  </a:t>
            </a:r>
          </a:p>
          <a:p>
            <a:pPr>
              <a:spcBef>
                <a:spcPts val="0"/>
              </a:spcBef>
              <a:buNone/>
            </a:pPr>
            <a:r>
              <a:rPr lang="en-GB" dirty="0"/>
              <a:t>  </a:t>
            </a:r>
          </a:p>
          <a:p>
            <a:pPr>
              <a:spcBef>
                <a:spcPts val="0"/>
              </a:spcBef>
              <a:buNone/>
            </a:pPr>
            <a:r>
              <a:rPr lang="en-GB" b="1" dirty="0"/>
              <a:t>&lt;/body&gt;</a:t>
            </a:r>
            <a:r>
              <a:rPr lang="en-GB" dirty="0"/>
              <a:t>  </a:t>
            </a:r>
          </a:p>
          <a:p>
            <a:pPr>
              <a:spcBef>
                <a:spcPts val="0"/>
              </a:spcBef>
              <a:buNone/>
            </a:pPr>
            <a:r>
              <a:rPr lang="en-GB" b="1" dirty="0"/>
              <a:t>&lt;/html&gt;</a:t>
            </a:r>
            <a:r>
              <a:rPr lang="en-GB" dirty="0"/>
              <a:t>  </a:t>
            </a:r>
          </a:p>
          <a:p>
            <a:pPr>
              <a:buNone/>
            </a:pPr>
            <a:endParaRPr lang="en-US" dirty="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150</a:t>
            </a:fld>
            <a:endParaRPr lang="en-US" alt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JSTL </a:t>
            </a:r>
            <a:r>
              <a:rPr lang="en-US" dirty="0" err="1"/>
              <a:t>fn:startsWith</a:t>
            </a:r>
            <a:r>
              <a:rPr lang="en-US" dirty="0"/>
              <a:t>() Function</a:t>
            </a:r>
          </a:p>
        </p:txBody>
      </p:sp>
      <p:sp>
        <p:nvSpPr>
          <p:cNvPr id="3" name="Content Placeholder 2"/>
          <p:cNvSpPr>
            <a:spLocks noGrp="1"/>
          </p:cNvSpPr>
          <p:nvPr>
            <p:ph idx="1"/>
          </p:nvPr>
        </p:nvSpPr>
        <p:spPr/>
        <p:txBody>
          <a:bodyPr/>
          <a:lstStyle/>
          <a:p>
            <a:r>
              <a:rPr lang="en-GB" dirty="0"/>
              <a:t>The </a:t>
            </a:r>
            <a:r>
              <a:rPr lang="en-GB" dirty="0" err="1"/>
              <a:t>fn:startsWith</a:t>
            </a:r>
            <a:r>
              <a:rPr lang="en-GB" dirty="0"/>
              <a:t>() function test if an input string is started with the specified substring.</a:t>
            </a:r>
          </a:p>
          <a:p>
            <a:r>
              <a:rPr lang="en-GB" b="1" dirty="0"/>
              <a:t>The syntax used for including the </a:t>
            </a:r>
            <a:r>
              <a:rPr lang="en-GB" b="1" dirty="0" err="1"/>
              <a:t>fn:startsWith</a:t>
            </a:r>
            <a:r>
              <a:rPr lang="en-GB" b="1" dirty="0"/>
              <a:t>() function is:</a:t>
            </a:r>
            <a:endParaRPr lang="en-GB" dirty="0"/>
          </a:p>
          <a:p>
            <a:r>
              <a:rPr lang="en-GB" dirty="0" err="1"/>
              <a:t>boolean</a:t>
            </a:r>
            <a:r>
              <a:rPr lang="en-GB" dirty="0"/>
              <a:t> </a:t>
            </a:r>
            <a:r>
              <a:rPr lang="en-GB" dirty="0" err="1"/>
              <a:t>fn:startsWith</a:t>
            </a:r>
            <a:r>
              <a:rPr lang="en-GB" dirty="0"/>
              <a:t>(String input, String prefix)  </a:t>
            </a:r>
          </a:p>
          <a:p>
            <a:r>
              <a:rPr lang="en-GB" dirty="0"/>
              <a:t>This function is used for returning a </a:t>
            </a:r>
            <a:r>
              <a:rPr lang="en-GB" dirty="0" err="1"/>
              <a:t>boolean</a:t>
            </a:r>
            <a:r>
              <a:rPr lang="en-GB" dirty="0"/>
              <a:t> value. It gives the true result when the string is started with the given prefix otherwise it returns a false result.</a:t>
            </a:r>
          </a:p>
          <a:p>
            <a:r>
              <a:rPr lang="en-GB" dirty="0"/>
              <a:t>Let's see the simple example to understand the functionality of </a:t>
            </a:r>
            <a:r>
              <a:rPr lang="en-GB" dirty="0" err="1"/>
              <a:t>fn:startsWith</a:t>
            </a:r>
            <a:r>
              <a:rPr lang="en-GB" dirty="0"/>
              <a:t>() function:</a:t>
            </a:r>
          </a:p>
          <a:p>
            <a:pPr>
              <a:spcBef>
                <a:spcPts val="0"/>
              </a:spcBef>
              <a:buNone/>
            </a:pPr>
            <a:r>
              <a:rPr lang="en-US" b="1" dirty="0"/>
              <a:t>&lt;</a:t>
            </a:r>
            <a:r>
              <a:rPr lang="en-US" dirty="0"/>
              <a:t>%@ </a:t>
            </a:r>
            <a:r>
              <a:rPr lang="en-US" dirty="0" err="1"/>
              <a:t>taglib</a:t>
            </a:r>
            <a:r>
              <a:rPr lang="en-US" dirty="0"/>
              <a:t> </a:t>
            </a:r>
            <a:r>
              <a:rPr lang="en-US" dirty="0" err="1"/>
              <a:t>uri</a:t>
            </a:r>
            <a:r>
              <a:rPr lang="en-US" dirty="0"/>
              <a:t>="http://java.sun.com/jsp/jstl/core" prefix="c" %</a:t>
            </a:r>
            <a:r>
              <a:rPr lang="en-US" b="1" dirty="0"/>
              <a:t>&gt;</a:t>
            </a:r>
            <a:r>
              <a:rPr lang="en-US" dirty="0"/>
              <a:t>  </a:t>
            </a:r>
          </a:p>
          <a:p>
            <a:pPr>
              <a:spcBef>
                <a:spcPts val="0"/>
              </a:spcBef>
              <a:buNone/>
            </a:pPr>
            <a:r>
              <a:rPr lang="en-US" b="1" dirty="0"/>
              <a:t>&lt;</a:t>
            </a:r>
            <a:r>
              <a:rPr lang="en-US" dirty="0"/>
              <a:t>%@ </a:t>
            </a:r>
            <a:r>
              <a:rPr lang="en-US" dirty="0" err="1"/>
              <a:t>taglib</a:t>
            </a:r>
            <a:r>
              <a:rPr lang="en-US" dirty="0"/>
              <a:t> </a:t>
            </a:r>
            <a:r>
              <a:rPr lang="en-US" dirty="0" err="1"/>
              <a:t>uri</a:t>
            </a:r>
            <a:r>
              <a:rPr lang="en-US" dirty="0"/>
              <a:t>="http://java.sun.com/jsp/jstl/functions" prefix="fn" %</a:t>
            </a:r>
            <a:r>
              <a:rPr lang="en-US" b="1" dirty="0"/>
              <a:t>&gt;</a:t>
            </a:r>
            <a:r>
              <a:rPr lang="en-US" dirty="0"/>
              <a:t>  </a:t>
            </a:r>
          </a:p>
          <a:p>
            <a:pPr>
              <a:spcBef>
                <a:spcPts val="0"/>
              </a:spcBef>
              <a:buNone/>
            </a:pPr>
            <a:r>
              <a:rPr lang="en-US" b="1" dirty="0"/>
              <a:t>&lt;html&gt;</a:t>
            </a:r>
            <a:r>
              <a:rPr lang="en-US" dirty="0"/>
              <a:t>  </a:t>
            </a:r>
          </a:p>
          <a:p>
            <a:pPr>
              <a:spcBef>
                <a:spcPts val="0"/>
              </a:spcBef>
              <a:buNone/>
            </a:pPr>
            <a:r>
              <a:rPr lang="en-US" b="1" dirty="0"/>
              <a:t>&lt;head&gt;</a:t>
            </a:r>
            <a:r>
              <a:rPr lang="en-US" dirty="0"/>
              <a:t>  </a:t>
            </a:r>
          </a:p>
          <a:p>
            <a:pPr>
              <a:spcBef>
                <a:spcPts val="0"/>
              </a:spcBef>
              <a:buNone/>
            </a:pPr>
            <a:r>
              <a:rPr lang="en-US" b="1" dirty="0"/>
              <a:t>&lt;title&gt;</a:t>
            </a:r>
            <a:r>
              <a:rPr lang="en-US" dirty="0"/>
              <a:t>Using JSTL Function</a:t>
            </a:r>
            <a:r>
              <a:rPr lang="en-US" b="1" dirty="0"/>
              <a:t>&lt;/title&gt;</a:t>
            </a:r>
            <a:r>
              <a:rPr lang="en-US" dirty="0"/>
              <a:t>  </a:t>
            </a:r>
          </a:p>
          <a:p>
            <a:pPr>
              <a:spcBef>
                <a:spcPts val="0"/>
              </a:spcBef>
              <a:buNone/>
            </a:pPr>
            <a:r>
              <a:rPr lang="en-US" b="1" dirty="0"/>
              <a:t>&lt;/head&gt;</a:t>
            </a:r>
            <a:r>
              <a:rPr lang="en-US" dirty="0"/>
              <a:t>  </a:t>
            </a:r>
          </a:p>
          <a:p>
            <a:pPr>
              <a:spcBef>
                <a:spcPts val="0"/>
              </a:spcBef>
              <a:buNone/>
            </a:pPr>
            <a:r>
              <a:rPr lang="en-US" b="1" dirty="0"/>
              <a:t>&lt;body&gt;</a:t>
            </a:r>
            <a:r>
              <a:rPr lang="en-US" dirty="0"/>
              <a:t>  </a:t>
            </a:r>
          </a:p>
          <a:p>
            <a:pPr>
              <a:spcBef>
                <a:spcPts val="0"/>
              </a:spcBef>
              <a:buNone/>
            </a:pPr>
            <a:r>
              <a:rPr lang="en-US" b="1" dirty="0"/>
              <a:t>&lt;c:set</a:t>
            </a:r>
            <a:r>
              <a:rPr lang="en-US" dirty="0"/>
              <a:t> </a:t>
            </a:r>
            <a:r>
              <a:rPr lang="en-US" dirty="0" err="1"/>
              <a:t>var</a:t>
            </a:r>
            <a:r>
              <a:rPr lang="en-US" dirty="0"/>
              <a:t>="</a:t>
            </a:r>
            <a:r>
              <a:rPr lang="en-US" dirty="0" err="1"/>
              <a:t>msg</a:t>
            </a:r>
            <a:r>
              <a:rPr lang="en-US" dirty="0"/>
              <a:t>" value="The Example of JSTL </a:t>
            </a:r>
            <a:r>
              <a:rPr lang="en-US" dirty="0" err="1"/>
              <a:t>fn:startsWith</a:t>
            </a:r>
            <a:r>
              <a:rPr lang="en-US" dirty="0"/>
              <a:t>() Function"</a:t>
            </a:r>
            <a:r>
              <a:rPr lang="en-US" b="1" dirty="0"/>
              <a:t>/&gt;</a:t>
            </a:r>
            <a:r>
              <a:rPr lang="en-US" dirty="0"/>
              <a:t>  </a:t>
            </a:r>
          </a:p>
          <a:p>
            <a:pPr>
              <a:spcBef>
                <a:spcPts val="0"/>
              </a:spcBef>
              <a:buNone/>
            </a:pPr>
            <a:r>
              <a:rPr lang="en-US" dirty="0"/>
              <a:t>The string starts with "The": ${</a:t>
            </a:r>
            <a:r>
              <a:rPr lang="en-US" dirty="0" err="1"/>
              <a:t>fn:startsWith</a:t>
            </a:r>
            <a:r>
              <a:rPr lang="en-US" dirty="0"/>
              <a:t>(</a:t>
            </a:r>
            <a:r>
              <a:rPr lang="en-US" dirty="0" err="1"/>
              <a:t>msg</a:t>
            </a:r>
            <a:r>
              <a:rPr lang="en-US" dirty="0"/>
              <a:t>, 'The')}  </a:t>
            </a:r>
          </a:p>
          <a:p>
            <a:pPr>
              <a:spcBef>
                <a:spcPts val="0"/>
              </a:spcBef>
              <a:buNone/>
            </a:pPr>
            <a:r>
              <a:rPr lang="en-US" b="1" dirty="0"/>
              <a:t>&lt;</a:t>
            </a:r>
            <a:r>
              <a:rPr lang="en-US" b="1" dirty="0" err="1"/>
              <a:t>br</a:t>
            </a:r>
            <a:r>
              <a:rPr lang="en-US" b="1" dirty="0"/>
              <a:t>&gt;</a:t>
            </a:r>
            <a:r>
              <a:rPr lang="en-US" dirty="0"/>
              <a:t>The string starts with "Example": ${</a:t>
            </a:r>
            <a:r>
              <a:rPr lang="en-US" dirty="0" err="1"/>
              <a:t>fn:startsWith</a:t>
            </a:r>
            <a:r>
              <a:rPr lang="en-US" dirty="0"/>
              <a:t>(</a:t>
            </a:r>
            <a:r>
              <a:rPr lang="en-US" dirty="0" err="1"/>
              <a:t>msg</a:t>
            </a:r>
            <a:r>
              <a:rPr lang="en-US" dirty="0"/>
              <a:t>, 'Example')}  </a:t>
            </a:r>
          </a:p>
          <a:p>
            <a:pPr>
              <a:spcBef>
                <a:spcPts val="0"/>
              </a:spcBef>
              <a:buNone/>
            </a:pPr>
            <a:r>
              <a:rPr lang="en-US" b="1" dirty="0"/>
              <a:t>&lt;/body&gt;</a:t>
            </a:r>
            <a:r>
              <a:rPr lang="en-US" dirty="0"/>
              <a:t>  </a:t>
            </a:r>
          </a:p>
          <a:p>
            <a:pPr>
              <a:spcBef>
                <a:spcPts val="0"/>
              </a:spcBef>
              <a:buNone/>
            </a:pPr>
            <a:r>
              <a:rPr lang="en-US" b="1" dirty="0"/>
              <a:t>&lt;/html&gt;</a:t>
            </a:r>
            <a:r>
              <a:rPr lang="en-US" dirty="0"/>
              <a:t>  </a:t>
            </a:r>
          </a:p>
          <a:p>
            <a:endParaRPr lang="en-GB" dirty="0"/>
          </a:p>
          <a:p>
            <a:pPr>
              <a:buNone/>
            </a:pPr>
            <a:r>
              <a:rPr lang="en-GB" dirty="0"/>
              <a:t/>
            </a:r>
            <a:br>
              <a:rPr lang="en-GB" dirty="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151</a:t>
            </a:fld>
            <a:endParaRPr lang="en-US" alt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r>
              <a:rPr lang="en-US" dirty="0"/>
              <a:t>JSTL </a:t>
            </a:r>
            <a:r>
              <a:rPr lang="en-US" dirty="0" err="1"/>
              <a:t>fn:split</a:t>
            </a:r>
            <a:r>
              <a:rPr lang="en-US" dirty="0"/>
              <a:t>() Function</a:t>
            </a:r>
            <a:br>
              <a:rPr lang="en-US" dirty="0"/>
            </a:br>
            <a:endParaRPr lang="en-US" dirty="0"/>
          </a:p>
        </p:txBody>
      </p:sp>
      <p:sp>
        <p:nvSpPr>
          <p:cNvPr id="3" name="Content Placeholder 2"/>
          <p:cNvSpPr>
            <a:spLocks noGrp="1"/>
          </p:cNvSpPr>
          <p:nvPr>
            <p:ph idx="1"/>
          </p:nvPr>
        </p:nvSpPr>
        <p:spPr>
          <a:xfrm>
            <a:off x="838200" y="1428736"/>
            <a:ext cx="10515600" cy="4748227"/>
          </a:xfrm>
        </p:spPr>
        <p:txBody>
          <a:bodyPr/>
          <a:lstStyle/>
          <a:p>
            <a:pPr>
              <a:spcBef>
                <a:spcPts val="0"/>
              </a:spcBef>
              <a:buNone/>
            </a:pPr>
            <a:endParaRPr lang="en-US" sz="2000" dirty="0"/>
          </a:p>
          <a:p>
            <a:r>
              <a:rPr lang="en-GB" dirty="0"/>
              <a:t>The </a:t>
            </a:r>
            <a:r>
              <a:rPr lang="en-GB" dirty="0" err="1"/>
              <a:t>fn:split</a:t>
            </a:r>
            <a:r>
              <a:rPr lang="en-GB" dirty="0"/>
              <a:t>() function splits the string into an array of substrings. It is used for splitting the string into an array based on a delimiter string.</a:t>
            </a:r>
          </a:p>
          <a:p>
            <a:r>
              <a:rPr lang="en-GB" b="1" dirty="0"/>
              <a:t>The syntax used for including the </a:t>
            </a:r>
            <a:r>
              <a:rPr lang="en-GB" b="1" dirty="0" err="1"/>
              <a:t>fn:split</a:t>
            </a:r>
            <a:r>
              <a:rPr lang="en-GB" b="1" dirty="0"/>
              <a:t>() function is:</a:t>
            </a:r>
            <a:endParaRPr lang="en-GB" dirty="0"/>
          </a:p>
          <a:p>
            <a:r>
              <a:rPr lang="en-GB" dirty="0" err="1"/>
              <a:t>java.lang.String</a:t>
            </a:r>
            <a:r>
              <a:rPr lang="en-GB" dirty="0"/>
              <a:t>[] split(</a:t>
            </a:r>
            <a:r>
              <a:rPr lang="en-GB" dirty="0" err="1"/>
              <a:t>java.lang.String</a:t>
            </a:r>
            <a:r>
              <a:rPr lang="en-GB" dirty="0"/>
              <a:t>, </a:t>
            </a:r>
            <a:r>
              <a:rPr lang="en-GB" dirty="0" err="1"/>
              <a:t>java.lang.String</a:t>
            </a:r>
            <a:r>
              <a:rPr lang="en-GB" dirty="0"/>
              <a:t>)  </a:t>
            </a:r>
          </a:p>
          <a:p>
            <a:r>
              <a:rPr lang="en-GB" dirty="0"/>
              <a:t>Let's see the simple example to understand the functionality of </a:t>
            </a:r>
            <a:r>
              <a:rPr lang="en-GB" dirty="0" err="1"/>
              <a:t>fn:split</a:t>
            </a:r>
            <a:r>
              <a:rPr lang="en-GB" dirty="0"/>
              <a:t>() function:</a:t>
            </a:r>
          </a:p>
          <a:p>
            <a:r>
              <a:rPr lang="en-GB" b="1" dirty="0"/>
              <a:t>&lt;</a:t>
            </a:r>
            <a:r>
              <a:rPr lang="en-GB" dirty="0"/>
              <a:t>%@ </a:t>
            </a:r>
            <a:r>
              <a:rPr lang="en-GB" dirty="0" err="1"/>
              <a:t>taglib</a:t>
            </a:r>
            <a:r>
              <a:rPr lang="en-GB" dirty="0"/>
              <a:t> </a:t>
            </a:r>
            <a:r>
              <a:rPr lang="en-GB" dirty="0" err="1"/>
              <a:t>uri</a:t>
            </a:r>
            <a:r>
              <a:rPr lang="en-GB" dirty="0"/>
              <a:t>="http://java.sun.com/jsp/jstl/core" prefix="c" %</a:t>
            </a:r>
            <a:r>
              <a:rPr lang="en-GB" b="1" dirty="0"/>
              <a:t>&gt;</a:t>
            </a:r>
            <a:r>
              <a:rPr lang="en-GB" dirty="0"/>
              <a:t>  </a:t>
            </a:r>
          </a:p>
          <a:p>
            <a:r>
              <a:rPr lang="en-GB" b="1" dirty="0"/>
              <a:t>&lt;</a:t>
            </a:r>
            <a:r>
              <a:rPr lang="en-GB" dirty="0"/>
              <a:t>%@ </a:t>
            </a:r>
            <a:r>
              <a:rPr lang="en-GB" dirty="0" err="1"/>
              <a:t>taglib</a:t>
            </a:r>
            <a:r>
              <a:rPr lang="en-GB" dirty="0"/>
              <a:t> </a:t>
            </a:r>
            <a:r>
              <a:rPr lang="en-GB" dirty="0" err="1"/>
              <a:t>uri</a:t>
            </a:r>
            <a:r>
              <a:rPr lang="en-GB" dirty="0"/>
              <a:t>="http://java.sun.com/jsp/jstl/functions" prefix="fn" %</a:t>
            </a:r>
            <a:r>
              <a:rPr lang="en-GB" b="1" dirty="0"/>
              <a:t>&gt;</a:t>
            </a:r>
            <a:r>
              <a:rPr lang="en-GB" dirty="0"/>
              <a:t>  </a:t>
            </a:r>
          </a:p>
          <a:p>
            <a:pPr>
              <a:spcBef>
                <a:spcPts val="0"/>
              </a:spcBef>
              <a:buNone/>
            </a:pPr>
            <a:r>
              <a:rPr lang="en-GB" b="1" dirty="0"/>
              <a:t>&lt;html&gt;</a:t>
            </a:r>
            <a:r>
              <a:rPr lang="en-GB" dirty="0"/>
              <a:t>  </a:t>
            </a:r>
          </a:p>
          <a:p>
            <a:pPr>
              <a:spcBef>
                <a:spcPts val="0"/>
              </a:spcBef>
              <a:buNone/>
            </a:pPr>
            <a:r>
              <a:rPr lang="en-GB" b="1" dirty="0"/>
              <a:t>&lt;head&gt;</a:t>
            </a:r>
            <a:r>
              <a:rPr lang="en-GB" dirty="0"/>
              <a:t>  </a:t>
            </a:r>
          </a:p>
          <a:p>
            <a:pPr>
              <a:spcBef>
                <a:spcPts val="0"/>
              </a:spcBef>
              <a:buNone/>
            </a:pPr>
            <a:r>
              <a:rPr lang="en-GB" b="1" dirty="0"/>
              <a:t>&lt;title&gt;</a:t>
            </a:r>
            <a:r>
              <a:rPr lang="en-GB" dirty="0"/>
              <a:t>Using JSTL Functions</a:t>
            </a:r>
            <a:r>
              <a:rPr lang="en-GB" b="1" dirty="0"/>
              <a:t>&lt;/title&gt;</a:t>
            </a:r>
            <a:r>
              <a:rPr lang="en-GB" dirty="0"/>
              <a:t>  </a:t>
            </a:r>
          </a:p>
          <a:p>
            <a:pPr>
              <a:spcBef>
                <a:spcPts val="0"/>
              </a:spcBef>
              <a:buNone/>
            </a:pPr>
            <a:r>
              <a:rPr lang="en-GB" b="1" dirty="0"/>
              <a:t>&lt;/head&gt;</a:t>
            </a:r>
            <a:r>
              <a:rPr lang="en-GB" dirty="0"/>
              <a:t>  </a:t>
            </a:r>
          </a:p>
          <a:p>
            <a:pPr>
              <a:spcBef>
                <a:spcPts val="0"/>
              </a:spcBef>
              <a:buNone/>
            </a:pPr>
            <a:r>
              <a:rPr lang="en-GB" b="1" dirty="0"/>
              <a:t>&lt;body&gt;</a:t>
            </a:r>
            <a:r>
              <a:rPr lang="en-GB" dirty="0"/>
              <a:t>  </a:t>
            </a:r>
          </a:p>
          <a:p>
            <a:pPr>
              <a:spcBef>
                <a:spcPts val="0"/>
              </a:spcBef>
              <a:buNone/>
            </a:pPr>
            <a:r>
              <a:rPr lang="en-GB" dirty="0"/>
              <a:t>  </a:t>
            </a:r>
          </a:p>
          <a:p>
            <a:pPr>
              <a:spcBef>
                <a:spcPts val="0"/>
              </a:spcBef>
              <a:buNone/>
            </a:pPr>
            <a:r>
              <a:rPr lang="en-GB" b="1" dirty="0"/>
              <a:t>&lt;c:set</a:t>
            </a:r>
            <a:r>
              <a:rPr lang="en-GB" dirty="0"/>
              <a:t> </a:t>
            </a:r>
            <a:r>
              <a:rPr lang="en-GB" dirty="0" err="1"/>
              <a:t>var</a:t>
            </a:r>
            <a:r>
              <a:rPr lang="en-GB" dirty="0"/>
              <a:t>="str1" value="Welcome-to-JSP-Programming."</a:t>
            </a:r>
            <a:r>
              <a:rPr lang="en-GB" b="1" dirty="0"/>
              <a:t>/&gt;</a:t>
            </a:r>
            <a:r>
              <a:rPr lang="en-GB" dirty="0"/>
              <a:t>  </a:t>
            </a:r>
          </a:p>
          <a:p>
            <a:pPr>
              <a:spcBef>
                <a:spcPts val="0"/>
              </a:spcBef>
              <a:buNone/>
            </a:pPr>
            <a:r>
              <a:rPr lang="en-GB" b="1" dirty="0"/>
              <a:t>&lt;c:set</a:t>
            </a:r>
            <a:r>
              <a:rPr lang="en-GB" dirty="0"/>
              <a:t> </a:t>
            </a:r>
            <a:r>
              <a:rPr lang="en-GB" dirty="0" err="1"/>
              <a:t>var</a:t>
            </a:r>
            <a:r>
              <a:rPr lang="en-GB" dirty="0"/>
              <a:t>="str2" value="${</a:t>
            </a:r>
            <a:r>
              <a:rPr lang="en-GB" dirty="0" err="1"/>
              <a:t>fn:split</a:t>
            </a:r>
            <a:r>
              <a:rPr lang="en-GB" dirty="0"/>
              <a:t>(str1, '-')}" </a:t>
            </a:r>
            <a:r>
              <a:rPr lang="en-GB" b="1" dirty="0"/>
              <a:t>/&gt;</a:t>
            </a:r>
            <a:r>
              <a:rPr lang="en-GB" dirty="0"/>
              <a:t>  </a:t>
            </a:r>
          </a:p>
          <a:p>
            <a:pPr>
              <a:spcBef>
                <a:spcPts val="0"/>
              </a:spcBef>
              <a:buNone/>
            </a:pPr>
            <a:r>
              <a:rPr lang="en-GB" b="1" dirty="0"/>
              <a:t>&lt;c:set</a:t>
            </a:r>
            <a:r>
              <a:rPr lang="en-GB" dirty="0"/>
              <a:t> </a:t>
            </a:r>
            <a:r>
              <a:rPr lang="en-GB" dirty="0" err="1"/>
              <a:t>var</a:t>
            </a:r>
            <a:r>
              <a:rPr lang="en-GB" dirty="0"/>
              <a:t>="str3" value="${</a:t>
            </a:r>
            <a:r>
              <a:rPr lang="en-GB" dirty="0" err="1"/>
              <a:t>fn:join</a:t>
            </a:r>
            <a:r>
              <a:rPr lang="en-GB" dirty="0"/>
              <a:t>(str2, ' ')}" </a:t>
            </a:r>
            <a:r>
              <a:rPr lang="en-GB" b="1" dirty="0"/>
              <a:t>/&gt;</a:t>
            </a:r>
            <a:r>
              <a:rPr lang="en-GB" dirty="0"/>
              <a:t>  </a:t>
            </a:r>
          </a:p>
          <a:p>
            <a:pPr>
              <a:spcBef>
                <a:spcPts val="0"/>
              </a:spcBef>
              <a:buNone/>
            </a:pPr>
            <a:r>
              <a:rPr lang="en-GB" dirty="0"/>
              <a:t>  </a:t>
            </a:r>
          </a:p>
          <a:p>
            <a:pPr>
              <a:spcBef>
                <a:spcPts val="0"/>
              </a:spcBef>
              <a:buNone/>
            </a:pPr>
            <a:r>
              <a:rPr lang="en-GB" b="1" dirty="0"/>
              <a:t>&lt;p&gt;</a:t>
            </a:r>
            <a:r>
              <a:rPr lang="en-GB" dirty="0"/>
              <a:t>String-3 : ${str3}</a:t>
            </a:r>
            <a:r>
              <a:rPr lang="en-GB" b="1" dirty="0"/>
              <a:t>&lt;/p&gt;</a:t>
            </a:r>
            <a:r>
              <a:rPr lang="en-GB" dirty="0"/>
              <a:t>  </a:t>
            </a:r>
          </a:p>
          <a:p>
            <a:pPr>
              <a:spcBef>
                <a:spcPts val="0"/>
              </a:spcBef>
              <a:buNone/>
            </a:pPr>
            <a:r>
              <a:rPr lang="en-GB" b="1" dirty="0"/>
              <a:t>&lt;c:set</a:t>
            </a:r>
            <a:r>
              <a:rPr lang="en-GB" dirty="0"/>
              <a:t> </a:t>
            </a:r>
            <a:r>
              <a:rPr lang="en-GB" dirty="0" err="1"/>
              <a:t>var</a:t>
            </a:r>
            <a:r>
              <a:rPr lang="en-GB" dirty="0"/>
              <a:t>="str4" value="${</a:t>
            </a:r>
            <a:r>
              <a:rPr lang="en-GB" dirty="0" err="1"/>
              <a:t>fn:split</a:t>
            </a:r>
            <a:r>
              <a:rPr lang="en-GB" dirty="0"/>
              <a:t>(str3, ' ')}" </a:t>
            </a:r>
            <a:r>
              <a:rPr lang="en-GB" b="1" dirty="0"/>
              <a:t>/&gt;</a:t>
            </a:r>
            <a:r>
              <a:rPr lang="en-GB" dirty="0"/>
              <a:t>  </a:t>
            </a:r>
          </a:p>
          <a:p>
            <a:pPr>
              <a:spcBef>
                <a:spcPts val="0"/>
              </a:spcBef>
              <a:buNone/>
            </a:pPr>
            <a:r>
              <a:rPr lang="en-GB" b="1" dirty="0"/>
              <a:t>&lt;c:set</a:t>
            </a:r>
            <a:r>
              <a:rPr lang="en-GB" dirty="0"/>
              <a:t> </a:t>
            </a:r>
            <a:r>
              <a:rPr lang="en-GB" dirty="0" err="1"/>
              <a:t>var</a:t>
            </a:r>
            <a:r>
              <a:rPr lang="en-GB" dirty="0"/>
              <a:t>="str5" value="${</a:t>
            </a:r>
            <a:r>
              <a:rPr lang="en-GB" dirty="0" err="1"/>
              <a:t>fn:join</a:t>
            </a:r>
            <a:r>
              <a:rPr lang="en-GB" dirty="0"/>
              <a:t>(str4, '-')}" </a:t>
            </a:r>
            <a:r>
              <a:rPr lang="en-GB" b="1" dirty="0"/>
              <a:t>/&gt;</a:t>
            </a:r>
            <a:r>
              <a:rPr lang="en-GB" dirty="0"/>
              <a:t>  </a:t>
            </a:r>
          </a:p>
          <a:p>
            <a:pPr>
              <a:spcBef>
                <a:spcPts val="0"/>
              </a:spcBef>
              <a:buNone/>
            </a:pPr>
            <a:r>
              <a:rPr lang="en-GB" dirty="0"/>
              <a:t>  </a:t>
            </a:r>
          </a:p>
          <a:p>
            <a:pPr>
              <a:spcBef>
                <a:spcPts val="0"/>
              </a:spcBef>
              <a:buNone/>
            </a:pPr>
            <a:r>
              <a:rPr lang="en-GB" b="1" dirty="0"/>
              <a:t>&lt;p&gt;</a:t>
            </a:r>
            <a:r>
              <a:rPr lang="en-GB" dirty="0"/>
              <a:t>String-5 : ${str5}</a:t>
            </a:r>
            <a:r>
              <a:rPr lang="en-GB" b="1" dirty="0"/>
              <a:t>&lt;/p&gt;</a:t>
            </a:r>
            <a:r>
              <a:rPr lang="en-GB" dirty="0"/>
              <a:t>  </a:t>
            </a:r>
          </a:p>
          <a:p>
            <a:pPr>
              <a:spcBef>
                <a:spcPts val="0"/>
              </a:spcBef>
              <a:buNone/>
            </a:pPr>
            <a:r>
              <a:rPr lang="en-GB" dirty="0"/>
              <a:t>  </a:t>
            </a:r>
          </a:p>
          <a:p>
            <a:pPr>
              <a:spcBef>
                <a:spcPts val="0"/>
              </a:spcBef>
              <a:buNone/>
            </a:pPr>
            <a:r>
              <a:rPr lang="en-GB" b="1" dirty="0"/>
              <a:t>&lt;/body&gt;</a:t>
            </a:r>
            <a:r>
              <a:rPr lang="en-GB" dirty="0"/>
              <a:t>  </a:t>
            </a:r>
          </a:p>
          <a:p>
            <a:pPr>
              <a:spcBef>
                <a:spcPts val="0"/>
              </a:spcBef>
              <a:buNone/>
            </a:pPr>
            <a:r>
              <a:rPr lang="en-GB" b="1" dirty="0"/>
              <a:t>&lt;/html&gt;</a:t>
            </a:r>
            <a:r>
              <a:rPr lang="en-GB"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152</a:t>
            </a:fld>
            <a:endParaRPr lang="en-US" alt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a:t/>
            </a:r>
            <a:br>
              <a:rPr lang="en-US" dirty="0"/>
            </a:br>
            <a:r>
              <a:rPr lang="en-US" dirty="0"/>
              <a:t>JSTL </a:t>
            </a:r>
            <a:r>
              <a:rPr lang="en-US" dirty="0" err="1"/>
              <a:t>fn:toLowerCase</a:t>
            </a:r>
            <a:r>
              <a:rPr lang="en-US" dirty="0"/>
              <a:t>() Function</a:t>
            </a:r>
            <a:br>
              <a:rPr lang="en-US" dirty="0"/>
            </a:br>
            <a:r>
              <a:rPr lang="en-US" dirty="0"/>
              <a:t/>
            </a:r>
            <a:br>
              <a:rPr lang="en-US" dirty="0"/>
            </a:b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a:t>The </a:t>
            </a:r>
            <a:r>
              <a:rPr lang="en-GB" dirty="0" err="1"/>
              <a:t>fn:toLowerCase</a:t>
            </a:r>
            <a:r>
              <a:rPr lang="en-GB" dirty="0"/>
              <a:t>() function converts all the characters of a string to lower case. It is used for replacing any upper case character in the input string with the corresponding lowercase character.</a:t>
            </a:r>
          </a:p>
          <a:p>
            <a:r>
              <a:rPr lang="en-GB" b="1" dirty="0"/>
              <a:t>The syntax used for including the </a:t>
            </a:r>
            <a:r>
              <a:rPr lang="en-GB" b="1" dirty="0" err="1"/>
              <a:t>fn:toLowerCase</a:t>
            </a:r>
            <a:r>
              <a:rPr lang="en-GB" b="1" dirty="0"/>
              <a:t>() function is:</a:t>
            </a:r>
            <a:endParaRPr lang="en-GB" dirty="0"/>
          </a:p>
          <a:p>
            <a:r>
              <a:rPr lang="en-GB" dirty="0"/>
              <a:t>String </a:t>
            </a:r>
            <a:r>
              <a:rPr lang="en-GB" dirty="0" err="1"/>
              <a:t>fn:toLowerCase</a:t>
            </a:r>
            <a:r>
              <a:rPr lang="en-GB" dirty="0"/>
              <a:t>(String  input)  </a:t>
            </a:r>
          </a:p>
          <a:p>
            <a:r>
              <a:rPr lang="en-GB" dirty="0"/>
              <a:t>Let's see the simple example to understand the functionality of </a:t>
            </a:r>
            <a:r>
              <a:rPr lang="en-GB" dirty="0" err="1"/>
              <a:t>fn:toLowerCase</a:t>
            </a:r>
            <a:r>
              <a:rPr lang="en-GB" dirty="0"/>
              <a:t>() function:</a:t>
            </a:r>
          </a:p>
          <a:p>
            <a:pPr>
              <a:spcBef>
                <a:spcPts val="0"/>
              </a:spcBef>
              <a:buNone/>
            </a:pPr>
            <a:r>
              <a:rPr lang="en-GB" b="1" dirty="0"/>
              <a:t>&lt;</a:t>
            </a:r>
            <a:r>
              <a:rPr lang="en-GB" dirty="0"/>
              <a:t>%@ </a:t>
            </a:r>
            <a:r>
              <a:rPr lang="en-GB" dirty="0" err="1"/>
              <a:t>taglib</a:t>
            </a:r>
            <a:r>
              <a:rPr lang="en-GB" dirty="0"/>
              <a:t> </a:t>
            </a:r>
            <a:r>
              <a:rPr lang="en-GB" dirty="0" err="1"/>
              <a:t>uri</a:t>
            </a:r>
            <a:r>
              <a:rPr lang="en-GB" dirty="0"/>
              <a:t>="http://java.sun.com/jsp/jstl/core" prefix="c" %</a:t>
            </a:r>
            <a:r>
              <a:rPr lang="en-GB" b="1" dirty="0"/>
              <a:t>&gt;</a:t>
            </a:r>
            <a:r>
              <a:rPr lang="en-GB" dirty="0"/>
              <a:t>  </a:t>
            </a:r>
          </a:p>
          <a:p>
            <a:pPr>
              <a:spcBef>
                <a:spcPts val="0"/>
              </a:spcBef>
              <a:buNone/>
            </a:pPr>
            <a:r>
              <a:rPr lang="en-GB" b="1" dirty="0"/>
              <a:t>&lt;</a:t>
            </a:r>
            <a:r>
              <a:rPr lang="en-GB" dirty="0"/>
              <a:t>%@ </a:t>
            </a:r>
            <a:r>
              <a:rPr lang="en-GB" dirty="0" err="1"/>
              <a:t>taglib</a:t>
            </a:r>
            <a:r>
              <a:rPr lang="en-GB" dirty="0"/>
              <a:t> </a:t>
            </a:r>
            <a:r>
              <a:rPr lang="en-GB" dirty="0" err="1"/>
              <a:t>uri</a:t>
            </a:r>
            <a:r>
              <a:rPr lang="en-GB" dirty="0"/>
              <a:t>="http://java.sun.com/jsp/jstl/functions" prefix="fn" %</a:t>
            </a:r>
            <a:r>
              <a:rPr lang="en-GB" b="1" dirty="0"/>
              <a:t>&gt;</a:t>
            </a:r>
            <a:r>
              <a:rPr lang="en-GB" dirty="0"/>
              <a:t>  </a:t>
            </a:r>
          </a:p>
          <a:p>
            <a:pPr>
              <a:spcBef>
                <a:spcPts val="0"/>
              </a:spcBef>
              <a:buNone/>
            </a:pPr>
            <a:r>
              <a:rPr lang="en-GB" b="1" dirty="0"/>
              <a:t>&lt;html&gt;</a:t>
            </a:r>
            <a:r>
              <a:rPr lang="en-GB" dirty="0"/>
              <a:t>  </a:t>
            </a:r>
          </a:p>
          <a:p>
            <a:pPr>
              <a:spcBef>
                <a:spcPts val="0"/>
              </a:spcBef>
              <a:buNone/>
            </a:pPr>
            <a:r>
              <a:rPr lang="en-GB" b="1" dirty="0"/>
              <a:t>&lt;head&gt;</a:t>
            </a:r>
            <a:r>
              <a:rPr lang="en-GB" dirty="0"/>
              <a:t>  </a:t>
            </a:r>
          </a:p>
          <a:p>
            <a:pPr>
              <a:spcBef>
                <a:spcPts val="0"/>
              </a:spcBef>
              <a:buNone/>
            </a:pPr>
            <a:r>
              <a:rPr lang="en-GB" b="1" dirty="0"/>
              <a:t>&lt;title&gt;</a:t>
            </a:r>
            <a:r>
              <a:rPr lang="en-GB" dirty="0"/>
              <a:t> Using JSTL Function </a:t>
            </a:r>
            <a:r>
              <a:rPr lang="en-GB" b="1" dirty="0"/>
              <a:t>&lt;/title&gt;</a:t>
            </a:r>
            <a:r>
              <a:rPr lang="en-GB" dirty="0"/>
              <a:t>  </a:t>
            </a:r>
          </a:p>
          <a:p>
            <a:pPr>
              <a:spcBef>
                <a:spcPts val="0"/>
              </a:spcBef>
              <a:buNone/>
            </a:pPr>
            <a:r>
              <a:rPr lang="en-GB" b="1" dirty="0"/>
              <a:t>&lt;/head&gt;</a:t>
            </a:r>
            <a:r>
              <a:rPr lang="en-GB" dirty="0"/>
              <a:t>  </a:t>
            </a:r>
          </a:p>
          <a:p>
            <a:pPr>
              <a:spcBef>
                <a:spcPts val="0"/>
              </a:spcBef>
              <a:buNone/>
            </a:pPr>
            <a:r>
              <a:rPr lang="en-GB" b="1" dirty="0"/>
              <a:t>&lt;body&gt;</a:t>
            </a:r>
            <a:r>
              <a:rPr lang="en-GB" dirty="0"/>
              <a:t>  </a:t>
            </a:r>
          </a:p>
          <a:p>
            <a:pPr>
              <a:spcBef>
                <a:spcPts val="0"/>
              </a:spcBef>
              <a:buNone/>
            </a:pPr>
            <a:r>
              <a:rPr lang="en-GB" b="1" dirty="0"/>
              <a:t>&lt;c:set</a:t>
            </a:r>
            <a:r>
              <a:rPr lang="en-GB" dirty="0"/>
              <a:t> </a:t>
            </a:r>
            <a:r>
              <a:rPr lang="en-GB" dirty="0" err="1"/>
              <a:t>var</a:t>
            </a:r>
            <a:r>
              <a:rPr lang="en-GB" dirty="0"/>
              <a:t>="string" value="Welcome to JSP Programming"</a:t>
            </a:r>
            <a:r>
              <a:rPr lang="en-GB" b="1" dirty="0"/>
              <a:t>/&gt;</a:t>
            </a:r>
            <a:r>
              <a:rPr lang="en-GB" dirty="0"/>
              <a:t>  </a:t>
            </a:r>
          </a:p>
          <a:p>
            <a:pPr>
              <a:spcBef>
                <a:spcPts val="0"/>
              </a:spcBef>
              <a:buNone/>
            </a:pPr>
            <a:r>
              <a:rPr lang="en-GB" dirty="0"/>
              <a:t>${</a:t>
            </a:r>
            <a:r>
              <a:rPr lang="en-GB" dirty="0" err="1"/>
              <a:t>fn:toLowerCase</a:t>
            </a:r>
            <a:r>
              <a:rPr lang="en-GB" dirty="0"/>
              <a:t>("HELLO,")}  </a:t>
            </a:r>
          </a:p>
          <a:p>
            <a:pPr>
              <a:spcBef>
                <a:spcPts val="0"/>
              </a:spcBef>
              <a:buNone/>
            </a:pPr>
            <a:r>
              <a:rPr lang="en-GB" dirty="0"/>
              <a:t>${</a:t>
            </a:r>
            <a:r>
              <a:rPr lang="en-GB" dirty="0" err="1"/>
              <a:t>fn:toLowerCase</a:t>
            </a:r>
            <a:r>
              <a:rPr lang="en-GB" dirty="0"/>
              <a:t>(string)}  </a:t>
            </a:r>
          </a:p>
          <a:p>
            <a:pPr>
              <a:spcBef>
                <a:spcPts val="0"/>
              </a:spcBef>
              <a:buNone/>
            </a:pPr>
            <a:r>
              <a:rPr lang="en-GB" b="1" dirty="0"/>
              <a:t>&lt;/body&gt;</a:t>
            </a:r>
            <a:r>
              <a:rPr lang="en-GB" dirty="0"/>
              <a:t>  </a:t>
            </a:r>
          </a:p>
          <a:p>
            <a:pPr>
              <a:spcBef>
                <a:spcPts val="0"/>
              </a:spcBef>
              <a:buNone/>
            </a:pPr>
            <a:r>
              <a:rPr lang="en-GB" b="1" dirty="0"/>
              <a:t>&lt;/html&gt;</a:t>
            </a:r>
            <a:r>
              <a:rPr lang="en-GB"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153</a:t>
            </a:fld>
            <a:endParaRPr lang="en-US" altLang="en-US"/>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dirty="0"/>
              <a:t>JSTL </a:t>
            </a:r>
            <a:r>
              <a:rPr lang="en-US" dirty="0" err="1"/>
              <a:t>fn:toUpperCase</a:t>
            </a:r>
            <a:r>
              <a:rPr lang="en-US" dirty="0"/>
              <a:t>() Function</a:t>
            </a:r>
          </a:p>
        </p:txBody>
      </p:sp>
      <p:sp>
        <p:nvSpPr>
          <p:cNvPr id="3" name="Content Placeholder 2"/>
          <p:cNvSpPr>
            <a:spLocks noGrp="1"/>
          </p:cNvSpPr>
          <p:nvPr>
            <p:ph idx="1"/>
          </p:nvPr>
        </p:nvSpPr>
        <p:spPr>
          <a:xfrm>
            <a:off x="838200" y="1000108"/>
            <a:ext cx="10515600" cy="5176855"/>
          </a:xfrm>
        </p:spPr>
        <p:txBody>
          <a:bodyPr/>
          <a:lstStyle/>
          <a:p>
            <a:r>
              <a:rPr lang="en-GB" dirty="0"/>
              <a:t>The </a:t>
            </a:r>
            <a:r>
              <a:rPr lang="en-GB" dirty="0" err="1"/>
              <a:t>fn:toUpperCase</a:t>
            </a:r>
            <a:r>
              <a:rPr lang="en-GB" dirty="0"/>
              <a:t>() function converts all the characters of a string to upper case. It is used for replacing any lower case character in the input string with the corresponding upper case character.</a:t>
            </a:r>
          </a:p>
          <a:p>
            <a:r>
              <a:rPr lang="en-GB" b="1" dirty="0"/>
              <a:t>The syntax used for including the </a:t>
            </a:r>
            <a:r>
              <a:rPr lang="en-GB" b="1" dirty="0" err="1"/>
              <a:t>fn:toUpperCase</a:t>
            </a:r>
            <a:r>
              <a:rPr lang="en-GB" b="1" dirty="0"/>
              <a:t>() function is:</a:t>
            </a:r>
            <a:endParaRPr lang="en-GB" dirty="0"/>
          </a:p>
          <a:p>
            <a:r>
              <a:rPr lang="en-GB" dirty="0"/>
              <a:t>String </a:t>
            </a:r>
            <a:r>
              <a:rPr lang="en-GB" dirty="0" err="1"/>
              <a:t>fn:toUpperCase</a:t>
            </a:r>
            <a:r>
              <a:rPr lang="en-GB" dirty="0"/>
              <a:t>(String input)  </a:t>
            </a:r>
          </a:p>
          <a:p>
            <a:r>
              <a:rPr lang="en-GB" dirty="0"/>
              <a:t>It returns the string value after converting the input string to uppercase.</a:t>
            </a:r>
          </a:p>
          <a:p>
            <a:r>
              <a:rPr lang="en-GB" dirty="0"/>
              <a:t>Let's see the simple example to understand the functionality of </a:t>
            </a:r>
            <a:r>
              <a:rPr lang="en-GB" dirty="0" err="1"/>
              <a:t>fn:toUpperCase</a:t>
            </a:r>
            <a:r>
              <a:rPr lang="en-GB" dirty="0"/>
              <a:t>() function:</a:t>
            </a:r>
          </a:p>
          <a:p>
            <a:pPr>
              <a:spcBef>
                <a:spcPts val="0"/>
              </a:spcBef>
              <a:buNone/>
            </a:pPr>
            <a:r>
              <a:rPr lang="en-US" b="1" dirty="0"/>
              <a:t>&lt;</a:t>
            </a:r>
            <a:r>
              <a:rPr lang="en-US" dirty="0"/>
              <a:t>%@ </a:t>
            </a:r>
            <a:r>
              <a:rPr lang="en-US" dirty="0" err="1"/>
              <a:t>taglib</a:t>
            </a:r>
            <a:r>
              <a:rPr lang="en-US" dirty="0"/>
              <a:t> </a:t>
            </a:r>
            <a:r>
              <a:rPr lang="en-US" dirty="0" err="1"/>
              <a:t>uri</a:t>
            </a:r>
            <a:r>
              <a:rPr lang="en-US" dirty="0"/>
              <a:t>="http://java.sun.com/jsp/jstl/core" prefix="c" %</a:t>
            </a:r>
            <a:r>
              <a:rPr lang="en-US" b="1" dirty="0"/>
              <a:t>&gt;</a:t>
            </a:r>
            <a:r>
              <a:rPr lang="en-US" dirty="0"/>
              <a:t>  </a:t>
            </a:r>
          </a:p>
          <a:p>
            <a:pPr>
              <a:spcBef>
                <a:spcPts val="0"/>
              </a:spcBef>
              <a:buNone/>
            </a:pPr>
            <a:r>
              <a:rPr lang="en-US" b="1" dirty="0"/>
              <a:t>&lt;</a:t>
            </a:r>
            <a:r>
              <a:rPr lang="en-US" dirty="0"/>
              <a:t>%@ </a:t>
            </a:r>
            <a:r>
              <a:rPr lang="en-US" dirty="0" err="1"/>
              <a:t>taglib</a:t>
            </a:r>
            <a:r>
              <a:rPr lang="en-US" dirty="0"/>
              <a:t> </a:t>
            </a:r>
            <a:r>
              <a:rPr lang="en-US" dirty="0" err="1"/>
              <a:t>uri</a:t>
            </a:r>
            <a:r>
              <a:rPr lang="en-US" dirty="0"/>
              <a:t>="http://java.sun.com/jsp/jstl/functions" prefix="fn" %</a:t>
            </a:r>
            <a:r>
              <a:rPr lang="en-US" b="1" dirty="0"/>
              <a:t>&gt;</a:t>
            </a:r>
            <a:r>
              <a:rPr lang="en-US" dirty="0"/>
              <a:t>  </a:t>
            </a:r>
          </a:p>
          <a:p>
            <a:pPr>
              <a:spcBef>
                <a:spcPts val="0"/>
              </a:spcBef>
              <a:buNone/>
            </a:pPr>
            <a:r>
              <a:rPr lang="en-US" b="1" dirty="0"/>
              <a:t>&lt;html&gt;</a:t>
            </a:r>
            <a:r>
              <a:rPr lang="en-US" dirty="0"/>
              <a:t>  </a:t>
            </a:r>
          </a:p>
          <a:p>
            <a:pPr>
              <a:spcBef>
                <a:spcPts val="0"/>
              </a:spcBef>
              <a:buNone/>
            </a:pPr>
            <a:r>
              <a:rPr lang="en-US" b="1" dirty="0"/>
              <a:t>&lt;head&gt;</a:t>
            </a:r>
            <a:r>
              <a:rPr lang="en-US" dirty="0"/>
              <a:t>  </a:t>
            </a:r>
          </a:p>
          <a:p>
            <a:pPr>
              <a:spcBef>
                <a:spcPts val="0"/>
              </a:spcBef>
              <a:buNone/>
            </a:pPr>
            <a:r>
              <a:rPr lang="en-US" b="1" dirty="0"/>
              <a:t>&lt;title&gt;</a:t>
            </a:r>
            <a:r>
              <a:rPr lang="en-US" dirty="0"/>
              <a:t>Using JSTL Function </a:t>
            </a:r>
            <a:r>
              <a:rPr lang="en-US" b="1" dirty="0"/>
              <a:t>&lt;/title&gt;</a:t>
            </a:r>
            <a:r>
              <a:rPr lang="en-US" dirty="0"/>
              <a:t>  </a:t>
            </a:r>
          </a:p>
          <a:p>
            <a:pPr>
              <a:spcBef>
                <a:spcPts val="0"/>
              </a:spcBef>
              <a:buNone/>
            </a:pPr>
            <a:r>
              <a:rPr lang="en-US" b="1" dirty="0"/>
              <a:t>&lt;/head&gt;</a:t>
            </a:r>
            <a:r>
              <a:rPr lang="en-US" dirty="0"/>
              <a:t>  </a:t>
            </a:r>
          </a:p>
          <a:p>
            <a:pPr>
              <a:spcBef>
                <a:spcPts val="0"/>
              </a:spcBef>
              <a:buNone/>
            </a:pPr>
            <a:r>
              <a:rPr lang="en-US" b="1" dirty="0"/>
              <a:t>&lt;body&gt;</a:t>
            </a:r>
            <a:r>
              <a:rPr lang="en-US" dirty="0"/>
              <a:t>  </a:t>
            </a:r>
          </a:p>
          <a:p>
            <a:pPr>
              <a:spcBef>
                <a:spcPts val="0"/>
              </a:spcBef>
              <a:buNone/>
            </a:pPr>
            <a:r>
              <a:rPr lang="en-US" dirty="0"/>
              <a:t>  </a:t>
            </a:r>
            <a:r>
              <a:rPr lang="en-US" b="1" dirty="0"/>
              <a:t>&lt;c:set</a:t>
            </a:r>
            <a:r>
              <a:rPr lang="en-US" dirty="0"/>
              <a:t> </a:t>
            </a:r>
            <a:r>
              <a:rPr lang="en-US" dirty="0" err="1"/>
              <a:t>var</a:t>
            </a:r>
            <a:r>
              <a:rPr lang="en-US" dirty="0"/>
              <a:t>="site" value="javatpoint.com"</a:t>
            </a:r>
            <a:r>
              <a:rPr lang="en-US" b="1" dirty="0"/>
              <a:t>/&gt;</a:t>
            </a:r>
            <a:r>
              <a:rPr lang="en-US" dirty="0"/>
              <a:t>  </a:t>
            </a:r>
          </a:p>
          <a:p>
            <a:pPr>
              <a:spcBef>
                <a:spcPts val="0"/>
              </a:spcBef>
              <a:buNone/>
            </a:pPr>
            <a:r>
              <a:rPr lang="en-US" dirty="0"/>
              <a:t>  </a:t>
            </a:r>
            <a:r>
              <a:rPr lang="en-US" b="1" dirty="0"/>
              <a:t>&lt;c:set</a:t>
            </a:r>
            <a:r>
              <a:rPr lang="en-US" dirty="0"/>
              <a:t> </a:t>
            </a:r>
            <a:r>
              <a:rPr lang="en-US" dirty="0" err="1"/>
              <a:t>var</a:t>
            </a:r>
            <a:r>
              <a:rPr lang="en-US" dirty="0"/>
              <a:t>="author" value="</a:t>
            </a:r>
            <a:r>
              <a:rPr lang="en-US" dirty="0" err="1"/>
              <a:t>Sonoo</a:t>
            </a:r>
            <a:r>
              <a:rPr lang="en-US" dirty="0"/>
              <a:t> </a:t>
            </a:r>
            <a:r>
              <a:rPr lang="en-US" dirty="0" err="1"/>
              <a:t>Jaiswal</a:t>
            </a:r>
            <a:r>
              <a:rPr lang="en-US" dirty="0"/>
              <a:t>"</a:t>
            </a:r>
            <a:r>
              <a:rPr lang="en-US" b="1" dirty="0"/>
              <a:t>/&gt;</a:t>
            </a:r>
            <a:r>
              <a:rPr lang="en-US" dirty="0"/>
              <a:t>  </a:t>
            </a:r>
          </a:p>
          <a:p>
            <a:pPr>
              <a:spcBef>
                <a:spcPts val="0"/>
              </a:spcBef>
              <a:buNone/>
            </a:pPr>
            <a:r>
              <a:rPr lang="en-US" dirty="0"/>
              <a:t>  Hi, This is ${</a:t>
            </a:r>
            <a:r>
              <a:rPr lang="en-US" dirty="0" err="1"/>
              <a:t>fn:toUpperCase</a:t>
            </a:r>
            <a:r>
              <a:rPr lang="en-US" dirty="0"/>
              <a:t>(site)} developed by ${</a:t>
            </a:r>
            <a:r>
              <a:rPr lang="en-US" dirty="0" err="1"/>
              <a:t>fn:toUpperCase</a:t>
            </a:r>
            <a:r>
              <a:rPr lang="en-US" dirty="0"/>
              <a:t>(author)}.  </a:t>
            </a:r>
          </a:p>
          <a:p>
            <a:pPr>
              <a:spcBef>
                <a:spcPts val="0"/>
              </a:spcBef>
              <a:buNone/>
            </a:pPr>
            <a:r>
              <a:rPr lang="en-US" b="1" dirty="0"/>
              <a:t>&lt;/body&gt;</a:t>
            </a:r>
            <a:r>
              <a:rPr lang="en-US" dirty="0"/>
              <a:t>  </a:t>
            </a:r>
          </a:p>
          <a:p>
            <a:pPr>
              <a:spcBef>
                <a:spcPts val="0"/>
              </a:spcBef>
              <a:buNone/>
            </a:pPr>
            <a:r>
              <a:rPr lang="en-US" b="1" dirty="0"/>
              <a:t>&lt;/html&gt;</a:t>
            </a:r>
            <a:r>
              <a:rPr lang="en-US" dirty="0"/>
              <a:t>  </a:t>
            </a:r>
          </a:p>
          <a:p>
            <a:pPr>
              <a:spcBef>
                <a:spcPts val="0"/>
              </a:spcBef>
              <a:buNone/>
            </a:pP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154</a:t>
            </a:fld>
            <a:endParaRPr lang="en-US" altLang="en-US"/>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
            </a:r>
            <a:br>
              <a:rPr lang="en-US" dirty="0"/>
            </a:br>
            <a:r>
              <a:rPr lang="en-US" dirty="0"/>
              <a:t/>
            </a:r>
            <a:br>
              <a:rPr lang="en-US" dirty="0"/>
            </a:br>
            <a:r>
              <a:rPr lang="en-US" dirty="0"/>
              <a:t>JSTL </a:t>
            </a:r>
            <a:r>
              <a:rPr lang="en-US" dirty="0" err="1"/>
              <a:t>fn:substring</a:t>
            </a:r>
            <a:r>
              <a:rPr lang="en-US" dirty="0"/>
              <a:t>() Function</a:t>
            </a:r>
            <a:br>
              <a:rPr lang="en-US" dirty="0"/>
            </a:br>
            <a:r>
              <a:rPr lang="en-US" dirty="0"/>
              <a:t/>
            </a:r>
            <a:br>
              <a:rPr lang="en-US" dirty="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a:t>The </a:t>
            </a:r>
            <a:r>
              <a:rPr lang="en-GB" dirty="0" err="1"/>
              <a:t>fn:substring</a:t>
            </a:r>
            <a:r>
              <a:rPr lang="en-GB" dirty="0"/>
              <a:t>() function returns the subset of a string. It is used to return the substring of given input string according to specified start and end position.</a:t>
            </a:r>
          </a:p>
          <a:p>
            <a:r>
              <a:rPr lang="en-GB" b="1" dirty="0"/>
              <a:t>The syntax used for including the </a:t>
            </a:r>
            <a:r>
              <a:rPr lang="en-GB" b="1" dirty="0" err="1"/>
              <a:t>fn:substring</a:t>
            </a:r>
            <a:r>
              <a:rPr lang="en-GB" b="1" dirty="0"/>
              <a:t>() function is:</a:t>
            </a:r>
            <a:endParaRPr lang="en-GB" dirty="0"/>
          </a:p>
          <a:p>
            <a:r>
              <a:rPr lang="en-GB" dirty="0"/>
              <a:t>String </a:t>
            </a:r>
            <a:r>
              <a:rPr lang="en-GB" dirty="0" err="1"/>
              <a:t>fn:substring</a:t>
            </a:r>
            <a:r>
              <a:rPr lang="en-GB" dirty="0"/>
              <a:t>(String </a:t>
            </a:r>
            <a:r>
              <a:rPr lang="en-GB" dirty="0" err="1"/>
              <a:t>inputstring</a:t>
            </a:r>
            <a:r>
              <a:rPr lang="en-GB" dirty="0"/>
              <a:t>, </a:t>
            </a:r>
            <a:r>
              <a:rPr lang="en-GB" dirty="0" err="1"/>
              <a:t>int</a:t>
            </a:r>
            <a:r>
              <a:rPr lang="en-GB" dirty="0"/>
              <a:t> start, </a:t>
            </a:r>
            <a:r>
              <a:rPr lang="en-GB" dirty="0" err="1"/>
              <a:t>int</a:t>
            </a:r>
            <a:r>
              <a:rPr lang="en-GB" dirty="0"/>
              <a:t> end)  </a:t>
            </a:r>
          </a:p>
          <a:p>
            <a:r>
              <a:rPr lang="en-GB" dirty="0"/>
              <a:t>start: It is starting position of substring</a:t>
            </a:r>
          </a:p>
          <a:p>
            <a:r>
              <a:rPr lang="en-GB" dirty="0"/>
              <a:t>end: It is end position of substring</a:t>
            </a:r>
          </a:p>
          <a:p>
            <a:r>
              <a:rPr lang="en-GB" dirty="0" err="1"/>
              <a:t>inputstring</a:t>
            </a:r>
            <a:r>
              <a:rPr lang="en-GB" dirty="0"/>
              <a:t>: It is string from which a substring needed to be taken</a:t>
            </a:r>
          </a:p>
          <a:p>
            <a:r>
              <a:rPr lang="en-GB" dirty="0"/>
              <a:t>Return type of the function: String</a:t>
            </a:r>
          </a:p>
          <a:p>
            <a:r>
              <a:rPr lang="en-GB" dirty="0"/>
              <a:t>Let's see the simple example to understand the functionality of </a:t>
            </a:r>
            <a:r>
              <a:rPr lang="en-GB" dirty="0" err="1"/>
              <a:t>fn:substring</a:t>
            </a:r>
            <a:r>
              <a:rPr lang="en-GB" dirty="0"/>
              <a:t>() function:</a:t>
            </a:r>
          </a:p>
          <a:p>
            <a:pPr>
              <a:spcBef>
                <a:spcPts val="0"/>
              </a:spcBef>
              <a:buNone/>
            </a:pPr>
            <a:r>
              <a:rPr lang="en-GB" b="1" dirty="0"/>
              <a:t>&lt;</a:t>
            </a:r>
            <a:r>
              <a:rPr lang="en-GB" dirty="0"/>
              <a:t>%@ </a:t>
            </a:r>
            <a:r>
              <a:rPr lang="en-GB" dirty="0" err="1"/>
              <a:t>taglib</a:t>
            </a:r>
            <a:r>
              <a:rPr lang="en-GB" dirty="0"/>
              <a:t> </a:t>
            </a:r>
            <a:r>
              <a:rPr lang="en-GB" dirty="0" err="1"/>
              <a:t>uri</a:t>
            </a:r>
            <a:r>
              <a:rPr lang="en-GB" dirty="0"/>
              <a:t>="http://java.sun.com/jsp/jstl/core" prefix="c" %</a:t>
            </a:r>
            <a:r>
              <a:rPr lang="en-GB" b="1" dirty="0"/>
              <a:t>&gt;</a:t>
            </a:r>
            <a:r>
              <a:rPr lang="en-GB" dirty="0"/>
              <a:t>  </a:t>
            </a:r>
          </a:p>
          <a:p>
            <a:pPr>
              <a:spcBef>
                <a:spcPts val="0"/>
              </a:spcBef>
              <a:buNone/>
            </a:pPr>
            <a:r>
              <a:rPr lang="en-GB" b="1" dirty="0"/>
              <a:t>&lt;</a:t>
            </a:r>
            <a:r>
              <a:rPr lang="en-GB" dirty="0"/>
              <a:t>%@ </a:t>
            </a:r>
            <a:r>
              <a:rPr lang="en-GB" dirty="0" err="1"/>
              <a:t>taglib</a:t>
            </a:r>
            <a:r>
              <a:rPr lang="en-GB" dirty="0"/>
              <a:t> </a:t>
            </a:r>
            <a:r>
              <a:rPr lang="en-GB" dirty="0" err="1"/>
              <a:t>uri</a:t>
            </a:r>
            <a:r>
              <a:rPr lang="en-GB" dirty="0"/>
              <a:t>="http://java.sun.com/jsp/jstl/functions" prefix="fn" %</a:t>
            </a:r>
            <a:r>
              <a:rPr lang="en-GB" b="1" dirty="0"/>
              <a:t>&gt;</a:t>
            </a:r>
            <a:r>
              <a:rPr lang="en-GB" dirty="0"/>
              <a:t>  </a:t>
            </a:r>
          </a:p>
          <a:p>
            <a:pPr>
              <a:spcBef>
                <a:spcPts val="0"/>
              </a:spcBef>
              <a:buNone/>
            </a:pPr>
            <a:r>
              <a:rPr lang="en-GB" b="1" dirty="0"/>
              <a:t>&lt;html&gt;</a:t>
            </a:r>
            <a:r>
              <a:rPr lang="en-GB" dirty="0"/>
              <a:t>  </a:t>
            </a:r>
          </a:p>
          <a:p>
            <a:pPr>
              <a:spcBef>
                <a:spcPts val="0"/>
              </a:spcBef>
              <a:buNone/>
            </a:pPr>
            <a:r>
              <a:rPr lang="en-GB" b="1" dirty="0"/>
              <a:t>&lt;head&gt;</a:t>
            </a:r>
            <a:r>
              <a:rPr lang="en-GB" dirty="0"/>
              <a:t>  </a:t>
            </a:r>
          </a:p>
          <a:p>
            <a:pPr>
              <a:spcBef>
                <a:spcPts val="0"/>
              </a:spcBef>
              <a:buNone/>
            </a:pPr>
            <a:r>
              <a:rPr lang="en-GB" b="1" dirty="0"/>
              <a:t>&lt;title&gt;</a:t>
            </a:r>
            <a:r>
              <a:rPr lang="en-GB" dirty="0"/>
              <a:t>Using JSTL Function </a:t>
            </a:r>
            <a:r>
              <a:rPr lang="en-GB" b="1" dirty="0"/>
              <a:t>&lt;/title&gt;</a:t>
            </a:r>
            <a:r>
              <a:rPr lang="en-GB" dirty="0"/>
              <a:t>  </a:t>
            </a:r>
          </a:p>
          <a:p>
            <a:pPr>
              <a:spcBef>
                <a:spcPts val="0"/>
              </a:spcBef>
              <a:buNone/>
            </a:pPr>
            <a:r>
              <a:rPr lang="en-GB" b="1" dirty="0"/>
              <a:t>&lt;/head&gt;</a:t>
            </a:r>
            <a:r>
              <a:rPr lang="en-GB" dirty="0"/>
              <a:t>  </a:t>
            </a:r>
          </a:p>
          <a:p>
            <a:pPr>
              <a:spcBef>
                <a:spcPts val="0"/>
              </a:spcBef>
              <a:buNone/>
            </a:pPr>
            <a:r>
              <a:rPr lang="en-GB" b="1" dirty="0"/>
              <a:t>&lt;body&gt;</a:t>
            </a:r>
            <a:r>
              <a:rPr lang="en-GB" dirty="0"/>
              <a:t>  </a:t>
            </a:r>
          </a:p>
          <a:p>
            <a:pPr>
              <a:spcBef>
                <a:spcPts val="0"/>
              </a:spcBef>
              <a:buNone/>
            </a:pPr>
            <a:r>
              <a:rPr lang="en-GB" b="1" dirty="0"/>
              <a:t>&lt;c:set</a:t>
            </a:r>
            <a:r>
              <a:rPr lang="en-GB" dirty="0"/>
              <a:t> </a:t>
            </a:r>
            <a:r>
              <a:rPr lang="en-GB" dirty="0" err="1"/>
              <a:t>var</a:t>
            </a:r>
            <a:r>
              <a:rPr lang="en-GB" dirty="0"/>
              <a:t>="string" value="This is the first string."</a:t>
            </a:r>
            <a:r>
              <a:rPr lang="en-GB" b="1" dirty="0"/>
              <a:t>/&gt;</a:t>
            </a:r>
            <a:r>
              <a:rPr lang="en-GB" dirty="0"/>
              <a:t>  </a:t>
            </a:r>
          </a:p>
          <a:p>
            <a:pPr>
              <a:spcBef>
                <a:spcPts val="0"/>
              </a:spcBef>
              <a:buNone/>
            </a:pPr>
            <a:r>
              <a:rPr lang="en-GB" dirty="0"/>
              <a:t>${</a:t>
            </a:r>
            <a:r>
              <a:rPr lang="en-GB" dirty="0" err="1"/>
              <a:t>fn:substring</a:t>
            </a:r>
            <a:r>
              <a:rPr lang="en-GB" dirty="0"/>
              <a:t>(string, 5, 17)}  </a:t>
            </a:r>
          </a:p>
          <a:p>
            <a:pPr>
              <a:spcBef>
                <a:spcPts val="0"/>
              </a:spcBef>
              <a:buNone/>
            </a:pPr>
            <a:r>
              <a:rPr lang="en-GB" b="1" dirty="0"/>
              <a:t>&lt;/body&gt;</a:t>
            </a:r>
            <a:r>
              <a:rPr lang="en-GB" dirty="0"/>
              <a:t>  </a:t>
            </a:r>
          </a:p>
          <a:p>
            <a:pPr>
              <a:spcBef>
                <a:spcPts val="0"/>
              </a:spcBef>
              <a:buNone/>
            </a:pPr>
            <a:r>
              <a:rPr lang="en-GB" b="1" dirty="0"/>
              <a:t>&lt;/html&gt;</a:t>
            </a:r>
            <a:r>
              <a:rPr lang="en-GB"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155</a:t>
            </a:fld>
            <a:endParaRPr lang="en-US" altLang="en-US"/>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a:t/>
            </a:r>
            <a:br>
              <a:rPr lang="en-US" dirty="0"/>
            </a:br>
            <a:r>
              <a:rPr lang="en-US" dirty="0"/>
              <a:t>JSTL </a:t>
            </a:r>
            <a:r>
              <a:rPr lang="en-US" dirty="0" err="1"/>
              <a:t>fn:substringAfter</a:t>
            </a:r>
            <a:r>
              <a:rPr lang="en-US" dirty="0"/>
              <a:t>() Function</a:t>
            </a:r>
            <a:br>
              <a:rPr lang="en-US" dirty="0"/>
            </a:br>
            <a:r>
              <a:rPr lang="en-US" dirty="0"/>
              <a:t/>
            </a:r>
            <a:br>
              <a:rPr lang="en-US" dirty="0"/>
            </a:br>
            <a:endParaRPr lang="en-US" dirty="0"/>
          </a:p>
        </p:txBody>
      </p:sp>
      <p:sp>
        <p:nvSpPr>
          <p:cNvPr id="3" name="Content Placeholder 2"/>
          <p:cNvSpPr>
            <a:spLocks noGrp="1"/>
          </p:cNvSpPr>
          <p:nvPr>
            <p:ph idx="1"/>
          </p:nvPr>
        </p:nvSpPr>
        <p:spPr>
          <a:xfrm>
            <a:off x="838200" y="928670"/>
            <a:ext cx="10515600" cy="5248293"/>
          </a:xfrm>
        </p:spPr>
        <p:txBody>
          <a:bodyPr/>
          <a:lstStyle/>
          <a:p>
            <a:r>
              <a:rPr lang="en-GB" dirty="0"/>
              <a:t>The </a:t>
            </a:r>
            <a:r>
              <a:rPr lang="en-GB" dirty="0" err="1"/>
              <a:t>fn:substringAfter</a:t>
            </a:r>
            <a:r>
              <a:rPr lang="en-GB" dirty="0"/>
              <a:t>() function returns the subset of string followed by a specific substring. It returns the part of string which lies after the provided string value.</a:t>
            </a:r>
          </a:p>
          <a:p>
            <a:r>
              <a:rPr lang="en-GB" b="1" dirty="0"/>
              <a:t>The syntax used for including the </a:t>
            </a:r>
            <a:r>
              <a:rPr lang="en-GB" b="1" dirty="0" err="1"/>
              <a:t>fn:substringAfter</a:t>
            </a:r>
            <a:r>
              <a:rPr lang="en-GB" b="1" dirty="0"/>
              <a:t>() function is:</a:t>
            </a:r>
            <a:endParaRPr lang="en-GB" dirty="0"/>
          </a:p>
          <a:p>
            <a:r>
              <a:rPr lang="en-GB" dirty="0"/>
              <a:t>String </a:t>
            </a:r>
            <a:r>
              <a:rPr lang="en-GB" dirty="0" err="1"/>
              <a:t>fn:substringAfter</a:t>
            </a:r>
            <a:r>
              <a:rPr lang="en-GB" dirty="0"/>
              <a:t>(String input, String </a:t>
            </a:r>
            <a:r>
              <a:rPr lang="en-GB" dirty="0" err="1"/>
              <a:t>afterstring</a:t>
            </a:r>
            <a:r>
              <a:rPr lang="en-GB" dirty="0"/>
              <a:t>)  </a:t>
            </a:r>
          </a:p>
          <a:p>
            <a:r>
              <a:rPr lang="en-GB" dirty="0"/>
              <a:t>Let's see the simple example to understand the functionality of </a:t>
            </a:r>
            <a:r>
              <a:rPr lang="en-GB" dirty="0" err="1"/>
              <a:t>fn:substringAfter</a:t>
            </a:r>
            <a:r>
              <a:rPr lang="en-GB" dirty="0"/>
              <a:t>() function:</a:t>
            </a:r>
          </a:p>
          <a:p>
            <a:pPr>
              <a:spcBef>
                <a:spcPts val="0"/>
              </a:spcBef>
              <a:buNone/>
            </a:pPr>
            <a:r>
              <a:rPr lang="en-GB" b="1" dirty="0"/>
              <a:t>&lt;</a:t>
            </a:r>
            <a:r>
              <a:rPr lang="en-GB" dirty="0"/>
              <a:t>%@ </a:t>
            </a:r>
            <a:r>
              <a:rPr lang="en-GB" dirty="0" err="1"/>
              <a:t>taglib</a:t>
            </a:r>
            <a:r>
              <a:rPr lang="en-GB" dirty="0"/>
              <a:t> </a:t>
            </a:r>
            <a:r>
              <a:rPr lang="en-GB" dirty="0" err="1"/>
              <a:t>uri</a:t>
            </a:r>
            <a:r>
              <a:rPr lang="en-GB" dirty="0"/>
              <a:t>="http://java.sun.com/jsp/jstl/core" prefix="c" %</a:t>
            </a:r>
            <a:r>
              <a:rPr lang="en-GB" b="1" dirty="0"/>
              <a:t>&gt;</a:t>
            </a:r>
            <a:r>
              <a:rPr lang="en-GB" dirty="0"/>
              <a:t>  </a:t>
            </a:r>
          </a:p>
          <a:p>
            <a:pPr>
              <a:spcBef>
                <a:spcPts val="0"/>
              </a:spcBef>
              <a:buNone/>
            </a:pPr>
            <a:r>
              <a:rPr lang="en-GB" b="1" dirty="0"/>
              <a:t>&lt;</a:t>
            </a:r>
            <a:r>
              <a:rPr lang="en-GB" dirty="0"/>
              <a:t>%@ </a:t>
            </a:r>
            <a:r>
              <a:rPr lang="en-GB" dirty="0" err="1"/>
              <a:t>taglib</a:t>
            </a:r>
            <a:r>
              <a:rPr lang="en-GB" dirty="0"/>
              <a:t> </a:t>
            </a:r>
            <a:r>
              <a:rPr lang="en-GB" dirty="0" err="1"/>
              <a:t>uri</a:t>
            </a:r>
            <a:r>
              <a:rPr lang="en-GB" dirty="0"/>
              <a:t>="http://java.sun.com/jsp/jstl/functions" prefix="fn" %</a:t>
            </a:r>
            <a:r>
              <a:rPr lang="en-GB" b="1" dirty="0"/>
              <a:t>&gt;</a:t>
            </a:r>
            <a:r>
              <a:rPr lang="en-GB" dirty="0"/>
              <a:t>  </a:t>
            </a:r>
          </a:p>
          <a:p>
            <a:pPr>
              <a:spcBef>
                <a:spcPts val="0"/>
              </a:spcBef>
              <a:buNone/>
            </a:pPr>
            <a:r>
              <a:rPr lang="en-GB" b="1" dirty="0"/>
              <a:t>&lt;html&gt;</a:t>
            </a:r>
            <a:r>
              <a:rPr lang="en-GB" dirty="0"/>
              <a:t>  </a:t>
            </a:r>
          </a:p>
          <a:p>
            <a:pPr>
              <a:spcBef>
                <a:spcPts val="0"/>
              </a:spcBef>
              <a:buNone/>
            </a:pPr>
            <a:r>
              <a:rPr lang="en-GB" b="1" dirty="0"/>
              <a:t>&lt;head&gt;</a:t>
            </a:r>
            <a:r>
              <a:rPr lang="en-GB" dirty="0"/>
              <a:t>  </a:t>
            </a:r>
          </a:p>
          <a:p>
            <a:pPr>
              <a:spcBef>
                <a:spcPts val="0"/>
              </a:spcBef>
              <a:buNone/>
            </a:pPr>
            <a:r>
              <a:rPr lang="en-GB" b="1" dirty="0"/>
              <a:t>&lt;title&gt;</a:t>
            </a:r>
            <a:r>
              <a:rPr lang="en-GB" dirty="0"/>
              <a:t>Using JSTL Function </a:t>
            </a:r>
            <a:r>
              <a:rPr lang="en-GB" b="1" dirty="0"/>
              <a:t>&lt;/title&gt;</a:t>
            </a:r>
            <a:r>
              <a:rPr lang="en-GB" dirty="0"/>
              <a:t>  </a:t>
            </a:r>
          </a:p>
          <a:p>
            <a:pPr>
              <a:spcBef>
                <a:spcPts val="0"/>
              </a:spcBef>
              <a:buNone/>
            </a:pPr>
            <a:r>
              <a:rPr lang="en-GB" b="1" dirty="0"/>
              <a:t>&lt;/head&gt;</a:t>
            </a:r>
            <a:r>
              <a:rPr lang="en-GB" dirty="0"/>
              <a:t>  </a:t>
            </a:r>
          </a:p>
          <a:p>
            <a:pPr>
              <a:spcBef>
                <a:spcPts val="0"/>
              </a:spcBef>
              <a:buNone/>
            </a:pPr>
            <a:r>
              <a:rPr lang="en-GB" b="1" dirty="0"/>
              <a:t>&lt;body&gt;</a:t>
            </a:r>
            <a:r>
              <a:rPr lang="en-GB" dirty="0"/>
              <a:t>  </a:t>
            </a:r>
          </a:p>
          <a:p>
            <a:pPr>
              <a:spcBef>
                <a:spcPts val="0"/>
              </a:spcBef>
              <a:buNone/>
            </a:pPr>
            <a:r>
              <a:rPr lang="en-GB" b="1" dirty="0"/>
              <a:t>&lt;c:set</a:t>
            </a:r>
            <a:r>
              <a:rPr lang="en-GB" dirty="0"/>
              <a:t> </a:t>
            </a:r>
            <a:r>
              <a:rPr lang="en-GB" dirty="0" err="1"/>
              <a:t>var</a:t>
            </a:r>
            <a:r>
              <a:rPr lang="en-GB" dirty="0"/>
              <a:t>="string" value="</a:t>
            </a:r>
            <a:r>
              <a:rPr lang="en-GB" dirty="0" err="1"/>
              <a:t>Nakul</a:t>
            </a:r>
            <a:r>
              <a:rPr lang="en-GB" dirty="0"/>
              <a:t> Jain"</a:t>
            </a:r>
            <a:r>
              <a:rPr lang="en-GB" b="1" dirty="0"/>
              <a:t>/&gt;</a:t>
            </a:r>
            <a:r>
              <a:rPr lang="en-GB" dirty="0"/>
              <a:t>  </a:t>
            </a:r>
          </a:p>
          <a:p>
            <a:pPr>
              <a:spcBef>
                <a:spcPts val="0"/>
              </a:spcBef>
              <a:buNone/>
            </a:pPr>
            <a:r>
              <a:rPr lang="en-GB" dirty="0"/>
              <a:t>${</a:t>
            </a:r>
            <a:r>
              <a:rPr lang="en-GB" dirty="0" err="1"/>
              <a:t>fn:substringAfter</a:t>
            </a:r>
            <a:r>
              <a:rPr lang="en-GB" dirty="0"/>
              <a:t>(string, "</a:t>
            </a:r>
            <a:r>
              <a:rPr lang="en-GB" dirty="0" err="1"/>
              <a:t>Nakul</a:t>
            </a:r>
            <a:r>
              <a:rPr lang="en-GB" dirty="0"/>
              <a:t>")}  </a:t>
            </a:r>
          </a:p>
          <a:p>
            <a:pPr>
              <a:spcBef>
                <a:spcPts val="0"/>
              </a:spcBef>
              <a:buNone/>
            </a:pPr>
            <a:r>
              <a:rPr lang="en-GB" b="1" dirty="0"/>
              <a:t>&lt;/body&gt;</a:t>
            </a:r>
            <a:r>
              <a:rPr lang="en-GB" dirty="0"/>
              <a:t>  </a:t>
            </a:r>
          </a:p>
          <a:p>
            <a:pPr>
              <a:spcBef>
                <a:spcPts val="0"/>
              </a:spcBef>
              <a:buNone/>
            </a:pPr>
            <a:r>
              <a:rPr lang="en-GB" b="1" dirty="0"/>
              <a:t>&lt;/html&gt;</a:t>
            </a:r>
            <a:r>
              <a:rPr lang="en-GB" dirty="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156</a:t>
            </a:fld>
            <a:endParaRPr lang="en-US" alt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a:t>JSTL </a:t>
            </a:r>
            <a:r>
              <a:rPr lang="en-US" dirty="0" err="1"/>
              <a:t>fn:substringBefore</a:t>
            </a:r>
            <a:r>
              <a:rPr lang="en-US" dirty="0"/>
              <a:t>() Function</a:t>
            </a:r>
          </a:p>
        </p:txBody>
      </p:sp>
      <p:sp>
        <p:nvSpPr>
          <p:cNvPr id="3" name="Content Placeholder 2"/>
          <p:cNvSpPr>
            <a:spLocks noGrp="1"/>
          </p:cNvSpPr>
          <p:nvPr>
            <p:ph idx="1"/>
          </p:nvPr>
        </p:nvSpPr>
        <p:spPr>
          <a:xfrm>
            <a:off x="838200" y="857232"/>
            <a:ext cx="10515600" cy="5319731"/>
          </a:xfrm>
        </p:spPr>
        <p:txBody>
          <a:bodyPr/>
          <a:lstStyle/>
          <a:p>
            <a:r>
              <a:rPr lang="en-GB" dirty="0"/>
              <a:t>The </a:t>
            </a:r>
            <a:r>
              <a:rPr lang="en-GB" dirty="0" err="1"/>
              <a:t>fn:substringBefore</a:t>
            </a:r>
            <a:r>
              <a:rPr lang="en-GB" dirty="0"/>
              <a:t>() function returns the subset of string before a specific substring. It is used for returning a part of original string which lies before the specified string value.</a:t>
            </a:r>
          </a:p>
          <a:p>
            <a:r>
              <a:rPr lang="en-GB" b="1" dirty="0"/>
              <a:t>The syntax used for including the </a:t>
            </a:r>
            <a:r>
              <a:rPr lang="en-GB" b="1" dirty="0" err="1"/>
              <a:t>fn:substringBefore</a:t>
            </a:r>
            <a:r>
              <a:rPr lang="en-GB" b="1" dirty="0"/>
              <a:t>() function is:</a:t>
            </a:r>
            <a:endParaRPr lang="en-GB" dirty="0"/>
          </a:p>
          <a:p>
            <a:r>
              <a:rPr lang="en-GB" dirty="0"/>
              <a:t>String </a:t>
            </a:r>
            <a:r>
              <a:rPr lang="en-GB" dirty="0" err="1"/>
              <a:t>fn:substringBefore</a:t>
            </a:r>
            <a:r>
              <a:rPr lang="en-GB" dirty="0"/>
              <a:t>(String input, String </a:t>
            </a:r>
            <a:r>
              <a:rPr lang="en-GB" dirty="0" err="1"/>
              <a:t>beforestring</a:t>
            </a:r>
            <a:r>
              <a:rPr lang="en-GB" dirty="0"/>
              <a:t>)  </a:t>
            </a:r>
          </a:p>
          <a:p>
            <a:r>
              <a:rPr lang="en-GB" dirty="0"/>
              <a:t>Let's see the simple example to understand the functionality of </a:t>
            </a:r>
            <a:r>
              <a:rPr lang="en-GB" dirty="0" err="1"/>
              <a:t>fn:substringBefore</a:t>
            </a:r>
            <a:r>
              <a:rPr lang="en-GB" dirty="0"/>
              <a:t>() function:</a:t>
            </a:r>
          </a:p>
          <a:p>
            <a:pPr>
              <a:spcBef>
                <a:spcPts val="0"/>
              </a:spcBef>
              <a:buNone/>
            </a:pPr>
            <a:r>
              <a:rPr lang="en-GB" b="1" dirty="0"/>
              <a:t>&lt;</a:t>
            </a:r>
            <a:r>
              <a:rPr lang="en-GB" dirty="0"/>
              <a:t>%@ </a:t>
            </a:r>
            <a:r>
              <a:rPr lang="en-GB" dirty="0" err="1"/>
              <a:t>taglib</a:t>
            </a:r>
            <a:r>
              <a:rPr lang="en-GB" dirty="0"/>
              <a:t> </a:t>
            </a:r>
            <a:r>
              <a:rPr lang="en-GB" dirty="0" err="1"/>
              <a:t>uri</a:t>
            </a:r>
            <a:r>
              <a:rPr lang="en-GB" dirty="0"/>
              <a:t>="http://java.sun.com/jsp/jstl/core" prefix="c" %</a:t>
            </a:r>
            <a:r>
              <a:rPr lang="en-GB" b="1" dirty="0"/>
              <a:t>&gt;</a:t>
            </a:r>
            <a:r>
              <a:rPr lang="en-GB" dirty="0"/>
              <a:t>  </a:t>
            </a:r>
          </a:p>
          <a:p>
            <a:pPr>
              <a:spcBef>
                <a:spcPts val="0"/>
              </a:spcBef>
              <a:buNone/>
            </a:pPr>
            <a:r>
              <a:rPr lang="en-GB" b="1" dirty="0"/>
              <a:t>&lt;</a:t>
            </a:r>
            <a:r>
              <a:rPr lang="en-GB" dirty="0"/>
              <a:t>%@ </a:t>
            </a:r>
            <a:r>
              <a:rPr lang="en-GB" dirty="0" err="1"/>
              <a:t>taglib</a:t>
            </a:r>
            <a:r>
              <a:rPr lang="en-GB" dirty="0"/>
              <a:t> </a:t>
            </a:r>
            <a:r>
              <a:rPr lang="en-GB" dirty="0" err="1"/>
              <a:t>uri</a:t>
            </a:r>
            <a:r>
              <a:rPr lang="en-GB" dirty="0"/>
              <a:t>="http://java.sun.com/jsp/jstl/functions" prefix="fn" %</a:t>
            </a:r>
            <a:r>
              <a:rPr lang="en-GB" b="1" dirty="0"/>
              <a:t>&gt;</a:t>
            </a:r>
            <a:r>
              <a:rPr lang="en-GB" dirty="0"/>
              <a:t>  </a:t>
            </a:r>
          </a:p>
          <a:p>
            <a:pPr>
              <a:spcBef>
                <a:spcPts val="0"/>
              </a:spcBef>
              <a:buNone/>
            </a:pPr>
            <a:r>
              <a:rPr lang="en-GB" b="1" dirty="0"/>
              <a:t>&lt;html&gt;</a:t>
            </a:r>
            <a:r>
              <a:rPr lang="en-GB" dirty="0"/>
              <a:t>  </a:t>
            </a:r>
          </a:p>
          <a:p>
            <a:pPr>
              <a:spcBef>
                <a:spcPts val="0"/>
              </a:spcBef>
              <a:buNone/>
            </a:pPr>
            <a:r>
              <a:rPr lang="en-GB" b="1" dirty="0"/>
              <a:t>&lt;head&gt;</a:t>
            </a:r>
            <a:r>
              <a:rPr lang="en-GB" dirty="0"/>
              <a:t>  </a:t>
            </a:r>
          </a:p>
          <a:p>
            <a:pPr>
              <a:spcBef>
                <a:spcPts val="0"/>
              </a:spcBef>
              <a:buNone/>
            </a:pPr>
            <a:r>
              <a:rPr lang="en-GB" b="1" dirty="0"/>
              <a:t>&lt;title&gt;</a:t>
            </a:r>
            <a:r>
              <a:rPr lang="en-GB" dirty="0"/>
              <a:t>Using JSTL Function </a:t>
            </a:r>
            <a:r>
              <a:rPr lang="en-GB" b="1" dirty="0"/>
              <a:t>&lt;/title&gt;</a:t>
            </a:r>
            <a:r>
              <a:rPr lang="en-GB" dirty="0"/>
              <a:t>  </a:t>
            </a:r>
          </a:p>
          <a:p>
            <a:pPr>
              <a:spcBef>
                <a:spcPts val="0"/>
              </a:spcBef>
              <a:buNone/>
            </a:pPr>
            <a:r>
              <a:rPr lang="en-GB" b="1" dirty="0"/>
              <a:t>&lt;/head&gt;</a:t>
            </a:r>
            <a:r>
              <a:rPr lang="en-GB" dirty="0"/>
              <a:t>  </a:t>
            </a:r>
          </a:p>
          <a:p>
            <a:pPr>
              <a:spcBef>
                <a:spcPts val="0"/>
              </a:spcBef>
              <a:buNone/>
            </a:pPr>
            <a:r>
              <a:rPr lang="en-GB" b="1" dirty="0"/>
              <a:t>&lt;body&gt;</a:t>
            </a:r>
            <a:r>
              <a:rPr lang="en-GB" dirty="0"/>
              <a:t>  </a:t>
            </a:r>
          </a:p>
          <a:p>
            <a:pPr>
              <a:spcBef>
                <a:spcPts val="0"/>
              </a:spcBef>
              <a:buNone/>
            </a:pPr>
            <a:r>
              <a:rPr lang="en-GB" b="1" dirty="0"/>
              <a:t>&lt;c:set</a:t>
            </a:r>
            <a:r>
              <a:rPr lang="en-GB" dirty="0"/>
              <a:t> </a:t>
            </a:r>
            <a:r>
              <a:rPr lang="en-GB" dirty="0" err="1"/>
              <a:t>var</a:t>
            </a:r>
            <a:r>
              <a:rPr lang="en-GB" dirty="0"/>
              <a:t>="string" value="Hi, This is JAVATPOINT.COM developed by SONOO JAISWAL."</a:t>
            </a:r>
            <a:r>
              <a:rPr lang="en-GB" b="1" dirty="0"/>
              <a:t>/&gt;</a:t>
            </a:r>
            <a:r>
              <a:rPr lang="en-GB" dirty="0"/>
              <a:t>  </a:t>
            </a:r>
          </a:p>
          <a:p>
            <a:pPr>
              <a:spcBef>
                <a:spcPts val="0"/>
              </a:spcBef>
              <a:buNone/>
            </a:pPr>
            <a:r>
              <a:rPr lang="en-GB" dirty="0"/>
              <a:t>${</a:t>
            </a:r>
            <a:r>
              <a:rPr lang="en-GB" dirty="0" err="1"/>
              <a:t>fn:substringBefore</a:t>
            </a:r>
            <a:r>
              <a:rPr lang="en-GB" dirty="0"/>
              <a:t>(string, "developed")}  </a:t>
            </a:r>
          </a:p>
          <a:p>
            <a:pPr>
              <a:spcBef>
                <a:spcPts val="0"/>
              </a:spcBef>
              <a:buNone/>
            </a:pPr>
            <a:r>
              <a:rPr lang="en-GB" b="1" dirty="0"/>
              <a:t>&lt;/body&gt;</a:t>
            </a:r>
            <a:r>
              <a:rPr lang="en-GB" dirty="0"/>
              <a:t>  </a:t>
            </a:r>
          </a:p>
          <a:p>
            <a:pPr>
              <a:spcBef>
                <a:spcPts val="0"/>
              </a:spcBef>
              <a:buNone/>
            </a:pPr>
            <a:r>
              <a:rPr lang="en-GB" b="1" dirty="0"/>
              <a:t>&lt;/html&gt;</a:t>
            </a:r>
            <a:r>
              <a:rPr lang="en-GB" dirty="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157</a:t>
            </a:fld>
            <a:endParaRPr lang="en-US" altLang="en-US"/>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026" y="285728"/>
            <a:ext cx="10515600" cy="777859"/>
          </a:xfrm>
        </p:spPr>
        <p:txBody>
          <a:bodyPr/>
          <a:lstStyle/>
          <a:p>
            <a:r>
              <a:rPr lang="en-US" dirty="0"/>
              <a:t/>
            </a:r>
            <a:br>
              <a:rPr lang="en-US" dirty="0"/>
            </a:br>
            <a:r>
              <a:rPr lang="en-US" dirty="0"/>
              <a:t/>
            </a:r>
            <a:br>
              <a:rPr lang="en-US" dirty="0"/>
            </a:br>
            <a:r>
              <a:rPr lang="en-US" dirty="0"/>
              <a:t>JSTL </a:t>
            </a:r>
            <a:r>
              <a:rPr lang="en-US" dirty="0" err="1"/>
              <a:t>fn:length</a:t>
            </a:r>
            <a:r>
              <a:rPr lang="en-US" dirty="0"/>
              <a:t>() Function</a:t>
            </a:r>
            <a:br>
              <a:rPr lang="en-US" dirty="0"/>
            </a:br>
            <a:r>
              <a:rPr lang="en-US" dirty="0"/>
              <a:t/>
            </a:r>
            <a:br>
              <a:rPr lang="en-US" dirty="0"/>
            </a:br>
            <a:endParaRPr lang="en-US" dirty="0"/>
          </a:p>
        </p:txBody>
      </p:sp>
      <p:sp>
        <p:nvSpPr>
          <p:cNvPr id="3" name="Content Placeholder 2"/>
          <p:cNvSpPr>
            <a:spLocks noGrp="1"/>
          </p:cNvSpPr>
          <p:nvPr>
            <p:ph idx="1"/>
          </p:nvPr>
        </p:nvSpPr>
        <p:spPr>
          <a:xfrm>
            <a:off x="838200" y="785794"/>
            <a:ext cx="10515600" cy="5391169"/>
          </a:xfrm>
        </p:spPr>
        <p:txBody>
          <a:bodyPr/>
          <a:lstStyle/>
          <a:p>
            <a:r>
              <a:rPr lang="en-GB" dirty="0"/>
              <a:t>The </a:t>
            </a:r>
            <a:r>
              <a:rPr lang="en-GB" dirty="0" err="1"/>
              <a:t>fn:length</a:t>
            </a:r>
            <a:r>
              <a:rPr lang="en-GB" dirty="0"/>
              <a:t>() function returns the number of characters inside a string, or the number of items in a collection. It is used for calculating the length of string and to find out the number of elements in a collection.</a:t>
            </a:r>
          </a:p>
          <a:p>
            <a:r>
              <a:rPr lang="en-GB" b="1" dirty="0"/>
              <a:t>The syntax used for including the </a:t>
            </a:r>
            <a:r>
              <a:rPr lang="en-GB" b="1" dirty="0" err="1"/>
              <a:t>fn:length</a:t>
            </a:r>
            <a:r>
              <a:rPr lang="en-GB" b="1" dirty="0"/>
              <a:t>() function is:</a:t>
            </a:r>
            <a:endParaRPr lang="en-GB" dirty="0"/>
          </a:p>
          <a:p>
            <a:r>
              <a:rPr lang="en-GB" dirty="0" err="1"/>
              <a:t>int</a:t>
            </a:r>
            <a:r>
              <a:rPr lang="en-GB" dirty="0"/>
              <a:t> length(</a:t>
            </a:r>
            <a:r>
              <a:rPr lang="en-GB" dirty="0" err="1"/>
              <a:t>java.lang.Object</a:t>
            </a:r>
            <a:r>
              <a:rPr lang="en-GB" dirty="0"/>
              <a:t>)  </a:t>
            </a:r>
          </a:p>
          <a:p>
            <a:r>
              <a:rPr lang="en-GB" dirty="0"/>
              <a:t>It returns the length of object. The return type of this function is </a:t>
            </a:r>
            <a:r>
              <a:rPr lang="en-GB" b="1" dirty="0" err="1"/>
              <a:t>int</a:t>
            </a:r>
            <a:r>
              <a:rPr lang="en-GB" b="1" dirty="0"/>
              <a:t> </a:t>
            </a:r>
            <a:r>
              <a:rPr lang="en-GB" dirty="0"/>
              <a:t>.</a:t>
            </a:r>
          </a:p>
          <a:p>
            <a:r>
              <a:rPr lang="en-GB" dirty="0"/>
              <a:t>Let's see the simple example to understand the functionality of </a:t>
            </a:r>
            <a:r>
              <a:rPr lang="en-GB" dirty="0" err="1"/>
              <a:t>fn:length</a:t>
            </a:r>
            <a:r>
              <a:rPr lang="en-GB" dirty="0"/>
              <a:t>() function:</a:t>
            </a:r>
          </a:p>
          <a:p>
            <a:pPr>
              <a:spcBef>
                <a:spcPts val="0"/>
              </a:spcBef>
              <a:buNone/>
            </a:pPr>
            <a:r>
              <a:rPr lang="en-US" b="1" dirty="0"/>
              <a:t>&lt;</a:t>
            </a:r>
            <a:r>
              <a:rPr lang="en-US" dirty="0"/>
              <a:t>%@ </a:t>
            </a:r>
            <a:r>
              <a:rPr lang="en-US" dirty="0" err="1"/>
              <a:t>taglib</a:t>
            </a:r>
            <a:r>
              <a:rPr lang="en-US" dirty="0"/>
              <a:t> </a:t>
            </a:r>
            <a:r>
              <a:rPr lang="en-US" dirty="0" err="1"/>
              <a:t>uri</a:t>
            </a:r>
            <a:r>
              <a:rPr lang="en-US" dirty="0"/>
              <a:t>="http://java.sun.com/jsp/jstl/core" prefix="c" %</a:t>
            </a:r>
            <a:r>
              <a:rPr lang="en-US" b="1" dirty="0"/>
              <a:t>&gt;</a:t>
            </a:r>
            <a:r>
              <a:rPr lang="en-US" dirty="0"/>
              <a:t>  </a:t>
            </a:r>
          </a:p>
          <a:p>
            <a:pPr>
              <a:spcBef>
                <a:spcPts val="0"/>
              </a:spcBef>
              <a:buNone/>
            </a:pPr>
            <a:r>
              <a:rPr lang="en-US" b="1" dirty="0"/>
              <a:t>&lt;</a:t>
            </a:r>
            <a:r>
              <a:rPr lang="en-US" dirty="0"/>
              <a:t>%@ </a:t>
            </a:r>
            <a:r>
              <a:rPr lang="en-US" dirty="0" err="1"/>
              <a:t>taglib</a:t>
            </a:r>
            <a:r>
              <a:rPr lang="en-US" dirty="0"/>
              <a:t> </a:t>
            </a:r>
            <a:r>
              <a:rPr lang="en-US" dirty="0" err="1"/>
              <a:t>uri</a:t>
            </a:r>
            <a:r>
              <a:rPr lang="en-US" dirty="0"/>
              <a:t>="http://java.sun.com/jsp/jstl/functions" prefix="fn" %</a:t>
            </a:r>
            <a:r>
              <a:rPr lang="en-US" b="1" dirty="0"/>
              <a:t>&gt;</a:t>
            </a:r>
            <a:r>
              <a:rPr lang="en-US" dirty="0"/>
              <a:t>  </a:t>
            </a:r>
          </a:p>
          <a:p>
            <a:pPr>
              <a:spcBef>
                <a:spcPts val="0"/>
              </a:spcBef>
              <a:buNone/>
            </a:pPr>
            <a:r>
              <a:rPr lang="en-US" b="1" dirty="0"/>
              <a:t>&lt;html&gt;</a:t>
            </a:r>
            <a:r>
              <a:rPr lang="en-US" dirty="0"/>
              <a:t>  </a:t>
            </a:r>
          </a:p>
          <a:p>
            <a:pPr>
              <a:spcBef>
                <a:spcPts val="0"/>
              </a:spcBef>
              <a:buNone/>
            </a:pPr>
            <a:r>
              <a:rPr lang="en-US" b="1" dirty="0"/>
              <a:t>&lt;head&gt;</a:t>
            </a:r>
            <a:r>
              <a:rPr lang="en-US" dirty="0"/>
              <a:t>  </a:t>
            </a:r>
          </a:p>
          <a:p>
            <a:pPr>
              <a:spcBef>
                <a:spcPts val="0"/>
              </a:spcBef>
              <a:buNone/>
            </a:pPr>
            <a:r>
              <a:rPr lang="en-US" b="1" dirty="0"/>
              <a:t>&lt;title&gt;</a:t>
            </a:r>
            <a:r>
              <a:rPr lang="en-US" dirty="0"/>
              <a:t>JSTL </a:t>
            </a:r>
            <a:r>
              <a:rPr lang="en-US" dirty="0" err="1"/>
              <a:t>fn:length</a:t>
            </a:r>
            <a:r>
              <a:rPr lang="en-US" dirty="0"/>
              <a:t>() example</a:t>
            </a:r>
            <a:r>
              <a:rPr lang="en-US" b="1" dirty="0"/>
              <a:t>&lt;/title&gt;</a:t>
            </a:r>
            <a:r>
              <a:rPr lang="en-US" dirty="0"/>
              <a:t>  </a:t>
            </a:r>
          </a:p>
          <a:p>
            <a:pPr>
              <a:spcBef>
                <a:spcPts val="0"/>
              </a:spcBef>
              <a:buNone/>
            </a:pPr>
            <a:r>
              <a:rPr lang="en-US" b="1" dirty="0"/>
              <a:t>&lt;/head&gt;</a:t>
            </a:r>
            <a:r>
              <a:rPr lang="en-US" dirty="0"/>
              <a:t>  </a:t>
            </a:r>
          </a:p>
          <a:p>
            <a:pPr>
              <a:spcBef>
                <a:spcPts val="0"/>
              </a:spcBef>
              <a:buNone/>
            </a:pPr>
            <a:r>
              <a:rPr lang="en-US" b="1" dirty="0"/>
              <a:t>&lt;body&gt;</a:t>
            </a:r>
            <a:r>
              <a:rPr lang="en-US" dirty="0"/>
              <a:t>  </a:t>
            </a:r>
          </a:p>
          <a:p>
            <a:pPr>
              <a:spcBef>
                <a:spcPts val="0"/>
              </a:spcBef>
              <a:buNone/>
            </a:pPr>
            <a:r>
              <a:rPr lang="en-US" b="1" dirty="0"/>
              <a:t>&lt;c:set</a:t>
            </a:r>
            <a:r>
              <a:rPr lang="en-US" dirty="0"/>
              <a:t> </a:t>
            </a:r>
            <a:r>
              <a:rPr lang="en-US" dirty="0" err="1"/>
              <a:t>var</a:t>
            </a:r>
            <a:r>
              <a:rPr lang="en-US" dirty="0"/>
              <a:t>="str1" value="This is first string"</a:t>
            </a:r>
            <a:r>
              <a:rPr lang="en-US" b="1" dirty="0"/>
              <a:t>/&gt;</a:t>
            </a:r>
            <a:r>
              <a:rPr lang="en-US" dirty="0"/>
              <a:t>  </a:t>
            </a:r>
          </a:p>
          <a:p>
            <a:pPr>
              <a:spcBef>
                <a:spcPts val="0"/>
              </a:spcBef>
              <a:buNone/>
            </a:pPr>
            <a:r>
              <a:rPr lang="en-US" b="1" dirty="0"/>
              <a:t>&lt;c:set</a:t>
            </a:r>
            <a:r>
              <a:rPr lang="en-US" dirty="0"/>
              <a:t> </a:t>
            </a:r>
            <a:r>
              <a:rPr lang="en-US" dirty="0" err="1"/>
              <a:t>var</a:t>
            </a:r>
            <a:r>
              <a:rPr lang="en-US" dirty="0"/>
              <a:t>="str2" value="Hello"</a:t>
            </a:r>
            <a:r>
              <a:rPr lang="en-US" b="1" dirty="0"/>
              <a:t>/&gt;</a:t>
            </a:r>
            <a:r>
              <a:rPr lang="en-US" dirty="0"/>
              <a:t>  </a:t>
            </a:r>
          </a:p>
          <a:p>
            <a:pPr>
              <a:spcBef>
                <a:spcPts val="0"/>
              </a:spcBef>
              <a:buNone/>
            </a:pPr>
            <a:r>
              <a:rPr lang="en-US" dirty="0"/>
              <a:t>Length of the String-1 is: ${</a:t>
            </a:r>
            <a:r>
              <a:rPr lang="en-US" dirty="0" err="1"/>
              <a:t>fn:length</a:t>
            </a:r>
            <a:r>
              <a:rPr lang="en-US" dirty="0"/>
              <a:t>(str1)}</a:t>
            </a:r>
            <a:r>
              <a:rPr lang="en-US" b="1" dirty="0"/>
              <a:t>&lt;</a:t>
            </a:r>
            <a:r>
              <a:rPr lang="en-US" b="1" dirty="0" err="1"/>
              <a:t>br</a:t>
            </a:r>
            <a:r>
              <a:rPr lang="en-US" b="1" dirty="0"/>
              <a:t>&gt;</a:t>
            </a:r>
            <a:r>
              <a:rPr lang="en-US" dirty="0"/>
              <a:t>  </a:t>
            </a:r>
          </a:p>
          <a:p>
            <a:pPr>
              <a:spcBef>
                <a:spcPts val="0"/>
              </a:spcBef>
              <a:buNone/>
            </a:pPr>
            <a:r>
              <a:rPr lang="en-US" dirty="0"/>
              <a:t>Length of the String-2 is: ${</a:t>
            </a:r>
            <a:r>
              <a:rPr lang="en-US" dirty="0" err="1"/>
              <a:t>fn:length</a:t>
            </a:r>
            <a:r>
              <a:rPr lang="en-US" dirty="0"/>
              <a:t>(str2)}  </a:t>
            </a:r>
          </a:p>
          <a:p>
            <a:pPr>
              <a:spcBef>
                <a:spcPts val="0"/>
              </a:spcBef>
              <a:buNone/>
            </a:pPr>
            <a:r>
              <a:rPr lang="en-US" b="1" dirty="0"/>
              <a:t>&lt;/body&gt;</a:t>
            </a:r>
            <a:r>
              <a:rPr lang="en-US" dirty="0"/>
              <a:t>  </a:t>
            </a:r>
          </a:p>
          <a:p>
            <a:pPr>
              <a:spcBef>
                <a:spcPts val="0"/>
              </a:spcBef>
              <a:buNone/>
            </a:pPr>
            <a:r>
              <a:rPr lang="en-US" b="1" dirty="0"/>
              <a:t>&lt;/html&gt;</a:t>
            </a:r>
            <a:r>
              <a:rPr lang="en-US" dirty="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158</a:t>
            </a:fld>
            <a:endParaRPr lang="en-US" altLang="en-US"/>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JSTL </a:t>
            </a:r>
            <a:r>
              <a:rPr lang="en-US" dirty="0" err="1"/>
              <a:t>fn:replace</a:t>
            </a:r>
            <a:r>
              <a:rPr lang="en-US" dirty="0"/>
              <a:t>() Function</a:t>
            </a:r>
          </a:p>
        </p:txBody>
      </p:sp>
      <p:sp>
        <p:nvSpPr>
          <p:cNvPr id="3" name="Content Placeholder 2"/>
          <p:cNvSpPr>
            <a:spLocks noGrp="1"/>
          </p:cNvSpPr>
          <p:nvPr>
            <p:ph idx="1"/>
          </p:nvPr>
        </p:nvSpPr>
        <p:spPr>
          <a:xfrm>
            <a:off x="838200" y="1071546"/>
            <a:ext cx="10515600" cy="5105417"/>
          </a:xfrm>
        </p:spPr>
        <p:txBody>
          <a:bodyPr/>
          <a:lstStyle/>
          <a:p>
            <a:r>
              <a:rPr lang="en-GB" dirty="0"/>
              <a:t>The </a:t>
            </a:r>
            <a:r>
              <a:rPr lang="en-GB" dirty="0" err="1"/>
              <a:t>fn:replace</a:t>
            </a:r>
            <a:r>
              <a:rPr lang="en-GB" dirty="0"/>
              <a:t>() function replaces all the occurrence of a string with another string sequence. It search in an input string and replace it with the provided string.</a:t>
            </a:r>
          </a:p>
          <a:p>
            <a:r>
              <a:rPr lang="en-GB" b="1" dirty="0"/>
              <a:t>The syntax used for including the </a:t>
            </a:r>
            <a:r>
              <a:rPr lang="en-GB" b="1" dirty="0" err="1"/>
              <a:t>fn:replace</a:t>
            </a:r>
            <a:r>
              <a:rPr lang="en-GB" b="1" dirty="0"/>
              <a:t>() function is:</a:t>
            </a:r>
            <a:endParaRPr lang="en-GB" dirty="0"/>
          </a:p>
          <a:p>
            <a:r>
              <a:rPr lang="en-GB" dirty="0"/>
              <a:t>String </a:t>
            </a:r>
            <a:r>
              <a:rPr lang="en-GB" dirty="0" err="1"/>
              <a:t>fn:replace</a:t>
            </a:r>
            <a:r>
              <a:rPr lang="en-GB" dirty="0"/>
              <a:t>(String input, String </a:t>
            </a:r>
            <a:r>
              <a:rPr lang="en-GB" dirty="0" err="1"/>
              <a:t>search_for</a:t>
            </a:r>
            <a:r>
              <a:rPr lang="en-GB" dirty="0"/>
              <a:t>, String </a:t>
            </a:r>
            <a:r>
              <a:rPr lang="en-GB" dirty="0" err="1"/>
              <a:t>replace_with</a:t>
            </a:r>
            <a:r>
              <a:rPr lang="en-GB" dirty="0"/>
              <a:t>)  </a:t>
            </a:r>
          </a:p>
          <a:p>
            <a:r>
              <a:rPr lang="en-GB" dirty="0"/>
              <a:t>It searches the </a:t>
            </a:r>
            <a:r>
              <a:rPr lang="en-GB" dirty="0" err="1"/>
              <a:t>search_for</a:t>
            </a:r>
            <a:r>
              <a:rPr lang="en-GB" dirty="0"/>
              <a:t> string in the input and replaces it with </a:t>
            </a:r>
            <a:r>
              <a:rPr lang="en-GB" dirty="0" err="1"/>
              <a:t>replace_with</a:t>
            </a:r>
            <a:r>
              <a:rPr lang="en-GB" dirty="0"/>
              <a:t> string. In function three strings argument is used whose return type is also string.</a:t>
            </a:r>
          </a:p>
          <a:p>
            <a:pPr>
              <a:spcBef>
                <a:spcPts val="0"/>
              </a:spcBef>
              <a:buNone/>
            </a:pPr>
            <a:r>
              <a:rPr lang="en-US" b="1" dirty="0"/>
              <a:t>&lt;</a:t>
            </a:r>
            <a:r>
              <a:rPr lang="en-US" dirty="0"/>
              <a:t>%@ </a:t>
            </a:r>
            <a:r>
              <a:rPr lang="en-US" dirty="0" err="1"/>
              <a:t>taglib</a:t>
            </a:r>
            <a:r>
              <a:rPr lang="en-US" dirty="0"/>
              <a:t> </a:t>
            </a:r>
            <a:r>
              <a:rPr lang="en-US" dirty="0" err="1"/>
              <a:t>uri</a:t>
            </a:r>
            <a:r>
              <a:rPr lang="en-US" dirty="0"/>
              <a:t>="http://java.sun.com/jsp/jstl/core" prefix="c" %</a:t>
            </a:r>
            <a:r>
              <a:rPr lang="en-US" b="1" dirty="0"/>
              <a:t>&gt;</a:t>
            </a:r>
            <a:r>
              <a:rPr lang="en-US" dirty="0"/>
              <a:t>  </a:t>
            </a:r>
          </a:p>
          <a:p>
            <a:pPr>
              <a:spcBef>
                <a:spcPts val="0"/>
              </a:spcBef>
              <a:buNone/>
            </a:pPr>
            <a:r>
              <a:rPr lang="en-US" b="1" dirty="0"/>
              <a:t>&lt;</a:t>
            </a:r>
            <a:r>
              <a:rPr lang="en-US" dirty="0"/>
              <a:t>%@ </a:t>
            </a:r>
            <a:r>
              <a:rPr lang="en-US" dirty="0" err="1"/>
              <a:t>taglib</a:t>
            </a:r>
            <a:r>
              <a:rPr lang="en-US" dirty="0"/>
              <a:t> </a:t>
            </a:r>
            <a:r>
              <a:rPr lang="en-US" dirty="0" err="1"/>
              <a:t>uri</a:t>
            </a:r>
            <a:r>
              <a:rPr lang="en-US" dirty="0"/>
              <a:t>="http://java.sun.com/jsp/jstl/functions" prefix="fn" %</a:t>
            </a:r>
            <a:r>
              <a:rPr lang="en-US" b="1" dirty="0"/>
              <a:t>&gt;</a:t>
            </a:r>
            <a:r>
              <a:rPr lang="en-US" dirty="0"/>
              <a:t>  </a:t>
            </a:r>
          </a:p>
          <a:p>
            <a:pPr>
              <a:spcBef>
                <a:spcPts val="0"/>
              </a:spcBef>
              <a:buNone/>
            </a:pPr>
            <a:r>
              <a:rPr lang="en-US" b="1" dirty="0"/>
              <a:t>&lt;html&gt;</a:t>
            </a:r>
            <a:r>
              <a:rPr lang="en-US" dirty="0"/>
              <a:t>  </a:t>
            </a:r>
          </a:p>
          <a:p>
            <a:pPr>
              <a:spcBef>
                <a:spcPts val="0"/>
              </a:spcBef>
              <a:buNone/>
            </a:pPr>
            <a:r>
              <a:rPr lang="en-US" b="1" dirty="0"/>
              <a:t>&lt;head&gt;</a:t>
            </a:r>
            <a:r>
              <a:rPr lang="en-US" dirty="0"/>
              <a:t>  </a:t>
            </a:r>
          </a:p>
          <a:p>
            <a:pPr>
              <a:spcBef>
                <a:spcPts val="0"/>
              </a:spcBef>
              <a:buNone/>
            </a:pPr>
            <a:r>
              <a:rPr lang="en-US" b="1" dirty="0"/>
              <a:t>&lt;title&gt;</a:t>
            </a:r>
            <a:r>
              <a:rPr lang="en-US" dirty="0"/>
              <a:t>Using JSTL Function </a:t>
            </a:r>
            <a:r>
              <a:rPr lang="en-US" b="1" dirty="0"/>
              <a:t>&lt;/title&gt;</a:t>
            </a:r>
            <a:r>
              <a:rPr lang="en-US" dirty="0"/>
              <a:t>  </a:t>
            </a:r>
          </a:p>
          <a:p>
            <a:pPr>
              <a:spcBef>
                <a:spcPts val="0"/>
              </a:spcBef>
              <a:buNone/>
            </a:pPr>
            <a:r>
              <a:rPr lang="en-US" b="1" dirty="0"/>
              <a:t>&lt;/head&gt;</a:t>
            </a:r>
            <a:r>
              <a:rPr lang="en-US" dirty="0"/>
              <a:t>  </a:t>
            </a:r>
          </a:p>
          <a:p>
            <a:pPr>
              <a:spcBef>
                <a:spcPts val="0"/>
              </a:spcBef>
              <a:buNone/>
            </a:pPr>
            <a:r>
              <a:rPr lang="en-US" b="1" dirty="0"/>
              <a:t>&lt;body&gt;</a:t>
            </a:r>
            <a:r>
              <a:rPr lang="en-US" dirty="0"/>
              <a:t>  </a:t>
            </a:r>
          </a:p>
          <a:p>
            <a:pPr>
              <a:spcBef>
                <a:spcPts val="0"/>
              </a:spcBef>
              <a:buNone/>
            </a:pPr>
            <a:r>
              <a:rPr lang="en-US" b="1" dirty="0"/>
              <a:t>&lt;c:set</a:t>
            </a:r>
            <a:r>
              <a:rPr lang="en-US" dirty="0"/>
              <a:t> </a:t>
            </a:r>
            <a:r>
              <a:rPr lang="en-US" dirty="0" err="1"/>
              <a:t>var</a:t>
            </a:r>
            <a:r>
              <a:rPr lang="en-US" dirty="0"/>
              <a:t>="author" value="</a:t>
            </a:r>
            <a:r>
              <a:rPr lang="en-US" dirty="0" err="1"/>
              <a:t>Ramesh</a:t>
            </a:r>
            <a:r>
              <a:rPr lang="en-US" dirty="0"/>
              <a:t> Kumar"</a:t>
            </a:r>
            <a:r>
              <a:rPr lang="en-US" b="1" dirty="0"/>
              <a:t>/&gt;</a:t>
            </a:r>
            <a:r>
              <a:rPr lang="en-US" dirty="0"/>
              <a:t>  </a:t>
            </a:r>
          </a:p>
          <a:p>
            <a:pPr>
              <a:spcBef>
                <a:spcPts val="0"/>
              </a:spcBef>
              <a:buNone/>
            </a:pPr>
            <a:r>
              <a:rPr lang="en-US" b="1" dirty="0"/>
              <a:t>&lt;c:set</a:t>
            </a:r>
            <a:r>
              <a:rPr lang="en-US" dirty="0"/>
              <a:t> </a:t>
            </a:r>
            <a:r>
              <a:rPr lang="en-US" dirty="0" err="1"/>
              <a:t>var</a:t>
            </a:r>
            <a:r>
              <a:rPr lang="en-US" dirty="0"/>
              <a:t>="string" value="</a:t>
            </a:r>
            <a:r>
              <a:rPr lang="en-US" dirty="0" err="1"/>
              <a:t>pqr</a:t>
            </a:r>
            <a:r>
              <a:rPr lang="en-US" dirty="0"/>
              <a:t> xyz </a:t>
            </a:r>
            <a:r>
              <a:rPr lang="en-US" dirty="0" err="1"/>
              <a:t>abc</a:t>
            </a:r>
            <a:r>
              <a:rPr lang="en-US" dirty="0"/>
              <a:t> PQR"</a:t>
            </a:r>
            <a:r>
              <a:rPr lang="en-US" b="1" dirty="0"/>
              <a:t>/&gt;</a:t>
            </a:r>
            <a:r>
              <a:rPr lang="en-US" dirty="0"/>
              <a:t>  </a:t>
            </a:r>
          </a:p>
          <a:p>
            <a:pPr>
              <a:spcBef>
                <a:spcPts val="0"/>
              </a:spcBef>
              <a:buNone/>
            </a:pPr>
            <a:r>
              <a:rPr lang="en-US" dirty="0"/>
              <a:t>${</a:t>
            </a:r>
            <a:r>
              <a:rPr lang="en-US" dirty="0" err="1"/>
              <a:t>fn:replace</a:t>
            </a:r>
            <a:r>
              <a:rPr lang="en-US" dirty="0"/>
              <a:t>(author, "</a:t>
            </a:r>
            <a:r>
              <a:rPr lang="en-US" dirty="0" err="1"/>
              <a:t>Ramesh</a:t>
            </a:r>
            <a:r>
              <a:rPr lang="en-US" dirty="0"/>
              <a:t>", "Suresh")}  </a:t>
            </a:r>
          </a:p>
          <a:p>
            <a:pPr>
              <a:spcBef>
                <a:spcPts val="0"/>
              </a:spcBef>
              <a:buNone/>
            </a:pPr>
            <a:r>
              <a:rPr lang="en-US" dirty="0"/>
              <a:t>${</a:t>
            </a:r>
            <a:r>
              <a:rPr lang="en-US" dirty="0" err="1"/>
              <a:t>fn:replace</a:t>
            </a:r>
            <a:r>
              <a:rPr lang="en-US" dirty="0"/>
              <a:t>(string, "</a:t>
            </a:r>
            <a:r>
              <a:rPr lang="en-US" dirty="0" err="1"/>
              <a:t>pqr</a:t>
            </a:r>
            <a:r>
              <a:rPr lang="en-US" dirty="0"/>
              <a:t>", "hello")}  </a:t>
            </a:r>
          </a:p>
          <a:p>
            <a:pPr>
              <a:spcBef>
                <a:spcPts val="0"/>
              </a:spcBef>
              <a:buNone/>
            </a:pPr>
            <a:r>
              <a:rPr lang="en-US" b="1" dirty="0"/>
              <a:t>&lt;/body&gt;</a:t>
            </a:r>
            <a:r>
              <a:rPr lang="en-US" dirty="0"/>
              <a:t>  </a:t>
            </a:r>
          </a:p>
          <a:p>
            <a:pPr>
              <a:spcBef>
                <a:spcPts val="0"/>
              </a:spcBef>
              <a:buNone/>
            </a:pPr>
            <a:r>
              <a:rPr lang="en-US" b="1" dirty="0"/>
              <a:t>&lt;/html&gt;</a:t>
            </a:r>
            <a:r>
              <a:rPr lang="en-US"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159</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Interfaces in </a:t>
            </a:r>
            <a:r>
              <a:rPr lang="en-US" dirty="0" err="1"/>
              <a:t>javax.servlet.http</a:t>
            </a:r>
            <a:r>
              <a:rPr lang="en-US" dirty="0"/>
              <a:t> package</a:t>
            </a:r>
            <a:br>
              <a:rPr lang="en-US" dirty="0"/>
            </a:br>
            <a:r>
              <a:rPr lang="en-GB" dirty="0"/>
              <a:t/>
            </a:r>
            <a:br>
              <a:rPr lang="en-GB" dirty="0"/>
            </a:br>
            <a:endParaRPr lang="en-US" dirty="0"/>
          </a:p>
        </p:txBody>
      </p:sp>
      <p:sp>
        <p:nvSpPr>
          <p:cNvPr id="3" name="Content Placeholder 2"/>
          <p:cNvSpPr>
            <a:spLocks noGrp="1"/>
          </p:cNvSpPr>
          <p:nvPr>
            <p:ph idx="1"/>
          </p:nvPr>
        </p:nvSpPr>
        <p:spPr>
          <a:xfrm>
            <a:off x="838200" y="1214422"/>
            <a:ext cx="4398724" cy="2676541"/>
          </a:xfrm>
        </p:spPr>
        <p:txBody>
          <a:bodyPr/>
          <a:lstStyle/>
          <a:p>
            <a:pPr marL="514350" indent="-514350">
              <a:buFont typeface="Arial"/>
              <a:buChar char="•"/>
            </a:pPr>
            <a:r>
              <a:rPr lang="en-GB" err="1"/>
              <a:t>HttpServletRequest</a:t>
            </a:r>
            <a:endParaRPr lang="en-GB">
              <a:ea typeface="Calibri"/>
              <a:cs typeface="Calibri"/>
            </a:endParaRPr>
          </a:p>
          <a:p>
            <a:pPr marL="514350" indent="-514350">
              <a:buFont typeface="Arial"/>
              <a:buChar char="•"/>
            </a:pPr>
            <a:r>
              <a:rPr lang="en-GB" err="1"/>
              <a:t>HttpServletResponse</a:t>
            </a:r>
            <a:endParaRPr lang="en-GB">
              <a:ea typeface="Calibri"/>
              <a:cs typeface="Calibri"/>
            </a:endParaRPr>
          </a:p>
          <a:p>
            <a:pPr marL="514350" indent="-514350">
              <a:buFont typeface="Arial"/>
              <a:buChar char="•"/>
            </a:pPr>
            <a:r>
              <a:rPr lang="en-GB" err="1"/>
              <a:t>HttpSession</a:t>
            </a:r>
            <a:endParaRPr lang="en-GB">
              <a:ea typeface="Calibri"/>
              <a:cs typeface="Calibri"/>
            </a:endParaRPr>
          </a:p>
          <a:p>
            <a:pPr marL="514350" indent="-514350">
              <a:buFont typeface="Arial"/>
              <a:buChar char="•"/>
            </a:pPr>
            <a:r>
              <a:rPr lang="en-GB" err="1"/>
              <a:t>HttpSessionListener</a:t>
            </a:r>
            <a:endParaRPr lang="en-GB" err="1">
              <a:ea typeface="Calibri"/>
              <a:cs typeface="Calibri"/>
            </a:endParaRP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a:t>
            </a:fld>
            <a:endParaRPr lang="en-US" altLang="en-US"/>
          </a:p>
        </p:txBody>
      </p:sp>
      <p:sp>
        <p:nvSpPr>
          <p:cNvPr id="5" name="TextBox 4">
            <a:extLst>
              <a:ext uri="{FF2B5EF4-FFF2-40B4-BE49-F238E27FC236}">
                <a16:creationId xmlns="" xmlns:a16="http://schemas.microsoft.com/office/drawing/2014/main" id="{D7FCDC9A-23B2-CD28-AC09-E3D934F23ACB}"/>
              </a:ext>
            </a:extLst>
          </p:cNvPr>
          <p:cNvSpPr txBox="1"/>
          <p:nvPr/>
        </p:nvSpPr>
        <p:spPr>
          <a:xfrm>
            <a:off x="5757797" y="1029222"/>
            <a:ext cx="547804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Arial" panose="020B0604020202020204" pitchFamily="34" charset="0"/>
              <a:buChar char="•"/>
            </a:pPr>
            <a:r>
              <a:rPr lang="en-GB" sz="2800">
                <a:latin typeface="Calibri"/>
                <a:cs typeface="Arial"/>
              </a:rPr>
              <a:t>HttpSessionAttributeListener​</a:t>
            </a:r>
            <a:endParaRPr lang="en-US"/>
          </a:p>
          <a:p>
            <a:pPr marL="514350" indent="-514350">
              <a:buFont typeface="Arial" panose="020B0604020202020204" pitchFamily="34" charset="0"/>
              <a:buChar char="•"/>
            </a:pPr>
            <a:r>
              <a:rPr lang="en-GB" sz="2800">
                <a:latin typeface="Calibri"/>
                <a:cs typeface="Arial"/>
              </a:rPr>
              <a:t>HttpSessionBindingListener​</a:t>
            </a:r>
            <a:endParaRPr lang="en-GB" sz="2800">
              <a:latin typeface="Calibri"/>
              <a:ea typeface="Calibri"/>
              <a:cs typeface="Arial"/>
            </a:endParaRPr>
          </a:p>
          <a:p>
            <a:pPr marL="514350" indent="-514350">
              <a:buFont typeface="Arial" panose="020B0604020202020204" pitchFamily="34" charset="0"/>
              <a:buChar char="•"/>
            </a:pPr>
            <a:r>
              <a:rPr lang="en-GB" sz="2800">
                <a:latin typeface="Calibri"/>
                <a:cs typeface="Arial"/>
              </a:rPr>
              <a:t>HttpSessionActivationListener​</a:t>
            </a:r>
            <a:endParaRPr lang="en-GB" sz="2800">
              <a:latin typeface="Calibri"/>
              <a:ea typeface="Calibri"/>
              <a:cs typeface="Arial"/>
            </a:endParaRPr>
          </a:p>
          <a:p>
            <a:pPr marL="514350" indent="-514350">
              <a:buFont typeface="Arial" panose="020B0604020202020204" pitchFamily="34" charset="0"/>
              <a:buChar char="•"/>
            </a:pPr>
            <a:r>
              <a:rPr lang="en-GB" sz="2800">
                <a:latin typeface="Calibri"/>
                <a:cs typeface="Arial"/>
              </a:rPr>
              <a:t>HttpSessionContext (deprecated now)</a:t>
            </a:r>
            <a:r>
              <a:rPr lang="en-US" sz="2800">
                <a:latin typeface="Calibri"/>
                <a:cs typeface="Arial"/>
              </a:rPr>
              <a:t>​</a:t>
            </a:r>
            <a:endParaRPr lang="en-US" sz="2800">
              <a:latin typeface="Calibri"/>
              <a:ea typeface="Calibri"/>
              <a:cs typeface="Arial"/>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3545"/>
          </a:xfrm>
        </p:spPr>
        <p:txBody>
          <a:bodyPr/>
          <a:lstStyle/>
          <a:p>
            <a:r>
              <a:rPr lang="en-US" dirty="0"/>
              <a:t/>
            </a:r>
            <a:br>
              <a:rPr lang="en-US" dirty="0"/>
            </a:br>
            <a:r>
              <a:rPr lang="en-US" dirty="0"/>
              <a:t>MVC</a:t>
            </a:r>
            <a:br>
              <a:rPr lang="en-US" dirty="0"/>
            </a:br>
            <a:endParaRPr lang="en-US" dirty="0"/>
          </a:p>
        </p:txBody>
      </p:sp>
      <p:sp>
        <p:nvSpPr>
          <p:cNvPr id="3" name="Content Placeholder 2"/>
          <p:cNvSpPr>
            <a:spLocks noGrp="1"/>
          </p:cNvSpPr>
          <p:nvPr>
            <p:ph idx="1"/>
          </p:nvPr>
        </p:nvSpPr>
        <p:spPr>
          <a:xfrm>
            <a:off x="838200" y="1000108"/>
            <a:ext cx="10515600" cy="5176855"/>
          </a:xfrm>
        </p:spPr>
        <p:txBody>
          <a:bodyPr/>
          <a:lstStyle/>
          <a:p>
            <a:r>
              <a:rPr lang="en-GB" b="1" dirty="0"/>
              <a:t>MVC</a:t>
            </a:r>
            <a:r>
              <a:rPr lang="en-GB" dirty="0"/>
              <a:t> stands for Model View and Controller. It is a </a:t>
            </a:r>
            <a:r>
              <a:rPr lang="en-GB" b="1" dirty="0"/>
              <a:t>design pattern</a:t>
            </a:r>
            <a:r>
              <a:rPr lang="en-GB" dirty="0"/>
              <a:t> that separates the business logic, presentation logic and data.</a:t>
            </a:r>
          </a:p>
          <a:p>
            <a:r>
              <a:rPr lang="en-GB" b="1" dirty="0"/>
              <a:t>Controller</a:t>
            </a:r>
            <a:r>
              <a:rPr lang="en-GB" dirty="0"/>
              <a:t> acts as an interface between View and Model. Controller intercepts all the incoming requests.</a:t>
            </a:r>
          </a:p>
          <a:p>
            <a:r>
              <a:rPr lang="en-GB" b="1" dirty="0"/>
              <a:t>Model</a:t>
            </a:r>
            <a:r>
              <a:rPr lang="en-GB" dirty="0"/>
              <a:t> represents the state of the application i.e. data. It can also have business logic.</a:t>
            </a:r>
          </a:p>
          <a:p>
            <a:r>
              <a:rPr lang="en-GB" b="1" dirty="0"/>
              <a:t>View</a:t>
            </a:r>
            <a:r>
              <a:rPr lang="en-GB" dirty="0"/>
              <a:t> represents the </a:t>
            </a:r>
            <a:r>
              <a:rPr lang="en-GB" dirty="0" err="1"/>
              <a:t>presentaion</a:t>
            </a:r>
            <a:r>
              <a:rPr lang="en-GB" dirty="0"/>
              <a:t> i.e. UI(User Interface).</a:t>
            </a:r>
          </a:p>
          <a:p>
            <a:r>
              <a:rPr lang="en-GB" dirty="0"/>
              <a:t>Advantage of MVC</a:t>
            </a:r>
          </a:p>
          <a:p>
            <a:pPr marL="514350" indent="-514350">
              <a:buFont typeface="+mj-lt"/>
              <a:buAutoNum type="arabicPeriod"/>
            </a:pPr>
            <a:r>
              <a:rPr lang="en-GB" dirty="0"/>
              <a:t>Navigation Control is centralized</a:t>
            </a:r>
          </a:p>
          <a:p>
            <a:pPr marL="514350" indent="-514350">
              <a:buFont typeface="+mj-lt"/>
              <a:buAutoNum type="arabicPeriod"/>
            </a:pPr>
            <a:r>
              <a:rPr lang="en-GB" dirty="0"/>
              <a:t>Easy to maintain the large application</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160</a:t>
            </a:fld>
            <a:endParaRPr lang="en-US" alt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GB" dirty="0"/>
              <a:t>(Model 2) Architecture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161</a:t>
            </a:fld>
            <a:endParaRPr lang="en-US" altLang="en-US"/>
          </a:p>
        </p:txBody>
      </p:sp>
      <p:pic>
        <p:nvPicPr>
          <p:cNvPr id="5" name="Content Placeholder 4" descr="mvc architecture"/>
          <p:cNvPicPr>
            <a:picLocks noGrp="1"/>
          </p:cNvPicPr>
          <p:nvPr>
            <p:ph idx="1"/>
          </p:nvPr>
        </p:nvPicPr>
        <p:blipFill>
          <a:blip r:embed="rId2"/>
          <a:srcRect/>
          <a:stretch>
            <a:fillRect/>
          </a:stretch>
        </p:blipFill>
        <p:spPr bwMode="auto">
          <a:xfrm>
            <a:off x="3529012" y="2324100"/>
            <a:ext cx="5133975" cy="2886075"/>
          </a:xfrm>
          <a:prstGeom prst="rect">
            <a:avLst/>
          </a:prstGeom>
          <a:noFill/>
          <a:ln w="9525">
            <a:noFill/>
            <a:miter lim="800000"/>
            <a:headEnd/>
            <a:tailEnd/>
          </a:ln>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MVC Example</a:t>
            </a:r>
          </a:p>
        </p:txBody>
      </p:sp>
      <p:sp>
        <p:nvSpPr>
          <p:cNvPr id="3" name="Content Placeholder 2"/>
          <p:cNvSpPr>
            <a:spLocks noGrp="1"/>
          </p:cNvSpPr>
          <p:nvPr>
            <p:ph idx="1"/>
          </p:nvPr>
        </p:nvSpPr>
        <p:spPr>
          <a:xfrm>
            <a:off x="838200" y="1285860"/>
            <a:ext cx="10515600" cy="4891103"/>
          </a:xfrm>
        </p:spPr>
        <p:txBody>
          <a:bodyPr/>
          <a:lstStyle/>
          <a:p>
            <a:r>
              <a:rPr lang="en-GB" dirty="0"/>
              <a:t>In this example, we are using </a:t>
            </a:r>
            <a:r>
              <a:rPr lang="en-GB" dirty="0" err="1"/>
              <a:t>servlet</a:t>
            </a:r>
            <a:r>
              <a:rPr lang="en-GB" dirty="0"/>
              <a:t> as a controller, </a:t>
            </a:r>
            <a:r>
              <a:rPr lang="en-GB" dirty="0" err="1"/>
              <a:t>jsp</a:t>
            </a:r>
            <a:r>
              <a:rPr lang="en-GB" dirty="0"/>
              <a:t> as a view component, Java Bean class as a model.</a:t>
            </a:r>
          </a:p>
          <a:p>
            <a:r>
              <a:rPr lang="en-GB" dirty="0"/>
              <a:t>In this example, we have created 5 pages:</a:t>
            </a:r>
          </a:p>
          <a:p>
            <a:r>
              <a:rPr lang="en-GB" b="1" dirty="0"/>
              <a:t>index.jsp</a:t>
            </a:r>
            <a:r>
              <a:rPr lang="en-GB" dirty="0"/>
              <a:t> a page that gets input from the user.</a:t>
            </a:r>
          </a:p>
          <a:p>
            <a:r>
              <a:rPr lang="en-GB" b="1" dirty="0"/>
              <a:t>ControllerServlet.java</a:t>
            </a:r>
            <a:r>
              <a:rPr lang="en-GB" dirty="0"/>
              <a:t> a </a:t>
            </a:r>
            <a:r>
              <a:rPr lang="en-GB" dirty="0" err="1"/>
              <a:t>servlet</a:t>
            </a:r>
            <a:r>
              <a:rPr lang="en-GB" dirty="0"/>
              <a:t> that acts as a controller.</a:t>
            </a:r>
          </a:p>
          <a:p>
            <a:r>
              <a:rPr lang="en-GB" b="1" dirty="0"/>
              <a:t>login-success.jsp</a:t>
            </a:r>
            <a:r>
              <a:rPr lang="en-GB" dirty="0"/>
              <a:t> and </a:t>
            </a:r>
            <a:r>
              <a:rPr lang="en-GB" b="1" dirty="0"/>
              <a:t>login-error.jsp</a:t>
            </a:r>
            <a:r>
              <a:rPr lang="en-GB" dirty="0"/>
              <a:t> files acts as view components.</a:t>
            </a:r>
          </a:p>
          <a:p>
            <a:r>
              <a:rPr lang="en-GB" b="1" dirty="0"/>
              <a:t>web.xml</a:t>
            </a:r>
            <a:r>
              <a:rPr lang="en-GB" dirty="0"/>
              <a:t> file for mapping the </a:t>
            </a:r>
            <a:r>
              <a:rPr lang="en-GB" dirty="0" err="1"/>
              <a:t>servlet</a:t>
            </a:r>
            <a:r>
              <a:rPr lang="en-GB" dirty="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162</a:t>
            </a:fld>
            <a:endParaRPr lang="en-US" altLang="en-US"/>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b="1" dirty="0"/>
              <a:t> </a:t>
            </a:r>
            <a:r>
              <a:rPr lang="en-US" i="1" dirty="0"/>
              <a:t>File: index.jsp</a:t>
            </a:r>
            <a:endParaRPr lang="en-US" dirty="0"/>
          </a:p>
        </p:txBody>
      </p:sp>
      <p:sp>
        <p:nvSpPr>
          <p:cNvPr id="3" name="Content Placeholder 2"/>
          <p:cNvSpPr>
            <a:spLocks noGrp="1"/>
          </p:cNvSpPr>
          <p:nvPr>
            <p:ph idx="1"/>
          </p:nvPr>
        </p:nvSpPr>
        <p:spPr>
          <a:xfrm>
            <a:off x="838200" y="1142984"/>
            <a:ext cx="10515600" cy="5033979"/>
          </a:xfrm>
        </p:spPr>
        <p:txBody>
          <a:bodyPr/>
          <a:lstStyle/>
          <a:p>
            <a:pPr>
              <a:buNone/>
            </a:pPr>
            <a:r>
              <a:rPr lang="en-US" dirty="0"/>
              <a:t>&lt;form action="</a:t>
            </a:r>
            <a:r>
              <a:rPr lang="en-US" dirty="0" err="1"/>
              <a:t>ControllerServlet</a:t>
            </a:r>
            <a:r>
              <a:rPr lang="en-US" dirty="0"/>
              <a:t>" method="post"&gt;  </a:t>
            </a:r>
          </a:p>
          <a:p>
            <a:pPr>
              <a:buNone/>
            </a:pPr>
            <a:r>
              <a:rPr lang="en-US" dirty="0"/>
              <a:t>Name:&lt;input type="text" name="name"&gt;&lt;</a:t>
            </a:r>
            <a:r>
              <a:rPr lang="en-US" dirty="0" err="1"/>
              <a:t>br</a:t>
            </a:r>
            <a:r>
              <a:rPr lang="en-US" dirty="0"/>
              <a:t>&gt;  </a:t>
            </a:r>
          </a:p>
          <a:p>
            <a:pPr>
              <a:buNone/>
            </a:pPr>
            <a:r>
              <a:rPr lang="en-US" dirty="0"/>
              <a:t>Password:&lt;input type="password" name="password"&gt;&lt;</a:t>
            </a:r>
            <a:r>
              <a:rPr lang="en-US" dirty="0" err="1"/>
              <a:t>br</a:t>
            </a:r>
            <a:r>
              <a:rPr lang="en-US" dirty="0"/>
              <a:t>&gt;  </a:t>
            </a:r>
          </a:p>
          <a:p>
            <a:pPr>
              <a:buNone/>
            </a:pPr>
            <a:r>
              <a:rPr lang="en-US" dirty="0"/>
              <a:t>&lt;input type="submit" value="login"&gt;  </a:t>
            </a:r>
          </a:p>
          <a:p>
            <a:pPr>
              <a:buNone/>
            </a:pPr>
            <a:r>
              <a:rPr lang="en-US" dirty="0"/>
              <a:t>&lt;/form&gt;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163</a:t>
            </a:fld>
            <a:endParaRPr lang="en-US" alt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i="1" dirty="0"/>
              <a:t>File: </a:t>
            </a:r>
            <a:r>
              <a:rPr lang="en-US" i="1" dirty="0" err="1"/>
              <a:t>ControllerServlet</a:t>
            </a: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US" b="1" dirty="0"/>
              <a:t>package</a:t>
            </a:r>
            <a:r>
              <a:rPr lang="en-US" dirty="0"/>
              <a:t> </a:t>
            </a:r>
            <a:r>
              <a:rPr lang="en-US" dirty="0" err="1"/>
              <a:t>com.javatpoint</a:t>
            </a:r>
            <a:r>
              <a:rPr lang="en-US" dirty="0"/>
              <a:t>;  </a:t>
            </a:r>
          </a:p>
          <a:p>
            <a:pPr>
              <a:spcBef>
                <a:spcPts val="0"/>
              </a:spcBef>
              <a:buNone/>
            </a:pPr>
            <a:r>
              <a:rPr lang="en-US" b="1" dirty="0"/>
              <a:t>import</a:t>
            </a:r>
            <a:r>
              <a:rPr lang="en-US" dirty="0"/>
              <a:t> </a:t>
            </a:r>
            <a:r>
              <a:rPr lang="en-US" dirty="0" err="1"/>
              <a:t>java.io.IOException</a:t>
            </a:r>
            <a:r>
              <a:rPr lang="en-US" dirty="0"/>
              <a:t>;  </a:t>
            </a:r>
          </a:p>
          <a:p>
            <a:pPr>
              <a:spcBef>
                <a:spcPts val="0"/>
              </a:spcBef>
              <a:buNone/>
            </a:pPr>
            <a:r>
              <a:rPr lang="en-US" b="1" dirty="0"/>
              <a:t>import</a:t>
            </a:r>
            <a:r>
              <a:rPr lang="en-US" dirty="0"/>
              <a:t> </a:t>
            </a:r>
            <a:r>
              <a:rPr lang="en-US" dirty="0" err="1"/>
              <a:t>java.io.PrintWriter</a:t>
            </a:r>
            <a:r>
              <a:rPr lang="en-US" dirty="0"/>
              <a:t>;  </a:t>
            </a:r>
          </a:p>
          <a:p>
            <a:pPr>
              <a:spcBef>
                <a:spcPts val="0"/>
              </a:spcBef>
              <a:buNone/>
            </a:pPr>
            <a:r>
              <a:rPr lang="en-US" b="1" dirty="0"/>
              <a:t>import</a:t>
            </a:r>
            <a:r>
              <a:rPr lang="en-US" dirty="0"/>
              <a:t> </a:t>
            </a:r>
            <a:r>
              <a:rPr lang="en-US" dirty="0" err="1"/>
              <a:t>javax.servlet.RequestDispatcher</a:t>
            </a:r>
            <a:r>
              <a:rPr lang="en-US" dirty="0"/>
              <a:t>;  </a:t>
            </a:r>
          </a:p>
          <a:p>
            <a:pPr>
              <a:spcBef>
                <a:spcPts val="0"/>
              </a:spcBef>
              <a:buNone/>
            </a:pPr>
            <a:r>
              <a:rPr lang="en-US" b="1" dirty="0"/>
              <a:t>import</a:t>
            </a:r>
            <a:r>
              <a:rPr lang="en-US" dirty="0"/>
              <a:t> </a:t>
            </a:r>
            <a:r>
              <a:rPr lang="en-US" dirty="0" err="1"/>
              <a:t>javax.servlet.ServletException</a:t>
            </a:r>
            <a:r>
              <a:rPr lang="en-US" dirty="0"/>
              <a:t>;  </a:t>
            </a:r>
          </a:p>
          <a:p>
            <a:pPr>
              <a:spcBef>
                <a:spcPts val="0"/>
              </a:spcBef>
              <a:buNone/>
            </a:pPr>
            <a:r>
              <a:rPr lang="en-US" b="1" dirty="0"/>
              <a:t>import</a:t>
            </a:r>
            <a:r>
              <a:rPr lang="en-US" dirty="0"/>
              <a:t> </a:t>
            </a:r>
            <a:r>
              <a:rPr lang="en-US" dirty="0" err="1"/>
              <a:t>javax.servlet.http.HttpServlet</a:t>
            </a:r>
            <a:r>
              <a:rPr lang="en-US" dirty="0"/>
              <a:t>;  </a:t>
            </a:r>
          </a:p>
          <a:p>
            <a:pPr>
              <a:spcBef>
                <a:spcPts val="0"/>
              </a:spcBef>
              <a:buNone/>
            </a:pPr>
            <a:r>
              <a:rPr lang="en-US" b="1" dirty="0"/>
              <a:t>import</a:t>
            </a:r>
            <a:r>
              <a:rPr lang="en-US" dirty="0"/>
              <a:t> </a:t>
            </a:r>
            <a:r>
              <a:rPr lang="en-US" dirty="0" err="1"/>
              <a:t>javax.servlet.http.HttpServletRequest</a:t>
            </a:r>
            <a:r>
              <a:rPr lang="en-US" dirty="0"/>
              <a:t>;  </a:t>
            </a:r>
          </a:p>
          <a:p>
            <a:pPr>
              <a:spcBef>
                <a:spcPts val="0"/>
              </a:spcBef>
              <a:buNone/>
            </a:pPr>
            <a:r>
              <a:rPr lang="en-US" b="1" dirty="0"/>
              <a:t>import</a:t>
            </a:r>
            <a:r>
              <a:rPr lang="en-US" dirty="0"/>
              <a:t> </a:t>
            </a:r>
            <a:r>
              <a:rPr lang="en-US" dirty="0" err="1"/>
              <a:t>javax.servlet.http.HttpServletResponse</a:t>
            </a:r>
            <a:r>
              <a:rPr lang="en-US" dirty="0"/>
              <a:t>;  </a:t>
            </a:r>
          </a:p>
          <a:p>
            <a:pPr>
              <a:spcBef>
                <a:spcPts val="0"/>
              </a:spcBef>
              <a:buNone/>
            </a:pPr>
            <a:r>
              <a:rPr lang="en-US" b="1" dirty="0"/>
              <a:t>public</a:t>
            </a:r>
            <a:r>
              <a:rPr lang="en-US" dirty="0"/>
              <a:t> </a:t>
            </a:r>
            <a:r>
              <a:rPr lang="en-US" b="1" dirty="0"/>
              <a:t>class</a:t>
            </a:r>
            <a:r>
              <a:rPr lang="en-US" dirty="0"/>
              <a:t> </a:t>
            </a:r>
            <a:r>
              <a:rPr lang="en-US" dirty="0" err="1"/>
              <a:t>ControllerServlet</a:t>
            </a:r>
            <a:r>
              <a:rPr lang="en-US" dirty="0"/>
              <a:t> </a:t>
            </a:r>
            <a:r>
              <a:rPr lang="en-US" b="1" dirty="0"/>
              <a:t>extends</a:t>
            </a:r>
            <a:r>
              <a:rPr lang="en-US" dirty="0"/>
              <a:t> </a:t>
            </a:r>
            <a:r>
              <a:rPr lang="en-US" dirty="0" err="1"/>
              <a:t>HttpServlet</a:t>
            </a:r>
            <a:r>
              <a:rPr lang="en-US" dirty="0"/>
              <a:t> {  </a:t>
            </a:r>
          </a:p>
          <a:p>
            <a:pPr>
              <a:spcBef>
                <a:spcPts val="0"/>
              </a:spcBef>
              <a:buNone/>
            </a:pPr>
            <a:r>
              <a:rPr lang="en-US" dirty="0"/>
              <a:t>    </a:t>
            </a:r>
            <a:r>
              <a:rPr lang="en-US" b="1" dirty="0"/>
              <a:t>protected</a:t>
            </a:r>
            <a:r>
              <a:rPr lang="en-US" dirty="0"/>
              <a:t> </a:t>
            </a:r>
            <a:r>
              <a:rPr lang="en-US" b="1" dirty="0"/>
              <a:t>void</a:t>
            </a:r>
            <a:r>
              <a:rPr lang="en-US" dirty="0"/>
              <a:t> </a:t>
            </a:r>
            <a:r>
              <a:rPr lang="en-US" dirty="0" err="1"/>
              <a:t>doPost</a:t>
            </a:r>
            <a:r>
              <a:rPr lang="en-US" dirty="0"/>
              <a:t>(</a:t>
            </a:r>
            <a:r>
              <a:rPr lang="en-US" dirty="0" err="1"/>
              <a:t>HttpServletRequest</a:t>
            </a:r>
            <a:r>
              <a:rPr lang="en-US" dirty="0"/>
              <a:t> request, </a:t>
            </a:r>
            <a:r>
              <a:rPr lang="en-US" dirty="0" err="1"/>
              <a:t>HttpServletResponse</a:t>
            </a:r>
            <a:r>
              <a:rPr lang="en-US" dirty="0"/>
              <a:t> response)  </a:t>
            </a:r>
          </a:p>
          <a:p>
            <a:pPr>
              <a:spcBef>
                <a:spcPts val="0"/>
              </a:spcBef>
              <a:buNone/>
            </a:pPr>
            <a:r>
              <a:rPr lang="en-US" dirty="0"/>
              <a:t>            </a:t>
            </a:r>
            <a:r>
              <a:rPr lang="en-US" b="1" dirty="0"/>
              <a:t>throws</a:t>
            </a:r>
            <a:r>
              <a:rPr lang="en-US" dirty="0"/>
              <a:t> </a:t>
            </a:r>
            <a:r>
              <a:rPr lang="en-US" dirty="0" err="1"/>
              <a:t>ServletException</a:t>
            </a:r>
            <a:r>
              <a:rPr lang="en-US" dirty="0"/>
              <a:t>, </a:t>
            </a:r>
            <a:r>
              <a:rPr lang="en-US" dirty="0" err="1"/>
              <a:t>IOException</a:t>
            </a:r>
            <a:r>
              <a:rPr lang="en-US" dirty="0"/>
              <a:t> {  </a:t>
            </a:r>
          </a:p>
          <a:p>
            <a:pPr>
              <a:spcBef>
                <a:spcPts val="0"/>
              </a:spcBef>
              <a:buNone/>
            </a:pPr>
            <a:r>
              <a:rPr lang="en-US" dirty="0"/>
              <a:t>        </a:t>
            </a:r>
            <a:r>
              <a:rPr lang="en-US" dirty="0" err="1"/>
              <a:t>response.setContentType</a:t>
            </a:r>
            <a:r>
              <a:rPr lang="en-US" dirty="0"/>
              <a:t>("text/html");  </a:t>
            </a:r>
          </a:p>
          <a:p>
            <a:pPr>
              <a:spcBef>
                <a:spcPts val="0"/>
              </a:spcBef>
              <a:buNone/>
            </a:pPr>
            <a:r>
              <a:rPr lang="en-US" dirty="0"/>
              <a:t>        </a:t>
            </a:r>
            <a:r>
              <a:rPr lang="en-US" dirty="0" err="1"/>
              <a:t>PrintWriter</a:t>
            </a:r>
            <a:r>
              <a:rPr lang="en-US" dirty="0"/>
              <a:t> out=</a:t>
            </a:r>
            <a:r>
              <a:rPr lang="en-US" dirty="0" err="1"/>
              <a:t>response.getWriter</a:t>
            </a:r>
            <a:r>
              <a:rPr lang="en-US" dirty="0"/>
              <a:t>();  </a:t>
            </a:r>
          </a:p>
          <a:p>
            <a:pPr>
              <a:spcBef>
                <a:spcPts val="0"/>
              </a:spcBef>
              <a:buNone/>
            </a:pPr>
            <a:r>
              <a:rPr lang="en-US" dirty="0"/>
              <a:t>          </a:t>
            </a:r>
          </a:p>
          <a:p>
            <a:pPr>
              <a:spcBef>
                <a:spcPts val="0"/>
              </a:spcBef>
              <a:buNone/>
            </a:pPr>
            <a:r>
              <a:rPr lang="en-US" dirty="0"/>
              <a:t>        String name=</a:t>
            </a:r>
            <a:r>
              <a:rPr lang="en-US" dirty="0" err="1"/>
              <a:t>request.getParameter</a:t>
            </a:r>
            <a:r>
              <a:rPr lang="en-US" dirty="0"/>
              <a:t>("name");  </a:t>
            </a:r>
          </a:p>
          <a:p>
            <a:pPr>
              <a:spcBef>
                <a:spcPts val="0"/>
              </a:spcBef>
              <a:buNone/>
            </a:pPr>
            <a:r>
              <a:rPr lang="en-US" dirty="0"/>
              <a:t>        String password=</a:t>
            </a:r>
            <a:r>
              <a:rPr lang="en-US" dirty="0" err="1"/>
              <a:t>request.getParameter</a:t>
            </a:r>
            <a:r>
              <a:rPr lang="en-US" dirty="0"/>
              <a:t>("password");  </a:t>
            </a:r>
          </a:p>
          <a:p>
            <a:pPr>
              <a:spcBef>
                <a:spcPts val="0"/>
              </a:spcBef>
              <a:buNone/>
            </a:pPr>
            <a:r>
              <a:rPr lang="en-US" dirty="0"/>
              <a:t>          </a:t>
            </a:r>
          </a:p>
          <a:p>
            <a:pPr>
              <a:spcBef>
                <a:spcPts val="0"/>
              </a:spcBef>
              <a:buNone/>
            </a:pPr>
            <a:r>
              <a:rPr lang="en-US" dirty="0"/>
              <a:t>        </a:t>
            </a:r>
            <a:r>
              <a:rPr lang="en-US" dirty="0" err="1"/>
              <a:t>LoginBean</a:t>
            </a:r>
            <a:r>
              <a:rPr lang="en-US" dirty="0"/>
              <a:t> bean=</a:t>
            </a:r>
            <a:r>
              <a:rPr lang="en-US" b="1" dirty="0"/>
              <a:t>new</a:t>
            </a:r>
            <a:r>
              <a:rPr lang="en-US" dirty="0"/>
              <a:t> </a:t>
            </a:r>
            <a:r>
              <a:rPr lang="en-US" dirty="0" err="1"/>
              <a:t>LoginBean</a:t>
            </a:r>
            <a:r>
              <a:rPr lang="en-US" dirty="0"/>
              <a:t>();  </a:t>
            </a:r>
          </a:p>
          <a:p>
            <a:pPr>
              <a:spcBef>
                <a:spcPts val="0"/>
              </a:spcBef>
              <a:buNone/>
            </a:pPr>
            <a:r>
              <a:rPr lang="en-US" dirty="0"/>
              <a:t>        </a:t>
            </a:r>
            <a:r>
              <a:rPr lang="en-US" dirty="0" err="1"/>
              <a:t>bean.setName</a:t>
            </a:r>
            <a:r>
              <a:rPr lang="en-US" dirty="0"/>
              <a:t>(name);  </a:t>
            </a:r>
          </a:p>
          <a:p>
            <a:pPr>
              <a:spcBef>
                <a:spcPts val="0"/>
              </a:spcBef>
              <a:buNone/>
            </a:pPr>
            <a:r>
              <a:rPr lang="en-US" dirty="0"/>
              <a:t>        </a:t>
            </a:r>
            <a:r>
              <a:rPr lang="en-US" dirty="0" err="1"/>
              <a:t>bean.setPassword</a:t>
            </a:r>
            <a:r>
              <a:rPr lang="en-US" dirty="0"/>
              <a:t>(password);  </a:t>
            </a:r>
          </a:p>
          <a:p>
            <a:pPr>
              <a:spcBef>
                <a:spcPts val="0"/>
              </a:spcBef>
              <a:buNone/>
            </a:pPr>
            <a:r>
              <a:rPr lang="en-US" dirty="0"/>
              <a:t>        </a:t>
            </a:r>
            <a:r>
              <a:rPr lang="en-US" dirty="0" err="1"/>
              <a:t>request.setAttribute</a:t>
            </a:r>
            <a:r>
              <a:rPr lang="en-US" dirty="0"/>
              <a:t>("</a:t>
            </a:r>
            <a:r>
              <a:rPr lang="en-US" dirty="0" err="1"/>
              <a:t>bean",bean</a:t>
            </a:r>
            <a:r>
              <a:rPr lang="en-US" dirty="0"/>
              <a:t>);  </a:t>
            </a:r>
          </a:p>
          <a:p>
            <a:pPr>
              <a:spcBef>
                <a:spcPts val="0"/>
              </a:spcBef>
              <a:buNone/>
            </a:pPr>
            <a:r>
              <a:rPr lang="en-US" dirty="0"/>
              <a:t>          </a:t>
            </a:r>
          </a:p>
          <a:p>
            <a:pPr>
              <a:spcBef>
                <a:spcPts val="0"/>
              </a:spcBef>
              <a:buNone/>
            </a:pPr>
            <a:r>
              <a:rPr lang="en-US" dirty="0"/>
              <a:t>        </a:t>
            </a:r>
            <a:r>
              <a:rPr lang="en-US" b="1" dirty="0" err="1"/>
              <a:t>boolean</a:t>
            </a:r>
            <a:r>
              <a:rPr lang="en-US" dirty="0"/>
              <a:t> status=</a:t>
            </a:r>
            <a:r>
              <a:rPr lang="en-US" dirty="0" err="1"/>
              <a:t>bean.validate</a:t>
            </a:r>
            <a:r>
              <a:rPr lang="en-US" dirty="0"/>
              <a:t>();  </a:t>
            </a:r>
          </a:p>
          <a:p>
            <a:pPr>
              <a:spcBef>
                <a:spcPts val="0"/>
              </a:spcBef>
              <a:buNone/>
            </a:pPr>
            <a:r>
              <a:rPr lang="en-US" dirty="0"/>
              <a:t>          </a:t>
            </a:r>
          </a:p>
          <a:p>
            <a:pPr>
              <a:spcBef>
                <a:spcPts val="0"/>
              </a:spcBef>
              <a:buNone/>
            </a:pPr>
            <a:r>
              <a:rPr lang="en-US" dirty="0"/>
              <a:t>        </a:t>
            </a:r>
            <a:r>
              <a:rPr lang="en-US" b="1" dirty="0"/>
              <a:t>if</a:t>
            </a:r>
            <a:r>
              <a:rPr lang="en-US" dirty="0"/>
              <a:t>(status){  </a:t>
            </a:r>
          </a:p>
          <a:p>
            <a:pPr>
              <a:spcBef>
                <a:spcPts val="0"/>
              </a:spcBef>
              <a:buNone/>
            </a:pPr>
            <a:r>
              <a:rPr lang="en-US" dirty="0"/>
              <a:t>            </a:t>
            </a:r>
            <a:r>
              <a:rPr lang="en-US" dirty="0" err="1"/>
              <a:t>RequestDispatcher</a:t>
            </a:r>
            <a:r>
              <a:rPr lang="en-US" dirty="0"/>
              <a:t> rd=</a:t>
            </a:r>
            <a:r>
              <a:rPr lang="en-US" dirty="0" err="1"/>
              <a:t>request.getRequestDispatcher</a:t>
            </a:r>
            <a:r>
              <a:rPr lang="en-US" dirty="0"/>
              <a:t>("login-success.jsp");  </a:t>
            </a:r>
          </a:p>
          <a:p>
            <a:pPr>
              <a:spcBef>
                <a:spcPts val="0"/>
              </a:spcBef>
              <a:buNone/>
            </a:pPr>
            <a:r>
              <a:rPr lang="en-US" dirty="0"/>
              <a:t>            </a:t>
            </a:r>
            <a:r>
              <a:rPr lang="en-US" dirty="0" err="1"/>
              <a:t>rd.forward</a:t>
            </a:r>
            <a:r>
              <a:rPr lang="en-US" dirty="0"/>
              <a:t>(request, response);  </a:t>
            </a:r>
          </a:p>
          <a:p>
            <a:pPr>
              <a:spcBef>
                <a:spcPts val="0"/>
              </a:spcBef>
              <a:buNone/>
            </a:pPr>
            <a:r>
              <a:rPr lang="en-US" dirty="0"/>
              <a:t>        }  </a:t>
            </a:r>
          </a:p>
          <a:p>
            <a:pPr>
              <a:spcBef>
                <a:spcPts val="0"/>
              </a:spcBef>
              <a:buNone/>
            </a:pPr>
            <a:r>
              <a:rPr lang="en-US" dirty="0"/>
              <a:t>        </a:t>
            </a:r>
            <a:r>
              <a:rPr lang="en-US" b="1" dirty="0"/>
              <a:t>else</a:t>
            </a:r>
            <a:r>
              <a:rPr lang="en-US" dirty="0"/>
              <a:t>{  </a:t>
            </a:r>
          </a:p>
          <a:p>
            <a:pPr>
              <a:spcBef>
                <a:spcPts val="0"/>
              </a:spcBef>
              <a:buNone/>
            </a:pPr>
            <a:r>
              <a:rPr lang="en-US" dirty="0"/>
              <a:t>            </a:t>
            </a:r>
            <a:r>
              <a:rPr lang="en-US" dirty="0" err="1"/>
              <a:t>RequestDispatcher</a:t>
            </a:r>
            <a:r>
              <a:rPr lang="en-US" dirty="0"/>
              <a:t> rd=</a:t>
            </a:r>
            <a:r>
              <a:rPr lang="en-US" dirty="0" err="1"/>
              <a:t>request.getRequestDispatcher</a:t>
            </a:r>
            <a:r>
              <a:rPr lang="en-US" dirty="0"/>
              <a:t>("login-error.jsp");  </a:t>
            </a:r>
          </a:p>
          <a:p>
            <a:pPr>
              <a:spcBef>
                <a:spcPts val="0"/>
              </a:spcBef>
              <a:buNone/>
            </a:pPr>
            <a:r>
              <a:rPr lang="en-US" dirty="0"/>
              <a:t>            </a:t>
            </a:r>
            <a:r>
              <a:rPr lang="en-US" dirty="0" err="1"/>
              <a:t>rd.forward</a:t>
            </a:r>
            <a:r>
              <a:rPr lang="en-US" dirty="0"/>
              <a:t>(request, response);  </a:t>
            </a:r>
          </a:p>
          <a:p>
            <a:pPr>
              <a:spcBef>
                <a:spcPts val="0"/>
              </a:spcBef>
              <a:buNone/>
            </a:pPr>
            <a:r>
              <a:rPr lang="en-US" dirty="0"/>
              <a:t>        }  </a:t>
            </a:r>
          </a:p>
          <a:p>
            <a:pPr>
              <a:spcBef>
                <a:spcPts val="0"/>
              </a:spcBef>
              <a:buNone/>
            </a:pPr>
            <a:r>
              <a:rPr lang="en-US" dirty="0"/>
              <a:t>      </a:t>
            </a:r>
          </a:p>
          <a:p>
            <a:pPr>
              <a:spcBef>
                <a:spcPts val="0"/>
              </a:spcBef>
              <a:buNone/>
            </a:pPr>
            <a:r>
              <a:rPr lang="en-US" dirty="0"/>
              <a:t>    }  </a:t>
            </a:r>
          </a:p>
          <a:p>
            <a:pPr>
              <a:spcBef>
                <a:spcPts val="0"/>
              </a:spcBef>
              <a:buNone/>
            </a:pPr>
            <a:r>
              <a:rPr lang="en-US" dirty="0"/>
              <a:t>  </a:t>
            </a:r>
          </a:p>
          <a:p>
            <a:pPr>
              <a:spcBef>
                <a:spcPts val="0"/>
              </a:spcBef>
              <a:buNone/>
            </a:pPr>
            <a:r>
              <a:rPr lang="en-US" dirty="0"/>
              <a:t>    @Override  </a:t>
            </a:r>
          </a:p>
          <a:p>
            <a:pPr>
              <a:spcBef>
                <a:spcPts val="0"/>
              </a:spcBef>
              <a:buNone/>
            </a:pPr>
            <a:r>
              <a:rPr lang="en-US" dirty="0"/>
              <a:t>    </a:t>
            </a:r>
            <a:r>
              <a:rPr lang="en-US" b="1" dirty="0"/>
              <a:t>protected</a:t>
            </a:r>
            <a:r>
              <a:rPr lang="en-US" dirty="0"/>
              <a:t> </a:t>
            </a:r>
            <a:r>
              <a:rPr lang="en-US" b="1" dirty="0"/>
              <a:t>void</a:t>
            </a:r>
            <a:r>
              <a:rPr lang="en-US" dirty="0"/>
              <a:t> </a:t>
            </a:r>
            <a:r>
              <a:rPr lang="en-US" dirty="0" err="1"/>
              <a:t>doGet</a:t>
            </a:r>
            <a:r>
              <a:rPr lang="en-US" dirty="0"/>
              <a:t>(</a:t>
            </a:r>
            <a:r>
              <a:rPr lang="en-US" dirty="0" err="1"/>
              <a:t>HttpServletRequest</a:t>
            </a:r>
            <a:r>
              <a:rPr lang="en-US" dirty="0"/>
              <a:t> </a:t>
            </a:r>
            <a:r>
              <a:rPr lang="en-US" dirty="0" err="1"/>
              <a:t>req</a:t>
            </a:r>
            <a:r>
              <a:rPr lang="en-US" dirty="0"/>
              <a:t>, </a:t>
            </a:r>
            <a:r>
              <a:rPr lang="en-US" dirty="0" err="1"/>
              <a:t>HttpServletResponse</a:t>
            </a:r>
            <a:r>
              <a:rPr lang="en-US" dirty="0"/>
              <a:t> </a:t>
            </a:r>
            <a:r>
              <a:rPr lang="en-US" dirty="0" err="1"/>
              <a:t>resp</a:t>
            </a:r>
            <a:r>
              <a:rPr lang="en-US" dirty="0"/>
              <a:t>)  </a:t>
            </a:r>
          </a:p>
          <a:p>
            <a:pPr>
              <a:spcBef>
                <a:spcPts val="0"/>
              </a:spcBef>
              <a:buNone/>
            </a:pPr>
            <a:r>
              <a:rPr lang="en-US" dirty="0"/>
              <a:t>            </a:t>
            </a:r>
            <a:r>
              <a:rPr lang="en-US" b="1" dirty="0"/>
              <a:t>throws</a:t>
            </a:r>
            <a:r>
              <a:rPr lang="en-US" dirty="0"/>
              <a:t> </a:t>
            </a:r>
            <a:r>
              <a:rPr lang="en-US" dirty="0" err="1"/>
              <a:t>ServletException</a:t>
            </a:r>
            <a:r>
              <a:rPr lang="en-US" dirty="0"/>
              <a:t>, </a:t>
            </a:r>
            <a:r>
              <a:rPr lang="en-US" dirty="0" err="1"/>
              <a:t>IOException</a:t>
            </a:r>
            <a:r>
              <a:rPr lang="en-US" dirty="0"/>
              <a:t> {  </a:t>
            </a:r>
          </a:p>
          <a:p>
            <a:pPr>
              <a:spcBef>
                <a:spcPts val="0"/>
              </a:spcBef>
              <a:buNone/>
            </a:pPr>
            <a:r>
              <a:rPr lang="en-US" dirty="0"/>
              <a:t>        </a:t>
            </a:r>
            <a:r>
              <a:rPr lang="en-US" dirty="0" err="1"/>
              <a:t>doPost</a:t>
            </a:r>
            <a:r>
              <a:rPr lang="en-US" dirty="0"/>
              <a:t>(</a:t>
            </a:r>
            <a:r>
              <a:rPr lang="en-US" dirty="0" err="1"/>
              <a:t>req</a:t>
            </a:r>
            <a:r>
              <a:rPr lang="en-US" dirty="0"/>
              <a:t>, </a:t>
            </a:r>
            <a:r>
              <a:rPr lang="en-US" dirty="0" err="1"/>
              <a:t>resp</a:t>
            </a:r>
            <a:r>
              <a:rPr lang="en-US" dirty="0"/>
              <a:t>);  </a:t>
            </a:r>
          </a:p>
          <a:p>
            <a:pPr>
              <a:spcBef>
                <a:spcPts val="0"/>
              </a:spcBef>
              <a:buNone/>
            </a:pPr>
            <a:r>
              <a:rPr lang="en-US" dirty="0"/>
              <a:t>    }  </a:t>
            </a:r>
          </a:p>
          <a:p>
            <a:pPr>
              <a:spcBef>
                <a:spcPts val="0"/>
              </a:spcBef>
              <a:buNone/>
            </a:pPr>
            <a:r>
              <a:rPr lang="en-US"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164</a:t>
            </a:fld>
            <a:endParaRPr lang="en-US" altLang="en-US"/>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File: LoginBean.java</a:t>
            </a:r>
            <a:endParaRPr lang="en-US" dirty="0"/>
          </a:p>
        </p:txBody>
      </p:sp>
      <p:sp>
        <p:nvSpPr>
          <p:cNvPr id="3" name="Content Placeholder 2"/>
          <p:cNvSpPr>
            <a:spLocks noGrp="1"/>
          </p:cNvSpPr>
          <p:nvPr>
            <p:ph idx="1"/>
          </p:nvPr>
        </p:nvSpPr>
        <p:spPr/>
        <p:txBody>
          <a:bodyPr/>
          <a:lstStyle/>
          <a:p>
            <a:pPr>
              <a:spcBef>
                <a:spcPts val="0"/>
              </a:spcBef>
              <a:buNone/>
            </a:pPr>
            <a:r>
              <a:rPr lang="en-US" b="1" dirty="0"/>
              <a:t>package</a:t>
            </a:r>
            <a:r>
              <a:rPr lang="en-US" dirty="0"/>
              <a:t> </a:t>
            </a:r>
            <a:r>
              <a:rPr lang="en-US" dirty="0" err="1"/>
              <a:t>com.javatpoint</a:t>
            </a:r>
            <a:r>
              <a:rPr lang="en-US" dirty="0"/>
              <a:t>;  </a:t>
            </a:r>
          </a:p>
          <a:p>
            <a:pPr>
              <a:spcBef>
                <a:spcPts val="0"/>
              </a:spcBef>
              <a:buNone/>
            </a:pPr>
            <a:r>
              <a:rPr lang="en-US" b="1" dirty="0"/>
              <a:t>public</a:t>
            </a:r>
            <a:r>
              <a:rPr lang="en-US" dirty="0"/>
              <a:t> </a:t>
            </a:r>
            <a:r>
              <a:rPr lang="en-US" b="1" dirty="0"/>
              <a:t>class</a:t>
            </a:r>
            <a:r>
              <a:rPr lang="en-US" dirty="0"/>
              <a:t> </a:t>
            </a:r>
            <a:r>
              <a:rPr lang="en-US" dirty="0" err="1"/>
              <a:t>LoginBean</a:t>
            </a:r>
            <a:r>
              <a:rPr lang="en-US" dirty="0"/>
              <a:t> {  </a:t>
            </a:r>
          </a:p>
          <a:p>
            <a:pPr>
              <a:spcBef>
                <a:spcPts val="0"/>
              </a:spcBef>
              <a:buNone/>
            </a:pPr>
            <a:r>
              <a:rPr lang="en-US" b="1" dirty="0"/>
              <a:t>private</a:t>
            </a:r>
            <a:r>
              <a:rPr lang="en-US" dirty="0"/>
              <a:t> String </a:t>
            </a:r>
            <a:r>
              <a:rPr lang="en-US" dirty="0" err="1"/>
              <a:t>name,password</a:t>
            </a:r>
            <a:r>
              <a:rPr lang="en-US" dirty="0"/>
              <a:t>;  </a:t>
            </a:r>
          </a:p>
          <a:p>
            <a:pPr>
              <a:spcBef>
                <a:spcPts val="0"/>
              </a:spcBef>
              <a:buNone/>
            </a:pPr>
            <a:r>
              <a:rPr lang="en-US" dirty="0"/>
              <a:t>  </a:t>
            </a:r>
          </a:p>
          <a:p>
            <a:pPr>
              <a:spcBef>
                <a:spcPts val="0"/>
              </a:spcBef>
              <a:buNone/>
            </a:pPr>
            <a:r>
              <a:rPr lang="en-US" b="1" dirty="0"/>
              <a:t>public</a:t>
            </a:r>
            <a:r>
              <a:rPr lang="en-US" dirty="0"/>
              <a:t> String </a:t>
            </a:r>
            <a:r>
              <a:rPr lang="en-US" dirty="0" err="1"/>
              <a:t>getName</a:t>
            </a:r>
            <a:r>
              <a:rPr lang="en-US" dirty="0"/>
              <a:t>() {  </a:t>
            </a:r>
          </a:p>
          <a:p>
            <a:pPr>
              <a:spcBef>
                <a:spcPts val="0"/>
              </a:spcBef>
              <a:buNone/>
            </a:pPr>
            <a:r>
              <a:rPr lang="en-US" dirty="0"/>
              <a:t>    </a:t>
            </a:r>
            <a:r>
              <a:rPr lang="en-US" b="1" dirty="0"/>
              <a:t>return</a:t>
            </a:r>
            <a:r>
              <a:rPr lang="en-US" dirty="0"/>
              <a:t> name;  </a:t>
            </a:r>
          </a:p>
          <a:p>
            <a:pPr>
              <a:spcBef>
                <a:spcPts val="0"/>
              </a:spcBef>
              <a:buNone/>
            </a:pPr>
            <a:r>
              <a:rPr lang="en-US" dirty="0"/>
              <a:t>}  </a:t>
            </a:r>
          </a:p>
          <a:p>
            <a:pPr>
              <a:spcBef>
                <a:spcPts val="0"/>
              </a:spcBef>
              <a:buNone/>
            </a:pPr>
            <a:r>
              <a:rPr lang="en-US" b="1" dirty="0"/>
              <a:t>public</a:t>
            </a:r>
            <a:r>
              <a:rPr lang="en-US" dirty="0"/>
              <a:t> </a:t>
            </a:r>
            <a:r>
              <a:rPr lang="en-US" b="1" dirty="0"/>
              <a:t>void</a:t>
            </a:r>
            <a:r>
              <a:rPr lang="en-US" dirty="0"/>
              <a:t> </a:t>
            </a:r>
            <a:r>
              <a:rPr lang="en-US" dirty="0" err="1"/>
              <a:t>setName</a:t>
            </a:r>
            <a:r>
              <a:rPr lang="en-US" dirty="0"/>
              <a:t>(String name) {  </a:t>
            </a:r>
          </a:p>
          <a:p>
            <a:pPr>
              <a:spcBef>
                <a:spcPts val="0"/>
              </a:spcBef>
              <a:buNone/>
            </a:pPr>
            <a:r>
              <a:rPr lang="en-US" dirty="0"/>
              <a:t>    </a:t>
            </a:r>
            <a:r>
              <a:rPr lang="en-US" b="1" dirty="0"/>
              <a:t>this</a:t>
            </a:r>
            <a:r>
              <a:rPr lang="en-US" dirty="0"/>
              <a:t>.name = name;  </a:t>
            </a:r>
          </a:p>
          <a:p>
            <a:pPr>
              <a:spcBef>
                <a:spcPts val="0"/>
              </a:spcBef>
              <a:buNone/>
            </a:pPr>
            <a:r>
              <a:rPr lang="en-US" dirty="0"/>
              <a:t>}  </a:t>
            </a:r>
          </a:p>
          <a:p>
            <a:pPr>
              <a:spcBef>
                <a:spcPts val="0"/>
              </a:spcBef>
              <a:buNone/>
            </a:pPr>
            <a:r>
              <a:rPr lang="en-US" b="1" dirty="0"/>
              <a:t>public</a:t>
            </a:r>
            <a:r>
              <a:rPr lang="en-US" dirty="0"/>
              <a:t> String </a:t>
            </a:r>
            <a:r>
              <a:rPr lang="en-US" dirty="0" err="1"/>
              <a:t>getPassword</a:t>
            </a:r>
            <a:r>
              <a:rPr lang="en-US" dirty="0"/>
              <a:t>() {  </a:t>
            </a:r>
          </a:p>
          <a:p>
            <a:pPr>
              <a:spcBef>
                <a:spcPts val="0"/>
              </a:spcBef>
              <a:buNone/>
            </a:pPr>
            <a:r>
              <a:rPr lang="en-US" dirty="0"/>
              <a:t>    </a:t>
            </a:r>
            <a:r>
              <a:rPr lang="en-US" b="1" dirty="0"/>
              <a:t>return</a:t>
            </a:r>
            <a:r>
              <a:rPr lang="en-US" dirty="0"/>
              <a:t> password;  </a:t>
            </a:r>
          </a:p>
          <a:p>
            <a:pPr>
              <a:spcBef>
                <a:spcPts val="0"/>
              </a:spcBef>
              <a:buNone/>
            </a:pPr>
            <a:r>
              <a:rPr lang="en-US" dirty="0"/>
              <a:t>}  </a:t>
            </a:r>
          </a:p>
          <a:p>
            <a:pPr>
              <a:spcBef>
                <a:spcPts val="0"/>
              </a:spcBef>
              <a:buNone/>
            </a:pPr>
            <a:r>
              <a:rPr lang="en-US" b="1" dirty="0"/>
              <a:t>public</a:t>
            </a:r>
            <a:r>
              <a:rPr lang="en-US" dirty="0"/>
              <a:t> </a:t>
            </a:r>
            <a:r>
              <a:rPr lang="en-US" b="1" dirty="0"/>
              <a:t>void</a:t>
            </a:r>
            <a:r>
              <a:rPr lang="en-US" dirty="0"/>
              <a:t> </a:t>
            </a:r>
            <a:r>
              <a:rPr lang="en-US" dirty="0" err="1"/>
              <a:t>setPassword</a:t>
            </a:r>
            <a:r>
              <a:rPr lang="en-US" dirty="0"/>
              <a:t>(String password) {  </a:t>
            </a:r>
          </a:p>
          <a:p>
            <a:pPr>
              <a:spcBef>
                <a:spcPts val="0"/>
              </a:spcBef>
              <a:buNone/>
            </a:pPr>
            <a:r>
              <a:rPr lang="en-US" dirty="0"/>
              <a:t>    </a:t>
            </a:r>
            <a:r>
              <a:rPr lang="en-US" b="1" dirty="0" err="1"/>
              <a:t>this</a:t>
            </a:r>
            <a:r>
              <a:rPr lang="en-US" dirty="0" err="1"/>
              <a:t>.password</a:t>
            </a:r>
            <a:r>
              <a:rPr lang="en-US" dirty="0"/>
              <a:t> = password;  </a:t>
            </a:r>
          </a:p>
          <a:p>
            <a:pPr>
              <a:spcBef>
                <a:spcPts val="0"/>
              </a:spcBef>
              <a:buNone/>
            </a:pPr>
            <a:r>
              <a:rPr lang="en-US" dirty="0"/>
              <a:t>}  </a:t>
            </a:r>
          </a:p>
          <a:p>
            <a:pPr>
              <a:spcBef>
                <a:spcPts val="0"/>
              </a:spcBef>
              <a:buNone/>
            </a:pPr>
            <a:r>
              <a:rPr lang="en-US" b="1" dirty="0"/>
              <a:t>public</a:t>
            </a:r>
            <a:r>
              <a:rPr lang="en-US" dirty="0"/>
              <a:t> </a:t>
            </a:r>
            <a:r>
              <a:rPr lang="en-US" b="1" dirty="0" err="1"/>
              <a:t>boolean</a:t>
            </a:r>
            <a:r>
              <a:rPr lang="en-US" dirty="0"/>
              <a:t> validate(){  </a:t>
            </a:r>
          </a:p>
          <a:p>
            <a:pPr>
              <a:spcBef>
                <a:spcPts val="0"/>
              </a:spcBef>
              <a:buNone/>
            </a:pPr>
            <a:r>
              <a:rPr lang="en-US" dirty="0"/>
              <a:t>    </a:t>
            </a:r>
            <a:r>
              <a:rPr lang="en-US" b="1" dirty="0"/>
              <a:t>if</a:t>
            </a:r>
            <a:r>
              <a:rPr lang="en-US" dirty="0"/>
              <a:t>(</a:t>
            </a:r>
            <a:r>
              <a:rPr lang="en-US" dirty="0" err="1"/>
              <a:t>password.equals</a:t>
            </a:r>
            <a:r>
              <a:rPr lang="en-US" dirty="0"/>
              <a:t>("admin")){  </a:t>
            </a:r>
          </a:p>
          <a:p>
            <a:pPr>
              <a:spcBef>
                <a:spcPts val="0"/>
              </a:spcBef>
              <a:buNone/>
            </a:pPr>
            <a:r>
              <a:rPr lang="en-US" dirty="0"/>
              <a:t>        </a:t>
            </a:r>
            <a:r>
              <a:rPr lang="en-US" b="1" dirty="0"/>
              <a:t>return</a:t>
            </a:r>
            <a:r>
              <a:rPr lang="en-US" dirty="0"/>
              <a:t> </a:t>
            </a:r>
            <a:r>
              <a:rPr lang="en-US" b="1" dirty="0"/>
              <a:t>true</a:t>
            </a:r>
            <a:r>
              <a:rPr lang="en-US" dirty="0"/>
              <a:t>;  </a:t>
            </a:r>
          </a:p>
          <a:p>
            <a:pPr>
              <a:spcBef>
                <a:spcPts val="0"/>
              </a:spcBef>
              <a:buNone/>
            </a:pPr>
            <a:r>
              <a:rPr lang="en-US" dirty="0"/>
              <a:t>    }  </a:t>
            </a:r>
          </a:p>
          <a:p>
            <a:pPr>
              <a:spcBef>
                <a:spcPts val="0"/>
              </a:spcBef>
              <a:buNone/>
            </a:pPr>
            <a:r>
              <a:rPr lang="en-US" dirty="0"/>
              <a:t>    </a:t>
            </a:r>
            <a:r>
              <a:rPr lang="en-US" b="1" dirty="0"/>
              <a:t>else</a:t>
            </a:r>
            <a:r>
              <a:rPr lang="en-US" dirty="0"/>
              <a:t>{  </a:t>
            </a:r>
          </a:p>
          <a:p>
            <a:pPr>
              <a:spcBef>
                <a:spcPts val="0"/>
              </a:spcBef>
              <a:buNone/>
            </a:pPr>
            <a:r>
              <a:rPr lang="en-US" dirty="0"/>
              <a:t>        </a:t>
            </a:r>
            <a:r>
              <a:rPr lang="en-US" b="1" dirty="0"/>
              <a:t>return</a:t>
            </a:r>
            <a:r>
              <a:rPr lang="en-US" dirty="0"/>
              <a:t> </a:t>
            </a:r>
            <a:r>
              <a:rPr lang="en-US" b="1" dirty="0"/>
              <a:t>false</a:t>
            </a:r>
            <a:r>
              <a:rPr lang="en-US" dirty="0"/>
              <a:t>;  </a:t>
            </a:r>
          </a:p>
          <a:p>
            <a:pPr>
              <a:spcBef>
                <a:spcPts val="0"/>
              </a:spcBef>
              <a:buNone/>
            </a:pPr>
            <a:r>
              <a:rPr lang="en-US" dirty="0"/>
              <a:t>    }  </a:t>
            </a:r>
          </a:p>
          <a:p>
            <a:pPr>
              <a:spcBef>
                <a:spcPts val="0"/>
              </a:spcBef>
              <a:buNone/>
            </a:pPr>
            <a:r>
              <a:rPr lang="en-US" dirty="0"/>
              <a:t>}  </a:t>
            </a:r>
          </a:p>
          <a:p>
            <a:pPr>
              <a:spcBef>
                <a:spcPts val="0"/>
              </a:spcBef>
              <a:buNone/>
            </a:pPr>
            <a:r>
              <a:rPr lang="en-US"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165</a:t>
            </a:fld>
            <a:endParaRPr lang="en-US" alt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i="1" dirty="0"/>
              <a:t/>
            </a:r>
            <a:br>
              <a:rPr lang="en-US" i="1" dirty="0"/>
            </a:br>
            <a:r>
              <a:rPr lang="en-US" i="1" dirty="0"/>
              <a:t>File: login-success.jsp </a:t>
            </a:r>
            <a:r>
              <a:rPr lang="en-US" dirty="0"/>
              <a:t/>
            </a:r>
            <a:br>
              <a:rPr lang="en-US" dirty="0"/>
            </a:br>
            <a:endParaRPr lang="en-US" dirty="0"/>
          </a:p>
        </p:txBody>
      </p:sp>
      <p:sp>
        <p:nvSpPr>
          <p:cNvPr id="3" name="Content Placeholder 2"/>
          <p:cNvSpPr>
            <a:spLocks noGrp="1"/>
          </p:cNvSpPr>
          <p:nvPr>
            <p:ph idx="1"/>
          </p:nvPr>
        </p:nvSpPr>
        <p:spPr>
          <a:xfrm>
            <a:off x="838200" y="857232"/>
            <a:ext cx="10515600" cy="5319731"/>
          </a:xfrm>
        </p:spPr>
        <p:txBody>
          <a:bodyPr/>
          <a:lstStyle/>
          <a:p>
            <a:pPr>
              <a:spcBef>
                <a:spcPts val="0"/>
              </a:spcBef>
              <a:buNone/>
            </a:pPr>
            <a:r>
              <a:rPr lang="en-US" dirty="0"/>
              <a:t>&lt;%@page </a:t>
            </a:r>
            <a:r>
              <a:rPr lang="en-US" b="1" dirty="0"/>
              <a:t>import</a:t>
            </a:r>
            <a:r>
              <a:rPr lang="en-US" dirty="0"/>
              <a:t>="</a:t>
            </a:r>
            <a:r>
              <a:rPr lang="en-US" dirty="0" err="1"/>
              <a:t>com.javatpoint.LoginBean</a:t>
            </a:r>
            <a:r>
              <a:rPr lang="en-US" dirty="0"/>
              <a:t>"%&gt;  </a:t>
            </a:r>
          </a:p>
          <a:p>
            <a:pPr>
              <a:spcBef>
                <a:spcPts val="0"/>
              </a:spcBef>
              <a:buNone/>
            </a:pPr>
            <a:r>
              <a:rPr lang="en-US" dirty="0"/>
              <a:t>  </a:t>
            </a:r>
          </a:p>
          <a:p>
            <a:pPr>
              <a:spcBef>
                <a:spcPts val="0"/>
              </a:spcBef>
              <a:buNone/>
            </a:pPr>
            <a:r>
              <a:rPr lang="en-US" dirty="0"/>
              <a:t>&lt;p&gt;You are successfully logged in!&lt;/p&gt;  </a:t>
            </a:r>
          </a:p>
          <a:p>
            <a:pPr>
              <a:spcBef>
                <a:spcPts val="0"/>
              </a:spcBef>
              <a:buNone/>
            </a:pPr>
            <a:r>
              <a:rPr lang="en-US" dirty="0"/>
              <a:t>&lt;%  </a:t>
            </a:r>
          </a:p>
          <a:p>
            <a:pPr>
              <a:spcBef>
                <a:spcPts val="0"/>
              </a:spcBef>
              <a:buNone/>
            </a:pPr>
            <a:r>
              <a:rPr lang="en-US" dirty="0" err="1"/>
              <a:t>LoginBean</a:t>
            </a:r>
            <a:r>
              <a:rPr lang="en-US" dirty="0"/>
              <a:t> bean=(</a:t>
            </a:r>
            <a:r>
              <a:rPr lang="en-US" dirty="0" err="1"/>
              <a:t>LoginBean</a:t>
            </a:r>
            <a:r>
              <a:rPr lang="en-US" dirty="0"/>
              <a:t>)</a:t>
            </a:r>
            <a:r>
              <a:rPr lang="en-US" dirty="0" err="1"/>
              <a:t>request.getAttribute</a:t>
            </a:r>
            <a:r>
              <a:rPr lang="en-US" dirty="0"/>
              <a:t>("bean");  </a:t>
            </a:r>
          </a:p>
          <a:p>
            <a:pPr>
              <a:spcBef>
                <a:spcPts val="0"/>
              </a:spcBef>
              <a:buNone/>
            </a:pPr>
            <a:r>
              <a:rPr lang="en-US" dirty="0" err="1"/>
              <a:t>out.print</a:t>
            </a:r>
            <a:r>
              <a:rPr lang="en-US" dirty="0"/>
              <a:t>("Welcome, "+</a:t>
            </a:r>
            <a:r>
              <a:rPr lang="en-US" dirty="0" err="1"/>
              <a:t>bean.getName</a:t>
            </a:r>
            <a:r>
              <a:rPr lang="en-US" dirty="0"/>
              <a:t>());  </a:t>
            </a:r>
          </a:p>
          <a:p>
            <a:pPr>
              <a:spcBef>
                <a:spcPts val="0"/>
              </a:spcBef>
              <a:buNone/>
            </a:pPr>
            <a:r>
              <a:rPr lang="en-US" dirty="0"/>
              <a:t>%&gt;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166</a:t>
            </a:fld>
            <a:endParaRPr lang="en-US" altLang="en-US"/>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i="1" dirty="0"/>
              <a:t>File: login-error.jsp</a:t>
            </a:r>
            <a:endParaRPr lang="en-US" dirty="0"/>
          </a:p>
        </p:txBody>
      </p:sp>
      <p:sp>
        <p:nvSpPr>
          <p:cNvPr id="3" name="Content Placeholder 2"/>
          <p:cNvSpPr>
            <a:spLocks noGrp="1"/>
          </p:cNvSpPr>
          <p:nvPr>
            <p:ph idx="1"/>
          </p:nvPr>
        </p:nvSpPr>
        <p:spPr>
          <a:xfrm>
            <a:off x="838200" y="928670"/>
            <a:ext cx="10515600" cy="5248293"/>
          </a:xfrm>
        </p:spPr>
        <p:txBody>
          <a:bodyPr/>
          <a:lstStyle/>
          <a:p>
            <a:pPr>
              <a:buNone/>
            </a:pPr>
            <a:r>
              <a:rPr lang="en-US" dirty="0"/>
              <a:t>&lt;p&gt;Sorry! username or password error&lt;/p&gt;  </a:t>
            </a:r>
          </a:p>
          <a:p>
            <a:pPr>
              <a:buNone/>
            </a:pPr>
            <a:r>
              <a:rPr lang="en-US" dirty="0"/>
              <a:t>&lt;%@ include file="index.jsp" %&gt;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167</a:t>
            </a:fld>
            <a:endParaRPr lang="en-US" altLang="en-U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i="1" dirty="0"/>
              <a:t>File: web.xml </a:t>
            </a:r>
            <a:r>
              <a:rPr lang="en-US" dirty="0"/>
              <a:t/>
            </a:r>
            <a:br>
              <a:rPr lang="en-US" dirty="0"/>
            </a:br>
            <a:endParaRPr lang="en-US" dirty="0"/>
          </a:p>
        </p:txBody>
      </p:sp>
      <p:sp>
        <p:nvSpPr>
          <p:cNvPr id="3" name="Content Placeholder 2"/>
          <p:cNvSpPr>
            <a:spLocks noGrp="1"/>
          </p:cNvSpPr>
          <p:nvPr>
            <p:ph idx="1"/>
          </p:nvPr>
        </p:nvSpPr>
        <p:spPr>
          <a:xfrm>
            <a:off x="838200" y="1000108"/>
            <a:ext cx="10515600" cy="5176855"/>
          </a:xfrm>
        </p:spPr>
        <p:txBody>
          <a:bodyPr/>
          <a:lstStyle/>
          <a:p>
            <a:pPr>
              <a:spcBef>
                <a:spcPts val="0"/>
              </a:spcBef>
              <a:buNone/>
            </a:pPr>
            <a:r>
              <a:rPr lang="en-US" b="1" dirty="0"/>
              <a:t>&lt;?xml</a:t>
            </a:r>
            <a:r>
              <a:rPr lang="en-US" dirty="0"/>
              <a:t> version="1.0" encoding="UTF-8"</a:t>
            </a:r>
            <a:r>
              <a:rPr lang="en-US" b="1" dirty="0"/>
              <a:t>?&gt;</a:t>
            </a:r>
            <a:r>
              <a:rPr lang="en-US" dirty="0"/>
              <a:t>  </a:t>
            </a:r>
          </a:p>
          <a:p>
            <a:pPr>
              <a:spcBef>
                <a:spcPts val="0"/>
              </a:spcBef>
              <a:buNone/>
            </a:pPr>
            <a:r>
              <a:rPr lang="en-US" b="1" dirty="0"/>
              <a:t>&lt;web-app</a:t>
            </a:r>
            <a:r>
              <a:rPr lang="en-US" dirty="0"/>
              <a:t> </a:t>
            </a:r>
            <a:r>
              <a:rPr lang="en-US" dirty="0" err="1"/>
              <a:t>xmlns:xsi</a:t>
            </a:r>
            <a:r>
              <a:rPr lang="en-US" dirty="0"/>
              <a:t>="http://www.w3.org/2001/XMLSchema-instance"   </a:t>
            </a:r>
          </a:p>
          <a:p>
            <a:pPr>
              <a:spcBef>
                <a:spcPts val="0"/>
              </a:spcBef>
              <a:buNone/>
            </a:pPr>
            <a:r>
              <a:rPr lang="en-US" dirty="0" err="1"/>
              <a:t>xmlns</a:t>
            </a:r>
            <a:r>
              <a:rPr lang="en-US" dirty="0"/>
              <a:t>="http://java.sun.com/xml/ns/javaee" </a:t>
            </a:r>
            <a:r>
              <a:rPr lang="en-US" dirty="0" err="1"/>
              <a:t>xmlns:web</a:t>
            </a:r>
            <a:r>
              <a:rPr lang="en-US" dirty="0"/>
              <a:t>="http://java.sun.com/xml/ns/javaee/web-app_2_5.xsd"   </a:t>
            </a:r>
          </a:p>
          <a:p>
            <a:pPr>
              <a:spcBef>
                <a:spcPts val="0"/>
              </a:spcBef>
              <a:buNone/>
            </a:pPr>
            <a:r>
              <a:rPr lang="en-US" dirty="0" err="1"/>
              <a:t>xsi:schemaLocation</a:t>
            </a:r>
            <a:r>
              <a:rPr lang="en-US" dirty="0"/>
              <a:t>="http://java.sun.com/xml/ns/javaee http://java.sun.com/xml/ns/javaee/web-app_3_0.xsd"   </a:t>
            </a:r>
          </a:p>
          <a:p>
            <a:pPr>
              <a:spcBef>
                <a:spcPts val="0"/>
              </a:spcBef>
              <a:buNone/>
            </a:pPr>
            <a:r>
              <a:rPr lang="en-US" dirty="0"/>
              <a:t>id="</a:t>
            </a:r>
            <a:r>
              <a:rPr lang="en-US" dirty="0" err="1"/>
              <a:t>WebApp_ID</a:t>
            </a:r>
            <a:r>
              <a:rPr lang="en-US" dirty="0"/>
              <a:t>" version="3.0"</a:t>
            </a:r>
            <a:r>
              <a:rPr lang="en-US" b="1" dirty="0"/>
              <a:t>&gt;</a:t>
            </a:r>
            <a:r>
              <a:rPr lang="en-US" dirty="0"/>
              <a:t>  </a:t>
            </a:r>
          </a:p>
          <a:p>
            <a:pPr>
              <a:spcBef>
                <a:spcPts val="0"/>
              </a:spcBef>
              <a:buNone/>
            </a:pPr>
            <a:r>
              <a:rPr lang="en-US" dirty="0"/>
              <a:t>    </a:t>
            </a:r>
          </a:p>
          <a:p>
            <a:pPr>
              <a:spcBef>
                <a:spcPts val="0"/>
              </a:spcBef>
              <a:buNone/>
            </a:pPr>
            <a:r>
              <a:rPr lang="en-US" dirty="0"/>
              <a:t>  </a:t>
            </a:r>
            <a:r>
              <a:rPr lang="en-US" b="1" dirty="0"/>
              <a:t>&lt;</a:t>
            </a:r>
            <a:r>
              <a:rPr lang="en-US" b="1" dirty="0" err="1"/>
              <a:t>servlet</a:t>
            </a:r>
            <a:r>
              <a:rPr lang="en-US" b="1" dirty="0"/>
              <a:t>&gt;</a:t>
            </a:r>
            <a:r>
              <a:rPr lang="en-US" dirty="0"/>
              <a:t>  </a:t>
            </a:r>
          </a:p>
          <a:p>
            <a:pPr>
              <a:spcBef>
                <a:spcPts val="0"/>
              </a:spcBef>
              <a:buNone/>
            </a:pPr>
            <a:r>
              <a:rPr lang="en-US" dirty="0"/>
              <a:t>  </a:t>
            </a:r>
            <a:r>
              <a:rPr lang="en-US" b="1" dirty="0"/>
              <a:t>&lt;</a:t>
            </a:r>
            <a:r>
              <a:rPr lang="en-US" b="1" dirty="0" err="1"/>
              <a:t>servlet</a:t>
            </a:r>
            <a:r>
              <a:rPr lang="en-US" b="1" dirty="0"/>
              <a:t>-name&gt;</a:t>
            </a:r>
            <a:r>
              <a:rPr lang="en-US" dirty="0"/>
              <a:t>s1</a:t>
            </a:r>
            <a:r>
              <a:rPr lang="en-US" b="1" dirty="0"/>
              <a:t>&lt;/</a:t>
            </a:r>
            <a:r>
              <a:rPr lang="en-US" b="1" dirty="0" err="1"/>
              <a:t>servlet</a:t>
            </a:r>
            <a:r>
              <a:rPr lang="en-US" b="1" dirty="0"/>
              <a:t>-name&gt;</a:t>
            </a:r>
            <a:r>
              <a:rPr lang="en-US" dirty="0"/>
              <a:t>  </a:t>
            </a:r>
          </a:p>
          <a:p>
            <a:pPr>
              <a:spcBef>
                <a:spcPts val="0"/>
              </a:spcBef>
              <a:buNone/>
            </a:pPr>
            <a:r>
              <a:rPr lang="en-US" dirty="0"/>
              <a:t>  </a:t>
            </a:r>
            <a:r>
              <a:rPr lang="en-US" b="1" dirty="0"/>
              <a:t>&lt;</a:t>
            </a:r>
            <a:r>
              <a:rPr lang="en-US" b="1" dirty="0" err="1"/>
              <a:t>servlet</a:t>
            </a:r>
            <a:r>
              <a:rPr lang="en-US" b="1" dirty="0"/>
              <a:t>-class&gt;</a:t>
            </a:r>
            <a:r>
              <a:rPr lang="en-US" dirty="0" err="1"/>
              <a:t>com.javatpoint.ControllerServlet</a:t>
            </a:r>
            <a:r>
              <a:rPr lang="en-US" b="1" dirty="0"/>
              <a:t>&lt;/</a:t>
            </a:r>
            <a:r>
              <a:rPr lang="en-US" b="1" dirty="0" err="1"/>
              <a:t>servlet</a:t>
            </a:r>
            <a:r>
              <a:rPr lang="en-US" b="1" dirty="0"/>
              <a:t>-class&gt;</a:t>
            </a:r>
            <a:r>
              <a:rPr lang="en-US" dirty="0"/>
              <a:t>  </a:t>
            </a:r>
          </a:p>
          <a:p>
            <a:pPr>
              <a:spcBef>
                <a:spcPts val="0"/>
              </a:spcBef>
              <a:buNone/>
            </a:pPr>
            <a:r>
              <a:rPr lang="en-US" dirty="0"/>
              <a:t>  </a:t>
            </a:r>
            <a:r>
              <a:rPr lang="en-US" b="1" dirty="0"/>
              <a:t>&lt;/</a:t>
            </a:r>
            <a:r>
              <a:rPr lang="en-US" b="1" dirty="0" err="1"/>
              <a:t>servlet</a:t>
            </a:r>
            <a:r>
              <a:rPr lang="en-US" b="1" dirty="0"/>
              <a:t>&gt;</a:t>
            </a:r>
            <a:r>
              <a:rPr lang="en-US" dirty="0"/>
              <a:t>  </a:t>
            </a:r>
          </a:p>
          <a:p>
            <a:pPr>
              <a:spcBef>
                <a:spcPts val="0"/>
              </a:spcBef>
              <a:buNone/>
            </a:pPr>
            <a:r>
              <a:rPr lang="en-US" dirty="0"/>
              <a:t>  </a:t>
            </a:r>
            <a:r>
              <a:rPr lang="en-US" b="1" dirty="0"/>
              <a:t>&lt;</a:t>
            </a:r>
            <a:r>
              <a:rPr lang="en-US" b="1" dirty="0" err="1"/>
              <a:t>servlet</a:t>
            </a:r>
            <a:r>
              <a:rPr lang="en-US" b="1" dirty="0"/>
              <a:t>-mapping&gt;</a:t>
            </a:r>
            <a:r>
              <a:rPr lang="en-US" dirty="0"/>
              <a:t>  </a:t>
            </a:r>
          </a:p>
          <a:p>
            <a:pPr>
              <a:spcBef>
                <a:spcPts val="0"/>
              </a:spcBef>
              <a:buNone/>
            </a:pPr>
            <a:r>
              <a:rPr lang="en-US" dirty="0"/>
              <a:t>  </a:t>
            </a:r>
            <a:r>
              <a:rPr lang="en-US" b="1" dirty="0"/>
              <a:t>&lt;</a:t>
            </a:r>
            <a:r>
              <a:rPr lang="en-US" b="1" dirty="0" err="1"/>
              <a:t>servlet</a:t>
            </a:r>
            <a:r>
              <a:rPr lang="en-US" b="1" dirty="0"/>
              <a:t>-name&gt;</a:t>
            </a:r>
            <a:r>
              <a:rPr lang="en-US" dirty="0"/>
              <a:t>s1</a:t>
            </a:r>
            <a:r>
              <a:rPr lang="en-US" b="1" dirty="0"/>
              <a:t>&lt;/</a:t>
            </a:r>
            <a:r>
              <a:rPr lang="en-US" b="1" dirty="0" err="1"/>
              <a:t>servlet</a:t>
            </a:r>
            <a:r>
              <a:rPr lang="en-US" b="1" dirty="0"/>
              <a:t>-name&gt;</a:t>
            </a:r>
            <a:r>
              <a:rPr lang="en-US" dirty="0"/>
              <a:t>  </a:t>
            </a:r>
          </a:p>
          <a:p>
            <a:pPr>
              <a:spcBef>
                <a:spcPts val="0"/>
              </a:spcBef>
              <a:buNone/>
            </a:pPr>
            <a:r>
              <a:rPr lang="en-US" dirty="0"/>
              <a:t>  </a:t>
            </a:r>
            <a:r>
              <a:rPr lang="en-US" b="1" dirty="0"/>
              <a:t>&lt;</a:t>
            </a:r>
            <a:r>
              <a:rPr lang="en-US" b="1" dirty="0" err="1"/>
              <a:t>url</a:t>
            </a:r>
            <a:r>
              <a:rPr lang="en-US" b="1" dirty="0"/>
              <a:t>-pattern&gt;</a:t>
            </a:r>
            <a:r>
              <a:rPr lang="en-US" dirty="0"/>
              <a:t>/</a:t>
            </a:r>
            <a:r>
              <a:rPr lang="en-US" dirty="0" err="1"/>
              <a:t>ControllerServlet</a:t>
            </a:r>
            <a:r>
              <a:rPr lang="en-US" b="1" dirty="0"/>
              <a:t>&lt;/</a:t>
            </a:r>
            <a:r>
              <a:rPr lang="en-US" b="1" dirty="0" err="1"/>
              <a:t>url</a:t>
            </a:r>
            <a:r>
              <a:rPr lang="en-US" b="1" dirty="0"/>
              <a:t>-pattern&gt;</a:t>
            </a:r>
            <a:r>
              <a:rPr lang="en-US" dirty="0"/>
              <a:t>  </a:t>
            </a:r>
          </a:p>
          <a:p>
            <a:pPr>
              <a:spcBef>
                <a:spcPts val="0"/>
              </a:spcBef>
              <a:buNone/>
            </a:pPr>
            <a:r>
              <a:rPr lang="en-US" dirty="0"/>
              <a:t>  </a:t>
            </a:r>
            <a:r>
              <a:rPr lang="en-US" b="1" dirty="0"/>
              <a:t>&lt;/</a:t>
            </a:r>
            <a:r>
              <a:rPr lang="en-US" b="1" dirty="0" err="1"/>
              <a:t>servlet</a:t>
            </a:r>
            <a:r>
              <a:rPr lang="en-US" b="1" dirty="0"/>
              <a:t>-mapping&gt;</a:t>
            </a:r>
            <a:r>
              <a:rPr lang="en-US" dirty="0"/>
              <a:t>  </a:t>
            </a:r>
          </a:p>
          <a:p>
            <a:pPr>
              <a:spcBef>
                <a:spcPts val="0"/>
              </a:spcBef>
              <a:buNone/>
            </a:pPr>
            <a:r>
              <a:rPr lang="en-US" b="1" dirty="0"/>
              <a:t>&lt;/web-app&gt;</a:t>
            </a:r>
            <a:r>
              <a:rPr lang="en-US" dirty="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168</a:t>
            </a:fld>
            <a:endParaRPr lang="en-US" alt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MVC app with JDBC</a:t>
            </a:r>
          </a:p>
        </p:txBody>
      </p:sp>
      <p:sp>
        <p:nvSpPr>
          <p:cNvPr id="3" name="Content Placeholder 2"/>
          <p:cNvSpPr>
            <a:spLocks noGrp="1"/>
          </p:cNvSpPr>
          <p:nvPr>
            <p:ph idx="1"/>
          </p:nvPr>
        </p:nvSpPr>
        <p:spPr>
          <a:xfrm>
            <a:off x="838200" y="1000108"/>
            <a:ext cx="10515600" cy="5176855"/>
          </a:xfrm>
        </p:spPr>
        <p:txBody>
          <a:bodyPr/>
          <a:lstStyle/>
          <a:p>
            <a:r>
              <a:rPr lang="en-GB" dirty="0"/>
              <a:t>To implement a web application based on the MVC design pattern, we’ll create an </a:t>
            </a:r>
            <a:r>
              <a:rPr lang="en-GB" b="1" dirty="0"/>
              <a:t>Employee Registration</a:t>
            </a:r>
            <a:r>
              <a:rPr lang="en-GB" dirty="0"/>
              <a:t> module using </a:t>
            </a:r>
            <a:r>
              <a:rPr lang="en-GB" b="1" dirty="0">
                <a:hlinkClick r:id="rId2"/>
              </a:rPr>
              <a:t>JSP</a:t>
            </a:r>
            <a:r>
              <a:rPr lang="en-GB" dirty="0"/>
              <a:t>, </a:t>
            </a:r>
            <a:r>
              <a:rPr lang="en-GB" b="1" dirty="0" err="1">
                <a:hlinkClick r:id="rId3"/>
              </a:rPr>
              <a:t>Servlet</a:t>
            </a:r>
            <a:r>
              <a:rPr lang="en-GB" dirty="0"/>
              <a:t>, </a:t>
            </a:r>
            <a:r>
              <a:rPr lang="en-GB" b="1" dirty="0">
                <a:hlinkClick r:id="rId4"/>
              </a:rPr>
              <a:t>JDBC</a:t>
            </a:r>
            <a:r>
              <a:rPr lang="en-GB" dirty="0"/>
              <a:t>, and </a:t>
            </a:r>
            <a:r>
              <a:rPr lang="en-GB" b="1" dirty="0" err="1">
                <a:hlinkClick r:id="rId4"/>
              </a:rPr>
              <a:t>MySQL</a:t>
            </a:r>
            <a:r>
              <a:rPr lang="en-GB" dirty="0"/>
              <a:t> database.</a:t>
            </a:r>
          </a:p>
          <a:p>
            <a:r>
              <a:rPr lang="en-GB" dirty="0" err="1"/>
              <a:t>EmployeeServlet</a:t>
            </a:r>
            <a:r>
              <a:rPr lang="en-GB" dirty="0"/>
              <a:t> class will act as a </a:t>
            </a:r>
            <a:r>
              <a:rPr lang="en-GB" b="1" dirty="0"/>
              <a:t>Controller</a:t>
            </a:r>
            <a:r>
              <a:rPr lang="en-GB" dirty="0"/>
              <a:t>, and for the presentation layer, we’ll create employees.jsp page.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169</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a:t>
            </a:r>
            <a:r>
              <a:rPr lang="en-US" dirty="0" err="1"/>
              <a:t>javax.servlet.http</a:t>
            </a:r>
            <a:r>
              <a:rPr lang="en-US" dirty="0"/>
              <a:t> package</a:t>
            </a:r>
          </a:p>
        </p:txBody>
      </p:sp>
      <p:sp>
        <p:nvSpPr>
          <p:cNvPr id="3" name="Content Placeholder 2"/>
          <p:cNvSpPr>
            <a:spLocks noGrp="1"/>
          </p:cNvSpPr>
          <p:nvPr>
            <p:ph idx="1"/>
          </p:nvPr>
        </p:nvSpPr>
        <p:spPr/>
        <p:txBody>
          <a:bodyPr/>
          <a:lstStyle/>
          <a:p>
            <a:pPr marL="514350" indent="-514350">
              <a:buFont typeface="+mj-lt"/>
              <a:buAutoNum type="arabicPeriod"/>
            </a:pPr>
            <a:r>
              <a:rPr lang="en-US" dirty="0" err="1"/>
              <a:t>HttpServlet</a:t>
            </a:r>
            <a:endParaRPr lang="en-US" dirty="0"/>
          </a:p>
          <a:p>
            <a:pPr marL="514350" indent="-514350">
              <a:buFont typeface="+mj-lt"/>
              <a:buAutoNum type="arabicPeriod"/>
            </a:pPr>
            <a:r>
              <a:rPr lang="en-US" dirty="0"/>
              <a:t>Cookie</a:t>
            </a:r>
          </a:p>
          <a:p>
            <a:pPr marL="514350" indent="-514350">
              <a:buFont typeface="+mj-lt"/>
              <a:buAutoNum type="arabicPeriod"/>
            </a:pPr>
            <a:r>
              <a:rPr lang="en-US" dirty="0" err="1"/>
              <a:t>HttpServletRequestWrapper</a:t>
            </a:r>
            <a:endParaRPr lang="en-US" dirty="0"/>
          </a:p>
          <a:p>
            <a:pPr marL="514350" indent="-514350">
              <a:buFont typeface="+mj-lt"/>
              <a:buAutoNum type="arabicPeriod"/>
            </a:pPr>
            <a:r>
              <a:rPr lang="en-US" dirty="0" err="1"/>
              <a:t>HttpServletResponseWrapper</a:t>
            </a:r>
            <a:endParaRPr lang="en-US" dirty="0"/>
          </a:p>
          <a:p>
            <a:pPr marL="514350" indent="-514350">
              <a:buFont typeface="+mj-lt"/>
              <a:buAutoNum type="arabicPeriod"/>
            </a:pPr>
            <a:r>
              <a:rPr lang="en-US" dirty="0" err="1"/>
              <a:t>HttpSessionEvent</a:t>
            </a:r>
            <a:endParaRPr lang="en-US" dirty="0"/>
          </a:p>
          <a:p>
            <a:pPr marL="514350" indent="-514350">
              <a:buFont typeface="+mj-lt"/>
              <a:buAutoNum type="arabicPeriod"/>
            </a:pPr>
            <a:r>
              <a:rPr lang="en-US" dirty="0" err="1"/>
              <a:t>HttpSessionBindingEvent</a:t>
            </a:r>
            <a:endParaRPr lang="en-US" dirty="0"/>
          </a:p>
          <a:p>
            <a:pPr marL="514350" indent="-514350">
              <a:buFont typeface="+mj-lt"/>
              <a:buAutoNum type="arabicPeriod"/>
            </a:pPr>
            <a:r>
              <a:rPr lang="en-US" dirty="0" err="1"/>
              <a:t>HttpUtils</a:t>
            </a:r>
            <a:r>
              <a:rPr lang="en-US" dirty="0"/>
              <a:t> (deprecated now)</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a:t>
            </a:fld>
            <a:endParaRPr lang="en-US" altLang="en-US"/>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b="1" dirty="0"/>
              <a:t/>
            </a:r>
            <a:br>
              <a:rPr lang="en-US" b="1" dirty="0"/>
            </a:br>
            <a:r>
              <a:rPr lang="en-US" b="1" dirty="0"/>
              <a:t/>
            </a:r>
            <a:br>
              <a:rPr lang="en-US" b="1" dirty="0"/>
            </a:br>
            <a:r>
              <a:rPr lang="en-US" b="1" dirty="0" err="1"/>
              <a:t>MySQL</a:t>
            </a:r>
            <a:r>
              <a:rPr lang="en-US" b="1" dirty="0"/>
              <a:t> Database Setup</a:t>
            </a:r>
            <a:br>
              <a:rPr lang="en-US" b="1" dirty="0"/>
            </a:br>
            <a:r>
              <a:rPr lang="en-US" dirty="0"/>
              <a:t/>
            </a:r>
            <a:br>
              <a:rPr lang="en-US" dirty="0"/>
            </a:br>
            <a:endParaRPr lang="en-US" dirty="0"/>
          </a:p>
        </p:txBody>
      </p:sp>
      <p:sp>
        <p:nvSpPr>
          <p:cNvPr id="3" name="Content Placeholder 2"/>
          <p:cNvSpPr>
            <a:spLocks noGrp="1"/>
          </p:cNvSpPr>
          <p:nvPr>
            <p:ph idx="1"/>
          </p:nvPr>
        </p:nvSpPr>
        <p:spPr>
          <a:xfrm>
            <a:off x="838200" y="1000108"/>
            <a:ext cx="10515600" cy="5176855"/>
          </a:xfrm>
        </p:spPr>
        <p:txBody>
          <a:bodyPr/>
          <a:lstStyle/>
          <a:p>
            <a:r>
              <a:rPr lang="en-US" dirty="0"/>
              <a:t>Let's create a database named "</a:t>
            </a:r>
            <a:r>
              <a:rPr lang="en-US" dirty="0" err="1"/>
              <a:t>mysql_database</a:t>
            </a:r>
            <a:r>
              <a:rPr lang="en-US" dirty="0"/>
              <a:t>" in </a:t>
            </a:r>
            <a:r>
              <a:rPr lang="en-US" dirty="0" err="1"/>
              <a:t>MySQL</a:t>
            </a:r>
            <a:r>
              <a:rPr lang="en-US" dirty="0"/>
              <a:t>. Let's create an </a:t>
            </a:r>
            <a:r>
              <a:rPr lang="en-US" i="1" dirty="0"/>
              <a:t>employee</a:t>
            </a:r>
            <a:r>
              <a:rPr lang="en-US" dirty="0"/>
              <a:t> table using below DDL script:</a:t>
            </a:r>
          </a:p>
          <a:p>
            <a:r>
              <a:rPr lang="en-US" dirty="0"/>
              <a:t>CREATE TABLE `employee` ( `id` </a:t>
            </a:r>
            <a:r>
              <a:rPr lang="en-US" dirty="0" err="1"/>
              <a:t>int</a:t>
            </a:r>
            <a:r>
              <a:rPr lang="en-US" dirty="0"/>
              <a:t>(3) NOT NULL, `</a:t>
            </a:r>
            <a:r>
              <a:rPr lang="en-US" dirty="0" err="1"/>
              <a:t>first_name</a:t>
            </a:r>
            <a:r>
              <a:rPr lang="en-US" dirty="0"/>
              <a:t>` </a:t>
            </a:r>
            <a:r>
              <a:rPr lang="en-US" dirty="0" err="1"/>
              <a:t>varchar</a:t>
            </a:r>
            <a:r>
              <a:rPr lang="en-US" dirty="0"/>
              <a:t>(20) DEFAULT NULL, `</a:t>
            </a:r>
            <a:r>
              <a:rPr lang="en-US" dirty="0" err="1"/>
              <a:t>last_name</a:t>
            </a:r>
            <a:r>
              <a:rPr lang="en-US" dirty="0"/>
              <a:t>` </a:t>
            </a:r>
            <a:r>
              <a:rPr lang="en-US" dirty="0" err="1"/>
              <a:t>varchar</a:t>
            </a:r>
            <a:r>
              <a:rPr lang="en-US" dirty="0"/>
              <a:t>(20) DEFAULT NULL, `username` </a:t>
            </a:r>
            <a:r>
              <a:rPr lang="en-US" dirty="0" err="1"/>
              <a:t>varchar</a:t>
            </a:r>
            <a:r>
              <a:rPr lang="en-US" dirty="0"/>
              <a:t>(250) DEFAULT NULL, `password` </a:t>
            </a:r>
            <a:r>
              <a:rPr lang="en-US" dirty="0" err="1"/>
              <a:t>varchar</a:t>
            </a:r>
            <a:r>
              <a:rPr lang="en-US" dirty="0"/>
              <a:t>(20) DEFAULT NULL, `address` </a:t>
            </a:r>
            <a:r>
              <a:rPr lang="en-US" dirty="0" err="1"/>
              <a:t>varchar</a:t>
            </a:r>
            <a:r>
              <a:rPr lang="en-US" dirty="0"/>
              <a:t>(45) DEFAULT NULL, `contact` </a:t>
            </a:r>
            <a:r>
              <a:rPr lang="en-US" dirty="0" err="1"/>
              <a:t>varchar</a:t>
            </a:r>
            <a:r>
              <a:rPr lang="en-US" dirty="0"/>
              <a:t>(45) DEFAULT NULL, PRIMARY KEY (`id`) ) ENGINE=</a:t>
            </a:r>
            <a:r>
              <a:rPr lang="en-US" dirty="0" err="1"/>
              <a:t>InnoDB</a:t>
            </a:r>
            <a:r>
              <a:rPr lang="en-US" dirty="0"/>
              <a:t> DEFAULT CHARSET=utf8mb4 COLLATE=utf8mb4_0900_ai_ci; </a:t>
            </a:r>
          </a:p>
          <a:p>
            <a:r>
              <a:rPr lang="en-US" dirty="0"/>
              <a:t>SELECT * FROM </a:t>
            </a:r>
            <a:r>
              <a:rPr lang="en-US" dirty="0" err="1"/>
              <a:t>mysql_database.employee</a:t>
            </a:r>
            <a:r>
              <a:rPr lang="en-US" dirty="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170</a:t>
            </a:fld>
            <a:endParaRPr lang="en-US" altLang="en-US"/>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11"/>
          </a:xfrm>
        </p:spPr>
        <p:txBody>
          <a:bodyPr/>
          <a:lstStyle/>
          <a:p>
            <a:r>
              <a:rPr lang="en-US" b="1" dirty="0"/>
              <a:t> Model Layer</a:t>
            </a:r>
            <a:br>
              <a:rPr lang="en-US" b="1" dirty="0"/>
            </a:br>
            <a:endParaRPr lang="en-US" dirty="0"/>
          </a:p>
        </p:txBody>
      </p:sp>
      <p:sp>
        <p:nvSpPr>
          <p:cNvPr id="3" name="Content Placeholder 2"/>
          <p:cNvSpPr>
            <a:spLocks noGrp="1"/>
          </p:cNvSpPr>
          <p:nvPr>
            <p:ph idx="1"/>
          </p:nvPr>
        </p:nvSpPr>
        <p:spPr/>
        <p:txBody>
          <a:bodyPr/>
          <a:lstStyle/>
          <a:p>
            <a:r>
              <a:rPr lang="en-US" dirty="0"/>
              <a:t>Let's create the Employee class which will act as our </a:t>
            </a:r>
            <a:r>
              <a:rPr lang="en-US" b="1" dirty="0"/>
              <a:t>Model</a:t>
            </a:r>
            <a:r>
              <a:rPr lang="en-US" dirty="0"/>
              <a:t> class.</a:t>
            </a:r>
          </a:p>
          <a:p>
            <a:r>
              <a:rPr lang="en-US" b="1" dirty="0"/>
              <a:t>Employee</a:t>
            </a:r>
          </a:p>
          <a:p>
            <a:pPr>
              <a:spcBef>
                <a:spcPts val="0"/>
              </a:spcBef>
              <a:buNone/>
            </a:pPr>
            <a:r>
              <a:rPr lang="en-US" dirty="0"/>
              <a:t>package </a:t>
            </a:r>
            <a:r>
              <a:rPr lang="en-US" dirty="0" err="1"/>
              <a:t>net.javaguides.jsp.jdbc.bean</a:t>
            </a:r>
            <a:r>
              <a:rPr lang="en-US" dirty="0"/>
              <a:t>;</a:t>
            </a:r>
          </a:p>
          <a:p>
            <a:pPr>
              <a:spcBef>
                <a:spcPts val="0"/>
              </a:spcBef>
              <a:buNone/>
            </a:pPr>
            <a:r>
              <a:rPr lang="en-US" dirty="0"/>
              <a:t> import </a:t>
            </a:r>
            <a:r>
              <a:rPr lang="en-US" dirty="0" err="1"/>
              <a:t>java.io.Serializable</a:t>
            </a:r>
            <a:r>
              <a:rPr lang="en-US" dirty="0"/>
              <a:t>; </a:t>
            </a:r>
          </a:p>
          <a:p>
            <a:pPr>
              <a:spcBef>
                <a:spcPts val="0"/>
              </a:spcBef>
              <a:buNone/>
            </a:pPr>
            <a:r>
              <a:rPr lang="en-US" dirty="0"/>
              <a:t>public class Employee implements </a:t>
            </a:r>
            <a:r>
              <a:rPr lang="en-US" dirty="0" err="1"/>
              <a:t>Serializable</a:t>
            </a:r>
            <a:r>
              <a:rPr lang="en-US" dirty="0"/>
              <a:t> { </a:t>
            </a:r>
          </a:p>
          <a:p>
            <a:pPr>
              <a:spcBef>
                <a:spcPts val="0"/>
              </a:spcBef>
              <a:buNone/>
            </a:pPr>
            <a:r>
              <a:rPr lang="en-US" dirty="0"/>
              <a:t>       /** * */ </a:t>
            </a:r>
          </a:p>
          <a:p>
            <a:pPr>
              <a:spcBef>
                <a:spcPts val="0"/>
              </a:spcBef>
              <a:buNone/>
            </a:pPr>
            <a:r>
              <a:rPr lang="en-US" dirty="0"/>
              <a:t>     private static final long </a:t>
            </a:r>
            <a:r>
              <a:rPr lang="en-US" dirty="0" err="1"/>
              <a:t>serialVersionUID</a:t>
            </a:r>
            <a:r>
              <a:rPr lang="en-US" dirty="0"/>
              <a:t> = 1 L; </a:t>
            </a:r>
          </a:p>
          <a:p>
            <a:pPr>
              <a:spcBef>
                <a:spcPts val="0"/>
              </a:spcBef>
              <a:buNone/>
            </a:pPr>
            <a:r>
              <a:rPr lang="en-US" dirty="0"/>
              <a:t>    private String </a:t>
            </a:r>
            <a:r>
              <a:rPr lang="en-US" dirty="0" err="1"/>
              <a:t>firstName</a:t>
            </a:r>
            <a:r>
              <a:rPr lang="en-US" dirty="0"/>
              <a:t>; </a:t>
            </a:r>
          </a:p>
          <a:p>
            <a:pPr>
              <a:spcBef>
                <a:spcPts val="0"/>
              </a:spcBef>
              <a:buNone/>
            </a:pPr>
            <a:r>
              <a:rPr lang="en-US" dirty="0"/>
              <a:t>    private String </a:t>
            </a:r>
            <a:r>
              <a:rPr lang="en-US" dirty="0" err="1"/>
              <a:t>lastName</a:t>
            </a:r>
            <a:r>
              <a:rPr lang="en-US" dirty="0"/>
              <a:t>; </a:t>
            </a:r>
          </a:p>
          <a:p>
            <a:pPr>
              <a:spcBef>
                <a:spcPts val="0"/>
              </a:spcBef>
              <a:buNone/>
            </a:pPr>
            <a:r>
              <a:rPr lang="en-US" dirty="0"/>
              <a:t>    private String username; </a:t>
            </a:r>
          </a:p>
          <a:p>
            <a:pPr>
              <a:spcBef>
                <a:spcPts val="0"/>
              </a:spcBef>
              <a:buNone/>
            </a:pPr>
            <a:r>
              <a:rPr lang="en-US" dirty="0"/>
              <a:t>    private String password; </a:t>
            </a:r>
          </a:p>
          <a:p>
            <a:pPr>
              <a:spcBef>
                <a:spcPts val="0"/>
              </a:spcBef>
              <a:buNone/>
            </a:pPr>
            <a:r>
              <a:rPr lang="en-US" dirty="0"/>
              <a:t>    private String address; </a:t>
            </a:r>
          </a:p>
          <a:p>
            <a:pPr>
              <a:spcBef>
                <a:spcPts val="0"/>
              </a:spcBef>
              <a:buNone/>
            </a:pPr>
            <a:r>
              <a:rPr lang="en-US" dirty="0"/>
              <a:t>    private String contact; </a:t>
            </a:r>
          </a:p>
          <a:p>
            <a:pPr>
              <a:spcBef>
                <a:spcPts val="0"/>
              </a:spcBef>
              <a:buNone/>
            </a:pPr>
            <a:r>
              <a:rPr lang="en-US" dirty="0"/>
              <a:t>    public String </a:t>
            </a:r>
            <a:r>
              <a:rPr lang="en-US" dirty="0" err="1"/>
              <a:t>getFirstName</a:t>
            </a:r>
            <a:r>
              <a:rPr lang="en-US" dirty="0"/>
              <a:t>() { </a:t>
            </a:r>
          </a:p>
          <a:p>
            <a:pPr>
              <a:spcBef>
                <a:spcPts val="0"/>
              </a:spcBef>
              <a:buNone/>
            </a:pPr>
            <a:r>
              <a:rPr lang="en-US" dirty="0"/>
              <a:t>        return </a:t>
            </a:r>
            <a:r>
              <a:rPr lang="en-US" dirty="0" err="1"/>
              <a:t>firstName</a:t>
            </a:r>
            <a:r>
              <a:rPr lang="en-US" dirty="0"/>
              <a:t>; </a:t>
            </a:r>
          </a:p>
          <a:p>
            <a:pPr>
              <a:spcBef>
                <a:spcPts val="0"/>
              </a:spcBef>
              <a:buNone/>
            </a:pPr>
            <a:r>
              <a:rPr lang="en-US" dirty="0"/>
              <a:t>    } </a:t>
            </a:r>
          </a:p>
          <a:p>
            <a:pPr>
              <a:spcBef>
                <a:spcPts val="0"/>
              </a:spcBef>
              <a:buNone/>
            </a:pPr>
            <a:r>
              <a:rPr lang="en-US" dirty="0"/>
              <a:t>    public void </a:t>
            </a:r>
            <a:r>
              <a:rPr lang="en-US" dirty="0" err="1"/>
              <a:t>setFirstName</a:t>
            </a:r>
            <a:r>
              <a:rPr lang="en-US" dirty="0"/>
              <a:t>(String </a:t>
            </a:r>
            <a:r>
              <a:rPr lang="en-US" dirty="0" err="1"/>
              <a:t>firstName</a:t>
            </a:r>
            <a:r>
              <a:rPr lang="en-US" dirty="0"/>
              <a:t>) { </a:t>
            </a:r>
          </a:p>
          <a:p>
            <a:pPr>
              <a:spcBef>
                <a:spcPts val="0"/>
              </a:spcBef>
              <a:buNone/>
            </a:pPr>
            <a:r>
              <a:rPr lang="en-US" dirty="0"/>
              <a:t>       </a:t>
            </a:r>
            <a:r>
              <a:rPr lang="en-US" dirty="0" err="1"/>
              <a:t>this.firstName</a:t>
            </a:r>
            <a:r>
              <a:rPr lang="en-US" dirty="0"/>
              <a:t> = </a:t>
            </a:r>
            <a:r>
              <a:rPr lang="en-US" dirty="0" err="1"/>
              <a:t>firstName</a:t>
            </a:r>
            <a:r>
              <a:rPr lang="en-US" dirty="0"/>
              <a:t>; </a:t>
            </a:r>
          </a:p>
          <a:p>
            <a:pPr>
              <a:spcBef>
                <a:spcPts val="0"/>
              </a:spcBef>
              <a:buNone/>
            </a:pPr>
            <a:r>
              <a:rPr lang="en-US" dirty="0"/>
              <a:t>    } </a:t>
            </a:r>
          </a:p>
          <a:p>
            <a:pPr>
              <a:spcBef>
                <a:spcPts val="0"/>
              </a:spcBef>
              <a:buNone/>
            </a:pPr>
            <a:r>
              <a:rPr lang="en-US" dirty="0"/>
              <a:t>    public String </a:t>
            </a:r>
            <a:r>
              <a:rPr lang="en-US" dirty="0" err="1"/>
              <a:t>getLastName</a:t>
            </a:r>
            <a:r>
              <a:rPr lang="en-US" dirty="0"/>
              <a:t>() { </a:t>
            </a:r>
          </a:p>
          <a:p>
            <a:pPr>
              <a:spcBef>
                <a:spcPts val="0"/>
              </a:spcBef>
              <a:buNone/>
            </a:pPr>
            <a:r>
              <a:rPr lang="en-US" dirty="0"/>
              <a:t>        return </a:t>
            </a:r>
            <a:r>
              <a:rPr lang="en-US" dirty="0" err="1"/>
              <a:t>lastName</a:t>
            </a:r>
            <a:r>
              <a:rPr lang="en-US" dirty="0"/>
              <a:t>; </a:t>
            </a:r>
          </a:p>
          <a:p>
            <a:pPr>
              <a:spcBef>
                <a:spcPts val="0"/>
              </a:spcBef>
              <a:buNone/>
            </a:pPr>
            <a:r>
              <a:rPr lang="en-US" dirty="0"/>
              <a:t>    } </a:t>
            </a:r>
          </a:p>
          <a:p>
            <a:pPr>
              <a:spcBef>
                <a:spcPts val="0"/>
              </a:spcBef>
              <a:buNone/>
            </a:pPr>
            <a:r>
              <a:rPr lang="en-US" dirty="0"/>
              <a:t>    public void </a:t>
            </a:r>
            <a:r>
              <a:rPr lang="en-US" dirty="0" err="1"/>
              <a:t>setLastName</a:t>
            </a:r>
            <a:r>
              <a:rPr lang="en-US" dirty="0"/>
              <a:t>(String </a:t>
            </a:r>
            <a:r>
              <a:rPr lang="en-US" dirty="0" err="1"/>
              <a:t>lastName</a:t>
            </a:r>
            <a:r>
              <a:rPr lang="en-US" dirty="0"/>
              <a:t>) { </a:t>
            </a:r>
          </a:p>
          <a:p>
            <a:pPr>
              <a:spcBef>
                <a:spcPts val="0"/>
              </a:spcBef>
              <a:buNone/>
            </a:pPr>
            <a:r>
              <a:rPr lang="en-US" dirty="0"/>
              <a:t>        </a:t>
            </a:r>
            <a:r>
              <a:rPr lang="en-US" dirty="0" err="1"/>
              <a:t>this.lastName</a:t>
            </a:r>
            <a:r>
              <a:rPr lang="en-US" dirty="0"/>
              <a:t> = </a:t>
            </a:r>
            <a:r>
              <a:rPr lang="en-US" dirty="0" err="1"/>
              <a:t>lastName</a:t>
            </a:r>
            <a:r>
              <a:rPr lang="en-US" dirty="0"/>
              <a:t>; </a:t>
            </a:r>
          </a:p>
          <a:p>
            <a:pPr>
              <a:spcBef>
                <a:spcPts val="0"/>
              </a:spcBef>
              <a:buNone/>
            </a:pPr>
            <a:r>
              <a:rPr lang="en-US" dirty="0"/>
              <a:t>     } </a:t>
            </a:r>
          </a:p>
          <a:p>
            <a:pPr>
              <a:spcBef>
                <a:spcPts val="0"/>
              </a:spcBef>
              <a:buNone/>
            </a:pPr>
            <a:r>
              <a:rPr lang="en-US" dirty="0"/>
              <a:t>    public String </a:t>
            </a:r>
            <a:r>
              <a:rPr lang="en-US" dirty="0" err="1"/>
              <a:t>getUsername</a:t>
            </a:r>
            <a:r>
              <a:rPr lang="en-US" dirty="0"/>
              <a:t>() { </a:t>
            </a:r>
          </a:p>
          <a:p>
            <a:pPr>
              <a:spcBef>
                <a:spcPts val="0"/>
              </a:spcBef>
              <a:buNone/>
            </a:pPr>
            <a:r>
              <a:rPr lang="en-US" dirty="0"/>
              <a:t>         return username; </a:t>
            </a:r>
          </a:p>
          <a:p>
            <a:pPr>
              <a:spcBef>
                <a:spcPts val="0"/>
              </a:spcBef>
              <a:buNone/>
            </a:pPr>
            <a:r>
              <a:rPr lang="en-US" dirty="0"/>
              <a:t>     } </a:t>
            </a:r>
          </a:p>
          <a:p>
            <a:pPr>
              <a:spcBef>
                <a:spcPts val="0"/>
              </a:spcBef>
              <a:buNone/>
            </a:pPr>
            <a:r>
              <a:rPr lang="en-US" dirty="0"/>
              <a:t>    public void </a:t>
            </a:r>
            <a:r>
              <a:rPr lang="en-US" dirty="0" err="1"/>
              <a:t>setUsername</a:t>
            </a:r>
            <a:r>
              <a:rPr lang="en-US" dirty="0"/>
              <a:t>(String username) {  </a:t>
            </a:r>
          </a:p>
          <a:p>
            <a:pPr>
              <a:spcBef>
                <a:spcPts val="0"/>
              </a:spcBef>
              <a:buNone/>
            </a:pPr>
            <a:r>
              <a:rPr lang="en-US" dirty="0"/>
              <a:t>         </a:t>
            </a:r>
            <a:r>
              <a:rPr lang="en-US" dirty="0" err="1"/>
              <a:t>this.username</a:t>
            </a:r>
            <a:r>
              <a:rPr lang="en-US" dirty="0"/>
              <a:t> = username; </a:t>
            </a:r>
          </a:p>
          <a:p>
            <a:pPr>
              <a:spcBef>
                <a:spcPts val="0"/>
              </a:spcBef>
              <a:buNone/>
            </a:pPr>
            <a:r>
              <a:rPr lang="en-US" dirty="0"/>
              <a:t>     } </a:t>
            </a:r>
          </a:p>
          <a:p>
            <a:pPr>
              <a:spcBef>
                <a:spcPts val="0"/>
              </a:spcBef>
              <a:buNone/>
            </a:pPr>
            <a:r>
              <a:rPr lang="en-US" dirty="0"/>
              <a:t>     public String </a:t>
            </a:r>
            <a:r>
              <a:rPr lang="en-US" dirty="0" err="1"/>
              <a:t>getPassword</a:t>
            </a:r>
            <a:r>
              <a:rPr lang="en-US" dirty="0"/>
              <a:t>() { </a:t>
            </a:r>
          </a:p>
          <a:p>
            <a:pPr>
              <a:spcBef>
                <a:spcPts val="0"/>
              </a:spcBef>
              <a:buNone/>
            </a:pPr>
            <a:r>
              <a:rPr lang="en-US" dirty="0"/>
              <a:t>          return password; </a:t>
            </a:r>
          </a:p>
          <a:p>
            <a:pPr>
              <a:spcBef>
                <a:spcPts val="0"/>
              </a:spcBef>
              <a:buNone/>
            </a:pPr>
            <a:r>
              <a:rPr lang="en-US" dirty="0"/>
              <a:t>      } </a:t>
            </a:r>
          </a:p>
          <a:p>
            <a:pPr>
              <a:spcBef>
                <a:spcPts val="0"/>
              </a:spcBef>
              <a:buNone/>
            </a:pPr>
            <a:r>
              <a:rPr lang="en-US" dirty="0"/>
              <a:t>      public void </a:t>
            </a:r>
            <a:r>
              <a:rPr lang="en-US" dirty="0" err="1"/>
              <a:t>setPassword</a:t>
            </a:r>
            <a:r>
              <a:rPr lang="en-US" dirty="0"/>
              <a:t>(String password) {</a:t>
            </a:r>
          </a:p>
          <a:p>
            <a:pPr>
              <a:spcBef>
                <a:spcPts val="0"/>
              </a:spcBef>
              <a:buNone/>
            </a:pPr>
            <a:r>
              <a:rPr lang="en-US" dirty="0"/>
              <a:t>           </a:t>
            </a:r>
            <a:r>
              <a:rPr lang="en-US" dirty="0" err="1"/>
              <a:t>this.password</a:t>
            </a:r>
            <a:r>
              <a:rPr lang="en-US" dirty="0"/>
              <a:t> = password; </a:t>
            </a:r>
          </a:p>
          <a:p>
            <a:pPr>
              <a:spcBef>
                <a:spcPts val="0"/>
              </a:spcBef>
              <a:buNone/>
            </a:pPr>
            <a:r>
              <a:rPr lang="en-US" dirty="0"/>
              <a:t>      } </a:t>
            </a:r>
          </a:p>
          <a:p>
            <a:pPr>
              <a:spcBef>
                <a:spcPts val="0"/>
              </a:spcBef>
              <a:buNone/>
            </a:pPr>
            <a:r>
              <a:rPr lang="en-US" dirty="0"/>
              <a:t>     public String </a:t>
            </a:r>
            <a:r>
              <a:rPr lang="en-US" dirty="0" err="1"/>
              <a:t>getAddress</a:t>
            </a:r>
            <a:r>
              <a:rPr lang="en-US" dirty="0"/>
              <a:t>() { </a:t>
            </a:r>
          </a:p>
          <a:p>
            <a:pPr>
              <a:spcBef>
                <a:spcPts val="0"/>
              </a:spcBef>
              <a:buNone/>
            </a:pPr>
            <a:r>
              <a:rPr lang="en-US" dirty="0"/>
              <a:t>          return address; </a:t>
            </a:r>
          </a:p>
          <a:p>
            <a:pPr>
              <a:spcBef>
                <a:spcPts val="0"/>
              </a:spcBef>
              <a:buNone/>
            </a:pPr>
            <a:r>
              <a:rPr lang="en-US" dirty="0"/>
              <a:t>      } </a:t>
            </a:r>
          </a:p>
          <a:p>
            <a:pPr>
              <a:spcBef>
                <a:spcPts val="0"/>
              </a:spcBef>
              <a:buNone/>
            </a:pPr>
            <a:r>
              <a:rPr lang="en-US" dirty="0"/>
              <a:t>     public void </a:t>
            </a:r>
            <a:r>
              <a:rPr lang="en-US" dirty="0" err="1"/>
              <a:t>setAddress</a:t>
            </a:r>
            <a:r>
              <a:rPr lang="en-US" dirty="0"/>
              <a:t>(String address) { </a:t>
            </a:r>
          </a:p>
          <a:p>
            <a:pPr>
              <a:spcBef>
                <a:spcPts val="0"/>
              </a:spcBef>
              <a:buNone/>
            </a:pPr>
            <a:r>
              <a:rPr lang="en-US" dirty="0"/>
              <a:t>          </a:t>
            </a:r>
            <a:r>
              <a:rPr lang="en-US" dirty="0" err="1"/>
              <a:t>this.address</a:t>
            </a:r>
            <a:r>
              <a:rPr lang="en-US" dirty="0"/>
              <a:t> = address; </a:t>
            </a:r>
          </a:p>
          <a:p>
            <a:pPr>
              <a:spcBef>
                <a:spcPts val="0"/>
              </a:spcBef>
              <a:buNone/>
            </a:pPr>
            <a:r>
              <a:rPr lang="en-US" dirty="0"/>
              <a:t>     } </a:t>
            </a:r>
          </a:p>
          <a:p>
            <a:pPr>
              <a:spcBef>
                <a:spcPts val="0"/>
              </a:spcBef>
              <a:buNone/>
            </a:pPr>
            <a:r>
              <a:rPr lang="en-US" dirty="0"/>
              <a:t>     public String </a:t>
            </a:r>
            <a:r>
              <a:rPr lang="en-US" dirty="0" err="1"/>
              <a:t>getContact</a:t>
            </a:r>
            <a:r>
              <a:rPr lang="en-US" dirty="0"/>
              <a:t>() { </a:t>
            </a:r>
          </a:p>
          <a:p>
            <a:pPr>
              <a:spcBef>
                <a:spcPts val="0"/>
              </a:spcBef>
              <a:buNone/>
            </a:pPr>
            <a:r>
              <a:rPr lang="en-US" dirty="0"/>
              <a:t>          return contact; </a:t>
            </a:r>
          </a:p>
          <a:p>
            <a:pPr>
              <a:spcBef>
                <a:spcPts val="0"/>
              </a:spcBef>
              <a:buNone/>
            </a:pPr>
            <a:r>
              <a:rPr lang="en-US" dirty="0"/>
              <a:t>     } </a:t>
            </a:r>
          </a:p>
          <a:p>
            <a:pPr>
              <a:spcBef>
                <a:spcPts val="0"/>
              </a:spcBef>
              <a:buNone/>
            </a:pPr>
            <a:r>
              <a:rPr lang="en-US" dirty="0"/>
              <a:t>public void </a:t>
            </a:r>
            <a:r>
              <a:rPr lang="en-US" dirty="0" err="1"/>
              <a:t>setContact</a:t>
            </a:r>
            <a:r>
              <a:rPr lang="en-US" dirty="0"/>
              <a:t>(String contact) {</a:t>
            </a:r>
          </a:p>
          <a:p>
            <a:pPr>
              <a:spcBef>
                <a:spcPts val="0"/>
              </a:spcBef>
              <a:buNone/>
            </a:pPr>
            <a:r>
              <a:rPr lang="en-US" dirty="0"/>
              <a:t>      </a:t>
            </a:r>
            <a:r>
              <a:rPr lang="en-US" dirty="0" err="1"/>
              <a:t>this.contact</a:t>
            </a:r>
            <a:r>
              <a:rPr lang="en-US" dirty="0"/>
              <a:t> = contact; </a:t>
            </a:r>
          </a:p>
          <a:p>
            <a:pPr>
              <a:spcBef>
                <a:spcPts val="0"/>
              </a:spcBef>
              <a:buNone/>
            </a:pPr>
            <a:r>
              <a:rPr lang="en-US" dirty="0"/>
              <a:t>} </a:t>
            </a:r>
          </a:p>
          <a:p>
            <a:pPr>
              <a:spcBef>
                <a:spcPts val="0"/>
              </a:spcBef>
              <a:buNone/>
            </a:pPr>
            <a:r>
              <a:rPr lang="en-US" dirty="0"/>
              <a:t>}</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171</a:t>
            </a:fld>
            <a:endParaRPr lang="en-US" altLang="en-US"/>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b="1" dirty="0"/>
              <a:t/>
            </a:r>
            <a:br>
              <a:rPr lang="en-US" b="1" dirty="0"/>
            </a:br>
            <a:r>
              <a:rPr lang="en-US" b="1" dirty="0"/>
              <a:t/>
            </a:r>
            <a:br>
              <a:rPr lang="en-US" b="1" dirty="0"/>
            </a:br>
            <a:r>
              <a:rPr lang="en-US" b="1" dirty="0"/>
              <a:t>DAO Layer</a:t>
            </a:r>
            <a:br>
              <a:rPr lang="en-US" b="1" dirty="0"/>
            </a:br>
            <a:r>
              <a:rPr lang="en-US" dirty="0"/>
              <a:t/>
            </a:r>
            <a:br>
              <a:rPr lang="en-US" dirty="0"/>
            </a:br>
            <a:endParaRPr lang="en-US" dirty="0"/>
          </a:p>
        </p:txBody>
      </p:sp>
      <p:sp>
        <p:nvSpPr>
          <p:cNvPr id="3" name="Content Placeholder 2"/>
          <p:cNvSpPr>
            <a:spLocks noGrp="1"/>
          </p:cNvSpPr>
          <p:nvPr>
            <p:ph idx="1"/>
          </p:nvPr>
        </p:nvSpPr>
        <p:spPr>
          <a:xfrm>
            <a:off x="838200" y="857232"/>
            <a:ext cx="10515600" cy="5319731"/>
          </a:xfrm>
        </p:spPr>
        <p:txBody>
          <a:bodyPr/>
          <a:lstStyle/>
          <a:p>
            <a:r>
              <a:rPr lang="en-US" b="1" dirty="0"/>
              <a:t>EmployeeDao.java</a:t>
            </a:r>
            <a:endParaRPr lang="en-US" dirty="0"/>
          </a:p>
          <a:p>
            <a:r>
              <a:rPr lang="en-US" dirty="0"/>
              <a:t>Let's create </a:t>
            </a:r>
            <a:r>
              <a:rPr lang="en-US" i="1" dirty="0" err="1"/>
              <a:t>EmployeeDao</a:t>
            </a:r>
            <a:r>
              <a:rPr lang="en-US" dirty="0"/>
              <a:t> class that contains JDBC code to connect with the </a:t>
            </a:r>
            <a:r>
              <a:rPr lang="en-US" dirty="0" err="1"/>
              <a:t>MySQL</a:t>
            </a:r>
            <a:r>
              <a:rPr lang="en-US" dirty="0"/>
              <a:t> database. </a:t>
            </a:r>
          </a:p>
          <a:p>
            <a:r>
              <a:rPr lang="en-US" dirty="0"/>
              <a:t>Add the following code to an </a:t>
            </a:r>
            <a:r>
              <a:rPr lang="en-US" i="1" dirty="0" err="1"/>
              <a:t>EmployeeDao</a:t>
            </a:r>
            <a:r>
              <a:rPr lang="en-US" dirty="0"/>
              <a:t> class:</a:t>
            </a:r>
          </a:p>
          <a:p>
            <a:pPr>
              <a:spcBef>
                <a:spcPts val="0"/>
              </a:spcBef>
              <a:buNone/>
            </a:pPr>
            <a:r>
              <a:rPr lang="en-US" dirty="0"/>
              <a:t>package </a:t>
            </a:r>
            <a:r>
              <a:rPr lang="en-US" dirty="0" err="1"/>
              <a:t>net.javaguides.jsp.jdbc.database</a:t>
            </a:r>
            <a:r>
              <a:rPr lang="en-US" dirty="0"/>
              <a:t>;</a:t>
            </a:r>
          </a:p>
          <a:p>
            <a:pPr>
              <a:spcBef>
                <a:spcPts val="0"/>
              </a:spcBef>
              <a:buNone/>
            </a:pPr>
            <a:r>
              <a:rPr lang="en-US" dirty="0"/>
              <a:t> </a:t>
            </a:r>
          </a:p>
          <a:p>
            <a:pPr>
              <a:spcBef>
                <a:spcPts val="0"/>
              </a:spcBef>
              <a:buNone/>
            </a:pPr>
            <a:r>
              <a:rPr lang="en-US" dirty="0"/>
              <a:t>import </a:t>
            </a:r>
            <a:r>
              <a:rPr lang="en-US" dirty="0" err="1"/>
              <a:t>java.sql.Connection</a:t>
            </a:r>
            <a:r>
              <a:rPr lang="en-US" dirty="0"/>
              <a:t>;</a:t>
            </a:r>
          </a:p>
          <a:p>
            <a:pPr>
              <a:spcBef>
                <a:spcPts val="0"/>
              </a:spcBef>
              <a:buNone/>
            </a:pPr>
            <a:r>
              <a:rPr lang="en-US" dirty="0"/>
              <a:t>import </a:t>
            </a:r>
            <a:r>
              <a:rPr lang="en-US" dirty="0" err="1"/>
              <a:t>java.sql.DriverManager</a:t>
            </a:r>
            <a:r>
              <a:rPr lang="en-US" dirty="0"/>
              <a:t>;</a:t>
            </a:r>
          </a:p>
          <a:p>
            <a:pPr>
              <a:spcBef>
                <a:spcPts val="0"/>
              </a:spcBef>
              <a:buNone/>
            </a:pPr>
            <a:r>
              <a:rPr lang="en-US" dirty="0"/>
              <a:t>import </a:t>
            </a:r>
            <a:r>
              <a:rPr lang="en-US" dirty="0" err="1"/>
              <a:t>java.sql.PreparedStatement</a:t>
            </a:r>
            <a:r>
              <a:rPr lang="en-US" dirty="0"/>
              <a:t>;</a:t>
            </a:r>
          </a:p>
          <a:p>
            <a:pPr>
              <a:spcBef>
                <a:spcPts val="0"/>
              </a:spcBef>
              <a:buNone/>
            </a:pPr>
            <a:r>
              <a:rPr lang="en-US" dirty="0"/>
              <a:t>import </a:t>
            </a:r>
            <a:r>
              <a:rPr lang="en-US" dirty="0" err="1"/>
              <a:t>java.sql.SQLException</a:t>
            </a:r>
            <a:r>
              <a:rPr lang="en-US" dirty="0"/>
              <a:t>;</a:t>
            </a:r>
          </a:p>
          <a:p>
            <a:pPr>
              <a:spcBef>
                <a:spcPts val="0"/>
              </a:spcBef>
              <a:buNone/>
            </a:pPr>
            <a:r>
              <a:rPr lang="en-US" dirty="0"/>
              <a:t> </a:t>
            </a:r>
          </a:p>
          <a:p>
            <a:pPr>
              <a:spcBef>
                <a:spcPts val="0"/>
              </a:spcBef>
              <a:buNone/>
            </a:pPr>
            <a:r>
              <a:rPr lang="en-US" dirty="0"/>
              <a:t>import </a:t>
            </a:r>
            <a:r>
              <a:rPr lang="en-US" dirty="0" err="1"/>
              <a:t>net.javaguides.jsp.jdbc.bean.Employee</a:t>
            </a:r>
            <a:r>
              <a:rPr lang="en-US" dirty="0"/>
              <a:t>;</a:t>
            </a:r>
          </a:p>
          <a:p>
            <a:pPr>
              <a:spcBef>
                <a:spcPts val="0"/>
              </a:spcBef>
              <a:buNone/>
            </a:pPr>
            <a:r>
              <a:rPr lang="en-US" dirty="0"/>
              <a:t> </a:t>
            </a:r>
          </a:p>
          <a:p>
            <a:pPr>
              <a:spcBef>
                <a:spcPts val="0"/>
              </a:spcBef>
              <a:buNone/>
            </a:pPr>
            <a:r>
              <a:rPr lang="en-US" dirty="0"/>
              <a:t>public class </a:t>
            </a:r>
            <a:r>
              <a:rPr lang="en-US" dirty="0" err="1"/>
              <a:t>EmployeeDao</a:t>
            </a:r>
            <a:r>
              <a:rPr lang="en-US" dirty="0"/>
              <a:t> {</a:t>
            </a:r>
          </a:p>
          <a:p>
            <a:pPr>
              <a:spcBef>
                <a:spcPts val="0"/>
              </a:spcBef>
              <a:buNone/>
            </a:pPr>
            <a:r>
              <a:rPr lang="en-US" dirty="0"/>
              <a:t> </a:t>
            </a:r>
          </a:p>
          <a:p>
            <a:pPr>
              <a:spcBef>
                <a:spcPts val="0"/>
              </a:spcBef>
              <a:buNone/>
            </a:pPr>
            <a:r>
              <a:rPr lang="en-US" dirty="0"/>
              <a:t>    public </a:t>
            </a:r>
            <a:r>
              <a:rPr lang="en-US" dirty="0" err="1"/>
              <a:t>int</a:t>
            </a:r>
            <a:r>
              <a:rPr lang="en-US" dirty="0"/>
              <a:t> </a:t>
            </a:r>
            <a:r>
              <a:rPr lang="en-US" dirty="0" err="1"/>
              <a:t>registerEmployee</a:t>
            </a:r>
            <a:r>
              <a:rPr lang="en-US" dirty="0"/>
              <a:t>(Employee </a:t>
            </a:r>
            <a:r>
              <a:rPr lang="en-US" dirty="0" err="1"/>
              <a:t>employee</a:t>
            </a:r>
            <a:r>
              <a:rPr lang="en-US" dirty="0"/>
              <a:t>) throws </a:t>
            </a:r>
            <a:r>
              <a:rPr lang="en-US" dirty="0" err="1"/>
              <a:t>ClassNotFoundException</a:t>
            </a:r>
            <a:r>
              <a:rPr lang="en-US" dirty="0"/>
              <a:t> {</a:t>
            </a:r>
          </a:p>
          <a:p>
            <a:pPr>
              <a:spcBef>
                <a:spcPts val="0"/>
              </a:spcBef>
              <a:buNone/>
            </a:pPr>
            <a:r>
              <a:rPr lang="en-US" dirty="0"/>
              <a:t>        String INSERT_USERS_SQL = "INSERT INTO employee" +</a:t>
            </a:r>
          </a:p>
          <a:p>
            <a:pPr>
              <a:spcBef>
                <a:spcPts val="0"/>
              </a:spcBef>
              <a:buNone/>
            </a:pPr>
            <a:r>
              <a:rPr lang="en-US" dirty="0"/>
              <a:t>            "  (id, </a:t>
            </a:r>
            <a:r>
              <a:rPr lang="en-US" dirty="0" err="1"/>
              <a:t>first_name</a:t>
            </a:r>
            <a:r>
              <a:rPr lang="en-US" dirty="0"/>
              <a:t>, </a:t>
            </a:r>
            <a:r>
              <a:rPr lang="en-US" dirty="0" err="1"/>
              <a:t>last_name</a:t>
            </a:r>
            <a:r>
              <a:rPr lang="en-US" dirty="0"/>
              <a:t>, username, password, address, contact) VALUES " +</a:t>
            </a:r>
          </a:p>
          <a:p>
            <a:pPr>
              <a:spcBef>
                <a:spcPts val="0"/>
              </a:spcBef>
              <a:buNone/>
            </a:pPr>
            <a:r>
              <a:rPr lang="en-US" dirty="0"/>
              <a:t>            " (?, ?, ?, ?, ?,?,?);";</a:t>
            </a:r>
          </a:p>
          <a:p>
            <a:pPr>
              <a:spcBef>
                <a:spcPts val="0"/>
              </a:spcBef>
              <a:buNone/>
            </a:pPr>
            <a:r>
              <a:rPr lang="en-US" dirty="0"/>
              <a:t> </a:t>
            </a:r>
          </a:p>
          <a:p>
            <a:pPr>
              <a:spcBef>
                <a:spcPts val="0"/>
              </a:spcBef>
              <a:buNone/>
            </a:pPr>
            <a:r>
              <a:rPr lang="en-US" dirty="0"/>
              <a:t>        </a:t>
            </a:r>
            <a:r>
              <a:rPr lang="en-US" dirty="0" err="1"/>
              <a:t>int</a:t>
            </a:r>
            <a:r>
              <a:rPr lang="en-US" dirty="0"/>
              <a:t> result = 0;</a:t>
            </a:r>
          </a:p>
          <a:p>
            <a:pPr>
              <a:spcBef>
                <a:spcPts val="0"/>
              </a:spcBef>
              <a:buNone/>
            </a:pPr>
            <a:r>
              <a:rPr lang="en-US" dirty="0"/>
              <a:t> </a:t>
            </a:r>
          </a:p>
          <a:p>
            <a:pPr>
              <a:spcBef>
                <a:spcPts val="0"/>
              </a:spcBef>
              <a:buNone/>
            </a:pPr>
            <a:r>
              <a:rPr lang="en-US" dirty="0"/>
              <a:t>        </a:t>
            </a:r>
            <a:r>
              <a:rPr lang="en-US" dirty="0" err="1"/>
              <a:t>Class.forName</a:t>
            </a:r>
            <a:r>
              <a:rPr lang="en-US" dirty="0"/>
              <a:t>("</a:t>
            </a:r>
            <a:r>
              <a:rPr lang="en-US" dirty="0" err="1"/>
              <a:t>com.mysql.jdbc.Driver</a:t>
            </a:r>
            <a:r>
              <a:rPr lang="en-US" dirty="0"/>
              <a:t>");</a:t>
            </a:r>
          </a:p>
          <a:p>
            <a:pPr>
              <a:spcBef>
                <a:spcPts val="0"/>
              </a:spcBef>
              <a:buNone/>
            </a:pPr>
            <a:r>
              <a:rPr lang="en-US" dirty="0"/>
              <a:t> </a:t>
            </a:r>
          </a:p>
          <a:p>
            <a:pPr>
              <a:spcBef>
                <a:spcPts val="0"/>
              </a:spcBef>
              <a:buNone/>
            </a:pPr>
            <a:r>
              <a:rPr lang="en-US" dirty="0"/>
              <a:t>        try (Connection </a:t>
            </a:r>
            <a:r>
              <a:rPr lang="en-US" dirty="0" err="1"/>
              <a:t>connection</a:t>
            </a:r>
            <a:r>
              <a:rPr lang="en-US" dirty="0"/>
              <a:t> = </a:t>
            </a:r>
            <a:r>
              <a:rPr lang="en-US" dirty="0" err="1"/>
              <a:t>DriverManager</a:t>
            </a:r>
            <a:endParaRPr lang="en-US" dirty="0"/>
          </a:p>
          <a:p>
            <a:pPr>
              <a:spcBef>
                <a:spcPts val="0"/>
              </a:spcBef>
              <a:buNone/>
            </a:pPr>
            <a:r>
              <a:rPr lang="en-US" dirty="0"/>
              <a:t>            .</a:t>
            </a:r>
            <a:r>
              <a:rPr lang="en-US" dirty="0" err="1"/>
              <a:t>getConnection</a:t>
            </a:r>
            <a:r>
              <a:rPr lang="en-US" dirty="0"/>
              <a:t>("</a:t>
            </a:r>
            <a:r>
              <a:rPr lang="en-US" dirty="0" err="1"/>
              <a:t>jdbc:mysql</a:t>
            </a:r>
            <a:r>
              <a:rPr lang="en-US" dirty="0"/>
              <a:t>://localhost:3306/</a:t>
            </a:r>
            <a:r>
              <a:rPr lang="en-US" dirty="0" err="1"/>
              <a:t>mysql_database?useSSL</a:t>
            </a:r>
            <a:r>
              <a:rPr lang="en-US" dirty="0"/>
              <a:t>=false", "root", "root");</a:t>
            </a:r>
          </a:p>
          <a:p>
            <a:pPr>
              <a:spcBef>
                <a:spcPts val="0"/>
              </a:spcBef>
              <a:buNone/>
            </a:pPr>
            <a:r>
              <a:rPr lang="en-US" dirty="0"/>
              <a:t> </a:t>
            </a:r>
          </a:p>
          <a:p>
            <a:pPr>
              <a:spcBef>
                <a:spcPts val="0"/>
              </a:spcBef>
              <a:buNone/>
            </a:pPr>
            <a:r>
              <a:rPr lang="en-US" dirty="0"/>
              <a:t>            // Step 2:Create a statement using connection object</a:t>
            </a:r>
          </a:p>
          <a:p>
            <a:pPr>
              <a:spcBef>
                <a:spcPts val="0"/>
              </a:spcBef>
              <a:buNone/>
            </a:pPr>
            <a:r>
              <a:rPr lang="en-US" dirty="0"/>
              <a:t>            </a:t>
            </a:r>
            <a:r>
              <a:rPr lang="en-US" dirty="0" err="1"/>
              <a:t>PreparedStatement</a:t>
            </a:r>
            <a:r>
              <a:rPr lang="en-US" dirty="0"/>
              <a:t> </a:t>
            </a:r>
            <a:r>
              <a:rPr lang="en-US" dirty="0" err="1"/>
              <a:t>preparedStatement</a:t>
            </a:r>
            <a:r>
              <a:rPr lang="en-US" dirty="0"/>
              <a:t> = </a:t>
            </a:r>
            <a:r>
              <a:rPr lang="en-US" dirty="0" err="1"/>
              <a:t>connection.prepareStatement</a:t>
            </a:r>
            <a:r>
              <a:rPr lang="en-US" dirty="0"/>
              <a:t>(INSERT_USERS_SQL)) {</a:t>
            </a:r>
          </a:p>
          <a:p>
            <a:pPr>
              <a:spcBef>
                <a:spcPts val="0"/>
              </a:spcBef>
              <a:buNone/>
            </a:pPr>
            <a:r>
              <a:rPr lang="en-US" dirty="0"/>
              <a:t>            </a:t>
            </a:r>
            <a:r>
              <a:rPr lang="en-US" dirty="0" err="1"/>
              <a:t>preparedStatement.setInt</a:t>
            </a:r>
            <a:r>
              <a:rPr lang="en-US" dirty="0"/>
              <a:t>(1, 1);</a:t>
            </a:r>
          </a:p>
          <a:p>
            <a:pPr>
              <a:spcBef>
                <a:spcPts val="0"/>
              </a:spcBef>
              <a:buNone/>
            </a:pPr>
            <a:r>
              <a:rPr lang="en-US" dirty="0"/>
              <a:t>            </a:t>
            </a:r>
            <a:r>
              <a:rPr lang="en-US" dirty="0" err="1"/>
              <a:t>preparedStatement.setString</a:t>
            </a:r>
            <a:r>
              <a:rPr lang="en-US" dirty="0"/>
              <a:t>(2, </a:t>
            </a:r>
            <a:r>
              <a:rPr lang="en-US" dirty="0" err="1"/>
              <a:t>employee.getFirstName</a:t>
            </a:r>
            <a:r>
              <a:rPr lang="en-US" dirty="0"/>
              <a:t>());</a:t>
            </a:r>
          </a:p>
          <a:p>
            <a:pPr>
              <a:spcBef>
                <a:spcPts val="0"/>
              </a:spcBef>
              <a:buNone/>
            </a:pPr>
            <a:r>
              <a:rPr lang="en-US" dirty="0"/>
              <a:t>            </a:t>
            </a:r>
            <a:r>
              <a:rPr lang="en-US" dirty="0" err="1"/>
              <a:t>preparedStatement.setString</a:t>
            </a:r>
            <a:r>
              <a:rPr lang="en-US" dirty="0"/>
              <a:t>(3, </a:t>
            </a:r>
            <a:r>
              <a:rPr lang="en-US" dirty="0" err="1"/>
              <a:t>employee.getLastName</a:t>
            </a:r>
            <a:r>
              <a:rPr lang="en-US" dirty="0"/>
              <a:t>());</a:t>
            </a:r>
          </a:p>
          <a:p>
            <a:pPr>
              <a:spcBef>
                <a:spcPts val="0"/>
              </a:spcBef>
              <a:buNone/>
            </a:pPr>
            <a:r>
              <a:rPr lang="en-US" dirty="0"/>
              <a:t>            </a:t>
            </a:r>
            <a:r>
              <a:rPr lang="en-US" dirty="0" err="1"/>
              <a:t>preparedStatement.setString</a:t>
            </a:r>
            <a:r>
              <a:rPr lang="en-US" dirty="0"/>
              <a:t>(4, </a:t>
            </a:r>
            <a:r>
              <a:rPr lang="en-US" dirty="0" err="1"/>
              <a:t>employee.getUsername</a:t>
            </a:r>
            <a:r>
              <a:rPr lang="en-US" dirty="0"/>
              <a:t>());</a:t>
            </a:r>
          </a:p>
          <a:p>
            <a:pPr>
              <a:spcBef>
                <a:spcPts val="0"/>
              </a:spcBef>
              <a:buNone/>
            </a:pPr>
            <a:r>
              <a:rPr lang="en-US" dirty="0"/>
              <a:t>            </a:t>
            </a:r>
            <a:r>
              <a:rPr lang="en-US" dirty="0" err="1"/>
              <a:t>preparedStatement.setString</a:t>
            </a:r>
            <a:r>
              <a:rPr lang="en-US" dirty="0"/>
              <a:t>(5, </a:t>
            </a:r>
            <a:r>
              <a:rPr lang="en-US" dirty="0" err="1"/>
              <a:t>employee.getPassword</a:t>
            </a:r>
            <a:r>
              <a:rPr lang="en-US" dirty="0"/>
              <a:t>());</a:t>
            </a:r>
          </a:p>
          <a:p>
            <a:pPr>
              <a:spcBef>
                <a:spcPts val="0"/>
              </a:spcBef>
              <a:buNone/>
            </a:pPr>
            <a:r>
              <a:rPr lang="en-US" dirty="0"/>
              <a:t>            </a:t>
            </a:r>
            <a:r>
              <a:rPr lang="en-US" dirty="0" err="1"/>
              <a:t>preparedStatement.setString</a:t>
            </a:r>
            <a:r>
              <a:rPr lang="en-US" dirty="0"/>
              <a:t>(6, </a:t>
            </a:r>
            <a:r>
              <a:rPr lang="en-US" dirty="0" err="1"/>
              <a:t>employee.getAddress</a:t>
            </a:r>
            <a:r>
              <a:rPr lang="en-US" dirty="0"/>
              <a:t>());</a:t>
            </a:r>
          </a:p>
          <a:p>
            <a:pPr>
              <a:spcBef>
                <a:spcPts val="0"/>
              </a:spcBef>
              <a:buNone/>
            </a:pPr>
            <a:r>
              <a:rPr lang="en-US" dirty="0"/>
              <a:t>            </a:t>
            </a:r>
            <a:r>
              <a:rPr lang="en-US" dirty="0" err="1"/>
              <a:t>preparedStatement.setString</a:t>
            </a:r>
            <a:r>
              <a:rPr lang="en-US" dirty="0"/>
              <a:t>(7, </a:t>
            </a:r>
            <a:r>
              <a:rPr lang="en-US" dirty="0" err="1"/>
              <a:t>employee.getContact</a:t>
            </a:r>
            <a:r>
              <a:rPr lang="en-US" dirty="0"/>
              <a:t>());</a:t>
            </a:r>
          </a:p>
          <a:p>
            <a:pPr>
              <a:spcBef>
                <a:spcPts val="0"/>
              </a:spcBef>
              <a:buNone/>
            </a:pPr>
            <a:r>
              <a:rPr lang="en-US" dirty="0"/>
              <a:t> </a:t>
            </a:r>
          </a:p>
          <a:p>
            <a:pPr>
              <a:spcBef>
                <a:spcPts val="0"/>
              </a:spcBef>
              <a:buNone/>
            </a:pPr>
            <a:r>
              <a:rPr lang="en-US" dirty="0"/>
              <a:t>            </a:t>
            </a:r>
            <a:r>
              <a:rPr lang="en-US" dirty="0" err="1"/>
              <a:t>System.out.println</a:t>
            </a:r>
            <a:r>
              <a:rPr lang="en-US" dirty="0"/>
              <a:t>(</a:t>
            </a:r>
            <a:r>
              <a:rPr lang="en-US" dirty="0" err="1"/>
              <a:t>preparedStatement</a:t>
            </a:r>
            <a:r>
              <a:rPr lang="en-US" dirty="0"/>
              <a:t>);</a:t>
            </a:r>
          </a:p>
          <a:p>
            <a:pPr>
              <a:spcBef>
                <a:spcPts val="0"/>
              </a:spcBef>
              <a:buNone/>
            </a:pPr>
            <a:r>
              <a:rPr lang="en-US" dirty="0"/>
              <a:t>            // Step 3: Execute the query or update query</a:t>
            </a:r>
          </a:p>
          <a:p>
            <a:pPr>
              <a:spcBef>
                <a:spcPts val="0"/>
              </a:spcBef>
              <a:buNone/>
            </a:pPr>
            <a:r>
              <a:rPr lang="en-US" dirty="0"/>
              <a:t>            result = </a:t>
            </a:r>
            <a:r>
              <a:rPr lang="en-US" dirty="0" err="1"/>
              <a:t>preparedStatement.executeUpdate</a:t>
            </a:r>
            <a:r>
              <a:rPr lang="en-US" dirty="0"/>
              <a:t>();</a:t>
            </a:r>
          </a:p>
          <a:p>
            <a:pPr>
              <a:spcBef>
                <a:spcPts val="0"/>
              </a:spcBef>
              <a:buNone/>
            </a:pPr>
            <a:r>
              <a:rPr lang="en-US" dirty="0"/>
              <a:t> </a:t>
            </a:r>
          </a:p>
          <a:p>
            <a:pPr>
              <a:spcBef>
                <a:spcPts val="0"/>
              </a:spcBef>
              <a:buNone/>
            </a:pPr>
            <a:r>
              <a:rPr lang="en-US" dirty="0"/>
              <a:t>        } catch (</a:t>
            </a:r>
            <a:r>
              <a:rPr lang="en-US" dirty="0" err="1"/>
              <a:t>SQLException</a:t>
            </a:r>
            <a:r>
              <a:rPr lang="en-US" dirty="0"/>
              <a:t> e) {</a:t>
            </a:r>
          </a:p>
          <a:p>
            <a:pPr>
              <a:spcBef>
                <a:spcPts val="0"/>
              </a:spcBef>
              <a:buNone/>
            </a:pPr>
            <a:r>
              <a:rPr lang="en-US" dirty="0"/>
              <a:t>            // process </a:t>
            </a:r>
            <a:r>
              <a:rPr lang="en-US" dirty="0" err="1"/>
              <a:t>sql</a:t>
            </a:r>
            <a:r>
              <a:rPr lang="en-US" dirty="0"/>
              <a:t> exception</a:t>
            </a:r>
          </a:p>
          <a:p>
            <a:pPr>
              <a:spcBef>
                <a:spcPts val="0"/>
              </a:spcBef>
              <a:buNone/>
            </a:pPr>
            <a:r>
              <a:rPr lang="en-US" dirty="0"/>
              <a:t>            </a:t>
            </a:r>
            <a:r>
              <a:rPr lang="en-US" dirty="0" err="1"/>
              <a:t>printSQLException</a:t>
            </a:r>
            <a:r>
              <a:rPr lang="en-US" dirty="0"/>
              <a:t>(e);</a:t>
            </a:r>
          </a:p>
          <a:p>
            <a:pPr>
              <a:spcBef>
                <a:spcPts val="0"/>
              </a:spcBef>
              <a:buNone/>
            </a:pPr>
            <a:r>
              <a:rPr lang="en-US" dirty="0"/>
              <a:t>        }</a:t>
            </a:r>
          </a:p>
          <a:p>
            <a:pPr>
              <a:spcBef>
                <a:spcPts val="0"/>
              </a:spcBef>
              <a:buNone/>
            </a:pPr>
            <a:r>
              <a:rPr lang="en-US" dirty="0"/>
              <a:t>        return result;</a:t>
            </a:r>
          </a:p>
          <a:p>
            <a:pPr>
              <a:spcBef>
                <a:spcPts val="0"/>
              </a:spcBef>
              <a:buNone/>
            </a:pPr>
            <a:r>
              <a:rPr lang="en-US" dirty="0"/>
              <a:t>    }</a:t>
            </a:r>
          </a:p>
          <a:p>
            <a:pPr>
              <a:spcBef>
                <a:spcPts val="0"/>
              </a:spcBef>
              <a:buNone/>
            </a:pPr>
            <a:r>
              <a:rPr lang="en-US" dirty="0"/>
              <a:t> </a:t>
            </a:r>
          </a:p>
          <a:p>
            <a:pPr>
              <a:spcBef>
                <a:spcPts val="0"/>
              </a:spcBef>
              <a:buNone/>
            </a:pPr>
            <a:r>
              <a:rPr lang="en-US" dirty="0"/>
              <a:t>    private void </a:t>
            </a:r>
            <a:r>
              <a:rPr lang="en-US" dirty="0" err="1"/>
              <a:t>printSQLException</a:t>
            </a:r>
            <a:r>
              <a:rPr lang="en-US" dirty="0"/>
              <a:t>(</a:t>
            </a:r>
            <a:r>
              <a:rPr lang="en-US" dirty="0" err="1"/>
              <a:t>SQLException</a:t>
            </a:r>
            <a:r>
              <a:rPr lang="en-US" dirty="0"/>
              <a:t> ex) {</a:t>
            </a:r>
          </a:p>
          <a:p>
            <a:pPr>
              <a:spcBef>
                <a:spcPts val="0"/>
              </a:spcBef>
              <a:buNone/>
            </a:pPr>
            <a:r>
              <a:rPr lang="en-US" dirty="0"/>
              <a:t>        for (</a:t>
            </a:r>
            <a:r>
              <a:rPr lang="en-US" dirty="0" err="1"/>
              <a:t>Throwable</a:t>
            </a:r>
            <a:r>
              <a:rPr lang="en-US" dirty="0"/>
              <a:t> e: ex) {</a:t>
            </a:r>
          </a:p>
          <a:p>
            <a:pPr>
              <a:spcBef>
                <a:spcPts val="0"/>
              </a:spcBef>
              <a:buNone/>
            </a:pPr>
            <a:r>
              <a:rPr lang="en-US" dirty="0"/>
              <a:t>            if (e </a:t>
            </a:r>
            <a:r>
              <a:rPr lang="en-US" dirty="0" err="1"/>
              <a:t>instanceof</a:t>
            </a:r>
            <a:r>
              <a:rPr lang="en-US" dirty="0"/>
              <a:t> </a:t>
            </a:r>
            <a:r>
              <a:rPr lang="en-US" dirty="0" err="1"/>
              <a:t>SQLException</a:t>
            </a:r>
            <a:r>
              <a:rPr lang="en-US" dirty="0"/>
              <a:t>) {</a:t>
            </a:r>
          </a:p>
          <a:p>
            <a:pPr>
              <a:spcBef>
                <a:spcPts val="0"/>
              </a:spcBef>
              <a:buNone/>
            </a:pPr>
            <a:r>
              <a:rPr lang="en-US" dirty="0"/>
              <a:t>                </a:t>
            </a:r>
            <a:r>
              <a:rPr lang="en-US" dirty="0" err="1"/>
              <a:t>e.printStackTrace</a:t>
            </a:r>
            <a:r>
              <a:rPr lang="en-US" dirty="0"/>
              <a:t>(System.err);</a:t>
            </a:r>
          </a:p>
          <a:p>
            <a:pPr>
              <a:spcBef>
                <a:spcPts val="0"/>
              </a:spcBef>
              <a:buNone/>
            </a:pPr>
            <a:r>
              <a:rPr lang="en-US" dirty="0"/>
              <a:t>                </a:t>
            </a:r>
            <a:r>
              <a:rPr lang="en-US" dirty="0" err="1"/>
              <a:t>System.err.println</a:t>
            </a:r>
            <a:r>
              <a:rPr lang="en-US" dirty="0"/>
              <a:t>("</a:t>
            </a:r>
            <a:r>
              <a:rPr lang="en-US" dirty="0" err="1"/>
              <a:t>SQLState</a:t>
            </a:r>
            <a:r>
              <a:rPr lang="en-US" dirty="0"/>
              <a:t>: " + ((</a:t>
            </a:r>
            <a:r>
              <a:rPr lang="en-US" dirty="0" err="1"/>
              <a:t>SQLException</a:t>
            </a:r>
            <a:r>
              <a:rPr lang="en-US" dirty="0"/>
              <a:t>) e).</a:t>
            </a:r>
            <a:r>
              <a:rPr lang="en-US" dirty="0" err="1"/>
              <a:t>getSQLState</a:t>
            </a:r>
            <a:r>
              <a:rPr lang="en-US" dirty="0"/>
              <a:t>());</a:t>
            </a:r>
          </a:p>
          <a:p>
            <a:pPr>
              <a:spcBef>
                <a:spcPts val="0"/>
              </a:spcBef>
              <a:buNone/>
            </a:pPr>
            <a:r>
              <a:rPr lang="en-US" dirty="0"/>
              <a:t>                </a:t>
            </a:r>
            <a:r>
              <a:rPr lang="en-US" dirty="0" err="1"/>
              <a:t>System.err.println</a:t>
            </a:r>
            <a:r>
              <a:rPr lang="en-US" dirty="0"/>
              <a:t>("Error Code: " + ((</a:t>
            </a:r>
            <a:r>
              <a:rPr lang="en-US" dirty="0" err="1"/>
              <a:t>SQLException</a:t>
            </a:r>
            <a:r>
              <a:rPr lang="en-US" dirty="0"/>
              <a:t>) e).</a:t>
            </a:r>
            <a:r>
              <a:rPr lang="en-US" dirty="0" err="1"/>
              <a:t>getErrorCode</a:t>
            </a:r>
            <a:r>
              <a:rPr lang="en-US" dirty="0"/>
              <a:t>());</a:t>
            </a:r>
          </a:p>
          <a:p>
            <a:pPr>
              <a:spcBef>
                <a:spcPts val="0"/>
              </a:spcBef>
              <a:buNone/>
            </a:pPr>
            <a:r>
              <a:rPr lang="en-US" dirty="0"/>
              <a:t>                </a:t>
            </a:r>
            <a:r>
              <a:rPr lang="en-US" dirty="0" err="1"/>
              <a:t>System.err.println</a:t>
            </a:r>
            <a:r>
              <a:rPr lang="en-US" dirty="0"/>
              <a:t>("Message: " + </a:t>
            </a:r>
            <a:r>
              <a:rPr lang="en-US" dirty="0" err="1"/>
              <a:t>e.getMessage</a:t>
            </a:r>
            <a:r>
              <a:rPr lang="en-US" dirty="0"/>
              <a:t>());</a:t>
            </a:r>
          </a:p>
          <a:p>
            <a:pPr>
              <a:spcBef>
                <a:spcPts val="0"/>
              </a:spcBef>
              <a:buNone/>
            </a:pPr>
            <a:r>
              <a:rPr lang="en-US" dirty="0"/>
              <a:t>                </a:t>
            </a:r>
            <a:r>
              <a:rPr lang="en-US" dirty="0" err="1"/>
              <a:t>Throwable</a:t>
            </a:r>
            <a:r>
              <a:rPr lang="en-US" dirty="0"/>
              <a:t> t = </a:t>
            </a:r>
            <a:r>
              <a:rPr lang="en-US" dirty="0" err="1"/>
              <a:t>ex.getCause</a:t>
            </a:r>
            <a:r>
              <a:rPr lang="en-US" dirty="0"/>
              <a:t>();</a:t>
            </a:r>
          </a:p>
          <a:p>
            <a:pPr>
              <a:spcBef>
                <a:spcPts val="0"/>
              </a:spcBef>
              <a:buNone/>
            </a:pPr>
            <a:r>
              <a:rPr lang="en-US" dirty="0"/>
              <a:t>                while (t != null) {</a:t>
            </a:r>
          </a:p>
          <a:p>
            <a:pPr>
              <a:spcBef>
                <a:spcPts val="0"/>
              </a:spcBef>
              <a:buNone/>
            </a:pPr>
            <a:r>
              <a:rPr lang="en-US" dirty="0"/>
              <a:t>                    </a:t>
            </a:r>
            <a:r>
              <a:rPr lang="en-US" dirty="0" err="1"/>
              <a:t>System.out.println</a:t>
            </a:r>
            <a:r>
              <a:rPr lang="en-US" dirty="0"/>
              <a:t>("Cause: " + t);</a:t>
            </a:r>
          </a:p>
          <a:p>
            <a:pPr>
              <a:spcBef>
                <a:spcPts val="0"/>
              </a:spcBef>
              <a:buNone/>
            </a:pPr>
            <a:r>
              <a:rPr lang="en-US" dirty="0"/>
              <a:t>                    t = </a:t>
            </a:r>
            <a:r>
              <a:rPr lang="en-US" dirty="0" err="1"/>
              <a:t>t.getCause</a:t>
            </a:r>
            <a:r>
              <a:rPr lang="en-US" dirty="0"/>
              <a:t>();</a:t>
            </a:r>
          </a:p>
          <a:p>
            <a:pPr>
              <a:spcBef>
                <a:spcPts val="0"/>
              </a:spcBef>
              <a:buNone/>
            </a:pPr>
            <a:r>
              <a:rPr lang="en-US" dirty="0"/>
              <a:t>                }</a:t>
            </a:r>
          </a:p>
          <a:p>
            <a:pPr>
              <a:spcBef>
                <a:spcPts val="0"/>
              </a:spcBef>
              <a:buNone/>
            </a:pPr>
            <a:r>
              <a:rPr lang="en-US" dirty="0"/>
              <a:t>            }</a:t>
            </a:r>
          </a:p>
          <a:p>
            <a:pPr>
              <a:spcBef>
                <a:spcPts val="0"/>
              </a:spcBef>
              <a:buNone/>
            </a:pPr>
            <a:r>
              <a:rPr lang="en-US" dirty="0"/>
              <a:t>        }</a:t>
            </a:r>
          </a:p>
          <a:p>
            <a:pPr>
              <a:spcBef>
                <a:spcPts val="0"/>
              </a:spcBef>
              <a:buNone/>
            </a:pPr>
            <a:r>
              <a:rPr lang="en-US" dirty="0"/>
              <a:t>    }</a:t>
            </a:r>
          </a:p>
          <a:p>
            <a:pPr>
              <a:spcBef>
                <a:spcPts val="0"/>
              </a:spcBef>
              <a:buNone/>
            </a:pPr>
            <a:r>
              <a:rPr lang="en-US" dirty="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172</a:t>
            </a:fld>
            <a:endParaRPr lang="en-US" altLang="en-US"/>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428604"/>
            <a:ext cx="10515600" cy="1325563"/>
          </a:xfrm>
        </p:spPr>
        <p:txBody>
          <a:bodyPr/>
          <a:lstStyle/>
          <a:p>
            <a:r>
              <a:rPr lang="en-US" b="1" dirty="0"/>
              <a:t>Controller Layer</a:t>
            </a:r>
          </a:p>
        </p:txBody>
      </p:sp>
      <p:sp>
        <p:nvSpPr>
          <p:cNvPr id="3" name="Content Placeholder 2"/>
          <p:cNvSpPr>
            <a:spLocks noGrp="1"/>
          </p:cNvSpPr>
          <p:nvPr>
            <p:ph idx="1"/>
          </p:nvPr>
        </p:nvSpPr>
        <p:spPr>
          <a:xfrm>
            <a:off x="838200" y="1500174"/>
            <a:ext cx="10515600" cy="4676789"/>
          </a:xfrm>
        </p:spPr>
        <p:txBody>
          <a:bodyPr/>
          <a:lstStyle/>
          <a:p>
            <a:r>
              <a:rPr lang="en-GB" dirty="0"/>
              <a:t>Let's create an </a:t>
            </a:r>
            <a:r>
              <a:rPr lang="en-GB" i="1" dirty="0" err="1"/>
              <a:t>EmployeeServlet</a:t>
            </a:r>
            <a:r>
              <a:rPr lang="en-GB" dirty="0"/>
              <a:t> class to process HTTP request parameters and redirect to the appropriate JSP page after request data stored in the database:</a:t>
            </a:r>
          </a:p>
          <a:p>
            <a:pPr>
              <a:spcBef>
                <a:spcPts val="0"/>
              </a:spcBef>
              <a:buNone/>
            </a:pPr>
            <a:r>
              <a:rPr lang="en-US" dirty="0"/>
              <a:t>package </a:t>
            </a:r>
            <a:r>
              <a:rPr lang="en-US" dirty="0" err="1"/>
              <a:t>net.javaguides.employeemanagement.web</a:t>
            </a:r>
            <a:r>
              <a:rPr lang="en-US" dirty="0"/>
              <a:t>; </a:t>
            </a:r>
          </a:p>
          <a:p>
            <a:pPr>
              <a:spcBef>
                <a:spcPts val="0"/>
              </a:spcBef>
              <a:buNone/>
            </a:pPr>
            <a:r>
              <a:rPr lang="en-US" dirty="0"/>
              <a:t>import </a:t>
            </a:r>
            <a:r>
              <a:rPr lang="en-US" dirty="0" err="1"/>
              <a:t>java.io.IOException</a:t>
            </a:r>
            <a:r>
              <a:rPr lang="en-US" dirty="0"/>
              <a:t>; </a:t>
            </a:r>
          </a:p>
          <a:p>
            <a:pPr>
              <a:spcBef>
                <a:spcPts val="0"/>
              </a:spcBef>
              <a:buNone/>
            </a:pPr>
            <a:r>
              <a:rPr lang="en-US" dirty="0"/>
              <a:t>import </a:t>
            </a:r>
            <a:r>
              <a:rPr lang="en-US" dirty="0" err="1"/>
              <a:t>javax.servlet.ServletException</a:t>
            </a:r>
            <a:r>
              <a:rPr lang="en-US" dirty="0"/>
              <a:t>;</a:t>
            </a:r>
          </a:p>
          <a:p>
            <a:pPr>
              <a:spcBef>
                <a:spcPts val="0"/>
              </a:spcBef>
              <a:buNone/>
            </a:pPr>
            <a:r>
              <a:rPr lang="en-US" dirty="0"/>
              <a:t>import </a:t>
            </a:r>
            <a:r>
              <a:rPr lang="en-US" dirty="0" err="1"/>
              <a:t>javax.servlet.annotation.WebServlet</a:t>
            </a:r>
            <a:r>
              <a:rPr lang="en-US" dirty="0"/>
              <a:t>;</a:t>
            </a:r>
          </a:p>
          <a:p>
            <a:pPr>
              <a:spcBef>
                <a:spcPts val="0"/>
              </a:spcBef>
              <a:buNone/>
            </a:pPr>
            <a:r>
              <a:rPr lang="en-US" dirty="0"/>
              <a:t>import </a:t>
            </a:r>
            <a:r>
              <a:rPr lang="en-US" dirty="0" err="1"/>
              <a:t>javax.servlet.http.HttpServlet</a:t>
            </a:r>
            <a:r>
              <a:rPr lang="en-US" dirty="0"/>
              <a:t>;</a:t>
            </a:r>
          </a:p>
          <a:p>
            <a:pPr>
              <a:spcBef>
                <a:spcPts val="0"/>
              </a:spcBef>
              <a:buNone/>
            </a:pPr>
            <a:r>
              <a:rPr lang="en-US" dirty="0"/>
              <a:t>import </a:t>
            </a:r>
            <a:r>
              <a:rPr lang="en-US" dirty="0" err="1"/>
              <a:t>javax.servlet.http.HttpServletRequest</a:t>
            </a:r>
            <a:r>
              <a:rPr lang="en-US" dirty="0"/>
              <a:t>;</a:t>
            </a:r>
          </a:p>
          <a:p>
            <a:pPr>
              <a:spcBef>
                <a:spcPts val="0"/>
              </a:spcBef>
              <a:buNone/>
            </a:pPr>
            <a:r>
              <a:rPr lang="en-US" dirty="0"/>
              <a:t>import </a:t>
            </a:r>
            <a:r>
              <a:rPr lang="en-US" dirty="0" err="1"/>
              <a:t>javax.servlet.http.HttpServletResponse</a:t>
            </a:r>
            <a:r>
              <a:rPr lang="en-US" dirty="0"/>
              <a:t>; </a:t>
            </a:r>
          </a:p>
          <a:p>
            <a:pPr>
              <a:spcBef>
                <a:spcPts val="0"/>
              </a:spcBef>
              <a:buNone/>
            </a:pPr>
            <a:r>
              <a:rPr lang="en-US" dirty="0"/>
              <a:t>import  </a:t>
            </a:r>
            <a:r>
              <a:rPr lang="en-US" dirty="0" err="1"/>
              <a:t>net.javaguides.employeemanagement.dao.EmployeeDao</a:t>
            </a:r>
            <a:r>
              <a:rPr lang="en-US" dirty="0"/>
              <a:t>;</a:t>
            </a:r>
          </a:p>
          <a:p>
            <a:pPr>
              <a:spcBef>
                <a:spcPts val="0"/>
              </a:spcBef>
              <a:buNone/>
            </a:pPr>
            <a:r>
              <a:rPr lang="en-US" dirty="0"/>
              <a:t>import </a:t>
            </a:r>
            <a:r>
              <a:rPr lang="en-US" dirty="0" err="1"/>
              <a:t>net.javaguides.employeemanagement.model.Employee</a:t>
            </a:r>
            <a:r>
              <a:rPr lang="en-US" dirty="0"/>
              <a:t>;  </a:t>
            </a:r>
          </a:p>
          <a:p>
            <a:pPr>
              <a:spcBef>
                <a:spcPts val="0"/>
              </a:spcBef>
              <a:buNone/>
            </a:pPr>
            <a:r>
              <a:rPr lang="en-US" dirty="0"/>
              <a:t>@</a:t>
            </a:r>
            <a:r>
              <a:rPr lang="en-US" dirty="0" err="1"/>
              <a:t>WebServlet</a:t>
            </a:r>
            <a:r>
              <a:rPr lang="en-US" dirty="0"/>
              <a:t>("/register")</a:t>
            </a:r>
          </a:p>
          <a:p>
            <a:pPr>
              <a:spcBef>
                <a:spcPts val="0"/>
              </a:spcBef>
              <a:buNone/>
            </a:pPr>
            <a:r>
              <a:rPr lang="en-US" dirty="0"/>
              <a:t>public class </a:t>
            </a:r>
            <a:r>
              <a:rPr lang="en-US" dirty="0" err="1"/>
              <a:t>EmployeeServlet</a:t>
            </a:r>
            <a:r>
              <a:rPr lang="en-US" dirty="0"/>
              <a:t> extends </a:t>
            </a:r>
            <a:r>
              <a:rPr lang="en-US" dirty="0" err="1"/>
              <a:t>HttpServlet</a:t>
            </a:r>
            <a:r>
              <a:rPr lang="en-US" dirty="0"/>
              <a:t> {    private static final long </a:t>
            </a:r>
            <a:r>
              <a:rPr lang="en-US" dirty="0" err="1"/>
              <a:t>serialVersionUID</a:t>
            </a:r>
            <a:r>
              <a:rPr lang="en-US" dirty="0"/>
              <a:t> = 1 L;    private </a:t>
            </a:r>
            <a:r>
              <a:rPr lang="en-US" dirty="0" err="1"/>
              <a:t>EmployeeDao</a:t>
            </a:r>
            <a:r>
              <a:rPr lang="en-US" dirty="0"/>
              <a:t> </a:t>
            </a:r>
            <a:r>
              <a:rPr lang="en-US" dirty="0" err="1"/>
              <a:t>employeeDao</a:t>
            </a:r>
            <a:r>
              <a:rPr lang="en-US" dirty="0"/>
              <a:t>;     public void init() {        </a:t>
            </a:r>
            <a:r>
              <a:rPr lang="en-US" dirty="0" err="1"/>
              <a:t>employeeDao</a:t>
            </a:r>
            <a:r>
              <a:rPr lang="en-US" dirty="0"/>
              <a:t> = new </a:t>
            </a:r>
            <a:r>
              <a:rPr lang="en-US" dirty="0" err="1"/>
              <a:t>EmployeeDao</a:t>
            </a:r>
            <a:r>
              <a:rPr lang="en-US" dirty="0"/>
              <a:t>();    }     protected void </a:t>
            </a:r>
            <a:r>
              <a:rPr lang="en-US" dirty="0" err="1"/>
              <a:t>doPost</a:t>
            </a:r>
            <a:r>
              <a:rPr lang="en-US" dirty="0"/>
              <a:t>(</a:t>
            </a:r>
            <a:r>
              <a:rPr lang="en-US" dirty="0" err="1"/>
              <a:t>HttpServletRequest</a:t>
            </a:r>
            <a:r>
              <a:rPr lang="en-US" dirty="0"/>
              <a:t> request, </a:t>
            </a:r>
            <a:r>
              <a:rPr lang="en-US" dirty="0" err="1"/>
              <a:t>HttpServletResponse</a:t>
            </a:r>
            <a:r>
              <a:rPr lang="en-US" dirty="0"/>
              <a:t> response)    throws </a:t>
            </a:r>
            <a:r>
              <a:rPr lang="en-US" dirty="0" err="1"/>
              <a:t>ServletException</a:t>
            </a:r>
            <a:r>
              <a:rPr lang="en-US" dirty="0"/>
              <a:t>, </a:t>
            </a:r>
            <a:r>
              <a:rPr lang="en-US" dirty="0" err="1"/>
              <a:t>IOException</a:t>
            </a:r>
            <a:r>
              <a:rPr lang="en-US" dirty="0"/>
              <a:t> {         String </a:t>
            </a:r>
            <a:r>
              <a:rPr lang="en-US" dirty="0" err="1"/>
              <a:t>firstName</a:t>
            </a:r>
            <a:r>
              <a:rPr lang="en-US" dirty="0"/>
              <a:t> = </a:t>
            </a:r>
            <a:r>
              <a:rPr lang="en-US" dirty="0" err="1"/>
              <a:t>request.getParameter</a:t>
            </a:r>
            <a:r>
              <a:rPr lang="en-US" dirty="0"/>
              <a:t>("</a:t>
            </a:r>
            <a:r>
              <a:rPr lang="en-US" dirty="0" err="1"/>
              <a:t>firstName</a:t>
            </a:r>
            <a:r>
              <a:rPr lang="en-US" dirty="0"/>
              <a:t>");        String </a:t>
            </a:r>
            <a:r>
              <a:rPr lang="en-US" dirty="0" err="1"/>
              <a:t>lastName</a:t>
            </a:r>
            <a:r>
              <a:rPr lang="en-US" dirty="0"/>
              <a:t> = </a:t>
            </a:r>
            <a:r>
              <a:rPr lang="en-US" dirty="0" err="1"/>
              <a:t>request.getParameter</a:t>
            </a:r>
            <a:r>
              <a:rPr lang="en-US" dirty="0"/>
              <a:t>("</a:t>
            </a:r>
            <a:r>
              <a:rPr lang="en-US" dirty="0" err="1"/>
              <a:t>lastName</a:t>
            </a:r>
            <a:r>
              <a:rPr lang="en-US" dirty="0"/>
              <a:t>");        String username = </a:t>
            </a:r>
            <a:r>
              <a:rPr lang="en-US" dirty="0" err="1"/>
              <a:t>request.getParameter</a:t>
            </a:r>
            <a:r>
              <a:rPr lang="en-US" dirty="0"/>
              <a:t>("username");        String password = </a:t>
            </a:r>
            <a:r>
              <a:rPr lang="en-US" dirty="0" err="1"/>
              <a:t>request.getParameter</a:t>
            </a:r>
            <a:r>
              <a:rPr lang="en-US" dirty="0"/>
              <a:t>("password");        String address = </a:t>
            </a:r>
            <a:r>
              <a:rPr lang="en-US" dirty="0" err="1"/>
              <a:t>request.getParameter</a:t>
            </a:r>
            <a:r>
              <a:rPr lang="en-US" dirty="0"/>
              <a:t>("address");        String contact = </a:t>
            </a:r>
            <a:r>
              <a:rPr lang="en-US" dirty="0" err="1"/>
              <a:t>request.getParameter</a:t>
            </a:r>
            <a:r>
              <a:rPr lang="en-US" dirty="0"/>
              <a:t>("contact");         Employee </a:t>
            </a:r>
            <a:r>
              <a:rPr lang="en-US" dirty="0" err="1"/>
              <a:t>employee</a:t>
            </a:r>
            <a:r>
              <a:rPr lang="en-US" dirty="0"/>
              <a:t> = new Employee();        </a:t>
            </a:r>
            <a:r>
              <a:rPr lang="en-US" dirty="0" err="1"/>
              <a:t>employee.setFirstName</a:t>
            </a:r>
            <a:r>
              <a:rPr lang="en-US" dirty="0"/>
              <a:t>(</a:t>
            </a:r>
            <a:r>
              <a:rPr lang="en-US" dirty="0" err="1"/>
              <a:t>firstName</a:t>
            </a:r>
            <a:r>
              <a:rPr lang="en-US" dirty="0"/>
              <a:t>);        </a:t>
            </a:r>
            <a:r>
              <a:rPr lang="en-US" dirty="0" err="1"/>
              <a:t>employee.setLastName</a:t>
            </a:r>
            <a:r>
              <a:rPr lang="en-US" dirty="0"/>
              <a:t>(</a:t>
            </a:r>
            <a:r>
              <a:rPr lang="en-US" dirty="0" err="1"/>
              <a:t>lastName</a:t>
            </a:r>
            <a:r>
              <a:rPr lang="en-US" dirty="0"/>
              <a:t>);        </a:t>
            </a:r>
            <a:r>
              <a:rPr lang="en-US" dirty="0" err="1"/>
              <a:t>employee.setUsername</a:t>
            </a:r>
            <a:r>
              <a:rPr lang="en-US" dirty="0"/>
              <a:t>(username);        </a:t>
            </a:r>
            <a:r>
              <a:rPr lang="en-US" dirty="0" err="1"/>
              <a:t>employee.setPassword</a:t>
            </a:r>
            <a:r>
              <a:rPr lang="en-US" dirty="0"/>
              <a:t>(password);        </a:t>
            </a:r>
            <a:r>
              <a:rPr lang="en-US" dirty="0" err="1"/>
              <a:t>employee.setContact</a:t>
            </a:r>
            <a:r>
              <a:rPr lang="en-US" dirty="0"/>
              <a:t>(contact);        </a:t>
            </a:r>
            <a:r>
              <a:rPr lang="en-US" dirty="0" err="1"/>
              <a:t>employee.setAddress</a:t>
            </a:r>
            <a:r>
              <a:rPr lang="en-US" dirty="0"/>
              <a:t>(address);         try {            </a:t>
            </a:r>
            <a:r>
              <a:rPr lang="en-US" dirty="0" err="1"/>
              <a:t>employeeDao.registerEmployee</a:t>
            </a:r>
            <a:r>
              <a:rPr lang="en-US" dirty="0"/>
              <a:t>(employee);        } catch (Exception e) {            // TODO Auto-generated catch block            </a:t>
            </a:r>
            <a:r>
              <a:rPr lang="en-US" dirty="0" err="1"/>
              <a:t>e.printStackTrace</a:t>
            </a:r>
            <a:r>
              <a:rPr lang="en-US" dirty="0"/>
              <a:t>();        }         </a:t>
            </a:r>
            <a:r>
              <a:rPr lang="en-US" dirty="0" err="1"/>
              <a:t>response.sendRedirect</a:t>
            </a:r>
            <a:r>
              <a:rPr lang="en-US" dirty="0"/>
              <a:t>("employeedetails.jsp");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173</a:t>
            </a:fld>
            <a:endParaRPr lang="en-US" altLang="en-US"/>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b="1" dirty="0"/>
              <a:t/>
            </a:r>
            <a:br>
              <a:rPr lang="en-US" b="1" dirty="0"/>
            </a:br>
            <a:r>
              <a:rPr lang="en-US" b="1" dirty="0"/>
              <a:t/>
            </a:r>
            <a:br>
              <a:rPr lang="en-US" b="1" dirty="0"/>
            </a:br>
            <a:r>
              <a:rPr lang="en-US" b="1" dirty="0"/>
              <a:t>View Layer</a:t>
            </a:r>
            <a:br>
              <a:rPr lang="en-US" b="1" dirty="0"/>
            </a:br>
            <a:r>
              <a:rPr lang="en-US" dirty="0"/>
              <a:t/>
            </a:r>
            <a:br>
              <a:rPr lang="en-US" dirty="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a:t>The unbounded wildcard type represents the list of an unknown type such as List&lt;?&gt;. This approach can be useful in the following scenarios: -</a:t>
            </a:r>
          </a:p>
          <a:p>
            <a:r>
              <a:rPr lang="en-GB" dirty="0"/>
              <a:t>When the given method is implemented by using the functionality provided in the Object class.</a:t>
            </a:r>
          </a:p>
          <a:p>
            <a:r>
              <a:rPr lang="en-GB" dirty="0"/>
              <a:t>When the generic class contains the methods that don't depend on the type parameter.</a:t>
            </a:r>
          </a:p>
          <a:p>
            <a:r>
              <a:rPr lang="en-GB" b="1" dirty="0"/>
              <a:t>employeeregister.jsp</a:t>
            </a:r>
          </a:p>
          <a:p>
            <a:r>
              <a:rPr lang="en-GB" dirty="0"/>
              <a:t>Let's design an employee registration HTML form with the following fields:</a:t>
            </a:r>
          </a:p>
          <a:p>
            <a:r>
              <a:rPr lang="en-GB" dirty="0" err="1"/>
              <a:t>firstName</a:t>
            </a:r>
            <a:endParaRPr lang="en-GB" dirty="0"/>
          </a:p>
          <a:p>
            <a:r>
              <a:rPr lang="en-GB" dirty="0" err="1"/>
              <a:t>lastName</a:t>
            </a:r>
            <a:endParaRPr lang="en-GB" dirty="0"/>
          </a:p>
          <a:p>
            <a:r>
              <a:rPr lang="en-GB" dirty="0"/>
              <a:t>username</a:t>
            </a:r>
          </a:p>
          <a:p>
            <a:r>
              <a:rPr lang="en-GB" dirty="0"/>
              <a:t>Password</a:t>
            </a:r>
          </a:p>
          <a:p>
            <a:r>
              <a:rPr lang="en-US" dirty="0"/>
              <a:t>address</a:t>
            </a:r>
          </a:p>
          <a:p>
            <a:r>
              <a:rPr lang="en-US" dirty="0"/>
              <a:t>contact</a:t>
            </a:r>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174</a:t>
            </a:fld>
            <a:endParaRPr lang="en-US" altLang="en-US"/>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b="1" dirty="0"/>
              <a:t>View</a:t>
            </a:r>
            <a:br>
              <a:rPr lang="en-US" b="1" dirty="0"/>
            </a:br>
            <a:endParaRPr lang="en-US" b="1" dirty="0"/>
          </a:p>
        </p:txBody>
      </p:sp>
      <p:sp>
        <p:nvSpPr>
          <p:cNvPr id="3" name="Content Placeholder 2"/>
          <p:cNvSpPr>
            <a:spLocks noGrp="1"/>
          </p:cNvSpPr>
          <p:nvPr>
            <p:ph idx="1"/>
          </p:nvPr>
        </p:nvSpPr>
        <p:spPr>
          <a:xfrm>
            <a:off x="838200" y="928670"/>
            <a:ext cx="10515600" cy="5248293"/>
          </a:xfrm>
        </p:spPr>
        <p:txBody>
          <a:bodyPr/>
          <a:lstStyle/>
          <a:p>
            <a:pPr>
              <a:buNone/>
            </a:pPr>
            <a:r>
              <a:rPr lang="en-US" dirty="0"/>
              <a:t>&lt;%@ page language="java" </a:t>
            </a:r>
            <a:r>
              <a:rPr lang="en-US" dirty="0" err="1"/>
              <a:t>contentType</a:t>
            </a:r>
            <a:r>
              <a:rPr lang="en-US" dirty="0"/>
              <a:t>="text/html; </a:t>
            </a:r>
            <a:r>
              <a:rPr lang="en-US" dirty="0" err="1"/>
              <a:t>charset</a:t>
            </a:r>
            <a:r>
              <a:rPr lang="en-US" dirty="0"/>
              <a:t>=ISO-8859-1" </a:t>
            </a:r>
            <a:r>
              <a:rPr lang="en-US" dirty="0" err="1"/>
              <a:t>pageEncoding</a:t>
            </a:r>
            <a:r>
              <a:rPr lang="en-US" dirty="0"/>
              <a:t>="ISO-8859-1"%&gt; </a:t>
            </a:r>
          </a:p>
          <a:p>
            <a:pPr>
              <a:buNone/>
            </a:pPr>
            <a:r>
              <a:rPr lang="en-US" dirty="0"/>
              <a:t>&lt;!DOCTYPE html&gt; </a:t>
            </a:r>
          </a:p>
          <a:p>
            <a:pPr>
              <a:buNone/>
            </a:pPr>
            <a:r>
              <a:rPr lang="en-US" dirty="0"/>
              <a:t>&lt;html&gt;</a:t>
            </a:r>
          </a:p>
          <a:p>
            <a:pPr>
              <a:buNone/>
            </a:pPr>
            <a:r>
              <a:rPr lang="en-US" dirty="0"/>
              <a:t> &lt;head&gt; </a:t>
            </a:r>
          </a:p>
          <a:p>
            <a:pPr>
              <a:buNone/>
            </a:pPr>
            <a:r>
              <a:rPr lang="en-US" dirty="0"/>
              <a:t>&lt;meta </a:t>
            </a:r>
            <a:r>
              <a:rPr lang="en-US" dirty="0" err="1"/>
              <a:t>charset</a:t>
            </a:r>
            <a:r>
              <a:rPr lang="en-US" dirty="0"/>
              <a:t>="ISO-8859-1"&gt; </a:t>
            </a:r>
          </a:p>
          <a:p>
            <a:pPr>
              <a:buNone/>
            </a:pPr>
            <a:r>
              <a:rPr lang="en-US" dirty="0"/>
              <a:t>&lt;title&gt;Insert title here&lt;/title&gt;</a:t>
            </a:r>
          </a:p>
          <a:p>
            <a:pPr>
              <a:buNone/>
            </a:pPr>
            <a:r>
              <a:rPr lang="en-US" dirty="0"/>
              <a:t> &lt;/head&gt;</a:t>
            </a:r>
          </a:p>
          <a:p>
            <a:pPr>
              <a:buNone/>
            </a:pPr>
            <a:r>
              <a:rPr lang="en-US" dirty="0"/>
              <a:t> &lt;body&gt;</a:t>
            </a:r>
          </a:p>
          <a:p>
            <a:pPr>
              <a:buNone/>
            </a:pPr>
            <a:r>
              <a:rPr lang="en-US" dirty="0"/>
              <a:t> &lt;div align="center"&gt;</a:t>
            </a:r>
          </a:p>
          <a:p>
            <a:pPr>
              <a:buNone/>
            </a:pPr>
            <a:r>
              <a:rPr lang="en-US" dirty="0"/>
              <a:t> &lt;h1&gt;Employee Register Form&lt;/h1&gt;</a:t>
            </a:r>
          </a:p>
          <a:p>
            <a:pPr>
              <a:buNone/>
            </a:pPr>
            <a:r>
              <a:rPr lang="en-US" dirty="0"/>
              <a:t>&lt;form action="&lt;%= </a:t>
            </a:r>
            <a:r>
              <a:rPr lang="en-US" dirty="0" err="1"/>
              <a:t>request.getContextPath</a:t>
            </a:r>
            <a:r>
              <a:rPr lang="en-US" dirty="0"/>
              <a:t>() %&gt;/register" method="post"&gt;</a:t>
            </a:r>
          </a:p>
          <a:p>
            <a:pPr>
              <a:buNone/>
            </a:pPr>
            <a:r>
              <a:rPr lang="en-US" dirty="0"/>
              <a:t> &lt;table style="with: 80%"&gt;</a:t>
            </a:r>
          </a:p>
          <a:p>
            <a:pPr>
              <a:buNone/>
            </a:pPr>
            <a:r>
              <a:rPr lang="en-US" dirty="0"/>
              <a:t> &lt;</a:t>
            </a:r>
            <a:r>
              <a:rPr lang="en-US" dirty="0" err="1"/>
              <a:t>tr</a:t>
            </a:r>
            <a:r>
              <a:rPr lang="en-US" dirty="0"/>
              <a:t>&gt; &lt;td&gt;First Name&lt;/td&gt; &lt;td&gt;&lt;input type="text" name="</a:t>
            </a:r>
            <a:r>
              <a:rPr lang="en-US" dirty="0" err="1"/>
              <a:t>firstName</a:t>
            </a:r>
            <a:r>
              <a:rPr lang="en-US" dirty="0"/>
              <a:t>" /&gt;&lt;/td&gt; &lt;/</a:t>
            </a:r>
            <a:r>
              <a:rPr lang="en-US" dirty="0" err="1"/>
              <a:t>tr</a:t>
            </a:r>
            <a:r>
              <a:rPr lang="en-US" dirty="0"/>
              <a:t>&gt; &lt;</a:t>
            </a:r>
            <a:r>
              <a:rPr lang="en-US" dirty="0" err="1"/>
              <a:t>tr</a:t>
            </a:r>
            <a:r>
              <a:rPr lang="en-US" dirty="0"/>
              <a:t>&gt; &lt;td&gt;Last Name&lt;/td&gt; &lt;td&gt;&lt;input type="text" name="</a:t>
            </a:r>
            <a:r>
              <a:rPr lang="en-US" dirty="0" err="1"/>
              <a:t>lastName</a:t>
            </a:r>
            <a:r>
              <a:rPr lang="en-US" dirty="0"/>
              <a:t>" /&gt;&lt;/td&gt; &lt;/</a:t>
            </a:r>
            <a:r>
              <a:rPr lang="en-US" dirty="0" err="1"/>
              <a:t>tr</a:t>
            </a:r>
            <a:r>
              <a:rPr lang="en-US" dirty="0"/>
              <a:t>&gt;</a:t>
            </a:r>
          </a:p>
          <a:p>
            <a:pPr>
              <a:buNone/>
            </a:pPr>
            <a:r>
              <a:rPr lang="en-US" dirty="0"/>
              <a:t> &lt;</a:t>
            </a:r>
            <a:r>
              <a:rPr lang="en-US" dirty="0" err="1"/>
              <a:t>tr</a:t>
            </a:r>
            <a:r>
              <a:rPr lang="en-US" dirty="0"/>
              <a:t>&gt; &lt;td&gt;</a:t>
            </a:r>
            <a:r>
              <a:rPr lang="en-US" dirty="0" err="1"/>
              <a:t>UserName</a:t>
            </a:r>
            <a:r>
              <a:rPr lang="en-US" dirty="0"/>
              <a:t>&lt;/td&gt; &lt;td&gt;&lt;input type="text" name="username" /&gt;&lt;/td&gt; &lt;/</a:t>
            </a:r>
            <a:r>
              <a:rPr lang="en-US" dirty="0" err="1"/>
              <a:t>tr</a:t>
            </a:r>
            <a:r>
              <a:rPr lang="en-US" dirty="0"/>
              <a:t>&gt; &lt;</a:t>
            </a:r>
            <a:r>
              <a:rPr lang="en-US" dirty="0" err="1"/>
              <a:t>tr</a:t>
            </a:r>
            <a:r>
              <a:rPr lang="en-US" dirty="0"/>
              <a:t>&gt; &lt;td&gt;Password&lt;/td&gt; &lt;td&gt;&lt;input type="password" name="password" /&gt;&lt;/td&gt; &lt;/</a:t>
            </a:r>
            <a:r>
              <a:rPr lang="en-US" dirty="0" err="1"/>
              <a:t>tr</a:t>
            </a:r>
            <a:r>
              <a:rPr lang="en-US" dirty="0"/>
              <a:t>&gt; </a:t>
            </a:r>
          </a:p>
          <a:p>
            <a:pPr>
              <a:buNone/>
            </a:pPr>
            <a:r>
              <a:rPr lang="en-US" dirty="0"/>
              <a:t>&lt;</a:t>
            </a:r>
            <a:r>
              <a:rPr lang="en-US" dirty="0" err="1"/>
              <a:t>tr</a:t>
            </a:r>
            <a:r>
              <a:rPr lang="en-US" dirty="0"/>
              <a:t>&gt; &lt;td&gt;Address&lt;/td&gt; &lt;td&gt;&lt;input type="text" name="address" /&gt;&lt;/td&gt; &lt;/</a:t>
            </a:r>
            <a:r>
              <a:rPr lang="en-US" dirty="0" err="1"/>
              <a:t>tr</a:t>
            </a:r>
            <a:r>
              <a:rPr lang="en-US" dirty="0"/>
              <a:t>&gt; &lt;</a:t>
            </a:r>
            <a:r>
              <a:rPr lang="en-US" dirty="0" err="1"/>
              <a:t>tr</a:t>
            </a:r>
            <a:r>
              <a:rPr lang="en-US" dirty="0"/>
              <a:t>&gt; &lt;td&gt;Contact No&lt;/td&gt; &lt;td&gt;&lt;input type="text" name="contact" /&gt;&lt;/td&gt; &lt;/</a:t>
            </a:r>
            <a:r>
              <a:rPr lang="en-US" dirty="0" err="1"/>
              <a:t>tr</a:t>
            </a:r>
            <a:r>
              <a:rPr lang="en-US" dirty="0"/>
              <a:t>&gt; </a:t>
            </a:r>
          </a:p>
          <a:p>
            <a:pPr>
              <a:buNone/>
            </a:pPr>
            <a:r>
              <a:rPr lang="en-US" dirty="0"/>
              <a:t>&lt;/table&gt; </a:t>
            </a:r>
          </a:p>
          <a:p>
            <a:pPr>
              <a:buNone/>
            </a:pPr>
            <a:r>
              <a:rPr lang="en-US" dirty="0"/>
              <a:t>&lt;input type="submit" value="Submit" /&gt; &lt;/form&gt; &lt;/div&gt; &lt;/body&gt; &lt;/html&gt;</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175</a:t>
            </a:fld>
            <a:endParaRPr lang="en-US" altLang="en-US"/>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a:t> </a:t>
            </a:r>
            <a:br>
              <a:rPr lang="en-US" dirty="0"/>
            </a:br>
            <a:r>
              <a:rPr lang="en-US" b="1" dirty="0"/>
              <a:t>employeedetails.jsp</a:t>
            </a:r>
            <a:br>
              <a:rPr lang="en-US" b="1" dirty="0"/>
            </a:br>
            <a:r>
              <a:rPr lang="en-US" dirty="0"/>
              <a:t/>
            </a:r>
            <a:br>
              <a:rPr lang="en-US" dirty="0"/>
            </a:br>
            <a:endParaRPr lang="en-US" dirty="0"/>
          </a:p>
        </p:txBody>
      </p:sp>
      <p:sp>
        <p:nvSpPr>
          <p:cNvPr id="3" name="Content Placeholder 2"/>
          <p:cNvSpPr>
            <a:spLocks noGrp="1"/>
          </p:cNvSpPr>
          <p:nvPr>
            <p:ph idx="1"/>
          </p:nvPr>
        </p:nvSpPr>
        <p:spPr>
          <a:xfrm>
            <a:off x="838200" y="1071546"/>
            <a:ext cx="10515600" cy="5105417"/>
          </a:xfrm>
        </p:spPr>
        <p:txBody>
          <a:bodyPr/>
          <a:lstStyle/>
          <a:p>
            <a:pPr>
              <a:buNone/>
            </a:pPr>
            <a:r>
              <a:rPr lang="en-US" dirty="0"/>
              <a:t>&lt;%@ page language="java" </a:t>
            </a:r>
            <a:r>
              <a:rPr lang="en-US" dirty="0" err="1"/>
              <a:t>contentType</a:t>
            </a:r>
            <a:r>
              <a:rPr lang="en-US" dirty="0"/>
              <a:t>="text/html; </a:t>
            </a:r>
            <a:r>
              <a:rPr lang="en-US" dirty="0" err="1"/>
              <a:t>charset</a:t>
            </a:r>
            <a:r>
              <a:rPr lang="en-US" dirty="0"/>
              <a:t>=ISO-8859-1" </a:t>
            </a:r>
            <a:r>
              <a:rPr lang="en-US" dirty="0" err="1"/>
              <a:t>pageEncoding</a:t>
            </a:r>
            <a:r>
              <a:rPr lang="en-US" dirty="0"/>
              <a:t>="ISO-8859-1"%&gt;</a:t>
            </a:r>
          </a:p>
          <a:p>
            <a:pPr>
              <a:buNone/>
            </a:pPr>
            <a:r>
              <a:rPr lang="en-US" dirty="0"/>
              <a:t> &lt;%@page import="</a:t>
            </a:r>
            <a:r>
              <a:rPr lang="en-US" dirty="0" err="1"/>
              <a:t>net.javaguides.employeemanagement.dao</a:t>
            </a:r>
            <a:r>
              <a:rPr lang="en-US" dirty="0"/>
              <a:t>.*"%&gt; &lt;!DOCTYPE html&gt;</a:t>
            </a:r>
          </a:p>
          <a:p>
            <a:pPr>
              <a:buNone/>
            </a:pPr>
            <a:r>
              <a:rPr lang="en-US" dirty="0"/>
              <a:t> &lt;html&gt; </a:t>
            </a:r>
          </a:p>
          <a:p>
            <a:pPr>
              <a:buNone/>
            </a:pPr>
            <a:r>
              <a:rPr lang="en-US" dirty="0"/>
              <a:t>&lt;head&gt;</a:t>
            </a:r>
          </a:p>
          <a:p>
            <a:pPr>
              <a:buNone/>
            </a:pPr>
            <a:r>
              <a:rPr lang="en-US" dirty="0"/>
              <a:t> &lt;meta </a:t>
            </a:r>
            <a:r>
              <a:rPr lang="en-US" dirty="0" err="1"/>
              <a:t>charset</a:t>
            </a:r>
            <a:r>
              <a:rPr lang="en-US" dirty="0"/>
              <a:t>="ISO-8859-1"&gt;</a:t>
            </a:r>
          </a:p>
          <a:p>
            <a:pPr>
              <a:buNone/>
            </a:pPr>
            <a:r>
              <a:rPr lang="en-US" dirty="0"/>
              <a:t> &lt;title&gt;Insert title here&lt;/title&gt;</a:t>
            </a:r>
          </a:p>
          <a:p>
            <a:pPr>
              <a:buNone/>
            </a:pPr>
            <a:r>
              <a:rPr lang="en-US" dirty="0"/>
              <a:t> &lt;/head&gt; </a:t>
            </a:r>
          </a:p>
          <a:p>
            <a:pPr>
              <a:buNone/>
            </a:pPr>
            <a:r>
              <a:rPr lang="en-US" dirty="0"/>
              <a:t>&lt;body&gt; &lt;h1&gt;User successfully registered!&lt;/h1&gt; </a:t>
            </a:r>
          </a:p>
          <a:p>
            <a:pPr>
              <a:buNone/>
            </a:pPr>
            <a:r>
              <a:rPr lang="en-US" dirty="0"/>
              <a:t>&lt;/body&gt;</a:t>
            </a:r>
          </a:p>
          <a:p>
            <a:pPr>
              <a:buNone/>
            </a:pPr>
            <a:r>
              <a:rPr lang="en-IN" dirty="0"/>
              <a:t>&lt;/html&gt;</a:t>
            </a:r>
            <a:endParaRPr lang="en-US" dirty="0"/>
          </a:p>
          <a:p>
            <a:r>
              <a:rPr lang="en-US" b="1" dirty="0">
                <a:hlinkClick r:id="rId2"/>
              </a:rPr>
              <a:t>http://localhost:8080/jsp-servlet-jdbc-mysql-example/employeeregister.jsp</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176</a:t>
            </a:fld>
            <a:endParaRPr lang="en-US" altLang="en-US"/>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a:t>
            </a:r>
            <a:endParaRPr lang="en-US" dirty="0"/>
          </a:p>
        </p:txBody>
      </p:sp>
      <p:sp>
        <p:nvSpPr>
          <p:cNvPr id="3" name="Content Placeholder 2"/>
          <p:cNvSpPr>
            <a:spLocks noGrp="1"/>
          </p:cNvSpPr>
          <p:nvPr>
            <p:ph idx="1"/>
          </p:nvPr>
        </p:nvSpPr>
        <p:spPr/>
        <p:txBody>
          <a:bodyPr/>
          <a:lstStyle/>
          <a:p>
            <a:r>
              <a:rPr lang="en-US" dirty="0">
                <a:hlinkClick r:id="rId2"/>
              </a:rPr>
              <a:t>https://www.javatpoint.com/MVC-in-jsp</a:t>
            </a:r>
            <a:endParaRPr lang="en-US" dirty="0"/>
          </a:p>
          <a:p>
            <a:r>
              <a:rPr lang="en-US" dirty="0">
                <a:hlinkClick r:id="rId3"/>
              </a:rPr>
              <a:t>https://www.javaguides.net/2019/03/registration-form-using-jsp-servlet-jdbc-mysql-example.html</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Servlet</a:t>
            </a:r>
            <a:r>
              <a:rPr lang="en-US" dirty="0"/>
              <a:t> Interface</a:t>
            </a:r>
          </a:p>
        </p:txBody>
      </p:sp>
      <p:sp>
        <p:nvSpPr>
          <p:cNvPr id="3" name="Content Placeholder 2"/>
          <p:cNvSpPr>
            <a:spLocks noGrp="1"/>
          </p:cNvSpPr>
          <p:nvPr>
            <p:ph idx="1"/>
          </p:nvPr>
        </p:nvSpPr>
        <p:spPr/>
        <p:txBody>
          <a:bodyPr/>
          <a:lstStyle/>
          <a:p>
            <a:r>
              <a:rPr lang="en-GB" b="1" dirty="0" err="1"/>
              <a:t>Servlet</a:t>
            </a:r>
            <a:r>
              <a:rPr lang="en-GB" b="1" dirty="0"/>
              <a:t> interface provides</a:t>
            </a:r>
            <a:r>
              <a:rPr lang="en-GB" dirty="0"/>
              <a:t> common </a:t>
            </a:r>
            <a:r>
              <a:rPr lang="en-GB" dirty="0" err="1"/>
              <a:t>behavior</a:t>
            </a:r>
            <a:r>
              <a:rPr lang="en-GB" dirty="0"/>
              <a:t> to all the </a:t>
            </a:r>
            <a:r>
              <a:rPr lang="en-GB" dirty="0" err="1"/>
              <a:t>servlets</a:t>
            </a:r>
            <a:r>
              <a:rPr lang="en-GB" dirty="0"/>
              <a:t>. </a:t>
            </a:r>
            <a:r>
              <a:rPr lang="en-GB" dirty="0" err="1"/>
              <a:t>Servlet</a:t>
            </a:r>
            <a:r>
              <a:rPr lang="en-GB" dirty="0"/>
              <a:t> interface defines methods that all </a:t>
            </a:r>
            <a:r>
              <a:rPr lang="en-GB" dirty="0" err="1"/>
              <a:t>servlets</a:t>
            </a:r>
            <a:r>
              <a:rPr lang="en-GB" dirty="0"/>
              <a:t> must implement.</a:t>
            </a:r>
          </a:p>
          <a:p>
            <a:r>
              <a:rPr lang="en-GB" dirty="0" err="1"/>
              <a:t>Servlet</a:t>
            </a:r>
            <a:r>
              <a:rPr lang="en-GB" dirty="0"/>
              <a:t> interface needs to be implemented for creating any </a:t>
            </a:r>
            <a:r>
              <a:rPr lang="en-GB" dirty="0" err="1"/>
              <a:t>servlet</a:t>
            </a:r>
            <a:r>
              <a:rPr lang="en-GB" dirty="0"/>
              <a:t> (either directly or indirectly).</a:t>
            </a:r>
          </a:p>
          <a:p>
            <a:r>
              <a:rPr lang="en-GB" dirty="0"/>
              <a:t> It provides 3 life cycle methods that are used to </a:t>
            </a:r>
            <a:r>
              <a:rPr lang="en-GB" u="sng" dirty="0"/>
              <a:t>initialize</a:t>
            </a:r>
            <a:r>
              <a:rPr lang="en-GB" dirty="0"/>
              <a:t> the </a:t>
            </a:r>
            <a:r>
              <a:rPr lang="en-GB" dirty="0" err="1"/>
              <a:t>servlet</a:t>
            </a:r>
            <a:r>
              <a:rPr lang="en-GB" dirty="0"/>
              <a:t>, to </a:t>
            </a:r>
            <a:r>
              <a:rPr lang="en-GB" u="sng" dirty="0"/>
              <a:t>service</a:t>
            </a:r>
            <a:r>
              <a:rPr lang="en-GB" dirty="0"/>
              <a:t> the requests, and to </a:t>
            </a:r>
            <a:r>
              <a:rPr lang="en-GB" u="sng" dirty="0"/>
              <a:t>destroy</a:t>
            </a:r>
            <a:r>
              <a:rPr lang="en-GB" dirty="0"/>
              <a:t> the </a:t>
            </a:r>
            <a:r>
              <a:rPr lang="en-GB" dirty="0" err="1"/>
              <a:t>servlet</a:t>
            </a:r>
            <a:r>
              <a:rPr lang="en-GB" dirty="0"/>
              <a:t> and 2 non-life cycle methods.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pPr algn="ctr"/>
            <a:r>
              <a:rPr lang="en-US" dirty="0"/>
              <a:t>Methods of </a:t>
            </a:r>
            <a:r>
              <a:rPr lang="en-US" dirty="0" err="1"/>
              <a:t>Servlet</a:t>
            </a:r>
            <a:r>
              <a:rPr lang="en-US" dirty="0"/>
              <a:t> interface</a:t>
            </a:r>
            <a:br>
              <a:rPr lang="en-US" dirty="0"/>
            </a:br>
            <a:r>
              <a:rPr lang="en-GB" dirty="0"/>
              <a:t>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71348"/>
              </p:ext>
            </p:extLst>
          </p:nvPr>
        </p:nvGraphicFramePr>
        <p:xfrm>
          <a:off x="1023902" y="1500174"/>
          <a:ext cx="10515600" cy="4008120"/>
        </p:xfrm>
        <a:graphic>
          <a:graphicData uri="http://schemas.openxmlformats.org/drawingml/2006/table">
            <a:tbl>
              <a:tblPr firstRow="1" bandRow="1">
                <a:tableStyleId>{5C22544A-7EE6-4342-B048-85BDC9FD1C3A}</a:tableStyleId>
              </a:tblPr>
              <a:tblGrid>
                <a:gridCol w="5257800">
                  <a:extLst>
                    <a:ext uri="{9D8B030D-6E8A-4147-A177-3AD203B41FA5}">
                      <a16:colId xmlns="" xmlns:a16="http://schemas.microsoft.com/office/drawing/2014/main" val="20000"/>
                    </a:ext>
                  </a:extLst>
                </a:gridCol>
                <a:gridCol w="5257800">
                  <a:extLst>
                    <a:ext uri="{9D8B030D-6E8A-4147-A177-3AD203B41FA5}">
                      <a16:colId xmlns="" xmlns:a16="http://schemas.microsoft.com/office/drawing/2014/main" val="20001"/>
                    </a:ext>
                  </a:extLst>
                </a:gridCol>
              </a:tblGrid>
              <a:tr h="370840">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dirty="0">
                          <a:solidFill>
                            <a:srgbClr val="000000"/>
                          </a:solidFill>
                          <a:latin typeface="times new roman"/>
                        </a:rPr>
                        <a:t>Description</a:t>
                      </a:r>
                    </a:p>
                  </a:txBody>
                  <a:tcPr marL="114300" marR="114300" marT="114300" marB="114300"/>
                </a:tc>
                <a:extLst>
                  <a:ext uri="{0D108BD9-81ED-4DB2-BD59-A6C34878D82A}">
                    <a16:rowId xmlns="" xmlns:a16="http://schemas.microsoft.com/office/drawing/2014/main" val="10000"/>
                  </a:ext>
                </a:extLst>
              </a:tr>
              <a:tr h="370840">
                <a:tc>
                  <a:txBody>
                    <a:bodyPr/>
                    <a:lstStyle/>
                    <a:p>
                      <a:pPr algn="just" fontAlgn="t"/>
                      <a:r>
                        <a:rPr lang="en-US" b="1" dirty="0">
                          <a:solidFill>
                            <a:srgbClr val="333333"/>
                          </a:solidFill>
                          <a:latin typeface="inter-bold"/>
                        </a:rPr>
                        <a:t>public void </a:t>
                      </a:r>
                      <a:r>
                        <a:rPr lang="en-US" b="1" dirty="0" err="1">
                          <a:solidFill>
                            <a:srgbClr val="333333"/>
                          </a:solidFill>
                          <a:latin typeface="inter-bold"/>
                        </a:rPr>
                        <a:t>init</a:t>
                      </a:r>
                      <a:r>
                        <a:rPr lang="en-US" b="1" dirty="0">
                          <a:solidFill>
                            <a:srgbClr val="333333"/>
                          </a:solidFill>
                          <a:latin typeface="inter-bold"/>
                        </a:rPr>
                        <a:t>(</a:t>
                      </a:r>
                      <a:r>
                        <a:rPr lang="en-US" b="1" dirty="0" err="1">
                          <a:solidFill>
                            <a:srgbClr val="333333"/>
                          </a:solidFill>
                          <a:latin typeface="inter-bold"/>
                        </a:rPr>
                        <a:t>ServletConfig</a:t>
                      </a:r>
                      <a:r>
                        <a:rPr lang="en-US" b="1" dirty="0">
                          <a:solidFill>
                            <a:srgbClr val="333333"/>
                          </a:solidFill>
                          <a:latin typeface="inter-bold"/>
                        </a:rPr>
                        <a:t> config)</a:t>
                      </a:r>
                      <a:endParaRPr lang="en-US" dirty="0">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initializes the servlet. It is the life cycle method of servlet and invoked by the web container only once.</a:t>
                      </a:r>
                    </a:p>
                  </a:txBody>
                  <a:tcPr marL="76200" marR="76200" marT="76200" marB="76200"/>
                </a:tc>
                <a:extLst>
                  <a:ext uri="{0D108BD9-81ED-4DB2-BD59-A6C34878D82A}">
                    <a16:rowId xmlns="" xmlns:a16="http://schemas.microsoft.com/office/drawing/2014/main" val="10001"/>
                  </a:ext>
                </a:extLst>
              </a:tr>
              <a:tr h="370840">
                <a:tc>
                  <a:txBody>
                    <a:bodyPr/>
                    <a:lstStyle/>
                    <a:p>
                      <a:pPr algn="l" fontAlgn="t"/>
                      <a:r>
                        <a:rPr lang="fr-FR" b="1" dirty="0">
                          <a:solidFill>
                            <a:srgbClr val="333333"/>
                          </a:solidFill>
                          <a:latin typeface="inter-bold"/>
                        </a:rPr>
                        <a:t>public </a:t>
                      </a:r>
                      <a:r>
                        <a:rPr lang="fr-FR" b="1" dirty="0" err="1">
                          <a:solidFill>
                            <a:srgbClr val="333333"/>
                          </a:solidFill>
                          <a:latin typeface="inter-bold"/>
                        </a:rPr>
                        <a:t>void</a:t>
                      </a:r>
                      <a:r>
                        <a:rPr lang="fr-FR" b="1" dirty="0">
                          <a:solidFill>
                            <a:srgbClr val="333333"/>
                          </a:solidFill>
                          <a:latin typeface="inter-bold"/>
                        </a:rPr>
                        <a:t> service(</a:t>
                      </a:r>
                      <a:r>
                        <a:rPr lang="fr-FR" b="1" dirty="0" err="1">
                          <a:solidFill>
                            <a:srgbClr val="333333"/>
                          </a:solidFill>
                          <a:latin typeface="inter-bold"/>
                        </a:rPr>
                        <a:t>ServletRequest</a:t>
                      </a:r>
                      <a:r>
                        <a:rPr lang="fr-FR" b="1" dirty="0">
                          <a:solidFill>
                            <a:srgbClr val="333333"/>
                          </a:solidFill>
                          <a:latin typeface="inter-bold"/>
                        </a:rPr>
                        <a:t> </a:t>
                      </a:r>
                      <a:r>
                        <a:rPr lang="fr-FR" b="1" dirty="0" err="1">
                          <a:solidFill>
                            <a:srgbClr val="333333"/>
                          </a:solidFill>
                          <a:latin typeface="inter-bold"/>
                        </a:rPr>
                        <a:t>request</a:t>
                      </a:r>
                      <a:r>
                        <a:rPr lang="fr-FR" b="1" dirty="0">
                          <a:solidFill>
                            <a:srgbClr val="333333"/>
                          </a:solidFill>
                          <a:latin typeface="inter-bold"/>
                        </a:rPr>
                        <a:t>, </a:t>
                      </a:r>
                      <a:r>
                        <a:rPr lang="fr-FR" b="1" dirty="0" err="1">
                          <a:solidFill>
                            <a:srgbClr val="333333"/>
                          </a:solidFill>
                          <a:latin typeface="inter-bold"/>
                        </a:rPr>
                        <a:t>ServletResponse</a:t>
                      </a:r>
                      <a:r>
                        <a:rPr lang="fr-FR" b="1" dirty="0">
                          <a:solidFill>
                            <a:srgbClr val="333333"/>
                          </a:solidFill>
                          <a:latin typeface="inter-bold"/>
                        </a:rPr>
                        <a:t> </a:t>
                      </a:r>
                      <a:r>
                        <a:rPr lang="fr-FR" b="1" dirty="0" err="1">
                          <a:solidFill>
                            <a:srgbClr val="333333"/>
                          </a:solidFill>
                          <a:latin typeface="inter-bold"/>
                        </a:rPr>
                        <a:t>response</a:t>
                      </a:r>
                      <a:r>
                        <a:rPr lang="fr-FR" b="1" dirty="0">
                          <a:solidFill>
                            <a:srgbClr val="333333"/>
                          </a:solidFill>
                          <a:latin typeface="inter-bold"/>
                        </a:rPr>
                        <a:t>)</a:t>
                      </a:r>
                      <a:endParaRPr lang="fr-FR" dirty="0">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provides response for the incoming request. It is invoked at each request by the web container.</a:t>
                      </a:r>
                    </a:p>
                  </a:txBody>
                  <a:tcPr marL="76200" marR="76200" marT="76200" marB="76200"/>
                </a:tc>
                <a:extLst>
                  <a:ext uri="{0D108BD9-81ED-4DB2-BD59-A6C34878D82A}">
                    <a16:rowId xmlns="" xmlns:a16="http://schemas.microsoft.com/office/drawing/2014/main" val="10002"/>
                  </a:ext>
                </a:extLst>
              </a:tr>
              <a:tr h="370840">
                <a:tc>
                  <a:txBody>
                    <a:bodyPr/>
                    <a:lstStyle/>
                    <a:p>
                      <a:pPr algn="just" fontAlgn="t"/>
                      <a:r>
                        <a:rPr lang="en-US" b="1" dirty="0">
                          <a:solidFill>
                            <a:srgbClr val="333333"/>
                          </a:solidFill>
                          <a:latin typeface="inter-bold"/>
                        </a:rPr>
                        <a:t>public void destroy()</a:t>
                      </a:r>
                      <a:endParaRPr lang="en-US" dirty="0">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is invoked only once and indicates that servlet is being destroyed.</a:t>
                      </a:r>
                    </a:p>
                  </a:txBody>
                  <a:tcPr marL="76200" marR="76200" marT="76200" marB="76200"/>
                </a:tc>
                <a:extLst>
                  <a:ext uri="{0D108BD9-81ED-4DB2-BD59-A6C34878D82A}">
                    <a16:rowId xmlns="" xmlns:a16="http://schemas.microsoft.com/office/drawing/2014/main" val="10003"/>
                  </a:ext>
                </a:extLst>
              </a:tr>
              <a:tr h="370840">
                <a:tc>
                  <a:txBody>
                    <a:bodyPr/>
                    <a:lstStyle/>
                    <a:p>
                      <a:pPr algn="just" fontAlgn="t"/>
                      <a:r>
                        <a:rPr lang="en-US" b="1" dirty="0">
                          <a:solidFill>
                            <a:srgbClr val="333333"/>
                          </a:solidFill>
                          <a:latin typeface="inter-bold"/>
                        </a:rPr>
                        <a:t>public </a:t>
                      </a:r>
                      <a:r>
                        <a:rPr lang="en-US" b="1" dirty="0" err="1">
                          <a:solidFill>
                            <a:srgbClr val="333333"/>
                          </a:solidFill>
                          <a:latin typeface="inter-bold"/>
                        </a:rPr>
                        <a:t>ServletConfig</a:t>
                      </a:r>
                      <a:r>
                        <a:rPr lang="en-US" b="1" dirty="0">
                          <a:solidFill>
                            <a:srgbClr val="333333"/>
                          </a:solidFill>
                          <a:latin typeface="inter-bold"/>
                        </a:rPr>
                        <a:t> </a:t>
                      </a:r>
                      <a:r>
                        <a:rPr lang="en-US" b="1" dirty="0" err="1">
                          <a:solidFill>
                            <a:srgbClr val="333333"/>
                          </a:solidFill>
                          <a:latin typeface="inter-bold"/>
                        </a:rPr>
                        <a:t>getServletConfig</a:t>
                      </a:r>
                      <a:r>
                        <a:rPr lang="en-US" b="1" dirty="0">
                          <a:solidFill>
                            <a:srgbClr val="333333"/>
                          </a:solidFill>
                          <a:latin typeface="inter-bold"/>
                        </a:rPr>
                        <a:t>()</a:t>
                      </a:r>
                      <a:endParaRPr lang="en-US" dirty="0">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returns the object of </a:t>
                      </a:r>
                      <a:r>
                        <a:rPr lang="en-GB" dirty="0" err="1">
                          <a:solidFill>
                            <a:srgbClr val="333333"/>
                          </a:solidFill>
                          <a:latin typeface="inter-regular"/>
                        </a:rPr>
                        <a:t>ServletConfig</a:t>
                      </a:r>
                      <a:r>
                        <a:rPr lang="en-GB" dirty="0">
                          <a:solidFill>
                            <a:srgbClr val="333333"/>
                          </a:solidFill>
                          <a:latin typeface="inter-regular"/>
                        </a:rPr>
                        <a:t>.</a:t>
                      </a:r>
                    </a:p>
                  </a:txBody>
                  <a:tcPr marL="76200" marR="76200" marT="76200" marB="76200"/>
                </a:tc>
                <a:extLst>
                  <a:ext uri="{0D108BD9-81ED-4DB2-BD59-A6C34878D82A}">
                    <a16:rowId xmlns="" xmlns:a16="http://schemas.microsoft.com/office/drawing/2014/main" val="10004"/>
                  </a:ext>
                </a:extLst>
              </a:tr>
              <a:tr h="370840">
                <a:tc>
                  <a:txBody>
                    <a:bodyPr/>
                    <a:lstStyle/>
                    <a:p>
                      <a:pPr algn="just" fontAlgn="t"/>
                      <a:r>
                        <a:rPr lang="en-US" b="1" dirty="0">
                          <a:solidFill>
                            <a:srgbClr val="333333"/>
                          </a:solidFill>
                          <a:latin typeface="inter-bold"/>
                        </a:rPr>
                        <a:t>public String </a:t>
                      </a:r>
                      <a:r>
                        <a:rPr lang="en-US" b="1" dirty="0" err="1">
                          <a:solidFill>
                            <a:srgbClr val="333333"/>
                          </a:solidFill>
                          <a:latin typeface="inter-bold"/>
                        </a:rPr>
                        <a:t>getServletInfo</a:t>
                      </a:r>
                      <a:r>
                        <a:rPr lang="en-US" b="1" dirty="0">
                          <a:solidFill>
                            <a:srgbClr val="333333"/>
                          </a:solidFill>
                          <a:latin typeface="inter-bold"/>
                        </a:rPr>
                        <a:t>()</a:t>
                      </a:r>
                      <a:endParaRPr lang="en-US" dirty="0">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returns information about servlet such as writer, copyright, version etc.</a:t>
                      </a:r>
                    </a:p>
                  </a:txBody>
                  <a:tcPr marL="76200" marR="76200" marT="76200" marB="76200"/>
                </a:tc>
                <a:extLst>
                  <a:ext uri="{0D108BD9-81ED-4DB2-BD59-A6C34878D82A}">
                    <a16:rowId xmlns=""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Content to be discussed</a:t>
            </a:r>
            <a:endParaRPr lang="en-US" dirty="0"/>
          </a:p>
        </p:txBody>
      </p:sp>
      <p:sp>
        <p:nvSpPr>
          <p:cNvPr id="3" name="Content Placeholder 2"/>
          <p:cNvSpPr>
            <a:spLocks noGrp="1"/>
          </p:cNvSpPr>
          <p:nvPr>
            <p:ph idx="1"/>
          </p:nvPr>
        </p:nvSpPr>
        <p:spPr/>
        <p:txBody>
          <a:bodyPr/>
          <a:lstStyle/>
          <a:p>
            <a:r>
              <a:rPr lang="en-US" dirty="0"/>
              <a:t>Introduction to Eclipse &amp; Apache Tomcat Server</a:t>
            </a:r>
          </a:p>
          <a:p>
            <a:r>
              <a:rPr lang="en-US" dirty="0" err="1"/>
              <a:t>Servlet</a:t>
            </a:r>
            <a:r>
              <a:rPr lang="en-US" dirty="0"/>
              <a:t> API Fundamentals</a:t>
            </a:r>
          </a:p>
          <a:p>
            <a:r>
              <a:rPr lang="en-US" dirty="0"/>
              <a:t> </a:t>
            </a:r>
            <a:r>
              <a:rPr lang="en-US" dirty="0" err="1"/>
              <a:t>ServletContext</a:t>
            </a:r>
            <a:endParaRPr lang="en-US" dirty="0"/>
          </a:p>
          <a:p>
            <a:r>
              <a:rPr lang="en-US" dirty="0"/>
              <a:t>Session </a:t>
            </a:r>
          </a:p>
          <a:p>
            <a:r>
              <a:rPr lang="en-US" dirty="0"/>
              <a:t>Cookies </a:t>
            </a:r>
          </a:p>
          <a:p>
            <a:r>
              <a:rPr lang="en-US" dirty="0"/>
              <a:t>Request Redirection Techniques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err="1"/>
              <a:t>Servlet</a:t>
            </a:r>
            <a:r>
              <a:rPr lang="en-GB" dirty="0"/>
              <a:t> Example by implementing </a:t>
            </a:r>
            <a:r>
              <a:rPr lang="en-GB" dirty="0" err="1"/>
              <a:t>Servlet</a:t>
            </a:r>
            <a:r>
              <a:rPr lang="en-GB" dirty="0"/>
              <a:t> interface</a:t>
            </a:r>
          </a:p>
        </p:txBody>
      </p:sp>
      <p:sp>
        <p:nvSpPr>
          <p:cNvPr id="3" name="Content Placeholder 2"/>
          <p:cNvSpPr>
            <a:spLocks noGrp="1"/>
          </p:cNvSpPr>
          <p:nvPr>
            <p:ph idx="1"/>
          </p:nvPr>
        </p:nvSpPr>
        <p:spPr>
          <a:xfrm>
            <a:off x="838200" y="1285860"/>
            <a:ext cx="4920642" cy="4891103"/>
          </a:xfrm>
        </p:spPr>
        <p:txBody>
          <a:bodyPr/>
          <a:lstStyle/>
          <a:p>
            <a:pPr>
              <a:spcBef>
                <a:spcPts val="0"/>
              </a:spcBef>
              <a:buNone/>
            </a:pPr>
            <a:r>
              <a:rPr lang="en-US" sz="2000" b="1" dirty="0"/>
              <a:t>import</a:t>
            </a:r>
            <a:r>
              <a:rPr lang="en-US" sz="2000" dirty="0"/>
              <a:t> java.io.*;  </a:t>
            </a:r>
          </a:p>
          <a:p>
            <a:pPr>
              <a:spcBef>
                <a:spcPts val="0"/>
              </a:spcBef>
              <a:buNone/>
            </a:pPr>
            <a:r>
              <a:rPr lang="en-US" sz="2000" b="1" dirty="0"/>
              <a:t>import</a:t>
            </a:r>
            <a:r>
              <a:rPr lang="en-US" sz="2000" dirty="0"/>
              <a:t> </a:t>
            </a:r>
            <a:r>
              <a:rPr lang="en-US" sz="2000" dirty="0" err="1"/>
              <a:t>javax.servlet</a:t>
            </a: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First </a:t>
            </a:r>
            <a:r>
              <a:rPr lang="en-US" sz="2000" b="1" dirty="0"/>
              <a:t>implements</a:t>
            </a:r>
            <a:r>
              <a:rPr lang="en-US" sz="2000" dirty="0"/>
              <a:t> Servlet {  </a:t>
            </a:r>
          </a:p>
          <a:p>
            <a:pPr>
              <a:spcBef>
                <a:spcPts val="0"/>
              </a:spcBef>
              <a:buNone/>
            </a:pPr>
            <a:r>
              <a:rPr lang="en-US" sz="2000" dirty="0"/>
              <a:t>        </a:t>
            </a:r>
            <a:r>
              <a:rPr lang="en-US" sz="2000" dirty="0" err="1"/>
              <a:t>ServletConfig</a:t>
            </a:r>
            <a:r>
              <a:rPr lang="en-US" sz="2000" dirty="0"/>
              <a:t> config=</a:t>
            </a:r>
            <a:r>
              <a:rPr lang="en-US" sz="2000" b="1" dirty="0"/>
              <a:t>null</a:t>
            </a: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void</a:t>
            </a:r>
            <a:r>
              <a:rPr lang="en-US" sz="2000" dirty="0"/>
              <a:t> init(</a:t>
            </a:r>
            <a:r>
              <a:rPr lang="en-US" sz="2000" dirty="0" err="1"/>
              <a:t>ServletConfig</a:t>
            </a:r>
            <a:r>
              <a:rPr lang="en-US" sz="2000" dirty="0"/>
              <a:t> config){  </a:t>
            </a:r>
          </a:p>
          <a:p>
            <a:pPr>
              <a:spcBef>
                <a:spcPts val="0"/>
              </a:spcBef>
              <a:buNone/>
            </a:pPr>
            <a:r>
              <a:rPr lang="en-US" sz="2000" b="1" dirty="0"/>
              <a:t>       </a:t>
            </a:r>
            <a:r>
              <a:rPr lang="en-US" sz="2000" b="1" dirty="0" err="1"/>
              <a:t>this</a:t>
            </a:r>
            <a:r>
              <a:rPr lang="en-US" sz="2000" dirty="0" err="1"/>
              <a:t>.config</a:t>
            </a:r>
            <a:r>
              <a:rPr lang="en-US" sz="2000" dirty="0"/>
              <a:t>=config;  </a:t>
            </a:r>
          </a:p>
          <a:p>
            <a:pPr>
              <a:spcBef>
                <a:spcPts val="0"/>
              </a:spcBef>
              <a:buNone/>
            </a:pPr>
            <a:r>
              <a:rPr lang="en-US" sz="2000" dirty="0"/>
              <a:t>       </a:t>
            </a:r>
            <a:r>
              <a:rPr lang="en-US" sz="2000" dirty="0" err="1"/>
              <a:t>System.out.println</a:t>
            </a:r>
            <a:r>
              <a:rPr lang="en-US" sz="2000" dirty="0"/>
              <a:t>("servlet is initialized");  </a:t>
            </a:r>
          </a:p>
          <a:p>
            <a:pPr>
              <a:spcBef>
                <a:spcPts val="0"/>
              </a:spcBef>
              <a:buNone/>
            </a:pPr>
            <a:r>
              <a:rPr lang="en-US" sz="2000" dirty="0"/>
              <a:t>}  </a:t>
            </a:r>
          </a:p>
          <a:p>
            <a:pPr>
              <a:spcBef>
                <a:spcPts val="0"/>
              </a:spcBef>
              <a:buNone/>
            </a:pPr>
            <a:r>
              <a:rPr lang="en-US" sz="2000" dirty="0"/>
              <a:t>  </a:t>
            </a:r>
          </a:p>
          <a:p>
            <a:pPr>
              <a:spcBef>
                <a:spcPts val="0"/>
              </a:spcBef>
              <a:buNone/>
            </a:pPr>
            <a:endParaRPr lang="en-US" sz="2000" dirty="0"/>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a:t>
            </a:fld>
            <a:endParaRPr lang="en-US" altLang="en-US"/>
          </a:p>
        </p:txBody>
      </p:sp>
      <p:sp>
        <p:nvSpPr>
          <p:cNvPr id="5" name="TextBox 4">
            <a:extLst>
              <a:ext uri="{FF2B5EF4-FFF2-40B4-BE49-F238E27FC236}">
                <a16:creationId xmlns="" xmlns:a16="http://schemas.microsoft.com/office/drawing/2014/main" id="{3829248A-2C39-3635-DE32-FC0BF986FAD3}"/>
              </a:ext>
            </a:extLst>
          </p:cNvPr>
          <p:cNvSpPr txBox="1"/>
          <p:nvPr/>
        </p:nvSpPr>
        <p:spPr>
          <a:xfrm>
            <a:off x="5768236" y="820455"/>
            <a:ext cx="6396624"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libri"/>
                <a:cs typeface="Segoe UI"/>
              </a:rPr>
              <a:t>public</a:t>
            </a:r>
            <a:r>
              <a:rPr lang="en-US" sz="2000" dirty="0">
                <a:latin typeface="Calibri"/>
                <a:cs typeface="Segoe UI"/>
              </a:rPr>
              <a:t> </a:t>
            </a:r>
            <a:r>
              <a:rPr lang="en-US" sz="2000" b="1" dirty="0">
                <a:latin typeface="Calibri"/>
                <a:cs typeface="Segoe UI"/>
              </a:rPr>
              <a:t>void</a:t>
            </a:r>
            <a:r>
              <a:rPr lang="en-US" sz="2000" dirty="0">
                <a:latin typeface="Calibri"/>
                <a:cs typeface="Segoe UI"/>
              </a:rPr>
              <a:t> service(</a:t>
            </a:r>
            <a:r>
              <a:rPr lang="en-US" sz="2000" dirty="0" err="1">
                <a:latin typeface="Calibri"/>
                <a:cs typeface="Segoe UI"/>
              </a:rPr>
              <a:t>ServletRequest</a:t>
            </a:r>
            <a:r>
              <a:rPr lang="en-US" sz="2000" dirty="0">
                <a:latin typeface="Calibri"/>
                <a:cs typeface="Segoe UI"/>
              </a:rPr>
              <a:t> </a:t>
            </a:r>
            <a:r>
              <a:rPr lang="en-US" sz="2000" dirty="0" err="1">
                <a:latin typeface="Calibri"/>
                <a:cs typeface="Segoe UI"/>
              </a:rPr>
              <a:t>req,ServletResponse</a:t>
            </a:r>
            <a:r>
              <a:rPr lang="en-US" sz="2000" dirty="0">
                <a:latin typeface="Calibri"/>
                <a:cs typeface="Segoe UI"/>
              </a:rPr>
              <a:t> res)  ​</a:t>
            </a:r>
            <a:r>
              <a:rPr lang="en-US" sz="2000" b="1" dirty="0">
                <a:latin typeface="Calibri"/>
                <a:cs typeface="Segoe UI"/>
              </a:rPr>
              <a:t>throws</a:t>
            </a:r>
            <a:r>
              <a:rPr lang="en-US" sz="2000" dirty="0">
                <a:latin typeface="Calibri"/>
                <a:cs typeface="Segoe UI"/>
              </a:rPr>
              <a:t> </a:t>
            </a:r>
            <a:r>
              <a:rPr lang="en-US" sz="2000" dirty="0" err="1">
                <a:latin typeface="Calibri"/>
                <a:cs typeface="Segoe UI"/>
              </a:rPr>
              <a:t>IOException,ServletException</a:t>
            </a:r>
            <a:r>
              <a:rPr lang="en-US" sz="2000" dirty="0">
                <a:latin typeface="Calibri"/>
                <a:cs typeface="Segoe UI"/>
              </a:rPr>
              <a:t>{  ​</a:t>
            </a:r>
            <a:endParaRPr lang="en-US" dirty="0"/>
          </a:p>
          <a:p>
            <a:r>
              <a:rPr lang="en-US" sz="2000" dirty="0">
                <a:latin typeface="Calibri"/>
                <a:cs typeface="Segoe UI"/>
              </a:rPr>
              <a:t>   </a:t>
            </a:r>
            <a:r>
              <a:rPr lang="en-US" sz="2000" dirty="0" err="1">
                <a:latin typeface="Calibri"/>
                <a:cs typeface="Segoe UI"/>
              </a:rPr>
              <a:t>res.setContentType</a:t>
            </a:r>
            <a:r>
              <a:rPr lang="en-US" sz="2000" dirty="0">
                <a:latin typeface="Calibri"/>
                <a:cs typeface="Segoe UI"/>
              </a:rPr>
              <a:t>("text/html");  ​</a:t>
            </a:r>
            <a:endParaRPr lang="en-US" sz="2000" dirty="0">
              <a:latin typeface="Calibri"/>
              <a:ea typeface="Calibri"/>
              <a:cs typeface="Segoe UI"/>
            </a:endParaRPr>
          </a:p>
          <a:p>
            <a:r>
              <a:rPr lang="en-US" sz="2000" dirty="0">
                <a:latin typeface="Calibri"/>
                <a:cs typeface="Segoe UI"/>
              </a:rPr>
              <a:t>   </a:t>
            </a:r>
            <a:r>
              <a:rPr lang="en-US" sz="2000" dirty="0" err="1">
                <a:latin typeface="Calibri"/>
                <a:cs typeface="Segoe UI"/>
              </a:rPr>
              <a:t>PrintWriter</a:t>
            </a:r>
            <a:r>
              <a:rPr lang="en-US" sz="2000" dirty="0">
                <a:latin typeface="Calibri"/>
                <a:cs typeface="Segoe UI"/>
              </a:rPr>
              <a:t> out=</a:t>
            </a:r>
            <a:r>
              <a:rPr lang="en-US" sz="2000" dirty="0" err="1">
                <a:latin typeface="Calibri"/>
                <a:cs typeface="Segoe UI"/>
              </a:rPr>
              <a:t>res.getWriter</a:t>
            </a:r>
            <a:r>
              <a:rPr lang="en-US" sz="2000" dirty="0">
                <a:latin typeface="Calibri"/>
                <a:cs typeface="Segoe UI"/>
              </a:rPr>
              <a:t>();  ​</a:t>
            </a:r>
            <a:endParaRPr lang="en-US" sz="2000" dirty="0">
              <a:latin typeface="Calibri"/>
              <a:ea typeface="Calibri"/>
              <a:cs typeface="Segoe UI"/>
            </a:endParaRPr>
          </a:p>
          <a:p>
            <a:r>
              <a:rPr lang="en-US" sz="2000" dirty="0" err="1">
                <a:latin typeface="Calibri"/>
                <a:cs typeface="Segoe UI"/>
              </a:rPr>
              <a:t>out.print</a:t>
            </a:r>
            <a:r>
              <a:rPr lang="en-US" sz="2000" dirty="0">
                <a:latin typeface="Calibri"/>
                <a:cs typeface="Segoe UI"/>
              </a:rPr>
              <a:t>("&lt;html&gt;&lt;body&gt;");  ​</a:t>
            </a:r>
            <a:endParaRPr lang="en-US" sz="2000" dirty="0">
              <a:latin typeface="Calibri"/>
              <a:ea typeface="Calibri"/>
              <a:cs typeface="Segoe UI"/>
            </a:endParaRPr>
          </a:p>
          <a:p>
            <a:r>
              <a:rPr lang="en-US" sz="2000" dirty="0" err="1">
                <a:latin typeface="Calibri"/>
                <a:cs typeface="Segoe UI"/>
              </a:rPr>
              <a:t>out.print</a:t>
            </a:r>
            <a:r>
              <a:rPr lang="en-US" sz="2000" dirty="0">
                <a:latin typeface="Calibri"/>
                <a:cs typeface="Segoe UI"/>
              </a:rPr>
              <a:t>("&lt;b&gt;hello simple servlet&lt;/b&gt;");  ​</a:t>
            </a:r>
            <a:endParaRPr lang="en-US" sz="2000" dirty="0">
              <a:latin typeface="Calibri"/>
              <a:ea typeface="Calibri"/>
              <a:cs typeface="Segoe UI"/>
            </a:endParaRPr>
          </a:p>
          <a:p>
            <a:r>
              <a:rPr lang="en-US" sz="2000" dirty="0" err="1">
                <a:latin typeface="Calibri"/>
                <a:cs typeface="Segoe UI"/>
              </a:rPr>
              <a:t>out.print</a:t>
            </a:r>
            <a:r>
              <a:rPr lang="en-US" sz="2000" dirty="0">
                <a:latin typeface="Calibri"/>
                <a:cs typeface="Segoe UI"/>
              </a:rPr>
              <a:t>("&lt;/body&gt;&lt;/html&gt;");  ​</a:t>
            </a:r>
            <a:endParaRPr lang="en-US" sz="2000" dirty="0">
              <a:latin typeface="Calibri"/>
              <a:ea typeface="Calibri"/>
              <a:cs typeface="Segoe UI"/>
            </a:endParaRPr>
          </a:p>
          <a:p>
            <a:r>
              <a:rPr lang="en-US" sz="2000" dirty="0">
                <a:latin typeface="Calibri"/>
                <a:cs typeface="Segoe UI"/>
              </a:rPr>
              <a:t>  ​}  ​</a:t>
            </a:r>
          </a:p>
          <a:p>
            <a:r>
              <a:rPr lang="en-US" sz="2000" b="1" dirty="0">
                <a:latin typeface="Calibri"/>
                <a:cs typeface="Segoe UI"/>
              </a:rPr>
              <a:t>public</a:t>
            </a:r>
            <a:r>
              <a:rPr lang="en-US" sz="2000" dirty="0">
                <a:latin typeface="Calibri"/>
                <a:cs typeface="Segoe UI"/>
              </a:rPr>
              <a:t> </a:t>
            </a:r>
            <a:r>
              <a:rPr lang="en-US" sz="2000" b="1" dirty="0">
                <a:latin typeface="Calibri"/>
                <a:cs typeface="Segoe UI"/>
              </a:rPr>
              <a:t>void</a:t>
            </a:r>
            <a:r>
              <a:rPr lang="en-US" sz="2000" dirty="0">
                <a:latin typeface="Calibri"/>
                <a:cs typeface="Segoe UI"/>
              </a:rPr>
              <a:t> destroy() { ​</a:t>
            </a:r>
            <a:endParaRPr lang="en-US" sz="2000" dirty="0">
              <a:latin typeface="Calibri"/>
              <a:ea typeface="Calibri"/>
              <a:cs typeface="Segoe UI"/>
            </a:endParaRPr>
          </a:p>
          <a:p>
            <a:r>
              <a:rPr lang="en-US" sz="2000" dirty="0" err="1">
                <a:latin typeface="Calibri"/>
                <a:cs typeface="Segoe UI"/>
              </a:rPr>
              <a:t>System.out.println</a:t>
            </a:r>
            <a:r>
              <a:rPr lang="en-US" sz="2000" dirty="0">
                <a:latin typeface="Calibri"/>
                <a:cs typeface="Segoe UI"/>
              </a:rPr>
              <a:t>("servlet is destroyed");​</a:t>
            </a:r>
            <a:endParaRPr lang="en-US" sz="2000" dirty="0">
              <a:latin typeface="Calibri"/>
              <a:ea typeface="Calibri"/>
              <a:cs typeface="Segoe UI"/>
            </a:endParaRPr>
          </a:p>
          <a:p>
            <a:r>
              <a:rPr lang="en-US" sz="2000" dirty="0">
                <a:latin typeface="Calibri"/>
                <a:cs typeface="Segoe UI"/>
              </a:rPr>
              <a:t>}  ​</a:t>
            </a:r>
            <a:endParaRPr lang="en-US" sz="2000" dirty="0">
              <a:latin typeface="Calibri"/>
              <a:ea typeface="Calibri"/>
              <a:cs typeface="Segoe UI"/>
            </a:endParaRPr>
          </a:p>
          <a:p>
            <a:r>
              <a:rPr lang="en-US" sz="2000" b="1" dirty="0">
                <a:latin typeface="Calibri"/>
                <a:cs typeface="Segoe UI"/>
              </a:rPr>
              <a:t>public</a:t>
            </a:r>
            <a:r>
              <a:rPr lang="en-US" sz="2000" dirty="0">
                <a:latin typeface="Calibri"/>
                <a:cs typeface="Segoe UI"/>
              </a:rPr>
              <a:t> </a:t>
            </a:r>
            <a:r>
              <a:rPr lang="en-US" sz="2000" dirty="0" err="1">
                <a:latin typeface="Calibri"/>
                <a:cs typeface="Segoe UI"/>
              </a:rPr>
              <a:t>ServletConfig</a:t>
            </a:r>
            <a:r>
              <a:rPr lang="en-US" sz="2000" dirty="0">
                <a:latin typeface="Calibri"/>
                <a:cs typeface="Segoe UI"/>
              </a:rPr>
              <a:t> </a:t>
            </a:r>
            <a:r>
              <a:rPr lang="en-US" sz="2000" dirty="0" err="1">
                <a:latin typeface="Calibri"/>
                <a:cs typeface="Segoe UI"/>
              </a:rPr>
              <a:t>getServletConfig</a:t>
            </a:r>
            <a:r>
              <a:rPr lang="en-US" sz="2000" dirty="0">
                <a:latin typeface="Calibri"/>
                <a:cs typeface="Segoe UI"/>
              </a:rPr>
              <a:t>() {​</a:t>
            </a:r>
            <a:endParaRPr lang="en-US" sz="2000" dirty="0">
              <a:latin typeface="Calibri"/>
              <a:ea typeface="Calibri"/>
              <a:cs typeface="Segoe UI"/>
            </a:endParaRPr>
          </a:p>
          <a:p>
            <a:r>
              <a:rPr lang="en-US" sz="2000" b="1" dirty="0">
                <a:latin typeface="Calibri"/>
                <a:cs typeface="Segoe UI"/>
              </a:rPr>
              <a:t>return</a:t>
            </a:r>
            <a:r>
              <a:rPr lang="en-US" sz="2000" dirty="0">
                <a:latin typeface="Calibri"/>
                <a:cs typeface="Segoe UI"/>
              </a:rPr>
              <a:t> config;​</a:t>
            </a:r>
            <a:endParaRPr lang="en-US" sz="2000" dirty="0">
              <a:latin typeface="Calibri"/>
              <a:ea typeface="Calibri"/>
              <a:cs typeface="Segoe UI"/>
            </a:endParaRPr>
          </a:p>
          <a:p>
            <a:r>
              <a:rPr lang="en-US" sz="2000" dirty="0">
                <a:latin typeface="Calibri"/>
                <a:cs typeface="Segoe UI"/>
              </a:rPr>
              <a:t>}  ​</a:t>
            </a:r>
            <a:endParaRPr lang="en-US" sz="2000" dirty="0">
              <a:latin typeface="Calibri"/>
              <a:ea typeface="Calibri"/>
              <a:cs typeface="Segoe UI"/>
            </a:endParaRPr>
          </a:p>
          <a:p>
            <a:r>
              <a:rPr lang="en-US" sz="2000" b="1" dirty="0">
                <a:latin typeface="Calibri"/>
                <a:cs typeface="Segoe UI"/>
              </a:rPr>
              <a:t>public</a:t>
            </a:r>
            <a:r>
              <a:rPr lang="en-US" sz="2000" dirty="0">
                <a:latin typeface="Calibri"/>
                <a:cs typeface="Segoe UI"/>
              </a:rPr>
              <a:t> String </a:t>
            </a:r>
            <a:r>
              <a:rPr lang="en-US" sz="2000" dirty="0" err="1">
                <a:latin typeface="Calibri"/>
                <a:cs typeface="Segoe UI"/>
              </a:rPr>
              <a:t>getServletInfo</a:t>
            </a:r>
            <a:r>
              <a:rPr lang="en-US" sz="2000" dirty="0">
                <a:latin typeface="Calibri"/>
                <a:cs typeface="Segoe UI"/>
              </a:rPr>
              <a:t>() {​</a:t>
            </a:r>
            <a:endParaRPr lang="en-US" sz="2000" dirty="0">
              <a:latin typeface="Calibri"/>
              <a:ea typeface="Calibri"/>
              <a:cs typeface="Segoe UI"/>
            </a:endParaRPr>
          </a:p>
          <a:p>
            <a:r>
              <a:rPr lang="en-US" sz="2000" b="1" dirty="0">
                <a:latin typeface="Calibri"/>
                <a:cs typeface="Segoe UI"/>
              </a:rPr>
              <a:t>return</a:t>
            </a:r>
            <a:r>
              <a:rPr lang="en-US" sz="2000" dirty="0">
                <a:latin typeface="Calibri"/>
                <a:cs typeface="Segoe UI"/>
              </a:rPr>
              <a:t> "copyright 2007-1010";}  ​</a:t>
            </a:r>
            <a:endParaRPr lang="en-US" sz="2000" dirty="0">
              <a:latin typeface="Calibri"/>
              <a:ea typeface="Calibri"/>
              <a:cs typeface="Segoe UI"/>
            </a:endParaRPr>
          </a:p>
          <a:p>
            <a:r>
              <a:rPr lang="en-US" sz="2000" dirty="0">
                <a:latin typeface="Calibri"/>
                <a:cs typeface="Segoe UI"/>
              </a:rPr>
              <a:t>}  </a:t>
            </a:r>
            <a:endParaRPr lang="en-US" sz="2000" dirty="0">
              <a:latin typeface="Calibri"/>
              <a:ea typeface="Calibri"/>
              <a:cs typeface="Segoe U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920"/>
            <a:ext cx="10515600" cy="706421"/>
          </a:xfrm>
        </p:spPr>
        <p:txBody>
          <a:bodyPr/>
          <a:lstStyle/>
          <a:p>
            <a:pPr algn="ctr"/>
            <a:r>
              <a:rPr lang="en-US" dirty="0"/>
              <a:t/>
            </a:r>
            <a:br>
              <a:rPr lang="en-US" dirty="0"/>
            </a:br>
            <a:r>
              <a:rPr lang="en-US" dirty="0"/>
              <a:t/>
            </a:r>
            <a:br>
              <a:rPr lang="en-US" dirty="0"/>
            </a:br>
            <a:r>
              <a:rPr lang="en-US" dirty="0" err="1"/>
              <a:t>GenericServlet</a:t>
            </a:r>
            <a:r>
              <a:rPr lang="en-US" dirty="0"/>
              <a:t> class</a:t>
            </a:r>
            <a:br>
              <a:rPr lang="en-US" dirty="0"/>
            </a:br>
            <a:r>
              <a:rPr lang="en-IN" dirty="0"/>
              <a:t/>
            </a:r>
            <a:br>
              <a:rPr lang="en-IN" dirty="0"/>
            </a:br>
            <a:endParaRPr lang="en-US" dirty="0"/>
          </a:p>
        </p:txBody>
      </p:sp>
      <p:sp>
        <p:nvSpPr>
          <p:cNvPr id="3" name="Content Placeholder 2"/>
          <p:cNvSpPr>
            <a:spLocks noGrp="1"/>
          </p:cNvSpPr>
          <p:nvPr>
            <p:ph idx="1"/>
          </p:nvPr>
        </p:nvSpPr>
        <p:spPr>
          <a:xfrm>
            <a:off x="838200" y="857232"/>
            <a:ext cx="10515600" cy="5319731"/>
          </a:xfrm>
        </p:spPr>
        <p:txBody>
          <a:bodyPr/>
          <a:lstStyle/>
          <a:p>
            <a:r>
              <a:rPr lang="en-GB" sz="2000" dirty="0"/>
              <a:t>implements </a:t>
            </a:r>
            <a:r>
              <a:rPr lang="en-GB" sz="2000" b="1" dirty="0"/>
              <a:t>Servlet</a:t>
            </a:r>
            <a:r>
              <a:rPr lang="en-GB" sz="2000" dirty="0"/>
              <a:t>, </a:t>
            </a:r>
            <a:r>
              <a:rPr lang="en-GB" sz="2000" b="1" err="1"/>
              <a:t>ServletConfig</a:t>
            </a:r>
            <a:r>
              <a:rPr lang="en-GB" sz="2000" dirty="0"/>
              <a:t> and </a:t>
            </a:r>
            <a:r>
              <a:rPr lang="en-GB" sz="2000" b="1" dirty="0"/>
              <a:t>Serializable</a:t>
            </a:r>
            <a:r>
              <a:rPr lang="en-GB" sz="2000" dirty="0"/>
              <a:t> interfaces. It provides the implementation of all the methods of these interfaces except the service method.</a:t>
            </a:r>
            <a:endParaRPr lang="en-GB" sz="2000">
              <a:ea typeface="Calibri"/>
              <a:cs typeface="Calibri"/>
            </a:endParaRPr>
          </a:p>
          <a:p>
            <a:r>
              <a:rPr lang="en-GB" sz="2000" dirty="0"/>
              <a:t> can handle any type of request so it is protocol-independent.</a:t>
            </a:r>
            <a:endParaRPr lang="en-GB" sz="2000" dirty="0">
              <a:ea typeface="Calibri"/>
              <a:cs typeface="Calibri"/>
            </a:endParaRPr>
          </a:p>
          <a:p>
            <a:r>
              <a:rPr lang="en-US" dirty="0"/>
              <a:t>Methods</a:t>
            </a:r>
          </a:p>
          <a:p>
            <a:pPr marL="514350" indent="-514350">
              <a:spcBef>
                <a:spcPts val="0"/>
              </a:spcBef>
              <a:buFont typeface="+mj-lt"/>
              <a:buAutoNum type="arabicPeriod"/>
            </a:pPr>
            <a:r>
              <a:rPr lang="en-GB" sz="2000" b="1" dirty="0"/>
              <a:t>public void init(</a:t>
            </a:r>
            <a:r>
              <a:rPr lang="en-GB" sz="2000" b="1" dirty="0" err="1"/>
              <a:t>ServletConfig</a:t>
            </a:r>
            <a:r>
              <a:rPr lang="en-GB" sz="2000" b="1" dirty="0"/>
              <a:t> config)</a:t>
            </a:r>
            <a:r>
              <a:rPr lang="en-GB" sz="2000" dirty="0"/>
              <a:t> is used to initialize the servlet.</a:t>
            </a:r>
          </a:p>
          <a:p>
            <a:pPr marL="514350" indent="-514350">
              <a:spcBef>
                <a:spcPts val="0"/>
              </a:spcBef>
              <a:buFont typeface="+mj-lt"/>
              <a:buAutoNum type="arabicPeriod"/>
            </a:pPr>
            <a:r>
              <a:rPr lang="en-GB" sz="2000" b="1" dirty="0"/>
              <a:t>public abstract void service(</a:t>
            </a:r>
            <a:r>
              <a:rPr lang="en-GB" sz="2000" b="1" dirty="0" err="1"/>
              <a:t>ServletRequest</a:t>
            </a:r>
            <a:r>
              <a:rPr lang="en-GB" sz="2000" b="1" dirty="0"/>
              <a:t> request, </a:t>
            </a:r>
            <a:r>
              <a:rPr lang="en-GB" sz="2000" b="1" dirty="0" err="1"/>
              <a:t>ServletResponse</a:t>
            </a:r>
            <a:r>
              <a:rPr lang="en-GB" sz="2000" b="1" dirty="0"/>
              <a:t> response)</a:t>
            </a:r>
            <a:r>
              <a:rPr lang="en-GB" sz="2000" dirty="0"/>
              <a:t> provides service for the incoming request. It is invoked at each time when user requests for a servlet.</a:t>
            </a:r>
          </a:p>
          <a:p>
            <a:pPr marL="514350" indent="-514350">
              <a:spcBef>
                <a:spcPts val="0"/>
              </a:spcBef>
              <a:buFont typeface="+mj-lt"/>
              <a:buAutoNum type="arabicPeriod"/>
            </a:pPr>
            <a:r>
              <a:rPr lang="en-GB" sz="2000" b="1" dirty="0"/>
              <a:t>public void destroy()</a:t>
            </a:r>
            <a:r>
              <a:rPr lang="en-GB" sz="2000" dirty="0"/>
              <a:t> is invoked only once throughout the life cycle and indicates that servlet is being destroyed.</a:t>
            </a:r>
          </a:p>
          <a:p>
            <a:pPr marL="514350" indent="-514350">
              <a:spcBef>
                <a:spcPts val="0"/>
              </a:spcBef>
              <a:buFont typeface="+mj-lt"/>
              <a:buAutoNum type="arabicPeriod"/>
            </a:pPr>
            <a:r>
              <a:rPr lang="en-GB" sz="2000" b="1" dirty="0"/>
              <a:t>public </a:t>
            </a:r>
            <a:r>
              <a:rPr lang="en-GB" sz="2000" b="1" dirty="0" err="1"/>
              <a:t>ServletConfig</a:t>
            </a:r>
            <a:r>
              <a:rPr lang="en-GB" sz="2000" b="1" dirty="0"/>
              <a:t> </a:t>
            </a:r>
            <a:r>
              <a:rPr lang="en-GB" sz="2000" b="1" dirty="0" err="1"/>
              <a:t>getServletConfig</a:t>
            </a:r>
            <a:r>
              <a:rPr lang="en-GB" sz="2000" b="1" dirty="0"/>
              <a:t>()</a:t>
            </a:r>
            <a:r>
              <a:rPr lang="en-GB" sz="2000" dirty="0"/>
              <a:t> returns the object of </a:t>
            </a:r>
            <a:r>
              <a:rPr lang="en-GB" sz="2000" dirty="0" err="1"/>
              <a:t>ServletConfig</a:t>
            </a:r>
            <a:r>
              <a:rPr lang="en-GB" sz="2000" dirty="0"/>
              <a:t>.</a:t>
            </a:r>
          </a:p>
          <a:p>
            <a:pPr marL="514350" indent="-514350">
              <a:spcBef>
                <a:spcPts val="0"/>
              </a:spcBef>
              <a:buFont typeface="+mj-lt"/>
              <a:buAutoNum type="arabicPeriod"/>
            </a:pPr>
            <a:r>
              <a:rPr lang="en-GB" sz="2000" b="1" dirty="0"/>
              <a:t>public String </a:t>
            </a:r>
            <a:r>
              <a:rPr lang="en-GB" sz="2000" b="1" dirty="0" err="1"/>
              <a:t>getServletInfo</a:t>
            </a:r>
            <a:r>
              <a:rPr lang="en-GB" sz="2000" b="1" dirty="0"/>
              <a:t>()</a:t>
            </a:r>
            <a:r>
              <a:rPr lang="en-GB" sz="2000" dirty="0"/>
              <a:t> returns information about servlet such as writer, copyright, version etc.</a:t>
            </a:r>
          </a:p>
          <a:p>
            <a:pPr marL="514350" indent="-514350">
              <a:spcBef>
                <a:spcPts val="0"/>
              </a:spcBef>
              <a:buFont typeface="+mj-lt"/>
              <a:buAutoNum type="arabicPeriod"/>
            </a:pPr>
            <a:endParaRPr lang="en-GB" sz="2000"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12DF563-F1DE-C6C4-87D2-95D3BD89E9B5}"/>
              </a:ext>
            </a:extLst>
          </p:cNvPr>
          <p:cNvSpPr>
            <a:spLocks noGrp="1"/>
          </p:cNvSpPr>
          <p:nvPr>
            <p:ph idx="1"/>
          </p:nvPr>
        </p:nvSpPr>
        <p:spPr>
          <a:xfrm>
            <a:off x="838200" y="604338"/>
            <a:ext cx="10515600" cy="3578899"/>
          </a:xfrm>
        </p:spPr>
        <p:txBody>
          <a:bodyPr/>
          <a:lstStyle/>
          <a:p>
            <a:pPr marL="514350" indent="-514350">
              <a:spcBef>
                <a:spcPts val="0"/>
              </a:spcBef>
              <a:buAutoNum type="arabicPeriod"/>
            </a:pPr>
            <a:r>
              <a:rPr lang="en-GB" sz="2400" b="1" dirty="0">
                <a:ea typeface="Calibri"/>
                <a:cs typeface="Calibri"/>
              </a:rPr>
              <a:t>public void </a:t>
            </a:r>
            <a:r>
              <a:rPr lang="en-GB" sz="2400" b="1" dirty="0" err="1">
                <a:ea typeface="Calibri"/>
                <a:cs typeface="Calibri"/>
              </a:rPr>
              <a:t>init</a:t>
            </a:r>
            <a:r>
              <a:rPr lang="en-GB" sz="2400" b="1" dirty="0">
                <a:ea typeface="Calibri"/>
                <a:cs typeface="Calibri"/>
              </a:rPr>
              <a:t>()</a:t>
            </a:r>
            <a:r>
              <a:rPr lang="en-GB" sz="2400" dirty="0">
                <a:ea typeface="Calibri"/>
                <a:cs typeface="Calibri"/>
              </a:rPr>
              <a:t> it is a convenient method for the servlet programmers, now there is no need to call </a:t>
            </a:r>
            <a:r>
              <a:rPr lang="en-GB" sz="2400" dirty="0" err="1">
                <a:ea typeface="Calibri"/>
                <a:cs typeface="Calibri"/>
              </a:rPr>
              <a:t>super.init</a:t>
            </a:r>
            <a:r>
              <a:rPr lang="en-GB" sz="2400" dirty="0">
                <a:ea typeface="Calibri"/>
                <a:cs typeface="Calibri"/>
              </a:rPr>
              <a:t>(config)</a:t>
            </a:r>
            <a:endParaRPr lang="en-US" sz="2400" dirty="0">
              <a:ea typeface="Calibri"/>
              <a:cs typeface="Calibri"/>
            </a:endParaRPr>
          </a:p>
          <a:p>
            <a:pPr marL="514350" indent="-514350">
              <a:spcBef>
                <a:spcPts val="0"/>
              </a:spcBef>
              <a:buAutoNum type="arabicPeriod"/>
            </a:pPr>
            <a:r>
              <a:rPr lang="en-GB" sz="2400" b="1" dirty="0">
                <a:ea typeface="Calibri"/>
                <a:cs typeface="Calibri"/>
              </a:rPr>
              <a:t>public </a:t>
            </a:r>
            <a:r>
              <a:rPr lang="en-GB" sz="2400" b="1" dirty="0" err="1">
                <a:ea typeface="Calibri"/>
                <a:cs typeface="Calibri"/>
              </a:rPr>
              <a:t>ServletContext</a:t>
            </a:r>
            <a:r>
              <a:rPr lang="en-GB" sz="2400" b="1" dirty="0">
                <a:ea typeface="Calibri"/>
                <a:cs typeface="Calibri"/>
              </a:rPr>
              <a:t> </a:t>
            </a:r>
            <a:r>
              <a:rPr lang="en-GB" sz="2400" b="1" dirty="0" err="1">
                <a:ea typeface="Calibri"/>
                <a:cs typeface="Calibri"/>
              </a:rPr>
              <a:t>getServletContext</a:t>
            </a:r>
            <a:r>
              <a:rPr lang="en-GB" sz="2400" b="1" dirty="0">
                <a:ea typeface="Calibri"/>
                <a:cs typeface="Calibri"/>
              </a:rPr>
              <a:t>()</a:t>
            </a:r>
            <a:r>
              <a:rPr lang="en-GB" sz="2400" dirty="0">
                <a:ea typeface="Calibri"/>
                <a:cs typeface="Calibri"/>
              </a:rPr>
              <a:t> returns the object of </a:t>
            </a:r>
            <a:r>
              <a:rPr lang="en-GB" sz="2400" dirty="0" err="1">
                <a:ea typeface="Calibri"/>
                <a:cs typeface="Calibri"/>
              </a:rPr>
              <a:t>ServletContext</a:t>
            </a:r>
            <a:r>
              <a:rPr lang="en-GB" sz="2400" dirty="0">
                <a:ea typeface="Calibri"/>
                <a:cs typeface="Calibri"/>
              </a:rPr>
              <a:t>.</a:t>
            </a:r>
            <a:endParaRPr lang="en-US" sz="2400" dirty="0">
              <a:ea typeface="Calibri"/>
              <a:cs typeface="Calibri"/>
            </a:endParaRPr>
          </a:p>
          <a:p>
            <a:pPr marL="514350" indent="-514350">
              <a:spcBef>
                <a:spcPts val="0"/>
              </a:spcBef>
              <a:buAutoNum type="arabicPeriod"/>
            </a:pPr>
            <a:r>
              <a:rPr lang="en-GB" sz="2400" b="1" dirty="0">
                <a:ea typeface="Calibri"/>
                <a:cs typeface="Calibri"/>
              </a:rPr>
              <a:t>public String </a:t>
            </a:r>
            <a:r>
              <a:rPr lang="en-GB" sz="2400" b="1" dirty="0" err="1">
                <a:ea typeface="Calibri"/>
                <a:cs typeface="Calibri"/>
              </a:rPr>
              <a:t>getInitParameter</a:t>
            </a:r>
            <a:r>
              <a:rPr lang="en-GB" sz="2400" b="1" dirty="0">
                <a:ea typeface="Calibri"/>
                <a:cs typeface="Calibri"/>
              </a:rPr>
              <a:t>(String name)</a:t>
            </a:r>
            <a:r>
              <a:rPr lang="en-GB" sz="2400" dirty="0">
                <a:ea typeface="Calibri"/>
                <a:cs typeface="Calibri"/>
              </a:rPr>
              <a:t> returns the parameter value for the given parameter name.</a:t>
            </a:r>
            <a:endParaRPr lang="en-US" sz="2400" dirty="0">
              <a:ea typeface="Calibri"/>
              <a:cs typeface="Calibri"/>
            </a:endParaRPr>
          </a:p>
          <a:p>
            <a:pPr marL="514350" indent="-514350">
              <a:spcBef>
                <a:spcPts val="0"/>
              </a:spcBef>
              <a:buAutoNum type="arabicPeriod"/>
            </a:pPr>
            <a:r>
              <a:rPr lang="en-GB" sz="2400" b="1" dirty="0">
                <a:ea typeface="Calibri"/>
                <a:cs typeface="Calibri"/>
              </a:rPr>
              <a:t>public Enumeration </a:t>
            </a:r>
            <a:r>
              <a:rPr lang="en-GB" sz="2400" b="1" dirty="0" err="1">
                <a:ea typeface="Calibri"/>
                <a:cs typeface="Calibri"/>
              </a:rPr>
              <a:t>getInitParameterNames</a:t>
            </a:r>
            <a:r>
              <a:rPr lang="en-GB" sz="2400" b="1" dirty="0">
                <a:ea typeface="Calibri"/>
                <a:cs typeface="Calibri"/>
              </a:rPr>
              <a:t>()</a:t>
            </a:r>
            <a:r>
              <a:rPr lang="en-GB" sz="2400" dirty="0">
                <a:ea typeface="Calibri"/>
                <a:cs typeface="Calibri"/>
              </a:rPr>
              <a:t> returns all the parameters defined in the web.xml file.</a:t>
            </a:r>
            <a:endParaRPr lang="en-US" sz="2400" dirty="0">
              <a:ea typeface="Calibri"/>
              <a:cs typeface="Calibri"/>
            </a:endParaRPr>
          </a:p>
          <a:p>
            <a:pPr marL="514350" indent="-514350">
              <a:spcBef>
                <a:spcPts val="0"/>
              </a:spcBef>
              <a:buAutoNum type="arabicPeriod"/>
            </a:pPr>
            <a:r>
              <a:rPr lang="en-GB" sz="2400" b="1" dirty="0">
                <a:ea typeface="Calibri"/>
                <a:cs typeface="Calibri"/>
              </a:rPr>
              <a:t>public String </a:t>
            </a:r>
            <a:r>
              <a:rPr lang="en-GB" sz="2400" b="1" dirty="0" err="1">
                <a:ea typeface="Calibri"/>
                <a:cs typeface="Calibri"/>
              </a:rPr>
              <a:t>getServletName</a:t>
            </a:r>
            <a:r>
              <a:rPr lang="en-GB" sz="2400" b="1" dirty="0">
                <a:ea typeface="Calibri"/>
                <a:cs typeface="Calibri"/>
              </a:rPr>
              <a:t>()</a:t>
            </a:r>
            <a:r>
              <a:rPr lang="en-GB" sz="2400" dirty="0">
                <a:ea typeface="Calibri"/>
                <a:cs typeface="Calibri"/>
              </a:rPr>
              <a:t> returns the name of the servlet object.</a:t>
            </a:r>
            <a:endParaRPr lang="en-US" sz="2400" dirty="0">
              <a:ea typeface="Calibri"/>
              <a:cs typeface="Calibri"/>
            </a:endParaRPr>
          </a:p>
          <a:p>
            <a:pPr marL="514350" indent="-514350">
              <a:spcBef>
                <a:spcPts val="0"/>
              </a:spcBef>
              <a:buAutoNum type="arabicPeriod"/>
            </a:pPr>
            <a:r>
              <a:rPr lang="en-GB" sz="2400" b="1" dirty="0">
                <a:ea typeface="Calibri"/>
                <a:cs typeface="Calibri"/>
              </a:rPr>
              <a:t>public void log(String </a:t>
            </a:r>
            <a:r>
              <a:rPr lang="en-GB" sz="2400" b="1" dirty="0" err="1">
                <a:ea typeface="Calibri"/>
                <a:cs typeface="Calibri"/>
              </a:rPr>
              <a:t>msg</a:t>
            </a:r>
            <a:r>
              <a:rPr lang="en-GB" sz="2400" b="1" dirty="0">
                <a:ea typeface="Calibri"/>
                <a:cs typeface="Calibri"/>
              </a:rPr>
              <a:t>)</a:t>
            </a:r>
            <a:r>
              <a:rPr lang="en-GB" sz="2400" dirty="0">
                <a:ea typeface="Calibri"/>
                <a:cs typeface="Calibri"/>
              </a:rPr>
              <a:t> writes the given message in the servlet log file.</a:t>
            </a:r>
            <a:endParaRPr lang="en-US" sz="2400" dirty="0">
              <a:ea typeface="Calibri"/>
              <a:cs typeface="Calibri"/>
            </a:endParaRPr>
          </a:p>
          <a:p>
            <a:pPr marL="514350" indent="-514350">
              <a:spcBef>
                <a:spcPts val="0"/>
              </a:spcBef>
              <a:buAutoNum type="arabicPeriod"/>
            </a:pPr>
            <a:r>
              <a:rPr lang="en-GB" sz="2400" b="1" dirty="0">
                <a:ea typeface="Calibri"/>
                <a:cs typeface="Calibri"/>
              </a:rPr>
              <a:t>public void log(String </a:t>
            </a:r>
            <a:r>
              <a:rPr lang="en-GB" sz="2400" b="1" dirty="0" err="1">
                <a:ea typeface="Calibri"/>
                <a:cs typeface="Calibri"/>
              </a:rPr>
              <a:t>msg,Throwable</a:t>
            </a:r>
            <a:r>
              <a:rPr lang="en-GB" sz="2400" b="1" dirty="0">
                <a:ea typeface="Calibri"/>
                <a:cs typeface="Calibri"/>
              </a:rPr>
              <a:t> t)</a:t>
            </a:r>
            <a:r>
              <a:rPr lang="en-GB" sz="2400" dirty="0">
                <a:ea typeface="Calibri"/>
                <a:cs typeface="Calibri"/>
              </a:rPr>
              <a:t> writes the explanatory message in the servlet log file and a stack trace.</a:t>
            </a:r>
            <a:endParaRPr lang="en-US" sz="3200" dirty="0"/>
          </a:p>
        </p:txBody>
      </p:sp>
      <p:sp>
        <p:nvSpPr>
          <p:cNvPr id="4" name="Slide Number Placeholder 3">
            <a:extLst>
              <a:ext uri="{FF2B5EF4-FFF2-40B4-BE49-F238E27FC236}">
                <a16:creationId xmlns="" xmlns:a16="http://schemas.microsoft.com/office/drawing/2014/main" id="{759CCBD7-39C0-B928-9F62-3C61608F1065}"/>
              </a:ext>
            </a:extLst>
          </p:cNvPr>
          <p:cNvSpPr>
            <a:spLocks noGrp="1"/>
          </p:cNvSpPr>
          <p:nvPr>
            <p:ph type="sldNum" sz="quarter" idx="12"/>
          </p:nvPr>
        </p:nvSpPr>
        <p:spPr/>
        <p:txBody>
          <a:bodyPr/>
          <a:lstStyle/>
          <a:p>
            <a:pPr>
              <a:defRPr/>
            </a:pPr>
            <a:fld id="{A01CA5F2-CD08-4EF5-BAD9-872B7BB27165}" type="slidenum">
              <a:rPr lang="en-US" altLang="en-US"/>
              <a:pPr>
                <a:defRPr/>
              </a:pPr>
              <a:t>22</a:t>
            </a:fld>
            <a:endParaRPr lang="en-US" altLang="en-US"/>
          </a:p>
        </p:txBody>
      </p:sp>
    </p:spTree>
    <p:extLst>
      <p:ext uri="{BB962C8B-B14F-4D97-AF65-F5344CB8AC3E}">
        <p14:creationId xmlns:p14="http://schemas.microsoft.com/office/powerpoint/2010/main" val="16720475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Servlet</a:t>
            </a:r>
            <a:r>
              <a:rPr lang="en-GB" dirty="0"/>
              <a:t> Example by inheriting the </a:t>
            </a:r>
            <a:r>
              <a:rPr lang="en-GB" dirty="0" err="1"/>
              <a:t>GenericServlet</a:t>
            </a:r>
            <a:r>
              <a:rPr lang="en-GB" dirty="0"/>
              <a:t> class</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23</a:t>
            </a:fld>
            <a:endParaRPr lang="en-US" altLang="en-US"/>
          </a:p>
        </p:txBody>
      </p:sp>
      <p:sp>
        <p:nvSpPr>
          <p:cNvPr id="6" name="Content Placeholder 5"/>
          <p:cNvSpPr>
            <a:spLocks noGrp="1"/>
          </p:cNvSpPr>
          <p:nvPr>
            <p:ph idx="1"/>
          </p:nvPr>
        </p:nvSpPr>
        <p:spPr>
          <a:xfrm>
            <a:off x="838200" y="1825625"/>
            <a:ext cx="10829964" cy="4351338"/>
          </a:xfrm>
        </p:spPr>
        <p:txBody>
          <a:bodyPr/>
          <a:lstStyle/>
          <a:p>
            <a:pPr>
              <a:spcBef>
                <a:spcPts val="0"/>
              </a:spcBef>
              <a:buNone/>
            </a:pPr>
            <a:r>
              <a:rPr lang="en-US" sz="2000" b="1" dirty="0"/>
              <a:t>import</a:t>
            </a:r>
            <a:r>
              <a:rPr lang="en-US" sz="2000" dirty="0"/>
              <a:t> java.io.*;  </a:t>
            </a:r>
          </a:p>
          <a:p>
            <a:pPr>
              <a:spcBef>
                <a:spcPts val="0"/>
              </a:spcBef>
              <a:buNone/>
            </a:pPr>
            <a:r>
              <a:rPr lang="en-US" sz="2000" b="1" dirty="0"/>
              <a:t>import</a:t>
            </a:r>
            <a:r>
              <a:rPr lang="en-US" sz="2000" dirty="0"/>
              <a:t> </a:t>
            </a:r>
            <a:r>
              <a:rPr lang="en-US" sz="2000" dirty="0" err="1"/>
              <a:t>javax.servlet</a:t>
            </a: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First </a:t>
            </a:r>
            <a:r>
              <a:rPr lang="en-US" sz="2000" b="1" dirty="0"/>
              <a:t>extends</a:t>
            </a:r>
            <a:r>
              <a:rPr lang="en-US" sz="2000" dirty="0"/>
              <a:t> </a:t>
            </a:r>
            <a:r>
              <a:rPr lang="en-US" sz="2000" dirty="0" err="1"/>
              <a:t>GenericServlet</a:t>
            </a:r>
            <a:r>
              <a:rPr lang="en-US" sz="2000" dirty="0"/>
              <a:t>  {  </a:t>
            </a:r>
          </a:p>
          <a:p>
            <a:pPr>
              <a:spcBef>
                <a:spcPts val="0"/>
              </a:spcBef>
              <a:buNone/>
            </a:pPr>
            <a:r>
              <a:rPr lang="en-US" sz="2000" b="1" dirty="0"/>
              <a:t>public</a:t>
            </a:r>
            <a:r>
              <a:rPr lang="en-US" sz="2000" dirty="0"/>
              <a:t> </a:t>
            </a:r>
            <a:r>
              <a:rPr lang="en-US" sz="2000" b="1" dirty="0"/>
              <a:t>void</a:t>
            </a:r>
            <a:r>
              <a:rPr lang="en-US" sz="2000" dirty="0"/>
              <a:t> </a:t>
            </a:r>
            <a:r>
              <a:rPr lang="en-US" sz="2000" dirty="0" smtClean="0"/>
              <a:t>service(</a:t>
            </a:r>
            <a:r>
              <a:rPr lang="en-US" sz="2000" dirty="0" err="1" smtClean="0"/>
              <a:t>ServletRequest</a:t>
            </a:r>
            <a:r>
              <a:rPr lang="en-US" sz="2000" dirty="0"/>
              <a:t> </a:t>
            </a:r>
            <a:r>
              <a:rPr lang="en-US" sz="2000" dirty="0" err="1"/>
              <a:t>req,ServletResponse</a:t>
            </a:r>
            <a:r>
              <a:rPr lang="en-US" sz="2000" dirty="0"/>
              <a:t> res)  </a:t>
            </a:r>
            <a:r>
              <a:rPr lang="en-US" sz="2000" b="1" dirty="0"/>
              <a:t>throws</a:t>
            </a:r>
            <a:r>
              <a:rPr lang="en-US" sz="2000" dirty="0"/>
              <a:t> </a:t>
            </a:r>
            <a:r>
              <a:rPr lang="en-US" sz="2000" dirty="0" err="1"/>
              <a:t>IOException,ServletException</a:t>
            </a:r>
            <a:r>
              <a:rPr lang="en-US" sz="2000" dirty="0"/>
              <a:t> {  </a:t>
            </a:r>
          </a:p>
          <a:p>
            <a:pPr>
              <a:spcBef>
                <a:spcPts val="0"/>
              </a:spcBef>
              <a:buNone/>
            </a:pPr>
            <a:r>
              <a:rPr lang="en-US" sz="2000" dirty="0"/>
              <a:t>       </a:t>
            </a:r>
            <a:r>
              <a:rPr lang="en-US" sz="2000" dirty="0" err="1"/>
              <a:t>res.setContentType</a:t>
            </a:r>
            <a:r>
              <a:rPr lang="en-US" sz="2000" dirty="0"/>
              <a:t>("text/html");  </a:t>
            </a:r>
          </a:p>
          <a:p>
            <a:pPr>
              <a:spcBef>
                <a:spcPts val="0"/>
              </a:spcBef>
              <a:buNone/>
            </a:pPr>
            <a:r>
              <a:rPr lang="en-US" sz="2000" dirty="0"/>
              <a:t>       </a:t>
            </a:r>
            <a:r>
              <a:rPr lang="en-US" sz="2000" dirty="0" err="1"/>
              <a:t>PrintWriter</a:t>
            </a:r>
            <a:r>
              <a:rPr lang="en-US" sz="2000" dirty="0"/>
              <a:t> out=</a:t>
            </a:r>
            <a:r>
              <a:rPr lang="en-US" sz="2000" dirty="0" err="1"/>
              <a:t>res.getWriter</a:t>
            </a:r>
            <a:r>
              <a:rPr lang="en-US" sz="2000" dirty="0"/>
              <a:t>();  </a:t>
            </a:r>
          </a:p>
          <a:p>
            <a:pPr>
              <a:spcBef>
                <a:spcPts val="0"/>
              </a:spcBef>
              <a:buNone/>
            </a:pPr>
            <a:r>
              <a:rPr lang="en-US" sz="2000" dirty="0"/>
              <a:t>       </a:t>
            </a:r>
            <a:r>
              <a:rPr lang="en-US" sz="2000" dirty="0" err="1"/>
              <a:t>out.print</a:t>
            </a:r>
            <a:r>
              <a:rPr lang="en-US" sz="2000" dirty="0"/>
              <a:t>("&lt;html&gt;&lt;body&gt;");  </a:t>
            </a:r>
          </a:p>
          <a:p>
            <a:pPr>
              <a:spcBef>
                <a:spcPts val="0"/>
              </a:spcBef>
              <a:buNone/>
            </a:pPr>
            <a:r>
              <a:rPr lang="en-US" sz="2000" dirty="0"/>
              <a:t>       </a:t>
            </a:r>
            <a:r>
              <a:rPr lang="en-US" sz="2000" dirty="0" err="1"/>
              <a:t>out.print</a:t>
            </a:r>
            <a:r>
              <a:rPr lang="en-US" sz="2000" dirty="0"/>
              <a:t>("&lt;b&gt;hello generic </a:t>
            </a:r>
            <a:r>
              <a:rPr lang="en-US" sz="2000" dirty="0" err="1"/>
              <a:t>servlet</a:t>
            </a:r>
            <a:r>
              <a:rPr lang="en-US" sz="2000" dirty="0"/>
              <a:t>&lt;/b&gt;");  </a:t>
            </a:r>
          </a:p>
          <a:p>
            <a:pPr>
              <a:spcBef>
                <a:spcPts val="0"/>
              </a:spcBef>
              <a:buNone/>
            </a:pPr>
            <a:r>
              <a:rPr lang="en-US" sz="2000" dirty="0"/>
              <a:t>       </a:t>
            </a:r>
            <a:r>
              <a:rPr lang="en-US" sz="2000" dirty="0" err="1"/>
              <a:t>out.print</a:t>
            </a:r>
            <a:r>
              <a:rPr lang="en-US" sz="2000" dirty="0"/>
              <a:t>("&lt;/body&gt;&lt;/html&gt;");  </a:t>
            </a:r>
          </a:p>
          <a:p>
            <a:pPr>
              <a:spcBef>
                <a:spcPts val="0"/>
              </a:spcBef>
              <a:buNone/>
            </a:pPr>
            <a:r>
              <a:rPr lang="en-US" sz="2000" dirty="0"/>
              <a:t>     }  </a:t>
            </a:r>
          </a:p>
          <a:p>
            <a:pPr>
              <a:spcBef>
                <a:spcPts val="0"/>
              </a:spcBef>
              <a:buNone/>
            </a:pPr>
            <a:r>
              <a:rPr lang="en-US" sz="2000" dirty="0"/>
              <a:t>}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8108"/>
            <a:ext cx="10515600" cy="1325563"/>
          </a:xfrm>
        </p:spPr>
        <p:txBody>
          <a:bodyPr/>
          <a:lstStyle/>
          <a:p>
            <a:r>
              <a:rPr lang="en-US" dirty="0" err="1"/>
              <a:t>HttpServlet</a:t>
            </a:r>
            <a:r>
              <a:rPr lang="en-US" dirty="0"/>
              <a:t> class</a:t>
            </a:r>
          </a:p>
        </p:txBody>
      </p:sp>
      <p:sp>
        <p:nvSpPr>
          <p:cNvPr id="3" name="Content Placeholder 2"/>
          <p:cNvSpPr>
            <a:spLocks noGrp="1"/>
          </p:cNvSpPr>
          <p:nvPr>
            <p:ph idx="1"/>
          </p:nvPr>
        </p:nvSpPr>
        <p:spPr>
          <a:xfrm>
            <a:off x="838200" y="927695"/>
            <a:ext cx="10515600" cy="4748227"/>
          </a:xfrm>
        </p:spPr>
        <p:txBody>
          <a:bodyPr/>
          <a:lstStyle/>
          <a:p>
            <a:r>
              <a:rPr lang="en-GB" sz="2000" dirty="0"/>
              <a:t>The </a:t>
            </a:r>
            <a:r>
              <a:rPr lang="en-GB" sz="2000" dirty="0" err="1"/>
              <a:t>HttpServlet</a:t>
            </a:r>
            <a:r>
              <a:rPr lang="en-GB" sz="2000" dirty="0"/>
              <a:t> class extends the </a:t>
            </a:r>
            <a:r>
              <a:rPr lang="en-GB" sz="2000" dirty="0" err="1"/>
              <a:t>GenericServlet</a:t>
            </a:r>
            <a:r>
              <a:rPr lang="en-GB" sz="2000" dirty="0"/>
              <a:t> class and implements Serializable interface. It provides http specific methods such as </a:t>
            </a:r>
            <a:r>
              <a:rPr lang="en-GB" sz="2000" dirty="0" err="1"/>
              <a:t>doGet</a:t>
            </a:r>
            <a:r>
              <a:rPr lang="en-GB" sz="2000" dirty="0"/>
              <a:t>, </a:t>
            </a:r>
            <a:r>
              <a:rPr lang="en-GB" sz="2000" dirty="0" err="1"/>
              <a:t>doPost</a:t>
            </a:r>
            <a:r>
              <a:rPr lang="en-GB" sz="2000" dirty="0"/>
              <a:t>, </a:t>
            </a:r>
            <a:r>
              <a:rPr lang="en-GB" sz="2000" dirty="0" err="1"/>
              <a:t>doHead</a:t>
            </a:r>
            <a:r>
              <a:rPr lang="en-GB" sz="2000" dirty="0"/>
              <a:t>, </a:t>
            </a:r>
            <a:r>
              <a:rPr lang="en-GB" sz="2000" dirty="0" err="1"/>
              <a:t>doTrace</a:t>
            </a:r>
            <a:r>
              <a:rPr lang="en-GB" sz="2000" dirty="0"/>
              <a:t> etc.</a:t>
            </a:r>
          </a:p>
          <a:p>
            <a:r>
              <a:rPr lang="en-GB" sz="2000" dirty="0"/>
              <a:t>Methods of </a:t>
            </a:r>
            <a:r>
              <a:rPr lang="en-GB" sz="2000" dirty="0" err="1"/>
              <a:t>HttpServlet</a:t>
            </a:r>
            <a:r>
              <a:rPr lang="en-GB" sz="2000" dirty="0"/>
              <a:t> class</a:t>
            </a:r>
          </a:p>
          <a:p>
            <a:pPr marL="457200" indent="-457200">
              <a:buFont typeface="+mj-lt"/>
              <a:buAutoNum type="arabicPeriod"/>
            </a:pPr>
            <a:r>
              <a:rPr lang="en-GB" sz="2000" dirty="0"/>
              <a:t> </a:t>
            </a:r>
            <a:r>
              <a:rPr lang="en-GB" sz="2000" b="1" dirty="0"/>
              <a:t>public void service(</a:t>
            </a:r>
            <a:r>
              <a:rPr lang="en-GB" sz="2000" b="1" dirty="0" err="1"/>
              <a:t>ServletRequest</a:t>
            </a:r>
            <a:r>
              <a:rPr lang="en-GB" sz="2000" b="1" dirty="0"/>
              <a:t> </a:t>
            </a:r>
            <a:r>
              <a:rPr lang="en-GB" sz="2000" b="1" dirty="0" err="1"/>
              <a:t>req,ServletResponse</a:t>
            </a:r>
            <a:r>
              <a:rPr lang="en-GB" sz="2000" b="1" dirty="0"/>
              <a:t> res)</a:t>
            </a:r>
            <a:r>
              <a:rPr lang="en-GB" sz="2000" dirty="0"/>
              <a:t> dispatches the request to the protected service method by converting the request and response object into http type.</a:t>
            </a:r>
          </a:p>
          <a:p>
            <a:pPr marL="457200" indent="-457200">
              <a:buFont typeface="+mj-lt"/>
              <a:buAutoNum type="arabicPeriod"/>
            </a:pPr>
            <a:r>
              <a:rPr lang="en-GB" sz="2000" b="1" dirty="0"/>
              <a:t>protected void service(</a:t>
            </a:r>
            <a:r>
              <a:rPr lang="en-GB" sz="2000" b="1" dirty="0" err="1"/>
              <a:t>HttpServletRequest</a:t>
            </a:r>
            <a:r>
              <a:rPr lang="en-GB" sz="2000" b="1" dirty="0"/>
              <a:t> </a:t>
            </a:r>
            <a:r>
              <a:rPr lang="en-GB" sz="2000" b="1" dirty="0" err="1"/>
              <a:t>req</a:t>
            </a:r>
            <a:r>
              <a:rPr lang="en-GB" sz="2000" b="1" dirty="0"/>
              <a:t>, </a:t>
            </a:r>
            <a:r>
              <a:rPr lang="en-GB" sz="2000" b="1" dirty="0" err="1"/>
              <a:t>HttpServletResponse</a:t>
            </a:r>
            <a:r>
              <a:rPr lang="en-GB" sz="2000" b="1" dirty="0"/>
              <a:t> res)</a:t>
            </a:r>
            <a:r>
              <a:rPr lang="en-GB" sz="2000" dirty="0"/>
              <a:t> receives the request from the service method, and dispatches the request to the </a:t>
            </a:r>
            <a:r>
              <a:rPr lang="en-GB" sz="2000" dirty="0" err="1"/>
              <a:t>doXXX</a:t>
            </a:r>
            <a:r>
              <a:rPr lang="en-GB" sz="2000" dirty="0"/>
              <a:t>() method depending on the incoming http request type.</a:t>
            </a:r>
          </a:p>
          <a:p>
            <a:pPr marL="457200" indent="-457200">
              <a:buFont typeface="+mj-lt"/>
              <a:buAutoNum type="arabicPeriod"/>
            </a:pPr>
            <a:r>
              <a:rPr lang="en-GB" sz="2000" b="1" dirty="0"/>
              <a:t>protected void </a:t>
            </a:r>
            <a:r>
              <a:rPr lang="en-GB" sz="2000" b="1" dirty="0" err="1"/>
              <a:t>doGet</a:t>
            </a:r>
            <a:r>
              <a:rPr lang="en-GB" sz="2000" b="1" dirty="0"/>
              <a:t>(</a:t>
            </a:r>
            <a:r>
              <a:rPr lang="en-GB" sz="2000" b="1" dirty="0" err="1"/>
              <a:t>HttpServletRequest</a:t>
            </a:r>
            <a:r>
              <a:rPr lang="en-GB" sz="2000" b="1" dirty="0"/>
              <a:t> </a:t>
            </a:r>
            <a:r>
              <a:rPr lang="en-GB" sz="2000" b="1" dirty="0" err="1"/>
              <a:t>req</a:t>
            </a:r>
            <a:r>
              <a:rPr lang="en-GB" sz="2000" b="1" dirty="0"/>
              <a:t>, </a:t>
            </a:r>
            <a:r>
              <a:rPr lang="en-GB" sz="2000" b="1" dirty="0" err="1"/>
              <a:t>HttpServletResponse</a:t>
            </a:r>
            <a:r>
              <a:rPr lang="en-GB" sz="2000" b="1" dirty="0"/>
              <a:t> res)</a:t>
            </a:r>
            <a:r>
              <a:rPr lang="en-GB" sz="2000" dirty="0"/>
              <a:t> handles the GET request. It is invoked by the web container.</a:t>
            </a:r>
          </a:p>
          <a:p>
            <a:pPr marL="457200" indent="-457200">
              <a:buFont typeface="+mj-lt"/>
              <a:buAutoNum type="arabicPeriod"/>
            </a:pPr>
            <a:r>
              <a:rPr lang="en-GB" sz="2000" b="1" dirty="0"/>
              <a:t>protected void </a:t>
            </a:r>
            <a:r>
              <a:rPr lang="en-GB" sz="2000" b="1" dirty="0" err="1"/>
              <a:t>doPost</a:t>
            </a:r>
            <a:r>
              <a:rPr lang="en-GB" sz="2000" b="1" dirty="0"/>
              <a:t>(</a:t>
            </a:r>
            <a:r>
              <a:rPr lang="en-GB" sz="2000" b="1" dirty="0" err="1"/>
              <a:t>HttpServletRequest</a:t>
            </a:r>
            <a:r>
              <a:rPr lang="en-GB" sz="2000" b="1" dirty="0"/>
              <a:t> </a:t>
            </a:r>
            <a:r>
              <a:rPr lang="en-GB" sz="2000" b="1" dirty="0" err="1"/>
              <a:t>req</a:t>
            </a:r>
            <a:r>
              <a:rPr lang="en-GB" sz="2000" b="1" dirty="0"/>
              <a:t>, </a:t>
            </a:r>
            <a:r>
              <a:rPr lang="en-GB" sz="2000" b="1" dirty="0" err="1"/>
              <a:t>HttpServletResponse</a:t>
            </a:r>
            <a:r>
              <a:rPr lang="en-GB" sz="2000" b="1" dirty="0"/>
              <a:t> res)</a:t>
            </a:r>
            <a:r>
              <a:rPr lang="en-GB" sz="2000" dirty="0"/>
              <a:t> handles the POST request. It is invoked by the web container.</a:t>
            </a:r>
          </a:p>
          <a:p>
            <a:pPr marL="457200" indent="-457200">
              <a:spcBef>
                <a:spcPts val="0"/>
              </a:spcBef>
              <a:buFont typeface="+mj-lt"/>
              <a:buAutoNum type="arabicPeriod"/>
            </a:pPr>
            <a:endParaRPr lang="en-GB" sz="2000" dirty="0">
              <a:ea typeface="Calibri"/>
              <a:cs typeface="Calibri"/>
            </a:endParaRPr>
          </a:p>
          <a:p>
            <a:pPr marL="457200" indent="-457200">
              <a:buFont typeface="+mj-lt"/>
              <a:buAutoNum type="arabicPeriod"/>
            </a:pPr>
            <a:endParaRPr lang="en-GB" sz="2000" dirty="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AB6C459-1C46-3B69-5AB2-9C735FE88C63}"/>
              </a:ext>
            </a:extLst>
          </p:cNvPr>
          <p:cNvSpPr>
            <a:spLocks noGrp="1"/>
          </p:cNvSpPr>
          <p:nvPr>
            <p:ph idx="1"/>
          </p:nvPr>
        </p:nvSpPr>
        <p:spPr>
          <a:xfrm>
            <a:off x="838200" y="513986"/>
            <a:ext cx="10515600" cy="4351338"/>
          </a:xfrm>
        </p:spPr>
        <p:txBody>
          <a:bodyPr/>
          <a:lstStyle/>
          <a:p>
            <a:pPr marL="457200" indent="-457200">
              <a:spcBef>
                <a:spcPts val="0"/>
              </a:spcBef>
              <a:buAutoNum type="arabicPeriod"/>
            </a:pPr>
            <a:r>
              <a:rPr lang="en-GB" sz="2000" b="1">
                <a:ea typeface="Calibri"/>
                <a:cs typeface="Calibri"/>
              </a:rPr>
              <a:t>protected void </a:t>
            </a:r>
            <a:r>
              <a:rPr lang="en-GB" sz="2000" b="1" err="1">
                <a:ea typeface="Calibri"/>
                <a:cs typeface="Calibri"/>
              </a:rPr>
              <a:t>doHead</a:t>
            </a:r>
            <a:r>
              <a:rPr lang="en-GB" sz="2000" b="1">
                <a:ea typeface="Calibri"/>
                <a:cs typeface="Calibri"/>
              </a:rPr>
              <a:t>(</a:t>
            </a:r>
            <a:r>
              <a:rPr lang="en-GB" sz="2000" b="1" err="1">
                <a:ea typeface="Calibri"/>
                <a:cs typeface="Calibri"/>
              </a:rPr>
              <a:t>HttpServletRequest</a:t>
            </a:r>
            <a:r>
              <a:rPr lang="en-GB" sz="2000" b="1">
                <a:ea typeface="Calibri"/>
                <a:cs typeface="Calibri"/>
              </a:rPr>
              <a:t> </a:t>
            </a:r>
            <a:r>
              <a:rPr lang="en-GB" sz="2000" b="1" err="1">
                <a:ea typeface="Calibri"/>
                <a:cs typeface="Calibri"/>
              </a:rPr>
              <a:t>req</a:t>
            </a:r>
            <a:r>
              <a:rPr lang="en-GB" sz="2000" b="1">
                <a:ea typeface="Calibri"/>
                <a:cs typeface="Calibri"/>
              </a:rPr>
              <a:t>, </a:t>
            </a:r>
            <a:r>
              <a:rPr lang="en-GB" sz="2000" b="1" err="1">
                <a:ea typeface="Calibri"/>
                <a:cs typeface="Calibri"/>
              </a:rPr>
              <a:t>HttpServletResponse</a:t>
            </a:r>
            <a:r>
              <a:rPr lang="en-GB" sz="2000" b="1">
                <a:ea typeface="Calibri"/>
                <a:cs typeface="Calibri"/>
              </a:rPr>
              <a:t> res)</a:t>
            </a:r>
            <a:r>
              <a:rPr lang="en-GB" sz="2000">
                <a:ea typeface="Calibri"/>
                <a:cs typeface="Calibri"/>
              </a:rPr>
              <a:t> handles the HEAD request. It is invoked by the web container.</a:t>
            </a:r>
            <a:endParaRPr lang="en-US" sz="2000">
              <a:ea typeface="Calibri"/>
              <a:cs typeface="Calibri"/>
            </a:endParaRPr>
          </a:p>
          <a:p>
            <a:pPr marL="457200" indent="-457200">
              <a:buAutoNum type="arabicPeriod"/>
            </a:pPr>
            <a:r>
              <a:rPr lang="en-GB" sz="2000" b="1" dirty="0">
                <a:ea typeface="Calibri"/>
                <a:cs typeface="Calibri"/>
              </a:rPr>
              <a:t>protected void </a:t>
            </a:r>
            <a:r>
              <a:rPr lang="en-GB" sz="2000" b="1" dirty="0" err="1">
                <a:ea typeface="Calibri"/>
                <a:cs typeface="Calibri"/>
              </a:rPr>
              <a:t>doOptions</a:t>
            </a:r>
            <a:r>
              <a:rPr lang="en-GB" sz="2000" b="1" dirty="0">
                <a:ea typeface="Calibri"/>
                <a:cs typeface="Calibri"/>
              </a:rPr>
              <a:t>(</a:t>
            </a:r>
            <a:r>
              <a:rPr lang="en-GB" sz="2000" b="1" dirty="0" err="1">
                <a:ea typeface="Calibri"/>
                <a:cs typeface="Calibri"/>
              </a:rPr>
              <a:t>HttpServletRequest</a:t>
            </a:r>
            <a:r>
              <a:rPr lang="en-GB" sz="2000" b="1" dirty="0">
                <a:ea typeface="Calibri"/>
                <a:cs typeface="Calibri"/>
              </a:rPr>
              <a:t> </a:t>
            </a:r>
            <a:r>
              <a:rPr lang="en-GB" sz="2000" b="1" dirty="0" err="1">
                <a:ea typeface="Calibri"/>
                <a:cs typeface="Calibri"/>
              </a:rPr>
              <a:t>req</a:t>
            </a:r>
            <a:r>
              <a:rPr lang="en-GB" sz="2000" b="1" dirty="0">
                <a:ea typeface="Calibri"/>
                <a:cs typeface="Calibri"/>
              </a:rPr>
              <a:t>, </a:t>
            </a:r>
            <a:r>
              <a:rPr lang="en-GB" sz="2000" b="1" dirty="0" err="1">
                <a:ea typeface="Calibri"/>
                <a:cs typeface="Calibri"/>
              </a:rPr>
              <a:t>HttpServletResponse</a:t>
            </a:r>
            <a:r>
              <a:rPr lang="en-GB" sz="2000" b="1" dirty="0">
                <a:ea typeface="Calibri"/>
                <a:cs typeface="Calibri"/>
              </a:rPr>
              <a:t> res)</a:t>
            </a:r>
            <a:r>
              <a:rPr lang="en-GB" sz="2000" dirty="0">
                <a:ea typeface="Calibri"/>
                <a:cs typeface="Calibri"/>
              </a:rPr>
              <a:t> handles the OPTIONS request. It is invoked by the web container.</a:t>
            </a:r>
            <a:endParaRPr lang="en-US" sz="2000" dirty="0">
              <a:ea typeface="Calibri"/>
              <a:cs typeface="Calibri"/>
            </a:endParaRPr>
          </a:p>
          <a:p>
            <a:pPr marL="457200" indent="-457200">
              <a:buAutoNum type="arabicPeriod"/>
            </a:pPr>
            <a:r>
              <a:rPr lang="en-GB" sz="2000" b="1">
                <a:ea typeface="Calibri"/>
                <a:cs typeface="Calibri"/>
              </a:rPr>
              <a:t>protected void </a:t>
            </a:r>
            <a:r>
              <a:rPr lang="en-GB" sz="2000" b="1" err="1">
                <a:ea typeface="Calibri"/>
                <a:cs typeface="Calibri"/>
              </a:rPr>
              <a:t>doPut</a:t>
            </a:r>
            <a:r>
              <a:rPr lang="en-GB" sz="2000" b="1">
                <a:ea typeface="Calibri"/>
                <a:cs typeface="Calibri"/>
              </a:rPr>
              <a:t>(</a:t>
            </a:r>
            <a:r>
              <a:rPr lang="en-GB" sz="2000" b="1" err="1">
                <a:ea typeface="Calibri"/>
                <a:cs typeface="Calibri"/>
              </a:rPr>
              <a:t>HttpServletRequest</a:t>
            </a:r>
            <a:r>
              <a:rPr lang="en-GB" sz="2000" b="1">
                <a:ea typeface="Calibri"/>
                <a:cs typeface="Calibri"/>
              </a:rPr>
              <a:t> </a:t>
            </a:r>
            <a:r>
              <a:rPr lang="en-GB" sz="2000" b="1" err="1">
                <a:ea typeface="Calibri"/>
                <a:cs typeface="Calibri"/>
              </a:rPr>
              <a:t>req</a:t>
            </a:r>
            <a:r>
              <a:rPr lang="en-GB" sz="2000" b="1">
                <a:ea typeface="Calibri"/>
                <a:cs typeface="Calibri"/>
              </a:rPr>
              <a:t>, </a:t>
            </a:r>
            <a:r>
              <a:rPr lang="en-GB" sz="2000" b="1" err="1">
                <a:ea typeface="Calibri"/>
                <a:cs typeface="Calibri"/>
              </a:rPr>
              <a:t>HttpServletResponse</a:t>
            </a:r>
            <a:r>
              <a:rPr lang="en-GB" sz="2000" b="1">
                <a:ea typeface="Calibri"/>
                <a:cs typeface="Calibri"/>
              </a:rPr>
              <a:t> res)</a:t>
            </a:r>
            <a:r>
              <a:rPr lang="en-GB" sz="2000">
                <a:ea typeface="Calibri"/>
                <a:cs typeface="Calibri"/>
              </a:rPr>
              <a:t> handles the PUT request. It is invoked by the web container.</a:t>
            </a:r>
            <a:endParaRPr lang="en-US" sz="2000">
              <a:ea typeface="Calibri"/>
              <a:cs typeface="Calibri"/>
            </a:endParaRPr>
          </a:p>
          <a:p>
            <a:pPr marL="457200" indent="-457200">
              <a:buAutoNum type="arabicPeriod"/>
            </a:pPr>
            <a:r>
              <a:rPr lang="en-GB" sz="2000" b="1">
                <a:ea typeface="Calibri"/>
                <a:cs typeface="Calibri"/>
              </a:rPr>
              <a:t>protected void </a:t>
            </a:r>
            <a:r>
              <a:rPr lang="en-GB" sz="2000" b="1" err="1">
                <a:ea typeface="Calibri"/>
                <a:cs typeface="Calibri"/>
              </a:rPr>
              <a:t>doTrace</a:t>
            </a:r>
            <a:r>
              <a:rPr lang="en-GB" sz="2000" b="1">
                <a:ea typeface="Calibri"/>
                <a:cs typeface="Calibri"/>
              </a:rPr>
              <a:t>(</a:t>
            </a:r>
            <a:r>
              <a:rPr lang="en-GB" sz="2000" b="1" err="1">
                <a:ea typeface="Calibri"/>
                <a:cs typeface="Calibri"/>
              </a:rPr>
              <a:t>HttpServletRequest</a:t>
            </a:r>
            <a:r>
              <a:rPr lang="en-GB" sz="2000" b="1">
                <a:ea typeface="Calibri"/>
                <a:cs typeface="Calibri"/>
              </a:rPr>
              <a:t> </a:t>
            </a:r>
            <a:r>
              <a:rPr lang="en-GB" sz="2000" b="1" err="1">
                <a:ea typeface="Calibri"/>
                <a:cs typeface="Calibri"/>
              </a:rPr>
              <a:t>req</a:t>
            </a:r>
            <a:r>
              <a:rPr lang="en-GB" sz="2000" b="1">
                <a:ea typeface="Calibri"/>
                <a:cs typeface="Calibri"/>
              </a:rPr>
              <a:t>, </a:t>
            </a:r>
            <a:r>
              <a:rPr lang="en-GB" sz="2000" b="1" err="1">
                <a:ea typeface="Calibri"/>
                <a:cs typeface="Calibri"/>
              </a:rPr>
              <a:t>HttpServletResponse</a:t>
            </a:r>
            <a:r>
              <a:rPr lang="en-GB" sz="2000" b="1">
                <a:ea typeface="Calibri"/>
                <a:cs typeface="Calibri"/>
              </a:rPr>
              <a:t> res)</a:t>
            </a:r>
            <a:r>
              <a:rPr lang="en-GB" sz="2000">
                <a:ea typeface="Calibri"/>
                <a:cs typeface="Calibri"/>
              </a:rPr>
              <a:t> handles the TRACE request. It is invoked by the web container.</a:t>
            </a:r>
            <a:endParaRPr lang="en-US" sz="2000">
              <a:ea typeface="Calibri"/>
              <a:cs typeface="Calibri"/>
            </a:endParaRPr>
          </a:p>
          <a:p>
            <a:pPr marL="457200" indent="-457200">
              <a:buAutoNum type="arabicPeriod"/>
            </a:pPr>
            <a:r>
              <a:rPr lang="en-GB" sz="2000" b="1" dirty="0">
                <a:ea typeface="Calibri"/>
                <a:cs typeface="Calibri"/>
              </a:rPr>
              <a:t>protected void </a:t>
            </a:r>
            <a:r>
              <a:rPr lang="en-GB" sz="2000" b="1" dirty="0" err="1">
                <a:ea typeface="Calibri"/>
                <a:cs typeface="Calibri"/>
              </a:rPr>
              <a:t>doDelete</a:t>
            </a:r>
            <a:r>
              <a:rPr lang="en-GB" sz="2000" b="1" dirty="0">
                <a:ea typeface="Calibri"/>
                <a:cs typeface="Calibri"/>
              </a:rPr>
              <a:t>(</a:t>
            </a:r>
            <a:r>
              <a:rPr lang="en-GB" sz="2000" b="1" dirty="0" err="1">
                <a:ea typeface="Calibri"/>
                <a:cs typeface="Calibri"/>
              </a:rPr>
              <a:t>HttpServletRequest</a:t>
            </a:r>
            <a:r>
              <a:rPr lang="en-GB" sz="2000" b="1" dirty="0">
                <a:ea typeface="Calibri"/>
                <a:cs typeface="Calibri"/>
              </a:rPr>
              <a:t> </a:t>
            </a:r>
            <a:r>
              <a:rPr lang="en-GB" sz="2000" b="1" dirty="0" err="1">
                <a:ea typeface="Calibri"/>
                <a:cs typeface="Calibri"/>
              </a:rPr>
              <a:t>req</a:t>
            </a:r>
            <a:r>
              <a:rPr lang="en-GB" sz="2000" b="1" dirty="0">
                <a:ea typeface="Calibri"/>
                <a:cs typeface="Calibri"/>
              </a:rPr>
              <a:t>, </a:t>
            </a:r>
            <a:r>
              <a:rPr lang="en-GB" sz="2000" b="1" dirty="0" err="1">
                <a:ea typeface="Calibri"/>
                <a:cs typeface="Calibri"/>
              </a:rPr>
              <a:t>HttpServletResponse</a:t>
            </a:r>
            <a:r>
              <a:rPr lang="en-GB" sz="2000" b="1" dirty="0">
                <a:ea typeface="Calibri"/>
                <a:cs typeface="Calibri"/>
              </a:rPr>
              <a:t> res)</a:t>
            </a:r>
            <a:r>
              <a:rPr lang="en-GB" sz="2000" dirty="0">
                <a:ea typeface="Calibri"/>
                <a:cs typeface="Calibri"/>
              </a:rPr>
              <a:t> handles the DELETE request. It is invoked by the web container.</a:t>
            </a:r>
            <a:endParaRPr lang="en-US" sz="2000" dirty="0">
              <a:ea typeface="Calibri"/>
              <a:cs typeface="Calibri"/>
            </a:endParaRPr>
          </a:p>
          <a:p>
            <a:pPr marL="457200" indent="-457200">
              <a:buAutoNum type="arabicPeriod"/>
            </a:pPr>
            <a:r>
              <a:rPr lang="en-GB" sz="2000" b="1" dirty="0">
                <a:ea typeface="Calibri"/>
                <a:cs typeface="Calibri"/>
              </a:rPr>
              <a:t>protected long </a:t>
            </a:r>
            <a:r>
              <a:rPr lang="en-GB" sz="2000" b="1" dirty="0" err="1">
                <a:ea typeface="Calibri"/>
                <a:cs typeface="Calibri"/>
              </a:rPr>
              <a:t>getLastModified</a:t>
            </a:r>
            <a:r>
              <a:rPr lang="en-GB" sz="2000" b="1" dirty="0">
                <a:ea typeface="Calibri"/>
                <a:cs typeface="Calibri"/>
              </a:rPr>
              <a:t>(</a:t>
            </a:r>
            <a:r>
              <a:rPr lang="en-GB" sz="2000" b="1" dirty="0" err="1">
                <a:ea typeface="Calibri"/>
                <a:cs typeface="Calibri"/>
              </a:rPr>
              <a:t>HttpServletRequest</a:t>
            </a:r>
            <a:r>
              <a:rPr lang="en-GB" sz="2000" b="1" dirty="0">
                <a:ea typeface="Calibri"/>
                <a:cs typeface="Calibri"/>
              </a:rPr>
              <a:t> </a:t>
            </a:r>
            <a:r>
              <a:rPr lang="en-GB" sz="2000" b="1" dirty="0" err="1">
                <a:ea typeface="Calibri"/>
                <a:cs typeface="Calibri"/>
              </a:rPr>
              <a:t>req</a:t>
            </a:r>
            <a:r>
              <a:rPr lang="en-GB" sz="2000" b="1" dirty="0">
                <a:ea typeface="Calibri"/>
                <a:cs typeface="Calibri"/>
              </a:rPr>
              <a:t>)</a:t>
            </a:r>
            <a:r>
              <a:rPr lang="en-GB" sz="2000" dirty="0">
                <a:ea typeface="Calibri"/>
                <a:cs typeface="Calibri"/>
              </a:rPr>
              <a:t> returns the time when </a:t>
            </a:r>
            <a:r>
              <a:rPr lang="en-GB" sz="2000" dirty="0" err="1">
                <a:ea typeface="Calibri"/>
                <a:cs typeface="Calibri"/>
              </a:rPr>
              <a:t>HttpServletRequest</a:t>
            </a:r>
            <a:r>
              <a:rPr lang="en-GB" sz="2000" dirty="0">
                <a:ea typeface="Calibri"/>
                <a:cs typeface="Calibri"/>
              </a:rPr>
              <a:t> was last modified since midnight January 1, 1970 GMT.</a:t>
            </a:r>
            <a:endParaRPr lang="en-US" dirty="0"/>
          </a:p>
        </p:txBody>
      </p:sp>
      <p:sp>
        <p:nvSpPr>
          <p:cNvPr id="4" name="Slide Number Placeholder 3">
            <a:extLst>
              <a:ext uri="{FF2B5EF4-FFF2-40B4-BE49-F238E27FC236}">
                <a16:creationId xmlns="" xmlns:a16="http://schemas.microsoft.com/office/drawing/2014/main" id="{60BD6B3B-C4FC-395A-5819-8C342AECD55B}"/>
              </a:ext>
            </a:extLst>
          </p:cNvPr>
          <p:cNvSpPr>
            <a:spLocks noGrp="1"/>
          </p:cNvSpPr>
          <p:nvPr>
            <p:ph type="sldNum" sz="quarter" idx="12"/>
          </p:nvPr>
        </p:nvSpPr>
        <p:spPr/>
        <p:txBody>
          <a:bodyPr/>
          <a:lstStyle/>
          <a:p>
            <a:pPr>
              <a:defRPr/>
            </a:pPr>
            <a:fld id="{A01CA5F2-CD08-4EF5-BAD9-872B7BB27165}" type="slidenum">
              <a:rPr lang="en-US" altLang="en-US"/>
              <a:pPr>
                <a:defRPr/>
              </a:pPr>
              <a:t>25</a:t>
            </a:fld>
            <a:endParaRPr lang="en-US" altLang="en-US"/>
          </a:p>
        </p:txBody>
      </p:sp>
    </p:spTree>
    <p:extLst>
      <p:ext uri="{BB962C8B-B14F-4D97-AF65-F5344CB8AC3E}">
        <p14:creationId xmlns:p14="http://schemas.microsoft.com/office/powerpoint/2010/main" val="3169113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Life Cycle of a </a:t>
            </a:r>
            <a:r>
              <a:rPr lang="en-GB" dirty="0" err="1"/>
              <a:t>Servlet</a:t>
            </a:r>
            <a:r>
              <a:rPr lang="en-GB" dirty="0"/>
              <a:t> (</a:t>
            </a:r>
            <a:r>
              <a:rPr lang="en-GB" dirty="0" err="1"/>
              <a:t>Servlet</a:t>
            </a:r>
            <a:r>
              <a:rPr lang="en-GB" dirty="0"/>
              <a:t> Life Cycle)</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26</a:t>
            </a:fld>
            <a:endParaRPr lang="en-US" altLang="en-US"/>
          </a:p>
        </p:txBody>
      </p:sp>
      <p:sp>
        <p:nvSpPr>
          <p:cNvPr id="6" name="Content Placeholder 5"/>
          <p:cNvSpPr>
            <a:spLocks noGrp="1"/>
          </p:cNvSpPr>
          <p:nvPr>
            <p:ph idx="1"/>
          </p:nvPr>
        </p:nvSpPr>
        <p:spPr>
          <a:xfrm>
            <a:off x="441542" y="1460282"/>
            <a:ext cx="10515600" cy="4351338"/>
          </a:xfrm>
        </p:spPr>
        <p:txBody>
          <a:bodyPr/>
          <a:lstStyle/>
          <a:p>
            <a:r>
              <a:rPr lang="en-GB" dirty="0"/>
              <a:t>The web container maintains the life cycle of a </a:t>
            </a:r>
            <a:r>
              <a:rPr lang="en-GB" dirty="0" err="1"/>
              <a:t>servlet</a:t>
            </a:r>
            <a:r>
              <a:rPr lang="en-GB" dirty="0"/>
              <a:t> instance. Let's see the life cycle of the </a:t>
            </a:r>
            <a:r>
              <a:rPr lang="en-GB" dirty="0" err="1"/>
              <a:t>servlet</a:t>
            </a:r>
            <a:r>
              <a:rPr lang="en-GB" dirty="0"/>
              <a:t>:</a:t>
            </a:r>
          </a:p>
          <a:p>
            <a:r>
              <a:rPr lang="en-GB" dirty="0" err="1"/>
              <a:t>Servlet</a:t>
            </a:r>
            <a:r>
              <a:rPr lang="en-GB" dirty="0"/>
              <a:t> class is loaded.</a:t>
            </a:r>
          </a:p>
          <a:p>
            <a:r>
              <a:rPr lang="en-GB" dirty="0" err="1"/>
              <a:t>Servlet</a:t>
            </a:r>
            <a:r>
              <a:rPr lang="en-GB" dirty="0"/>
              <a:t> instance is created.</a:t>
            </a:r>
          </a:p>
          <a:p>
            <a:r>
              <a:rPr lang="en-GB" dirty="0"/>
              <a:t>init method is invoked.</a:t>
            </a:r>
          </a:p>
          <a:p>
            <a:r>
              <a:rPr lang="en-GB" dirty="0"/>
              <a:t>service method is invoked.</a:t>
            </a:r>
          </a:p>
          <a:p>
            <a:r>
              <a:rPr lang="en-GB" dirty="0"/>
              <a:t>destroy method is invoked.</a:t>
            </a:r>
          </a:p>
          <a:p>
            <a:endParaRPr lang="en-US" dirty="0"/>
          </a:p>
        </p:txBody>
      </p:sp>
      <p:pic>
        <p:nvPicPr>
          <p:cNvPr id="7" name="Picture 6" descr="Life cycle of a servlet"/>
          <p:cNvPicPr/>
          <p:nvPr/>
        </p:nvPicPr>
        <p:blipFill>
          <a:blip r:embed="rId2"/>
          <a:srcRect/>
          <a:stretch>
            <a:fillRect/>
          </a:stretch>
        </p:blipFill>
        <p:spPr bwMode="auto">
          <a:xfrm>
            <a:off x="7364268" y="1807458"/>
            <a:ext cx="3859530" cy="416814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IN" dirty="0" err="1"/>
              <a:t>Servlet</a:t>
            </a:r>
            <a:r>
              <a:rPr lang="en-IN" dirty="0"/>
              <a:t> </a:t>
            </a:r>
            <a:r>
              <a:rPr lang="en-IN"/>
              <a:t>Life Cycle</a:t>
            </a:r>
            <a:endParaRPr lang="en-US" dirty="0"/>
          </a:p>
        </p:txBody>
      </p:sp>
      <p:sp>
        <p:nvSpPr>
          <p:cNvPr id="3" name="Content Placeholder 2"/>
          <p:cNvSpPr>
            <a:spLocks noGrp="1"/>
          </p:cNvSpPr>
          <p:nvPr>
            <p:ph idx="1"/>
          </p:nvPr>
        </p:nvSpPr>
        <p:spPr>
          <a:xfrm>
            <a:off x="838200" y="1071546"/>
            <a:ext cx="10515600" cy="5105417"/>
          </a:xfrm>
        </p:spPr>
        <p:txBody>
          <a:bodyPr/>
          <a:lstStyle/>
          <a:p>
            <a:r>
              <a:rPr lang="en-GB" sz="2000" dirty="0"/>
              <a:t>1) Servlet class is loaded</a:t>
            </a:r>
            <a:endParaRPr lang="en-GB" sz="2000" dirty="0">
              <a:ea typeface="Calibri"/>
              <a:cs typeface="Calibri"/>
            </a:endParaRPr>
          </a:p>
          <a:p>
            <a:r>
              <a:rPr lang="en-GB" sz="2000" dirty="0"/>
              <a:t>The </a:t>
            </a:r>
            <a:r>
              <a:rPr lang="en-GB" sz="2000" dirty="0" err="1"/>
              <a:t>classloader</a:t>
            </a:r>
            <a:r>
              <a:rPr lang="en-GB" sz="2000" dirty="0"/>
              <a:t> is responsible to load the servlet class. The servlet class is loaded when the first request for the servlet is received by the web container.</a:t>
            </a:r>
          </a:p>
          <a:p>
            <a:r>
              <a:rPr lang="en-GB" sz="2000" dirty="0"/>
              <a:t>2) Servlet instance is created</a:t>
            </a:r>
          </a:p>
          <a:p>
            <a:r>
              <a:rPr lang="en-GB" sz="2000" dirty="0"/>
              <a:t>The web container creates the instance of a servlet after loading the servlet class. The servlet instance is created only once in the servlet life cycle.</a:t>
            </a:r>
          </a:p>
          <a:p>
            <a:r>
              <a:rPr lang="en-GB" sz="2000" dirty="0"/>
              <a:t>3) init method is invoked</a:t>
            </a:r>
          </a:p>
          <a:p>
            <a:r>
              <a:rPr lang="en-GB" sz="2000" dirty="0"/>
              <a:t>The web container calls the init method only once after creating the servlet instance. The init method is used to initialize the servlet. It is the life cycle method of the </a:t>
            </a:r>
            <a:r>
              <a:rPr lang="en-GB" sz="2000" dirty="0" err="1"/>
              <a:t>javax.servlet.Servlet</a:t>
            </a:r>
            <a:r>
              <a:rPr lang="en-GB" sz="2000" dirty="0"/>
              <a:t> interface. Syntax of the init method is given below:</a:t>
            </a:r>
          </a:p>
          <a:p>
            <a:endParaRPr lang="en-GB"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4A5128C-CF67-F997-CF18-06977F097F4C}"/>
              </a:ext>
            </a:extLst>
          </p:cNvPr>
          <p:cNvSpPr>
            <a:spLocks noGrp="1"/>
          </p:cNvSpPr>
          <p:nvPr>
            <p:ph idx="1"/>
          </p:nvPr>
        </p:nvSpPr>
        <p:spPr>
          <a:xfrm>
            <a:off x="700790" y="376576"/>
            <a:ext cx="10515600" cy="4351338"/>
          </a:xfrm>
        </p:spPr>
        <p:txBody>
          <a:bodyPr/>
          <a:lstStyle/>
          <a:p>
            <a:r>
              <a:rPr lang="en-GB" sz="2000" b="1">
                <a:ea typeface="Calibri"/>
                <a:cs typeface="Calibri"/>
              </a:rPr>
              <a:t>public</a:t>
            </a:r>
            <a:r>
              <a:rPr lang="en-GB" sz="2000" dirty="0">
                <a:ea typeface="Calibri"/>
                <a:cs typeface="Calibri"/>
              </a:rPr>
              <a:t> </a:t>
            </a:r>
            <a:r>
              <a:rPr lang="en-GB" sz="2000" b="1">
                <a:ea typeface="Calibri"/>
                <a:cs typeface="Calibri"/>
              </a:rPr>
              <a:t>void</a:t>
            </a:r>
            <a:r>
              <a:rPr lang="en-GB" sz="2000" dirty="0">
                <a:ea typeface="Calibri"/>
                <a:cs typeface="Calibri"/>
              </a:rPr>
              <a:t> </a:t>
            </a:r>
            <a:r>
              <a:rPr lang="en-GB" sz="2000" err="1">
                <a:ea typeface="Calibri"/>
                <a:cs typeface="Calibri"/>
              </a:rPr>
              <a:t>init</a:t>
            </a:r>
            <a:r>
              <a:rPr lang="en-GB" sz="2000">
                <a:ea typeface="Calibri"/>
                <a:cs typeface="Calibri"/>
              </a:rPr>
              <a:t>(</a:t>
            </a:r>
            <a:r>
              <a:rPr lang="en-GB" sz="2000" err="1">
                <a:ea typeface="Calibri"/>
                <a:cs typeface="Calibri"/>
              </a:rPr>
              <a:t>ServletConfig</a:t>
            </a:r>
            <a:r>
              <a:rPr lang="en-GB" sz="2000">
                <a:ea typeface="Calibri"/>
                <a:cs typeface="Calibri"/>
              </a:rPr>
              <a:t> config) </a:t>
            </a:r>
            <a:r>
              <a:rPr lang="en-GB" sz="2000" b="1">
                <a:ea typeface="Calibri"/>
                <a:cs typeface="Calibri"/>
              </a:rPr>
              <a:t>throws</a:t>
            </a:r>
            <a:r>
              <a:rPr lang="en-GB" sz="2000" dirty="0">
                <a:ea typeface="Calibri"/>
                <a:cs typeface="Calibri"/>
              </a:rPr>
              <a:t> </a:t>
            </a:r>
            <a:r>
              <a:rPr lang="en-GB" sz="2000" err="1">
                <a:ea typeface="Calibri"/>
                <a:cs typeface="Calibri"/>
              </a:rPr>
              <a:t>ServletException</a:t>
            </a:r>
            <a:r>
              <a:rPr lang="en-GB" sz="2000">
                <a:ea typeface="Calibri"/>
                <a:cs typeface="Calibri"/>
              </a:rPr>
              <a:t>  </a:t>
            </a:r>
            <a:endParaRPr lang="en-US" sz="2000">
              <a:ea typeface="Calibri"/>
              <a:cs typeface="Calibri"/>
            </a:endParaRPr>
          </a:p>
          <a:p>
            <a:r>
              <a:rPr lang="en-GB" sz="2000">
                <a:ea typeface="Calibri"/>
                <a:cs typeface="Calibri"/>
              </a:rPr>
              <a:t>4) service method is invoked</a:t>
            </a:r>
            <a:endParaRPr lang="en-US" sz="2000">
              <a:ea typeface="Calibri"/>
              <a:cs typeface="Calibri"/>
            </a:endParaRPr>
          </a:p>
          <a:p>
            <a:r>
              <a:rPr lang="en-GB" sz="2000" dirty="0">
                <a:ea typeface="Calibri"/>
                <a:cs typeface="Calibri"/>
              </a:rPr>
              <a:t>The web container calls the service method each time when request for the servlet is received. If servlet is not initialized, it follows the first three steps as described above then calls the service method. If servlet is initialized, it calls the service method. Notice that servlet is initialized only once. The syntax of the service method of the Servlet interface is given below:</a:t>
            </a:r>
            <a:endParaRPr lang="en-US" sz="2000" dirty="0">
              <a:ea typeface="Calibri"/>
              <a:cs typeface="Calibri"/>
            </a:endParaRPr>
          </a:p>
          <a:p>
            <a:r>
              <a:rPr lang="en-GB" sz="2000" b="1" dirty="0">
                <a:ea typeface="Calibri"/>
                <a:cs typeface="Calibri"/>
              </a:rPr>
              <a:t>public</a:t>
            </a:r>
            <a:r>
              <a:rPr lang="en-GB" sz="2000" dirty="0">
                <a:ea typeface="Calibri"/>
                <a:cs typeface="Calibri"/>
              </a:rPr>
              <a:t> </a:t>
            </a:r>
            <a:r>
              <a:rPr lang="en-GB" sz="2000" b="1" dirty="0">
                <a:ea typeface="Calibri"/>
                <a:cs typeface="Calibri"/>
              </a:rPr>
              <a:t>void</a:t>
            </a:r>
            <a:r>
              <a:rPr lang="en-GB" sz="2000" dirty="0">
                <a:ea typeface="Calibri"/>
                <a:cs typeface="Calibri"/>
              </a:rPr>
              <a:t> service(</a:t>
            </a:r>
            <a:r>
              <a:rPr lang="en-GB" sz="2000" dirty="0" err="1">
                <a:ea typeface="Calibri"/>
                <a:cs typeface="Calibri"/>
              </a:rPr>
              <a:t>ServletRequest</a:t>
            </a:r>
            <a:r>
              <a:rPr lang="en-GB" sz="2000" dirty="0">
                <a:ea typeface="Calibri"/>
                <a:cs typeface="Calibri"/>
              </a:rPr>
              <a:t> request, </a:t>
            </a:r>
            <a:r>
              <a:rPr lang="en-GB" sz="2000" dirty="0" err="1">
                <a:ea typeface="Calibri"/>
                <a:cs typeface="Calibri"/>
              </a:rPr>
              <a:t>ServletResponse</a:t>
            </a:r>
            <a:r>
              <a:rPr lang="en-GB" sz="2000" dirty="0">
                <a:ea typeface="Calibri"/>
                <a:cs typeface="Calibri"/>
              </a:rPr>
              <a:t> response)   </a:t>
            </a:r>
            <a:endParaRPr lang="en-US" sz="2000" dirty="0">
              <a:ea typeface="Calibri"/>
              <a:cs typeface="Calibri"/>
            </a:endParaRPr>
          </a:p>
          <a:p>
            <a:r>
              <a:rPr lang="en-GB" sz="2000" dirty="0">
                <a:ea typeface="Calibri"/>
                <a:cs typeface="Calibri"/>
              </a:rPr>
              <a:t>  </a:t>
            </a:r>
            <a:r>
              <a:rPr lang="en-GB" sz="2000" b="1" dirty="0">
                <a:ea typeface="Calibri"/>
                <a:cs typeface="Calibri"/>
              </a:rPr>
              <a:t>throws</a:t>
            </a:r>
            <a:r>
              <a:rPr lang="en-GB" sz="2000" dirty="0">
                <a:ea typeface="Calibri"/>
                <a:cs typeface="Calibri"/>
              </a:rPr>
              <a:t> </a:t>
            </a:r>
            <a:r>
              <a:rPr lang="en-GB" sz="2000" dirty="0" err="1">
                <a:ea typeface="Calibri"/>
                <a:cs typeface="Calibri"/>
              </a:rPr>
              <a:t>ServletException</a:t>
            </a:r>
            <a:r>
              <a:rPr lang="en-GB" sz="2000" dirty="0">
                <a:ea typeface="Calibri"/>
                <a:cs typeface="Calibri"/>
              </a:rPr>
              <a:t>, </a:t>
            </a:r>
            <a:r>
              <a:rPr lang="en-GB" sz="2000" dirty="0" err="1">
                <a:ea typeface="Calibri"/>
                <a:cs typeface="Calibri"/>
              </a:rPr>
              <a:t>IOException</a:t>
            </a:r>
            <a:r>
              <a:rPr lang="en-GB" sz="2000" dirty="0">
                <a:ea typeface="Calibri"/>
                <a:cs typeface="Calibri"/>
              </a:rPr>
              <a:t>  </a:t>
            </a:r>
            <a:endParaRPr lang="en-US" sz="2000" dirty="0">
              <a:ea typeface="Calibri"/>
              <a:cs typeface="Calibri"/>
            </a:endParaRPr>
          </a:p>
          <a:p>
            <a:r>
              <a:rPr lang="en-GB" sz="2000" dirty="0">
                <a:ea typeface="Calibri"/>
                <a:cs typeface="Calibri"/>
              </a:rPr>
              <a:t>5) destroy method is invoked</a:t>
            </a:r>
            <a:endParaRPr lang="en-US" sz="2000" dirty="0">
              <a:ea typeface="Calibri"/>
              <a:cs typeface="Calibri"/>
            </a:endParaRPr>
          </a:p>
          <a:p>
            <a:r>
              <a:rPr lang="en-GB" sz="2000" dirty="0">
                <a:ea typeface="Calibri"/>
                <a:cs typeface="Calibri"/>
              </a:rPr>
              <a:t>The web container calls the destroy method before removing the servlet instance from the service. It gives the servlet an opportunity to clean up any resource for example memory, thread etc. The syntax of the destroy method of the Servlet interface is given below:</a:t>
            </a:r>
            <a:endParaRPr lang="en-US" sz="2000" dirty="0">
              <a:ea typeface="Calibri"/>
              <a:cs typeface="Calibri"/>
            </a:endParaRPr>
          </a:p>
          <a:p>
            <a:r>
              <a:rPr lang="en-GB" sz="2000" b="1" dirty="0">
                <a:ea typeface="Calibri"/>
                <a:cs typeface="Calibri"/>
              </a:rPr>
              <a:t>public</a:t>
            </a:r>
            <a:r>
              <a:rPr lang="en-GB" sz="2000" dirty="0">
                <a:ea typeface="Calibri"/>
                <a:cs typeface="Calibri"/>
              </a:rPr>
              <a:t> </a:t>
            </a:r>
            <a:r>
              <a:rPr lang="en-GB" sz="2000" b="1" dirty="0">
                <a:ea typeface="Calibri"/>
                <a:cs typeface="Calibri"/>
              </a:rPr>
              <a:t>void</a:t>
            </a:r>
            <a:r>
              <a:rPr lang="en-GB" sz="2000" dirty="0">
                <a:ea typeface="Calibri"/>
                <a:cs typeface="Calibri"/>
              </a:rPr>
              <a:t> destroy()  </a:t>
            </a:r>
            <a:endParaRPr lang="en-US" sz="2000" dirty="0">
              <a:ea typeface="Calibri"/>
              <a:cs typeface="Calibri"/>
            </a:endParaRPr>
          </a:p>
          <a:p>
            <a:endParaRPr lang="en-US" sz="2000" dirty="0">
              <a:ea typeface="Calibri"/>
              <a:cs typeface="Calibri"/>
            </a:endParaRPr>
          </a:p>
          <a:p>
            <a:endParaRPr lang="en-US" dirty="0">
              <a:ea typeface="Calibri"/>
              <a:cs typeface="Calibri"/>
            </a:endParaRPr>
          </a:p>
        </p:txBody>
      </p:sp>
      <p:sp>
        <p:nvSpPr>
          <p:cNvPr id="4" name="Slide Number Placeholder 3">
            <a:extLst>
              <a:ext uri="{FF2B5EF4-FFF2-40B4-BE49-F238E27FC236}">
                <a16:creationId xmlns="" xmlns:a16="http://schemas.microsoft.com/office/drawing/2014/main" id="{A85CB44B-97A2-09DF-E56E-5D96BD22839F}"/>
              </a:ext>
            </a:extLst>
          </p:cNvPr>
          <p:cNvSpPr>
            <a:spLocks noGrp="1"/>
          </p:cNvSpPr>
          <p:nvPr>
            <p:ph type="sldNum" sz="quarter" idx="12"/>
          </p:nvPr>
        </p:nvSpPr>
        <p:spPr/>
        <p:txBody>
          <a:bodyPr/>
          <a:lstStyle/>
          <a:p>
            <a:pPr>
              <a:defRPr/>
            </a:pPr>
            <a:fld id="{A01CA5F2-CD08-4EF5-BAD9-872B7BB27165}" type="slidenum">
              <a:rPr lang="en-US" altLang="en-US"/>
              <a:pPr>
                <a:defRPr/>
              </a:pPr>
              <a:t>28</a:t>
            </a:fld>
            <a:endParaRPr lang="en-US" altLang="en-US"/>
          </a:p>
        </p:txBody>
      </p:sp>
    </p:spTree>
    <p:extLst>
      <p:ext uri="{BB962C8B-B14F-4D97-AF65-F5344CB8AC3E}">
        <p14:creationId xmlns:p14="http://schemas.microsoft.com/office/powerpoint/2010/main" val="3525192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7"/>
            <a:ext cx="10515600" cy="1325563"/>
          </a:xfrm>
        </p:spPr>
        <p:txBody>
          <a:bodyPr/>
          <a:lstStyle/>
          <a:p>
            <a:r>
              <a:rPr lang="en-GB" dirty="0"/>
              <a:t>Steps to create a </a:t>
            </a:r>
            <a:r>
              <a:rPr lang="en-GB" dirty="0" err="1"/>
              <a:t>servlet</a:t>
            </a:r>
            <a:r>
              <a:rPr lang="en-GB" dirty="0"/>
              <a:t> example</a:t>
            </a:r>
          </a:p>
        </p:txBody>
      </p:sp>
      <p:sp>
        <p:nvSpPr>
          <p:cNvPr id="3" name="Content Placeholder 2"/>
          <p:cNvSpPr>
            <a:spLocks noGrp="1"/>
          </p:cNvSpPr>
          <p:nvPr>
            <p:ph idx="1"/>
          </p:nvPr>
        </p:nvSpPr>
        <p:spPr>
          <a:xfrm>
            <a:off x="838200" y="967818"/>
            <a:ext cx="10515600" cy="4676789"/>
          </a:xfrm>
        </p:spPr>
        <p:txBody>
          <a:bodyPr/>
          <a:lstStyle/>
          <a:p>
            <a:r>
              <a:rPr lang="en-GB" dirty="0"/>
              <a:t>There are given 6 steps to create a </a:t>
            </a:r>
            <a:r>
              <a:rPr lang="en-GB" b="1" dirty="0" err="1"/>
              <a:t>servlet</a:t>
            </a:r>
            <a:r>
              <a:rPr lang="en-GB" b="1" dirty="0"/>
              <a:t> example</a:t>
            </a:r>
            <a:r>
              <a:rPr lang="en-GB" dirty="0"/>
              <a:t>. These steps are required for all the servers.</a:t>
            </a:r>
          </a:p>
          <a:p>
            <a:pPr marL="514350" indent="-514350">
              <a:buFont typeface="+mj-lt"/>
              <a:buAutoNum type="arabicPeriod"/>
            </a:pPr>
            <a:r>
              <a:rPr lang="en-GB" dirty="0"/>
              <a:t>The </a:t>
            </a:r>
            <a:r>
              <a:rPr lang="en-GB" dirty="0" err="1"/>
              <a:t>servlet</a:t>
            </a:r>
            <a:r>
              <a:rPr lang="en-GB" dirty="0"/>
              <a:t> example can be created by three ways:</a:t>
            </a:r>
          </a:p>
          <a:p>
            <a:r>
              <a:rPr lang="en-GB" dirty="0"/>
              <a:t>By implementing </a:t>
            </a:r>
            <a:r>
              <a:rPr lang="en-GB" dirty="0" err="1"/>
              <a:t>Servlet</a:t>
            </a:r>
            <a:r>
              <a:rPr lang="en-GB" dirty="0"/>
              <a:t> interface,</a:t>
            </a:r>
          </a:p>
          <a:p>
            <a:r>
              <a:rPr lang="en-GB" dirty="0"/>
              <a:t>By inheriting </a:t>
            </a:r>
            <a:r>
              <a:rPr lang="en-GB" dirty="0" err="1"/>
              <a:t>GenericServlet</a:t>
            </a:r>
            <a:r>
              <a:rPr lang="en-GB" dirty="0"/>
              <a:t> class, (or)</a:t>
            </a:r>
          </a:p>
          <a:p>
            <a:r>
              <a:rPr lang="en-GB" dirty="0"/>
              <a:t>By inheriting </a:t>
            </a:r>
            <a:r>
              <a:rPr lang="en-GB" dirty="0" err="1"/>
              <a:t>HttpServlet</a:t>
            </a:r>
            <a:r>
              <a:rPr lang="en-GB" dirty="0"/>
              <a:t> class</a:t>
            </a:r>
          </a:p>
          <a:p>
            <a:r>
              <a:rPr lang="en-GB" dirty="0"/>
              <a:t>The mostly used approach is by extending </a:t>
            </a:r>
            <a:r>
              <a:rPr lang="en-GB" dirty="0" err="1"/>
              <a:t>HttpServlet</a:t>
            </a:r>
            <a:r>
              <a:rPr lang="en-GB" dirty="0"/>
              <a:t> because it provides http request specific method such as </a:t>
            </a:r>
            <a:r>
              <a:rPr lang="en-GB" dirty="0" err="1"/>
              <a:t>doGet</a:t>
            </a:r>
            <a:r>
              <a:rPr lang="en-GB" dirty="0"/>
              <a:t>(), </a:t>
            </a:r>
            <a:r>
              <a:rPr lang="en-GB" dirty="0" err="1"/>
              <a:t>doPost</a:t>
            </a:r>
            <a:r>
              <a:rPr lang="en-GB" dirty="0"/>
              <a:t>(), </a:t>
            </a:r>
            <a:r>
              <a:rPr lang="en-GB" dirty="0" err="1"/>
              <a:t>doHead</a:t>
            </a:r>
            <a:r>
              <a:rPr lang="en-GB" dirty="0"/>
              <a:t>() etc.</a:t>
            </a:r>
          </a:p>
          <a:p>
            <a:r>
              <a:rPr lang="en-GB" dirty="0"/>
              <a:t>Here, we are going to use </a:t>
            </a:r>
            <a:r>
              <a:rPr lang="en-GB" b="1" dirty="0"/>
              <a:t>apache tomcat server</a:t>
            </a:r>
            <a:r>
              <a:rPr lang="en-GB" dirty="0"/>
              <a:t> in this example.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Eclipse &amp; Apache Tomcat Server</a:t>
            </a:r>
            <a:endParaRPr lang="en-US" dirty="0"/>
          </a:p>
        </p:txBody>
      </p:sp>
      <p:sp>
        <p:nvSpPr>
          <p:cNvPr id="3" name="Content Placeholder 2"/>
          <p:cNvSpPr>
            <a:spLocks noGrp="1"/>
          </p:cNvSpPr>
          <p:nvPr>
            <p:ph idx="1"/>
          </p:nvPr>
        </p:nvSpPr>
        <p:spPr/>
        <p:txBody>
          <a:bodyPr/>
          <a:lstStyle/>
          <a:p>
            <a:r>
              <a:rPr lang="en-GB" dirty="0"/>
              <a:t>For Web &amp; EE app development the requirement is “</a:t>
            </a:r>
            <a:r>
              <a:rPr lang="en-GB" dirty="0">
                <a:solidFill>
                  <a:schemeClr val="accent1">
                    <a:lumMod val="75000"/>
                  </a:schemeClr>
                </a:solidFill>
              </a:rPr>
              <a:t>Eclipse IDE for Enterprise Java and Web Developers”</a:t>
            </a:r>
          </a:p>
          <a:p>
            <a:r>
              <a:rPr lang="en-GB" b="1" dirty="0"/>
              <a:t>Apache Tomcat is a web server and </a:t>
            </a:r>
            <a:r>
              <a:rPr lang="en-GB" b="1" dirty="0" err="1">
                <a:hlinkClick r:id="rId2"/>
              </a:rPr>
              <a:t>servlet</a:t>
            </a:r>
            <a:r>
              <a:rPr lang="en-GB" b="1" dirty="0">
                <a:hlinkClick r:id="rId2"/>
              </a:rPr>
              <a:t> container</a:t>
            </a:r>
            <a:r>
              <a:rPr lang="en-GB" b="1" dirty="0"/>
              <a:t> that's used to deploy and serve Java web applications</a:t>
            </a:r>
            <a:r>
              <a:rPr lang="en-GB" dirty="0"/>
              <a:t>.</a:t>
            </a:r>
          </a:p>
          <a:p>
            <a:r>
              <a:rPr lang="en-US" b="1" dirty="0"/>
              <a:t>Install Tomcat on Windows - </a:t>
            </a:r>
            <a:r>
              <a:rPr lang="en-US" b="1" dirty="0">
                <a:hlinkClick r:id="rId3"/>
              </a:rPr>
              <a:t>https://tomcat.apache.org/download-90.cgi</a:t>
            </a:r>
            <a:endParaRPr lang="en-US" b="1" dirty="0"/>
          </a:p>
          <a:p>
            <a:r>
              <a:rPr lang="en-US" b="1" dirty="0"/>
              <a:t>Install </a:t>
            </a:r>
          </a:p>
          <a:p>
            <a:endParaRPr lang="en-US" b="1" dirty="0"/>
          </a:p>
          <a:p>
            <a:endParaRPr lang="en-GB" dirty="0"/>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steps are as follows: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30</a:t>
            </a:fld>
            <a:endParaRPr lang="en-US" altLang="en-US"/>
          </a:p>
        </p:txBody>
      </p:sp>
      <p:sp>
        <p:nvSpPr>
          <p:cNvPr id="6" name="Content Placeholder 5"/>
          <p:cNvSpPr>
            <a:spLocks noGrp="1"/>
          </p:cNvSpPr>
          <p:nvPr>
            <p:ph idx="1"/>
          </p:nvPr>
        </p:nvSpPr>
        <p:spPr/>
        <p:txBody>
          <a:bodyPr/>
          <a:lstStyle/>
          <a:p>
            <a:pPr marL="514350" indent="-514350">
              <a:buFont typeface="+mj-lt"/>
              <a:buAutoNum type="arabicPeriod"/>
            </a:pPr>
            <a:r>
              <a:rPr lang="en-GB" dirty="0"/>
              <a:t>Create a directory structure</a:t>
            </a:r>
          </a:p>
          <a:p>
            <a:pPr marL="514350" indent="-514350">
              <a:buFont typeface="+mj-lt"/>
              <a:buAutoNum type="arabicPeriod"/>
            </a:pPr>
            <a:r>
              <a:rPr lang="en-GB" dirty="0"/>
              <a:t>Create a Servlet</a:t>
            </a:r>
          </a:p>
          <a:p>
            <a:pPr marL="514350" indent="-514350">
              <a:buFont typeface="+mj-lt"/>
              <a:buAutoNum type="arabicPeriod"/>
            </a:pPr>
            <a:r>
              <a:rPr lang="en-GB" dirty="0"/>
              <a:t>Compile the Servlet</a:t>
            </a:r>
          </a:p>
          <a:p>
            <a:pPr marL="514350" indent="-514350">
              <a:buFont typeface="+mj-lt"/>
              <a:buAutoNum type="arabicPeriod"/>
            </a:pPr>
            <a:r>
              <a:rPr lang="en-GB" dirty="0"/>
              <a:t>Create a deployment descriptor</a:t>
            </a:r>
          </a:p>
          <a:p>
            <a:pPr marL="514350" indent="-514350">
              <a:buFont typeface="+mj-lt"/>
              <a:buAutoNum type="arabicPeriod"/>
            </a:pPr>
            <a:r>
              <a:rPr lang="en-GB" dirty="0"/>
              <a:t>Start the server and deploy the project</a:t>
            </a:r>
          </a:p>
          <a:p>
            <a:pPr marL="514350" indent="-514350">
              <a:buFont typeface="+mj-lt"/>
              <a:buAutoNum type="arabicPeriod"/>
            </a:pPr>
            <a:r>
              <a:rPr lang="en-GB" dirty="0"/>
              <a:t>Access the servlet</a:t>
            </a:r>
          </a:p>
          <a:p>
            <a:pPr marL="514350" indent="-514350">
              <a:buNone/>
            </a:pPr>
            <a:endParaRPr lang="en-GB"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Create a directory structures</a:t>
            </a:r>
            <a:br>
              <a:rPr lang="en-US" dirty="0"/>
            </a:br>
            <a:endParaRPr lang="en-US" dirty="0"/>
          </a:p>
        </p:txBody>
      </p:sp>
      <p:sp>
        <p:nvSpPr>
          <p:cNvPr id="3" name="Content Placeholder 2"/>
          <p:cNvSpPr>
            <a:spLocks noGrp="1"/>
          </p:cNvSpPr>
          <p:nvPr>
            <p:ph idx="1"/>
          </p:nvPr>
        </p:nvSpPr>
        <p:spPr>
          <a:xfrm>
            <a:off x="598118" y="1032310"/>
            <a:ext cx="5828779" cy="4382653"/>
          </a:xfrm>
        </p:spPr>
        <p:txBody>
          <a:bodyPr/>
          <a:lstStyle/>
          <a:p>
            <a:r>
              <a:rPr lang="en-GB" dirty="0"/>
              <a:t>The </a:t>
            </a:r>
            <a:r>
              <a:rPr lang="en-GB" b="1" dirty="0"/>
              <a:t>directory structure</a:t>
            </a:r>
            <a:r>
              <a:rPr lang="en-GB" dirty="0"/>
              <a:t> defines that where to put the different types of files so that web container may get the information and respond to the client.</a:t>
            </a:r>
          </a:p>
          <a:p>
            <a:r>
              <a:rPr lang="en-GB" dirty="0"/>
              <a:t>the servlet class file must be in the classes folder. The web.xml file must </a:t>
            </a:r>
            <a:r>
              <a:rPr lang="en-GB"/>
              <a:t>be under the WEB-INF folder.</a:t>
            </a:r>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31</a:t>
            </a:fld>
            <a:endParaRPr lang="en-US" altLang="en-US"/>
          </a:p>
        </p:txBody>
      </p:sp>
      <p:pic>
        <p:nvPicPr>
          <p:cNvPr id="5" name="Picture 4" descr="directory structure of servlet"/>
          <p:cNvPicPr/>
          <p:nvPr/>
        </p:nvPicPr>
        <p:blipFill>
          <a:blip r:embed="rId2"/>
          <a:srcRect/>
          <a:stretch>
            <a:fillRect/>
          </a:stretch>
        </p:blipFill>
        <p:spPr bwMode="auto">
          <a:xfrm>
            <a:off x="7256288" y="1192250"/>
            <a:ext cx="4098890" cy="422343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Create a </a:t>
            </a:r>
            <a:r>
              <a:rPr lang="en-US" dirty="0" err="1"/>
              <a:t>Servlet</a:t>
            </a:r>
            <a:endParaRPr lang="en-US" dirty="0"/>
          </a:p>
        </p:txBody>
      </p:sp>
      <p:sp>
        <p:nvSpPr>
          <p:cNvPr id="3" name="Content Placeholder 2"/>
          <p:cNvSpPr>
            <a:spLocks noGrp="1"/>
          </p:cNvSpPr>
          <p:nvPr>
            <p:ph idx="1"/>
          </p:nvPr>
        </p:nvSpPr>
        <p:spPr>
          <a:xfrm>
            <a:off x="838200" y="1762995"/>
            <a:ext cx="4466484" cy="4413968"/>
          </a:xfrm>
        </p:spPr>
        <p:txBody>
          <a:bodyPr/>
          <a:lstStyle/>
          <a:p>
            <a:r>
              <a:rPr lang="en-GB" sz="1800" dirty="0"/>
              <a:t>There are three ways to create the servlet.</a:t>
            </a:r>
          </a:p>
          <a:p>
            <a:pPr marL="342900" indent="-342900">
              <a:buFont typeface="+mj-lt"/>
              <a:buAutoNum type="arabicPeriod"/>
            </a:pPr>
            <a:r>
              <a:rPr lang="en-GB" sz="1800" dirty="0"/>
              <a:t>By implementing the Servlet interface</a:t>
            </a:r>
          </a:p>
          <a:p>
            <a:pPr marL="342900" indent="-342900">
              <a:buFont typeface="+mj-lt"/>
              <a:buAutoNum type="arabicPeriod"/>
            </a:pPr>
            <a:r>
              <a:rPr lang="en-GB" sz="1800" dirty="0"/>
              <a:t>By inheriting the </a:t>
            </a:r>
            <a:r>
              <a:rPr lang="en-GB" sz="1800" dirty="0" err="1"/>
              <a:t>GenericServlet</a:t>
            </a:r>
            <a:r>
              <a:rPr lang="en-GB" sz="1800" dirty="0"/>
              <a:t> class</a:t>
            </a:r>
          </a:p>
          <a:p>
            <a:pPr marL="342900" indent="-342900">
              <a:buFont typeface="+mj-lt"/>
              <a:buAutoNum type="arabicPeriod"/>
            </a:pPr>
            <a:r>
              <a:rPr lang="en-GB" sz="1800" dirty="0"/>
              <a:t>By inheriting the </a:t>
            </a:r>
            <a:r>
              <a:rPr lang="en-GB" sz="1800" dirty="0" err="1"/>
              <a:t>HttpServlet</a:t>
            </a:r>
            <a:r>
              <a:rPr lang="en-GB" sz="1800" dirty="0"/>
              <a:t> class</a:t>
            </a:r>
          </a:p>
          <a:p>
            <a:r>
              <a:rPr lang="en-GB" sz="1800" dirty="0"/>
              <a:t>The </a:t>
            </a:r>
            <a:r>
              <a:rPr lang="en-GB" sz="1800" dirty="0" err="1"/>
              <a:t>HttpServlet</a:t>
            </a:r>
            <a:r>
              <a:rPr lang="en-GB" sz="1800" dirty="0"/>
              <a:t> class is widely used to create the servlet because it provides methods to handle http requests such as </a:t>
            </a:r>
            <a:r>
              <a:rPr lang="en-GB" sz="1800" dirty="0" err="1"/>
              <a:t>doGet</a:t>
            </a:r>
            <a:r>
              <a:rPr lang="en-GB" sz="1800" dirty="0"/>
              <a:t>(), </a:t>
            </a:r>
            <a:r>
              <a:rPr lang="en-GB" sz="1800" dirty="0" err="1"/>
              <a:t>doPost</a:t>
            </a:r>
            <a:r>
              <a:rPr lang="en-GB" sz="1800" dirty="0"/>
              <a:t>, </a:t>
            </a:r>
            <a:r>
              <a:rPr lang="en-GB" sz="1800" dirty="0" err="1"/>
              <a:t>doHead</a:t>
            </a:r>
            <a:r>
              <a:rPr lang="en-GB" sz="1800" dirty="0"/>
              <a:t>() etc.</a:t>
            </a:r>
          </a:p>
          <a:p>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32</a:t>
            </a:fld>
            <a:endParaRPr lang="en-US" altLang="en-US"/>
          </a:p>
        </p:txBody>
      </p:sp>
      <p:sp>
        <p:nvSpPr>
          <p:cNvPr id="5" name="TextBox 4">
            <a:extLst>
              <a:ext uri="{FF2B5EF4-FFF2-40B4-BE49-F238E27FC236}">
                <a16:creationId xmlns="" xmlns:a16="http://schemas.microsoft.com/office/drawing/2014/main" id="{EA40F9C6-3FC3-3D5C-7E1D-C2243E04A2C8}"/>
              </a:ext>
            </a:extLst>
          </p:cNvPr>
          <p:cNvSpPr txBox="1"/>
          <p:nvPr/>
        </p:nvSpPr>
        <p:spPr>
          <a:xfrm>
            <a:off x="5549030" y="361167"/>
            <a:ext cx="6615829"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b="1" u="sng">
                <a:latin typeface="Calibri"/>
                <a:cs typeface="Arial"/>
              </a:rPr>
              <a:t>DemoServlet.java</a:t>
            </a:r>
            <a:r>
              <a:rPr lang="en-US">
                <a:latin typeface="Calibri"/>
                <a:cs typeface="Arial"/>
              </a:rPr>
              <a:t>​</a:t>
            </a:r>
          </a:p>
          <a:p>
            <a:r>
              <a:rPr lang="en-US" b="1">
                <a:latin typeface="Calibri"/>
                <a:cs typeface="Arial"/>
              </a:rPr>
              <a:t>import</a:t>
            </a:r>
            <a:r>
              <a:rPr lang="en-US">
                <a:latin typeface="Calibri"/>
                <a:cs typeface="Arial"/>
              </a:rPr>
              <a:t> javax.servlet.http.*;  ​</a:t>
            </a:r>
          </a:p>
          <a:p>
            <a:r>
              <a:rPr lang="en-US" b="1">
                <a:latin typeface="Calibri"/>
                <a:cs typeface="Arial"/>
              </a:rPr>
              <a:t>import</a:t>
            </a:r>
            <a:r>
              <a:rPr lang="en-US">
                <a:latin typeface="Calibri"/>
                <a:cs typeface="Arial"/>
              </a:rPr>
              <a:t> javax.servlet.*;  ​</a:t>
            </a:r>
          </a:p>
          <a:p>
            <a:r>
              <a:rPr lang="en-US" b="1">
                <a:latin typeface="Calibri"/>
                <a:cs typeface="Arial"/>
              </a:rPr>
              <a:t>import</a:t>
            </a:r>
            <a:r>
              <a:rPr lang="en-US">
                <a:latin typeface="Calibri"/>
                <a:cs typeface="Arial"/>
              </a:rPr>
              <a:t> java.io.*;  ​</a:t>
            </a:r>
          </a:p>
          <a:p>
            <a:r>
              <a:rPr lang="en-US" b="1">
                <a:latin typeface="Calibri"/>
                <a:cs typeface="Arial"/>
              </a:rPr>
              <a:t>public</a:t>
            </a:r>
            <a:r>
              <a:rPr lang="en-US">
                <a:latin typeface="Calibri"/>
                <a:cs typeface="Arial"/>
              </a:rPr>
              <a:t> </a:t>
            </a:r>
            <a:r>
              <a:rPr lang="en-US" b="1">
                <a:latin typeface="Calibri"/>
                <a:cs typeface="Arial"/>
              </a:rPr>
              <a:t>class</a:t>
            </a:r>
            <a:r>
              <a:rPr lang="en-US">
                <a:latin typeface="Calibri"/>
                <a:cs typeface="Arial"/>
              </a:rPr>
              <a:t> DemoServlet </a:t>
            </a:r>
            <a:r>
              <a:rPr lang="en-US" b="1">
                <a:latin typeface="Calibri"/>
                <a:cs typeface="Arial"/>
              </a:rPr>
              <a:t>extends</a:t>
            </a:r>
            <a:r>
              <a:rPr lang="en-US">
                <a:latin typeface="Calibri"/>
                <a:cs typeface="Arial"/>
              </a:rPr>
              <a:t> HttpServlet {  ​</a:t>
            </a:r>
          </a:p>
          <a:p>
            <a:r>
              <a:rPr lang="en-US" b="1">
                <a:latin typeface="Calibri"/>
                <a:cs typeface="Arial"/>
              </a:rPr>
              <a:t>public</a:t>
            </a:r>
            <a:r>
              <a:rPr lang="en-US">
                <a:latin typeface="Calibri"/>
                <a:cs typeface="Arial"/>
              </a:rPr>
              <a:t> </a:t>
            </a:r>
            <a:r>
              <a:rPr lang="en-US" b="1">
                <a:latin typeface="Calibri"/>
                <a:cs typeface="Arial"/>
              </a:rPr>
              <a:t>void</a:t>
            </a:r>
            <a:r>
              <a:rPr lang="en-US">
                <a:latin typeface="Calibri"/>
                <a:cs typeface="Arial"/>
              </a:rPr>
              <a:t> doGet(HttpServletRequest req,HttpServletResponse res)  </a:t>
            </a:r>
            <a:r>
              <a:rPr lang="en-US" b="1">
                <a:latin typeface="Calibri"/>
                <a:cs typeface="Arial"/>
              </a:rPr>
              <a:t>throws</a:t>
            </a:r>
            <a:r>
              <a:rPr lang="en-US">
                <a:latin typeface="Calibri"/>
                <a:cs typeface="Arial"/>
              </a:rPr>
              <a:t> ServletException,IOException  {  ​</a:t>
            </a:r>
          </a:p>
          <a:p>
            <a:r>
              <a:rPr lang="en-US">
                <a:latin typeface="Calibri"/>
                <a:cs typeface="Arial"/>
              </a:rPr>
              <a:t>res.setContentType("text/html");//setting the content type  ​</a:t>
            </a:r>
          </a:p>
          <a:p>
            <a:r>
              <a:rPr lang="en-US">
                <a:latin typeface="Calibri"/>
                <a:cs typeface="Arial"/>
              </a:rPr>
              <a:t>PrintWriter pw=res.getWriter();//get the stream to write the data  ​</a:t>
            </a:r>
          </a:p>
          <a:p>
            <a:r>
              <a:rPr lang="en-US">
                <a:latin typeface="Calibri"/>
                <a:cs typeface="Arial"/>
              </a:rPr>
              <a:t>   //writing html in the stream  ​</a:t>
            </a:r>
          </a:p>
          <a:p>
            <a:r>
              <a:rPr lang="en-US">
                <a:latin typeface="Calibri"/>
                <a:cs typeface="Arial"/>
              </a:rPr>
              <a:t>pw.println("&lt;html&gt;&lt;body&gt;");  ​</a:t>
            </a:r>
          </a:p>
          <a:p>
            <a:r>
              <a:rPr lang="en-US">
                <a:latin typeface="Calibri"/>
                <a:cs typeface="Arial"/>
              </a:rPr>
              <a:t>pw.println("Welcome to servlet");  ​</a:t>
            </a:r>
          </a:p>
          <a:p>
            <a:r>
              <a:rPr lang="en-US">
                <a:latin typeface="Calibri"/>
                <a:cs typeface="Arial"/>
              </a:rPr>
              <a:t>pw.println("&lt;/body&gt;&lt;/html&gt;");  ​</a:t>
            </a:r>
          </a:p>
          <a:p>
            <a:r>
              <a:rPr lang="en-US">
                <a:latin typeface="Calibri"/>
                <a:cs typeface="Arial"/>
              </a:rPr>
              <a:t>   pw.close();//closing the stream  ​</a:t>
            </a:r>
          </a:p>
          <a:p>
            <a:r>
              <a:rPr lang="en-US">
                <a:latin typeface="Calibri"/>
                <a:cs typeface="Arial"/>
              </a:rPr>
              <a:t>}​</a:t>
            </a:r>
          </a:p>
          <a:p>
            <a:r>
              <a:rPr lang="en-US">
                <a:latin typeface="Calibri"/>
                <a:cs typeface="Arial"/>
              </a:rPr>
              <a:t>}  ​</a:t>
            </a:r>
          </a:p>
          <a:p>
            <a:endParaRPr lang="en-US" dirty="0">
              <a:latin typeface="Calibri"/>
              <a:ea typeface="Calibri"/>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Compile the </a:t>
            </a:r>
            <a:r>
              <a:rPr lang="en-US" dirty="0" err="1"/>
              <a:t>servlet</a:t>
            </a:r>
            <a:endParaRPr lang="en-US" dirty="0"/>
          </a:p>
        </p:txBody>
      </p:sp>
      <p:sp>
        <p:nvSpPr>
          <p:cNvPr id="3" name="Content Placeholder 2"/>
          <p:cNvSpPr>
            <a:spLocks noGrp="1"/>
          </p:cNvSpPr>
          <p:nvPr>
            <p:ph idx="1"/>
          </p:nvPr>
        </p:nvSpPr>
        <p:spPr/>
        <p:txBody>
          <a:bodyPr/>
          <a:lstStyle/>
          <a:p>
            <a:r>
              <a:rPr lang="en-GB" dirty="0"/>
              <a:t>For compiling the </a:t>
            </a:r>
            <a:r>
              <a:rPr lang="en-GB" dirty="0" err="1"/>
              <a:t>Servlet</a:t>
            </a:r>
            <a:r>
              <a:rPr lang="en-GB" dirty="0"/>
              <a:t>, jar file is required to be loaded. Different Servers provide different jar files:</a:t>
            </a:r>
          </a:p>
          <a:p>
            <a:r>
              <a:rPr lang="en-GB" dirty="0"/>
              <a:t>Two ways to load the jar file</a:t>
            </a:r>
          </a:p>
          <a:p>
            <a:pPr marL="514350" indent="-514350">
              <a:buFont typeface="+mj-lt"/>
              <a:buAutoNum type="arabicPeriod"/>
            </a:pPr>
            <a:r>
              <a:rPr lang="en-GB" dirty="0"/>
              <a:t>set </a:t>
            </a:r>
            <a:r>
              <a:rPr lang="en-GB" dirty="0" err="1"/>
              <a:t>classpath</a:t>
            </a:r>
            <a:endParaRPr lang="en-GB" dirty="0"/>
          </a:p>
          <a:p>
            <a:pPr marL="514350" indent="-514350">
              <a:buFont typeface="+mj-lt"/>
              <a:buAutoNum type="arabicPeriod"/>
            </a:pPr>
            <a:r>
              <a:rPr lang="en-GB" dirty="0"/>
              <a:t>paste the jar file in JRE/lib/ext folder</a:t>
            </a:r>
          </a:p>
          <a:p>
            <a:r>
              <a:rPr lang="en-GB" dirty="0"/>
              <a:t>Put the java file in any folder. After compiling the java file, paste the class file of </a:t>
            </a:r>
            <a:r>
              <a:rPr lang="en-GB" dirty="0" err="1"/>
              <a:t>servlet</a:t>
            </a:r>
            <a:r>
              <a:rPr lang="en-GB" dirty="0"/>
              <a:t> in </a:t>
            </a:r>
            <a:r>
              <a:rPr lang="en-GB" b="1" dirty="0"/>
              <a:t>WEB-INF/classes</a:t>
            </a:r>
            <a:r>
              <a:rPr lang="en-GB" dirty="0"/>
              <a:t> directory.</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BB5DA2-1C40-8147-D27A-A7E66E93B0F7}"/>
              </a:ext>
            </a:extLst>
          </p:cNvPr>
          <p:cNvSpPr>
            <a:spLocks noGrp="1"/>
          </p:cNvSpPr>
          <p:nvPr>
            <p:ph type="title"/>
          </p:nvPr>
        </p:nvSpPr>
        <p:spPr/>
        <p:txBody>
          <a:bodyPr/>
          <a:lstStyle/>
          <a:p>
            <a:endParaRPr lang="en-US"/>
          </a:p>
        </p:txBody>
      </p:sp>
      <p:graphicFrame>
        <p:nvGraphicFramePr>
          <p:cNvPr id="6" name="Content Placeholder 5">
            <a:extLst>
              <a:ext uri="{FF2B5EF4-FFF2-40B4-BE49-F238E27FC236}">
                <a16:creationId xmlns="" xmlns:a16="http://schemas.microsoft.com/office/drawing/2014/main" id="{68757804-1031-2AC9-250B-20A62DA70C30}"/>
              </a:ext>
            </a:extLst>
          </p:cNvPr>
          <p:cNvGraphicFramePr>
            <a:graphicFrameLocks noGrp="1"/>
          </p:cNvGraphicFramePr>
          <p:nvPr>
            <p:ph idx="1"/>
          </p:nvPr>
        </p:nvGraphicFramePr>
        <p:xfrm>
          <a:off x="838200" y="1825625"/>
          <a:ext cx="10515600" cy="2235200"/>
        </p:xfrm>
        <a:graphic>
          <a:graphicData uri="http://schemas.openxmlformats.org/drawingml/2006/table">
            <a:tbl>
              <a:tblPr bandRow="1">
                <a:tableStyleId>{5C22544A-7EE6-4342-B048-85BDC9FD1C3A}</a:tableStyleId>
              </a:tblPr>
              <a:tblGrid>
                <a:gridCol w="5257800">
                  <a:extLst>
                    <a:ext uri="{9D8B030D-6E8A-4147-A177-3AD203B41FA5}">
                      <a16:colId xmlns="" xmlns:a16="http://schemas.microsoft.com/office/drawing/2014/main" val="1199168444"/>
                    </a:ext>
                  </a:extLst>
                </a:gridCol>
                <a:gridCol w="5257800">
                  <a:extLst>
                    <a:ext uri="{9D8B030D-6E8A-4147-A177-3AD203B41FA5}">
                      <a16:colId xmlns="" xmlns:a16="http://schemas.microsoft.com/office/drawing/2014/main" val="3851247495"/>
                    </a:ext>
                  </a:extLst>
                </a:gridCol>
              </a:tblGrid>
              <a:tr h="285750">
                <a:tc>
                  <a:txBody>
                    <a:bodyPr/>
                    <a:lstStyle/>
                    <a:p>
                      <a:pPr fontAlgn="base">
                        <a:lnSpc>
                          <a:spcPts val="2175"/>
                        </a:lnSpc>
                      </a:pPr>
                      <a:r>
                        <a:rPr lang="en-US" sz="1800" b="1">
                          <a:solidFill>
                            <a:srgbClr val="000000"/>
                          </a:solidFill>
                          <a:effectLst/>
                          <a:latin typeface="times new roman" panose="02020603050405020304" pitchFamily="18" charset="0"/>
                        </a:rPr>
                        <a:t>Jar file</a:t>
                      </a:r>
                      <a:endParaRPr lang="en-US" b="1">
                        <a:solidFill>
                          <a:srgbClr val="FFFFFF"/>
                        </a:solidFill>
                        <a:effectLst/>
                      </a:endParaRPr>
                    </a:p>
                  </a:txBody>
                  <a:tcPr marL="114300" marR="114300" marT="114300" marB="114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1069" cap="flat" cmpd="sng" algn="ctr">
                      <a:solidFill>
                        <a:srgbClr val="FFFFFF"/>
                      </a:solidFill>
                      <a:prstDash val="solid"/>
                      <a:round/>
                      <a:headEnd type="none" w="med" len="med"/>
                      <a:tailEnd type="none" w="med" len="med"/>
                    </a:lnB>
                    <a:solidFill>
                      <a:srgbClr val="5B9BD5"/>
                    </a:solidFill>
                  </a:tcPr>
                </a:tc>
                <a:tc>
                  <a:txBody>
                    <a:bodyPr/>
                    <a:lstStyle/>
                    <a:p>
                      <a:pPr fontAlgn="base">
                        <a:lnSpc>
                          <a:spcPts val="2175"/>
                        </a:lnSpc>
                      </a:pPr>
                      <a:r>
                        <a:rPr lang="en-US" sz="1800" b="1">
                          <a:solidFill>
                            <a:srgbClr val="000000"/>
                          </a:solidFill>
                          <a:effectLst/>
                          <a:latin typeface="times new roman" panose="02020603050405020304" pitchFamily="18" charset="0"/>
                        </a:rPr>
                        <a:t>Server</a:t>
                      </a:r>
                      <a:endParaRPr lang="en-US" b="1">
                        <a:solidFill>
                          <a:srgbClr val="FFFFFF"/>
                        </a:solidFill>
                        <a:effectLst/>
                      </a:endParaRPr>
                    </a:p>
                  </a:txBody>
                  <a:tcPr marL="114300" marR="114300" marT="114300" marB="114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1069" cap="flat" cmpd="sng" algn="ctr">
                      <a:solidFill>
                        <a:srgbClr val="FFFFFF"/>
                      </a:solidFill>
                      <a:prstDash val="solid"/>
                      <a:round/>
                      <a:headEnd type="none" w="med" len="med"/>
                      <a:tailEnd type="none" w="med" len="med"/>
                    </a:lnB>
                    <a:solidFill>
                      <a:srgbClr val="5B9BD5"/>
                    </a:solidFill>
                  </a:tcPr>
                </a:tc>
                <a:extLst>
                  <a:ext uri="{0D108BD9-81ED-4DB2-BD59-A6C34878D82A}">
                    <a16:rowId xmlns="" xmlns:a16="http://schemas.microsoft.com/office/drawing/2014/main" val="1502642233"/>
                  </a:ext>
                </a:extLst>
              </a:tr>
              <a:tr h="361950">
                <a:tc>
                  <a:txBody>
                    <a:bodyPr/>
                    <a:lstStyle/>
                    <a:p>
                      <a:pPr algn="just" fontAlgn="base">
                        <a:lnSpc>
                          <a:spcPts val="2175"/>
                        </a:lnSpc>
                      </a:pPr>
                      <a:r>
                        <a:rPr lang="en-US" sz="1800">
                          <a:solidFill>
                            <a:srgbClr val="333333"/>
                          </a:solidFill>
                          <a:effectLst/>
                          <a:latin typeface="inter-regular"/>
                        </a:rPr>
                        <a:t>1) servlet-api.jar</a:t>
                      </a:r>
                      <a:endParaRPr lang="en-US">
                        <a:effectLst/>
                      </a:endParaRPr>
                    </a:p>
                  </a:txBody>
                  <a:tcPr marL="76200" marR="76200" marT="76200" marB="762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1069"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tc>
                  <a:txBody>
                    <a:bodyPr/>
                    <a:lstStyle/>
                    <a:p>
                      <a:pPr algn="just" fontAlgn="base">
                        <a:lnSpc>
                          <a:spcPts val="2175"/>
                        </a:lnSpc>
                      </a:pPr>
                      <a:r>
                        <a:rPr lang="en-US" sz="1800">
                          <a:solidFill>
                            <a:srgbClr val="333333"/>
                          </a:solidFill>
                          <a:effectLst/>
                          <a:latin typeface="inter-regular"/>
                        </a:rPr>
                        <a:t>Apache Tomcat</a:t>
                      </a:r>
                      <a:endParaRPr lang="en-US">
                        <a:effectLst/>
                      </a:endParaRPr>
                    </a:p>
                  </a:txBody>
                  <a:tcPr marL="76200" marR="76200" marT="76200" marB="762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1069"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extLst>
                  <a:ext uri="{0D108BD9-81ED-4DB2-BD59-A6C34878D82A}">
                    <a16:rowId xmlns="" xmlns:a16="http://schemas.microsoft.com/office/drawing/2014/main" val="3162662519"/>
                  </a:ext>
                </a:extLst>
              </a:tr>
              <a:tr h="361950">
                <a:tc>
                  <a:txBody>
                    <a:bodyPr/>
                    <a:lstStyle/>
                    <a:p>
                      <a:pPr algn="just" fontAlgn="base">
                        <a:lnSpc>
                          <a:spcPts val="2175"/>
                        </a:lnSpc>
                      </a:pPr>
                      <a:r>
                        <a:rPr lang="en-US" sz="1800">
                          <a:solidFill>
                            <a:srgbClr val="333333"/>
                          </a:solidFill>
                          <a:effectLst/>
                          <a:latin typeface="inter-regular"/>
                        </a:rPr>
                        <a:t>2) weblogic.jar</a:t>
                      </a:r>
                      <a:endParaRPr lang="en-US">
                        <a:effectLst/>
                      </a:endParaRPr>
                    </a:p>
                  </a:txBody>
                  <a:tcPr marL="76200" marR="76200" marT="76200" marB="762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AEFF7"/>
                    </a:solidFill>
                  </a:tcPr>
                </a:tc>
                <a:tc>
                  <a:txBody>
                    <a:bodyPr/>
                    <a:lstStyle/>
                    <a:p>
                      <a:pPr algn="just" fontAlgn="base">
                        <a:lnSpc>
                          <a:spcPts val="2175"/>
                        </a:lnSpc>
                      </a:pPr>
                      <a:r>
                        <a:rPr lang="en-US" sz="1800">
                          <a:solidFill>
                            <a:srgbClr val="333333"/>
                          </a:solidFill>
                          <a:effectLst/>
                          <a:latin typeface="inter-regular"/>
                        </a:rPr>
                        <a:t>Weblogic</a:t>
                      </a:r>
                      <a:endParaRPr lang="en-US">
                        <a:effectLst/>
                      </a:endParaRPr>
                    </a:p>
                  </a:txBody>
                  <a:tcPr marL="76200" marR="76200" marT="76200" marB="762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AEFF7"/>
                    </a:solidFill>
                  </a:tcPr>
                </a:tc>
                <a:extLst>
                  <a:ext uri="{0D108BD9-81ED-4DB2-BD59-A6C34878D82A}">
                    <a16:rowId xmlns="" xmlns:a16="http://schemas.microsoft.com/office/drawing/2014/main" val="4005532299"/>
                  </a:ext>
                </a:extLst>
              </a:tr>
              <a:tr h="361950">
                <a:tc>
                  <a:txBody>
                    <a:bodyPr/>
                    <a:lstStyle/>
                    <a:p>
                      <a:pPr algn="just" fontAlgn="base">
                        <a:lnSpc>
                          <a:spcPts val="2175"/>
                        </a:lnSpc>
                      </a:pPr>
                      <a:r>
                        <a:rPr lang="en-US" sz="1800">
                          <a:solidFill>
                            <a:srgbClr val="333333"/>
                          </a:solidFill>
                          <a:effectLst/>
                          <a:latin typeface="inter-regular"/>
                        </a:rPr>
                        <a:t>3) javaee.jar</a:t>
                      </a:r>
                      <a:endParaRPr lang="en-US">
                        <a:effectLst/>
                      </a:endParaRPr>
                    </a:p>
                  </a:txBody>
                  <a:tcPr marL="76200" marR="76200" marT="76200" marB="762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tc>
                  <a:txBody>
                    <a:bodyPr/>
                    <a:lstStyle/>
                    <a:p>
                      <a:pPr algn="just" fontAlgn="base">
                        <a:lnSpc>
                          <a:spcPts val="2175"/>
                        </a:lnSpc>
                      </a:pPr>
                      <a:r>
                        <a:rPr lang="en-US" sz="1800">
                          <a:solidFill>
                            <a:srgbClr val="333333"/>
                          </a:solidFill>
                          <a:effectLst/>
                          <a:latin typeface="inter-regular"/>
                        </a:rPr>
                        <a:t>Glassfish</a:t>
                      </a:r>
                      <a:endParaRPr lang="en-US">
                        <a:effectLst/>
                      </a:endParaRPr>
                    </a:p>
                  </a:txBody>
                  <a:tcPr marL="76200" marR="76200" marT="76200" marB="762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extLst>
                  <a:ext uri="{0D108BD9-81ED-4DB2-BD59-A6C34878D82A}">
                    <a16:rowId xmlns="" xmlns:a16="http://schemas.microsoft.com/office/drawing/2014/main" val="2406235522"/>
                  </a:ext>
                </a:extLst>
              </a:tr>
              <a:tr h="361950">
                <a:tc>
                  <a:txBody>
                    <a:bodyPr/>
                    <a:lstStyle/>
                    <a:p>
                      <a:pPr algn="just" fontAlgn="base">
                        <a:lnSpc>
                          <a:spcPts val="2175"/>
                        </a:lnSpc>
                      </a:pPr>
                      <a:r>
                        <a:rPr lang="en-US" sz="1800">
                          <a:solidFill>
                            <a:srgbClr val="333333"/>
                          </a:solidFill>
                          <a:effectLst/>
                          <a:latin typeface="inter-regular"/>
                        </a:rPr>
                        <a:t>4) javaee.jar</a:t>
                      </a:r>
                      <a:endParaRPr lang="en-US">
                        <a:effectLst/>
                      </a:endParaRPr>
                    </a:p>
                  </a:txBody>
                  <a:tcPr marL="76200" marR="76200" marT="76200" marB="762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AEFF7"/>
                    </a:solidFill>
                  </a:tcPr>
                </a:tc>
                <a:tc>
                  <a:txBody>
                    <a:bodyPr/>
                    <a:lstStyle/>
                    <a:p>
                      <a:pPr algn="just" fontAlgn="base">
                        <a:lnSpc>
                          <a:spcPts val="2175"/>
                        </a:lnSpc>
                      </a:pPr>
                      <a:r>
                        <a:rPr lang="en-US" sz="1800">
                          <a:solidFill>
                            <a:srgbClr val="333333"/>
                          </a:solidFill>
                          <a:effectLst/>
                          <a:latin typeface="inter-regular"/>
                        </a:rPr>
                        <a:t>JBoss</a:t>
                      </a:r>
                      <a:endParaRPr lang="en-US">
                        <a:effectLst/>
                      </a:endParaRPr>
                    </a:p>
                  </a:txBody>
                  <a:tcPr marL="76200" marR="76200" marT="76200" marB="762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AEFF7"/>
                    </a:solidFill>
                  </a:tcPr>
                </a:tc>
                <a:extLst>
                  <a:ext uri="{0D108BD9-81ED-4DB2-BD59-A6C34878D82A}">
                    <a16:rowId xmlns="" xmlns:a16="http://schemas.microsoft.com/office/drawing/2014/main" val="2395179040"/>
                  </a:ext>
                </a:extLst>
              </a:tr>
            </a:tbl>
          </a:graphicData>
        </a:graphic>
      </p:graphicFrame>
      <p:sp>
        <p:nvSpPr>
          <p:cNvPr id="4" name="Slide Number Placeholder 3">
            <a:extLst>
              <a:ext uri="{FF2B5EF4-FFF2-40B4-BE49-F238E27FC236}">
                <a16:creationId xmlns="" xmlns:a16="http://schemas.microsoft.com/office/drawing/2014/main" id="{8C7776E7-7A14-9A0A-6046-61B1ED4AE454}"/>
              </a:ext>
            </a:extLst>
          </p:cNvPr>
          <p:cNvSpPr>
            <a:spLocks noGrp="1"/>
          </p:cNvSpPr>
          <p:nvPr>
            <p:ph type="sldNum" sz="quarter" idx="12"/>
          </p:nvPr>
        </p:nvSpPr>
        <p:spPr/>
        <p:txBody>
          <a:bodyPr/>
          <a:lstStyle/>
          <a:p>
            <a:pPr>
              <a:defRPr/>
            </a:pPr>
            <a:fld id="{A01CA5F2-CD08-4EF5-BAD9-872B7BB27165}" type="slidenum">
              <a:rPr lang="en-US" altLang="en-US"/>
              <a:pPr>
                <a:defRPr/>
              </a:pPr>
              <a:t>34</a:t>
            </a:fld>
            <a:endParaRPr lang="en-US" altLang="en-US"/>
          </a:p>
        </p:txBody>
      </p:sp>
    </p:spTree>
    <p:extLst>
      <p:ext uri="{BB962C8B-B14F-4D97-AF65-F5344CB8AC3E}">
        <p14:creationId xmlns:p14="http://schemas.microsoft.com/office/powerpoint/2010/main" val="10923265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11"/>
          </a:xfrm>
        </p:spPr>
        <p:txBody>
          <a:bodyPr/>
          <a:lstStyle/>
          <a:p>
            <a:r>
              <a:rPr lang="en-GB" dirty="0"/>
              <a:t/>
            </a:r>
            <a:br>
              <a:rPr lang="en-GB" dirty="0"/>
            </a:br>
            <a:r>
              <a:rPr lang="en-GB" dirty="0"/>
              <a:t>4. Create the deployment descriptor (web.xml file)</a:t>
            </a:r>
            <a:br>
              <a:rPr lang="en-GB" dirty="0"/>
            </a:br>
            <a:endParaRPr lang="en-US" dirty="0"/>
          </a:p>
        </p:txBody>
      </p:sp>
      <p:sp>
        <p:nvSpPr>
          <p:cNvPr id="3" name="Content Placeholder 2"/>
          <p:cNvSpPr>
            <a:spLocks noGrp="1"/>
          </p:cNvSpPr>
          <p:nvPr>
            <p:ph idx="1"/>
          </p:nvPr>
        </p:nvSpPr>
        <p:spPr>
          <a:xfrm>
            <a:off x="838200" y="1571612"/>
            <a:ext cx="10515600" cy="4605351"/>
          </a:xfrm>
        </p:spPr>
        <p:txBody>
          <a:bodyPr/>
          <a:lstStyle/>
          <a:p>
            <a:r>
              <a:rPr lang="en-GB" dirty="0"/>
              <a:t>The </a:t>
            </a:r>
            <a:r>
              <a:rPr lang="en-GB" b="1" dirty="0"/>
              <a:t>deployment descriptor</a:t>
            </a:r>
            <a:r>
              <a:rPr lang="en-GB" dirty="0"/>
              <a:t> is an xml file, from which Web Container gets the information about the </a:t>
            </a:r>
            <a:r>
              <a:rPr lang="en-GB" dirty="0" err="1"/>
              <a:t>servet</a:t>
            </a:r>
            <a:r>
              <a:rPr lang="en-GB" dirty="0"/>
              <a:t> to be invoked.</a:t>
            </a:r>
          </a:p>
          <a:p>
            <a:r>
              <a:rPr lang="en-GB" dirty="0"/>
              <a:t>The web container uses the Parser to get the information from the web.xml file. There are many xml parsers such as SAX, DOM and Pull.</a:t>
            </a:r>
          </a:p>
          <a:p>
            <a:r>
              <a:rPr lang="en-GB" dirty="0"/>
              <a:t>There are many elements in the web.xml file. Here is given some necessary elements to run the simple </a:t>
            </a:r>
            <a:r>
              <a:rPr lang="en-GB" dirty="0" err="1"/>
              <a:t>servlet</a:t>
            </a:r>
            <a:r>
              <a:rPr lang="en-GB" dirty="0"/>
              <a:t> program.</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5. Description of the elements of web.xml file</a:t>
            </a:r>
          </a:p>
        </p:txBody>
      </p:sp>
      <p:sp>
        <p:nvSpPr>
          <p:cNvPr id="3" name="Content Placeholder 2"/>
          <p:cNvSpPr>
            <a:spLocks noGrp="1"/>
          </p:cNvSpPr>
          <p:nvPr>
            <p:ph idx="1"/>
          </p:nvPr>
        </p:nvSpPr>
        <p:spPr>
          <a:xfrm>
            <a:off x="738150" y="1500174"/>
            <a:ext cx="10515600" cy="4351338"/>
          </a:xfrm>
        </p:spPr>
        <p:txBody>
          <a:bodyPr/>
          <a:lstStyle/>
          <a:p>
            <a:r>
              <a:rPr lang="en-US" b="1" u="sng" dirty="0"/>
              <a:t>web.xml file</a:t>
            </a:r>
            <a:endParaRPr lang="en-US" u="sng" dirty="0"/>
          </a:p>
          <a:p>
            <a:pPr>
              <a:spcBef>
                <a:spcPts val="0"/>
              </a:spcBef>
              <a:buNone/>
            </a:pPr>
            <a:r>
              <a:rPr lang="en-US" sz="2000" b="1" dirty="0"/>
              <a:t>&lt;web-app&gt;</a:t>
            </a:r>
            <a:r>
              <a:rPr lang="en-US" sz="2000" dirty="0"/>
              <a:t>  </a:t>
            </a:r>
          </a:p>
          <a:p>
            <a:pPr>
              <a:spcBef>
                <a:spcPts val="0"/>
              </a:spcBef>
              <a:buNone/>
            </a:pPr>
            <a:r>
              <a:rPr lang="en-US" sz="2000" b="1" dirty="0"/>
              <a:t>       &lt;servlet&gt;</a:t>
            </a:r>
            <a:r>
              <a:rPr lang="en-US" sz="2000" dirty="0"/>
              <a:t>  </a:t>
            </a:r>
          </a:p>
          <a:p>
            <a:pPr>
              <a:spcBef>
                <a:spcPts val="0"/>
              </a:spcBef>
              <a:buNone/>
            </a:pPr>
            <a:r>
              <a:rPr lang="en-US" sz="2000" b="1" dirty="0"/>
              <a:t>               &lt;servlet-name&gt;</a:t>
            </a:r>
            <a:r>
              <a:rPr lang="en-US" sz="2000" dirty="0"/>
              <a:t>Servlet Name</a:t>
            </a:r>
            <a:r>
              <a:rPr lang="en-US" sz="2000" b="1" dirty="0"/>
              <a:t>&lt;/servlet-name&gt;</a:t>
            </a:r>
            <a:r>
              <a:rPr lang="en-US" sz="2000" dirty="0"/>
              <a:t>  </a:t>
            </a:r>
          </a:p>
          <a:p>
            <a:pPr>
              <a:spcBef>
                <a:spcPts val="0"/>
              </a:spcBef>
              <a:buNone/>
            </a:pPr>
            <a:r>
              <a:rPr lang="en-US" sz="2000" b="1" dirty="0"/>
              <a:t>               &lt;servlet-class&gt;</a:t>
            </a:r>
            <a:r>
              <a:rPr lang="en-US" sz="2000" dirty="0" err="1"/>
              <a:t>DemoServlet</a:t>
            </a:r>
            <a:r>
              <a:rPr lang="en-US" sz="2000" b="1" dirty="0"/>
              <a:t>&lt;/servlet-class&gt;</a:t>
            </a:r>
            <a:r>
              <a:rPr lang="en-US" sz="2000" dirty="0"/>
              <a:t>  </a:t>
            </a:r>
          </a:p>
          <a:p>
            <a:pPr>
              <a:spcBef>
                <a:spcPts val="0"/>
              </a:spcBef>
              <a:buNone/>
            </a:pPr>
            <a:r>
              <a:rPr lang="en-US" sz="2000" b="1" dirty="0"/>
              <a:t>        &lt;/servlet&gt;</a:t>
            </a:r>
            <a:r>
              <a:rPr lang="en-US" sz="2000" dirty="0"/>
              <a:t>  </a:t>
            </a:r>
          </a:p>
          <a:p>
            <a:pPr>
              <a:spcBef>
                <a:spcPts val="0"/>
              </a:spcBef>
              <a:buNone/>
            </a:pPr>
            <a:r>
              <a:rPr lang="en-US" sz="2000" dirty="0"/>
              <a:t>       </a:t>
            </a:r>
            <a:r>
              <a:rPr lang="en-US" sz="2000" b="1" dirty="0"/>
              <a:t>&lt;servlet-mapping&gt;</a:t>
            </a:r>
            <a:r>
              <a:rPr lang="en-US" sz="2000" dirty="0"/>
              <a:t>  </a:t>
            </a:r>
          </a:p>
          <a:p>
            <a:pPr>
              <a:spcBef>
                <a:spcPts val="0"/>
              </a:spcBef>
              <a:buNone/>
            </a:pPr>
            <a:r>
              <a:rPr lang="en-US" sz="2000" b="1" dirty="0"/>
              <a:t>       &lt;servlet-name&gt;</a:t>
            </a:r>
            <a:r>
              <a:rPr lang="en-US" sz="2000" dirty="0"/>
              <a:t>Servlet </a:t>
            </a:r>
            <a:r>
              <a:rPr lang="en-US" sz="2000" dirty="0" err="1"/>
              <a:t>Namel</a:t>
            </a:r>
            <a:r>
              <a:rPr lang="en-US" sz="2000" b="1" dirty="0"/>
              <a:t>&lt;/servlet-name&gt;</a:t>
            </a:r>
            <a:r>
              <a:rPr lang="en-US" sz="2000" dirty="0"/>
              <a:t>  </a:t>
            </a:r>
          </a:p>
          <a:p>
            <a:pPr>
              <a:spcBef>
                <a:spcPts val="0"/>
              </a:spcBef>
              <a:buNone/>
            </a:pPr>
            <a:r>
              <a:rPr lang="en-US" sz="2000" b="1" dirty="0"/>
              <a:t>        &lt;/servlet-mapping&gt;</a:t>
            </a:r>
            <a:r>
              <a:rPr lang="en-US" sz="2000" dirty="0"/>
              <a:t>  </a:t>
            </a:r>
          </a:p>
          <a:p>
            <a:pPr>
              <a:spcBef>
                <a:spcPts val="0"/>
              </a:spcBef>
              <a:buNone/>
            </a:pPr>
            <a:r>
              <a:rPr lang="en-US" sz="2000" b="1" dirty="0"/>
              <a:t>&lt;/web-app&gt;</a:t>
            </a:r>
            <a:r>
              <a:rPr lang="en-US" sz="2000" dirty="0"/>
              <a:t>  </a:t>
            </a:r>
          </a:p>
          <a:p>
            <a:pPr>
              <a:spcBef>
                <a:spcPts val="0"/>
              </a:spcBef>
              <a:buNone/>
            </a:pPr>
            <a:endParaRPr lang="en-GB" dirty="0"/>
          </a:p>
          <a:p>
            <a:pPr>
              <a:spcBef>
                <a:spcPts val="0"/>
              </a:spcBef>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E1A65EC-96E6-FCBE-E922-BE5E7BF43A7E}"/>
              </a:ext>
            </a:extLst>
          </p:cNvPr>
          <p:cNvSpPr>
            <a:spLocks noGrp="1"/>
          </p:cNvSpPr>
          <p:nvPr>
            <p:ph idx="1"/>
          </p:nvPr>
        </p:nvSpPr>
        <p:spPr>
          <a:xfrm>
            <a:off x="838200" y="343378"/>
            <a:ext cx="10515600" cy="4351338"/>
          </a:xfrm>
        </p:spPr>
        <p:txBody>
          <a:bodyPr/>
          <a:lstStyle/>
          <a:p>
            <a:pPr>
              <a:spcBef>
                <a:spcPts val="0"/>
              </a:spcBef>
            </a:pPr>
            <a:r>
              <a:rPr lang="en-GB" b="1" dirty="0">
                <a:ea typeface="Calibri"/>
                <a:cs typeface="Calibri"/>
              </a:rPr>
              <a:t>&lt;web-app&gt;</a:t>
            </a:r>
            <a:r>
              <a:rPr lang="en-GB" dirty="0">
                <a:ea typeface="Calibri"/>
                <a:cs typeface="Calibri"/>
              </a:rPr>
              <a:t> represents the whole application.</a:t>
            </a:r>
            <a:endParaRPr lang="en-US" dirty="0">
              <a:ea typeface="Calibri"/>
              <a:cs typeface="Calibri"/>
            </a:endParaRPr>
          </a:p>
          <a:p>
            <a:pPr>
              <a:spcBef>
                <a:spcPts val="0"/>
              </a:spcBef>
            </a:pPr>
            <a:r>
              <a:rPr lang="en-GB" b="1">
                <a:ea typeface="Calibri"/>
                <a:cs typeface="Calibri"/>
              </a:rPr>
              <a:t>&lt;servlet&gt;</a:t>
            </a:r>
            <a:r>
              <a:rPr lang="en-GB">
                <a:ea typeface="Calibri"/>
                <a:cs typeface="Calibri"/>
              </a:rPr>
              <a:t> is sub element of &lt;web-app&gt; and represents the servlet.</a:t>
            </a:r>
            <a:endParaRPr lang="en-US">
              <a:ea typeface="Calibri"/>
              <a:cs typeface="Calibri"/>
            </a:endParaRPr>
          </a:p>
          <a:p>
            <a:pPr>
              <a:spcBef>
                <a:spcPts val="0"/>
              </a:spcBef>
            </a:pPr>
            <a:r>
              <a:rPr lang="en-GB" b="1">
                <a:ea typeface="Calibri"/>
                <a:cs typeface="Calibri"/>
              </a:rPr>
              <a:t>&lt;servlet-name&gt;</a:t>
            </a:r>
            <a:r>
              <a:rPr lang="en-GB">
                <a:ea typeface="Calibri"/>
                <a:cs typeface="Calibri"/>
              </a:rPr>
              <a:t> is sub element of &lt;servlet&gt; represents the name of the servlet.</a:t>
            </a:r>
            <a:endParaRPr lang="en-US">
              <a:ea typeface="Calibri"/>
              <a:cs typeface="Calibri"/>
            </a:endParaRPr>
          </a:p>
          <a:p>
            <a:pPr>
              <a:spcBef>
                <a:spcPts val="0"/>
              </a:spcBef>
            </a:pPr>
            <a:r>
              <a:rPr lang="en-GB" b="1">
                <a:ea typeface="Calibri"/>
                <a:cs typeface="Calibri"/>
              </a:rPr>
              <a:t>&lt;servlet-class&gt;</a:t>
            </a:r>
            <a:r>
              <a:rPr lang="en-GB">
                <a:ea typeface="Calibri"/>
                <a:cs typeface="Calibri"/>
              </a:rPr>
              <a:t> is sub element of &lt;servlet&gt; represents the class of the servlet.</a:t>
            </a:r>
            <a:endParaRPr lang="en-US">
              <a:ea typeface="Calibri"/>
              <a:cs typeface="Calibri"/>
            </a:endParaRPr>
          </a:p>
          <a:p>
            <a:pPr>
              <a:spcBef>
                <a:spcPts val="0"/>
              </a:spcBef>
            </a:pPr>
            <a:r>
              <a:rPr lang="en-GB" b="1" dirty="0">
                <a:ea typeface="Calibri"/>
                <a:cs typeface="Calibri"/>
              </a:rPr>
              <a:t>&lt;servlet-mapping&gt;</a:t>
            </a:r>
            <a:r>
              <a:rPr lang="en-GB" dirty="0">
                <a:ea typeface="Calibri"/>
                <a:cs typeface="Calibri"/>
              </a:rPr>
              <a:t> is sub element of &lt;web-app&gt;. It is used to map the servlet.</a:t>
            </a:r>
            <a:endParaRPr lang="en-US" dirty="0">
              <a:ea typeface="Calibri"/>
              <a:cs typeface="Calibri"/>
            </a:endParaRPr>
          </a:p>
          <a:p>
            <a:pPr>
              <a:spcBef>
                <a:spcPts val="0"/>
              </a:spcBef>
            </a:pPr>
            <a:r>
              <a:rPr lang="en-GB" b="1" dirty="0">
                <a:ea typeface="Calibri"/>
                <a:cs typeface="Calibri"/>
              </a:rPr>
              <a:t>&lt;</a:t>
            </a:r>
            <a:r>
              <a:rPr lang="en-GB" b="1" dirty="0" err="1">
                <a:ea typeface="Calibri"/>
                <a:cs typeface="Calibri"/>
              </a:rPr>
              <a:t>url</a:t>
            </a:r>
            <a:r>
              <a:rPr lang="en-GB" b="1" dirty="0">
                <a:ea typeface="Calibri"/>
                <a:cs typeface="Calibri"/>
              </a:rPr>
              <a:t>-pattern&gt;</a:t>
            </a:r>
            <a:r>
              <a:rPr lang="en-GB" dirty="0">
                <a:ea typeface="Calibri"/>
                <a:cs typeface="Calibri"/>
              </a:rPr>
              <a:t> is sub element of &lt;servlet-mapping&gt;. This pattern is used at client side to invoke the servlet.</a:t>
            </a:r>
            <a:endParaRPr lang="en-US" dirty="0"/>
          </a:p>
        </p:txBody>
      </p:sp>
      <p:sp>
        <p:nvSpPr>
          <p:cNvPr id="4" name="Slide Number Placeholder 3">
            <a:extLst>
              <a:ext uri="{FF2B5EF4-FFF2-40B4-BE49-F238E27FC236}">
                <a16:creationId xmlns="" xmlns:a16="http://schemas.microsoft.com/office/drawing/2014/main" id="{F7529967-EE27-0758-A4CF-1060EB4F1A14}"/>
              </a:ext>
            </a:extLst>
          </p:cNvPr>
          <p:cNvSpPr>
            <a:spLocks noGrp="1"/>
          </p:cNvSpPr>
          <p:nvPr>
            <p:ph type="sldNum" sz="quarter" idx="12"/>
          </p:nvPr>
        </p:nvSpPr>
        <p:spPr/>
        <p:txBody>
          <a:bodyPr/>
          <a:lstStyle/>
          <a:p>
            <a:pPr>
              <a:defRPr/>
            </a:pPr>
            <a:fld id="{A01CA5F2-CD08-4EF5-BAD9-872B7BB27165}" type="slidenum">
              <a:rPr lang="en-US" altLang="en-US"/>
              <a:pPr>
                <a:defRPr/>
              </a:pPr>
              <a:t>37</a:t>
            </a:fld>
            <a:endParaRPr lang="en-US" altLang="en-US"/>
          </a:p>
        </p:txBody>
      </p:sp>
    </p:spTree>
    <p:extLst>
      <p:ext uri="{BB962C8B-B14F-4D97-AF65-F5344CB8AC3E}">
        <p14:creationId xmlns:p14="http://schemas.microsoft.com/office/powerpoint/2010/main" val="25190897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6. Start the Server and deploy the project</a:t>
            </a:r>
          </a:p>
        </p:txBody>
      </p:sp>
      <p:sp>
        <p:nvSpPr>
          <p:cNvPr id="3" name="Content Placeholder 2"/>
          <p:cNvSpPr>
            <a:spLocks noGrp="1"/>
          </p:cNvSpPr>
          <p:nvPr>
            <p:ph idx="1"/>
          </p:nvPr>
        </p:nvSpPr>
        <p:spPr>
          <a:xfrm>
            <a:off x="838200" y="1285860"/>
            <a:ext cx="10515600" cy="4891103"/>
          </a:xfrm>
        </p:spPr>
        <p:txBody>
          <a:bodyPr/>
          <a:lstStyle/>
          <a:p>
            <a:r>
              <a:rPr lang="en-GB" dirty="0"/>
              <a:t>To start Apache Tomcat server, double click on the startup.bat file under apache-tomcat/bin directory.</a:t>
            </a:r>
            <a:endParaRPr lang="en-GB" dirty="0">
              <a:ea typeface="Calibri"/>
              <a:cs typeface="Calibri"/>
            </a:endParaRPr>
          </a:p>
          <a:p>
            <a:r>
              <a:rPr lang="en-GB" dirty="0"/>
              <a:t>One Time Configuration for Apache Tomcat Server</a:t>
            </a:r>
          </a:p>
          <a:p>
            <a:r>
              <a:rPr lang="en-GB" dirty="0"/>
              <a:t>You need to perform 2 tasks:</a:t>
            </a:r>
          </a:p>
          <a:p>
            <a:r>
              <a:rPr lang="en-GB" dirty="0"/>
              <a:t>set JAVA_HOME or JRE_HOME in environment variable (It is required to start server).</a:t>
            </a:r>
          </a:p>
          <a:p>
            <a:r>
              <a:rPr lang="en-GB" dirty="0"/>
              <a:t>Change the port number of tomcat (optional). It is required if another server is running on same port (8080).</a:t>
            </a:r>
          </a:p>
          <a:p>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a:t/>
            </a:r>
            <a:br>
              <a:rPr lang="en-GB" dirty="0"/>
            </a:br>
            <a:r>
              <a:rPr lang="en-GB" dirty="0"/>
              <a:t>How to access the </a:t>
            </a:r>
            <a:r>
              <a:rPr lang="en-GB" dirty="0" err="1"/>
              <a:t>servlet</a:t>
            </a:r>
            <a:r>
              <a:rPr lang="en-GB" dirty="0"/>
              <a:t/>
            </a:r>
            <a:br>
              <a:rPr lang="en-GB" dirty="0"/>
            </a:br>
            <a:r>
              <a:rPr lang="en-US" dirty="0"/>
              <a:t/>
            </a:r>
            <a:br>
              <a:rPr lang="en-US" dirty="0"/>
            </a:br>
            <a:endParaRPr lang="en-US" dirty="0"/>
          </a:p>
        </p:txBody>
      </p:sp>
      <p:sp>
        <p:nvSpPr>
          <p:cNvPr id="3" name="Content Placeholder 2"/>
          <p:cNvSpPr>
            <a:spLocks noGrp="1"/>
          </p:cNvSpPr>
          <p:nvPr>
            <p:ph idx="1"/>
          </p:nvPr>
        </p:nvSpPr>
        <p:spPr>
          <a:xfrm>
            <a:off x="838200" y="1142984"/>
            <a:ext cx="10515600" cy="5033979"/>
          </a:xfrm>
        </p:spPr>
        <p:txBody>
          <a:bodyPr/>
          <a:lstStyle/>
          <a:p>
            <a:r>
              <a:rPr lang="en-US" dirty="0"/>
              <a:t>http://localhost:8080/demo/welcome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a:t/>
            </a:r>
            <a:br>
              <a:rPr lang="en-GB" dirty="0"/>
            </a:br>
            <a:r>
              <a:rPr lang="en-GB" dirty="0" err="1"/>
              <a:t>Servlet</a:t>
            </a:r>
            <a:r>
              <a:rPr lang="en-IN" dirty="0"/>
              <a:t/>
            </a:r>
            <a:br>
              <a:rPr lang="en-IN" dirty="0"/>
            </a:br>
            <a:endParaRPr lang="en-US" dirty="0"/>
          </a:p>
        </p:txBody>
      </p:sp>
      <p:sp>
        <p:nvSpPr>
          <p:cNvPr id="3" name="Content Placeholder 2"/>
          <p:cNvSpPr>
            <a:spLocks noGrp="1"/>
          </p:cNvSpPr>
          <p:nvPr>
            <p:ph idx="1"/>
          </p:nvPr>
        </p:nvSpPr>
        <p:spPr>
          <a:xfrm>
            <a:off x="838200" y="1071546"/>
            <a:ext cx="10515600" cy="5105417"/>
          </a:xfrm>
        </p:spPr>
        <p:txBody>
          <a:bodyPr/>
          <a:lstStyle/>
          <a:p>
            <a:r>
              <a:rPr lang="en-GB" sz="2000" b="1" dirty="0" err="1"/>
              <a:t>Servlet</a:t>
            </a:r>
            <a:r>
              <a:rPr lang="en-GB" sz="2000" dirty="0"/>
              <a:t> technology is used to create a web application (resides at server side and generates a dynamic web page).</a:t>
            </a:r>
          </a:p>
          <a:p>
            <a:r>
              <a:rPr lang="en-GB" sz="2000" dirty="0" err="1"/>
              <a:t>Servlet</a:t>
            </a:r>
            <a:r>
              <a:rPr lang="en-GB" sz="2000" dirty="0"/>
              <a:t> is an API that provides many interfaces and classes including documentation.</a:t>
            </a:r>
          </a:p>
          <a:p>
            <a:r>
              <a:rPr lang="en-GB" sz="2000" dirty="0" err="1"/>
              <a:t>Servlet</a:t>
            </a:r>
            <a:r>
              <a:rPr lang="en-GB" sz="2000" dirty="0"/>
              <a:t> is an interface that must be implemented for creating any </a:t>
            </a:r>
            <a:r>
              <a:rPr lang="en-GB" sz="2000" dirty="0" err="1"/>
              <a:t>Servlet</a:t>
            </a:r>
            <a:r>
              <a:rPr lang="en-GB" sz="2000" dirty="0"/>
              <a:t>.</a:t>
            </a:r>
          </a:p>
          <a:p>
            <a:r>
              <a:rPr lang="en-GB" sz="2000" dirty="0" err="1"/>
              <a:t>Servlet</a:t>
            </a:r>
            <a:r>
              <a:rPr lang="en-GB" sz="2000" dirty="0"/>
              <a:t> is a class that extends the capabilities of the servers and responds to the incoming requests. It can respond to any requests.</a:t>
            </a:r>
          </a:p>
          <a:p>
            <a:r>
              <a:rPr lang="en-GB" sz="2000" dirty="0" err="1"/>
              <a:t>Servlet</a:t>
            </a:r>
            <a:r>
              <a:rPr lang="en-GB" sz="2000" dirty="0"/>
              <a:t> is a web component that is deployed on the server to create a dynamic web page.</a:t>
            </a:r>
          </a:p>
          <a:p>
            <a:r>
              <a:rPr lang="en-GB" sz="2000" b="1" dirty="0" err="1"/>
              <a:t>Servlet</a:t>
            </a:r>
            <a:r>
              <a:rPr lang="en-GB" sz="2000" dirty="0"/>
              <a:t> technology is robust and scalable because of java language.</a:t>
            </a:r>
          </a:p>
          <a:p>
            <a:r>
              <a:rPr lang="en-GB" sz="2000" dirty="0"/>
              <a:t>Before </a:t>
            </a:r>
            <a:r>
              <a:rPr lang="en-GB" sz="2000" dirty="0" err="1"/>
              <a:t>Servlet</a:t>
            </a:r>
            <a:r>
              <a:rPr lang="en-GB" sz="2000" dirty="0"/>
              <a:t>, CGI (Common Gateway Interface) scripting language was common as a server-side programming language.</a:t>
            </a:r>
          </a:p>
          <a:p>
            <a:r>
              <a:rPr lang="en-US" sz="2000" dirty="0"/>
              <a:t>There are many interfaces and classes in the </a:t>
            </a:r>
            <a:r>
              <a:rPr lang="en-US" sz="2000" dirty="0" err="1"/>
              <a:t>Servlet</a:t>
            </a:r>
            <a:r>
              <a:rPr lang="en-US" sz="2000" dirty="0"/>
              <a:t> API such as </a:t>
            </a:r>
            <a:r>
              <a:rPr lang="en-US" sz="2000" dirty="0" err="1"/>
              <a:t>Servlet</a:t>
            </a:r>
            <a:r>
              <a:rPr lang="en-US" sz="2000" dirty="0"/>
              <a:t>, </a:t>
            </a:r>
            <a:r>
              <a:rPr lang="en-US" sz="2000" dirty="0" err="1"/>
              <a:t>GenericServlet</a:t>
            </a:r>
            <a:r>
              <a:rPr lang="en-US" sz="2000" dirty="0"/>
              <a:t>, </a:t>
            </a:r>
            <a:r>
              <a:rPr lang="en-US" sz="2000" dirty="0" err="1"/>
              <a:t>HttpServlet</a:t>
            </a:r>
            <a:r>
              <a:rPr lang="en-US" sz="2000" dirty="0"/>
              <a:t>, </a:t>
            </a:r>
            <a:r>
              <a:rPr lang="en-US" sz="2000" dirty="0" err="1"/>
              <a:t>ServletRequest</a:t>
            </a:r>
            <a:r>
              <a:rPr lang="en-US" sz="2000" dirty="0"/>
              <a:t>, </a:t>
            </a:r>
            <a:r>
              <a:rPr lang="en-US" sz="2000" dirty="0" err="1"/>
              <a:t>ServletResponse</a:t>
            </a:r>
            <a:r>
              <a:rPr lang="en-US" sz="2000" dirty="0"/>
              <a:t>, etc.</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 </a:t>
            </a:r>
            <a:r>
              <a:rPr lang="en-US" dirty="0" err="1"/>
              <a:t>ServletRequest</a:t>
            </a:r>
            <a:r>
              <a:rPr lang="en-US" dirty="0"/>
              <a:t> Interface</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GB" dirty="0"/>
              <a:t>An object of </a:t>
            </a:r>
            <a:r>
              <a:rPr lang="en-GB" dirty="0" err="1"/>
              <a:t>ServletRequest</a:t>
            </a:r>
            <a:r>
              <a:rPr lang="en-GB" dirty="0"/>
              <a:t> is used to provide the client request information to a </a:t>
            </a:r>
            <a:r>
              <a:rPr lang="en-GB" dirty="0" err="1"/>
              <a:t>servlet</a:t>
            </a:r>
            <a:r>
              <a:rPr lang="en-GB" dirty="0"/>
              <a:t> such as content type, content length, parameter names and values, header </a:t>
            </a:r>
            <a:r>
              <a:rPr lang="en-GB" dirty="0" err="1"/>
              <a:t>informations</a:t>
            </a:r>
            <a:r>
              <a:rPr lang="en-GB" dirty="0"/>
              <a:t>, attributes etc.</a:t>
            </a:r>
          </a:p>
          <a:p>
            <a:pPr>
              <a:buNone/>
            </a:pPr>
            <a:r>
              <a:rPr lang="en-GB" b="1" u="sng" dirty="0"/>
              <a:t>index.html</a:t>
            </a:r>
            <a:endParaRPr lang="en-GB" u="sng" dirty="0"/>
          </a:p>
          <a:p>
            <a:pPr>
              <a:buNone/>
            </a:pPr>
            <a:r>
              <a:rPr lang="en-GB" dirty="0"/>
              <a:t>&lt;form action="welcome" method="get"&gt;  </a:t>
            </a:r>
          </a:p>
          <a:p>
            <a:pPr>
              <a:buNone/>
            </a:pPr>
            <a:r>
              <a:rPr lang="en-GB" dirty="0"/>
              <a:t>Enter your name&lt;input type="text" name="name"&gt;&lt;</a:t>
            </a:r>
            <a:r>
              <a:rPr lang="en-GB" dirty="0" err="1"/>
              <a:t>br</a:t>
            </a:r>
            <a:r>
              <a:rPr lang="en-GB" dirty="0"/>
              <a:t>&gt;  </a:t>
            </a:r>
          </a:p>
          <a:p>
            <a:pPr>
              <a:buNone/>
            </a:pPr>
            <a:r>
              <a:rPr lang="en-GB" dirty="0"/>
              <a:t>&lt;input type="submit" value="login"&gt;  </a:t>
            </a:r>
          </a:p>
          <a:p>
            <a:pPr>
              <a:buNone/>
            </a:pPr>
            <a:r>
              <a:rPr lang="en-GB" dirty="0"/>
              <a:t>&lt;/form&gt;  </a:t>
            </a:r>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US" dirty="0"/>
          </a:p>
        </p:txBody>
      </p:sp>
      <p:sp>
        <p:nvSpPr>
          <p:cNvPr id="3" name="Content Placeholder 2"/>
          <p:cNvSpPr>
            <a:spLocks noGrp="1"/>
          </p:cNvSpPr>
          <p:nvPr>
            <p:ph idx="1"/>
          </p:nvPr>
        </p:nvSpPr>
        <p:spPr>
          <a:xfrm>
            <a:off x="809588" y="1500174"/>
            <a:ext cx="11187154" cy="4708528"/>
          </a:xfrm>
        </p:spPr>
        <p:txBody>
          <a:bodyPr/>
          <a:lstStyle/>
          <a:p>
            <a:r>
              <a:rPr lang="en-US" b="1" u="sng" dirty="0"/>
              <a:t>DemoServ.java</a:t>
            </a:r>
            <a:endParaRPr lang="en-US" u="sng" dirty="0"/>
          </a:p>
          <a:p>
            <a:pPr>
              <a:spcBef>
                <a:spcPts val="0"/>
              </a:spcBef>
              <a:buNone/>
            </a:pPr>
            <a:r>
              <a:rPr lang="en-US" sz="2000" b="1" dirty="0"/>
              <a:t>import</a:t>
            </a:r>
            <a:r>
              <a:rPr lang="en-US" sz="2000" dirty="0"/>
              <a:t> </a:t>
            </a:r>
            <a:r>
              <a:rPr lang="en-US" sz="2000" dirty="0" err="1"/>
              <a:t>javax.servlet.http</a:t>
            </a:r>
            <a:r>
              <a:rPr lang="en-US" sz="2000" dirty="0"/>
              <a:t>.*;  </a:t>
            </a:r>
          </a:p>
          <a:p>
            <a:pPr>
              <a:spcBef>
                <a:spcPts val="0"/>
              </a:spcBef>
              <a:buNone/>
            </a:pPr>
            <a:r>
              <a:rPr lang="en-US" sz="2000" b="1" dirty="0"/>
              <a:t>import</a:t>
            </a:r>
            <a:r>
              <a:rPr lang="en-US" sz="2000" dirty="0"/>
              <a:t> </a:t>
            </a:r>
            <a:r>
              <a:rPr lang="en-US" sz="2000" dirty="0" err="1"/>
              <a:t>javax.servlet</a:t>
            </a:r>
            <a:r>
              <a:rPr lang="en-US" sz="2000" dirty="0"/>
              <a:t>.*;  </a:t>
            </a:r>
          </a:p>
          <a:p>
            <a:pPr>
              <a:spcBef>
                <a:spcPts val="0"/>
              </a:spcBef>
              <a:buNone/>
            </a:pPr>
            <a:r>
              <a:rPr lang="en-US" sz="2000" b="1" dirty="0"/>
              <a:t>import</a:t>
            </a:r>
            <a:r>
              <a:rPr lang="en-US" sz="2000" dirty="0"/>
              <a:t> java.io.*;  </a:t>
            </a:r>
          </a:p>
          <a:p>
            <a:pPr>
              <a:spcBef>
                <a:spcPts val="0"/>
              </a:spcBef>
              <a:buNone/>
            </a:pPr>
            <a:r>
              <a:rPr lang="en-US" sz="2000" b="1" dirty="0"/>
              <a:t>public</a:t>
            </a:r>
            <a:r>
              <a:rPr lang="en-US" sz="2000" dirty="0"/>
              <a:t> </a:t>
            </a:r>
            <a:r>
              <a:rPr lang="en-US" sz="2000" b="1" dirty="0"/>
              <a:t>class</a:t>
            </a:r>
            <a:r>
              <a:rPr lang="en-US" sz="2000" dirty="0"/>
              <a:t> </a:t>
            </a:r>
            <a:r>
              <a:rPr lang="en-US" sz="2000" dirty="0" err="1"/>
              <a:t>DemoServ</a:t>
            </a:r>
            <a:r>
              <a:rPr lang="en-US" sz="2000" dirty="0"/>
              <a:t> </a:t>
            </a:r>
            <a:r>
              <a:rPr lang="en-US" sz="2000" b="1" dirty="0"/>
              <a:t>extends</a:t>
            </a:r>
            <a:r>
              <a:rPr lang="en-US" sz="2000" dirty="0"/>
              <a:t> </a:t>
            </a:r>
            <a:r>
              <a:rPr lang="en-US" sz="2000" dirty="0" err="1"/>
              <a:t>HttpServlet</a:t>
            </a:r>
            <a:r>
              <a:rPr lang="en-US" sz="2000" dirty="0"/>
              <a:t>   {  </a:t>
            </a:r>
          </a:p>
          <a:p>
            <a:pPr>
              <a:spcBef>
                <a:spcPts val="0"/>
              </a:spcBef>
              <a:buNone/>
            </a:pPr>
            <a:r>
              <a:rPr lang="en-US" sz="2000" b="1" dirty="0"/>
              <a:t>           public</a:t>
            </a:r>
            <a:r>
              <a:rPr lang="en-US" sz="2000" dirty="0"/>
              <a:t> </a:t>
            </a:r>
            <a:r>
              <a:rPr lang="en-US" sz="2000" b="1" dirty="0"/>
              <a:t>void</a:t>
            </a:r>
            <a:r>
              <a:rPr lang="en-US" sz="2000" dirty="0"/>
              <a:t> </a:t>
            </a:r>
            <a:r>
              <a:rPr lang="en-US" sz="2000" dirty="0" err="1"/>
              <a:t>doGet</a:t>
            </a:r>
            <a:r>
              <a:rPr lang="en-US" sz="2000" dirty="0"/>
              <a:t>(</a:t>
            </a:r>
            <a:r>
              <a:rPr lang="en-US" sz="2000" dirty="0" err="1"/>
              <a:t>HttpServletRequest</a:t>
            </a:r>
            <a:r>
              <a:rPr lang="en-US" sz="2000" dirty="0"/>
              <a:t> </a:t>
            </a:r>
            <a:r>
              <a:rPr lang="en-US" sz="2000" dirty="0" err="1"/>
              <a:t>req,HttpServletResponse</a:t>
            </a:r>
            <a:r>
              <a:rPr lang="en-US" sz="2000" dirty="0"/>
              <a:t> res)  </a:t>
            </a:r>
            <a:r>
              <a:rPr lang="en-US" sz="2000" b="1" dirty="0"/>
              <a:t>throws</a:t>
            </a:r>
            <a:r>
              <a:rPr lang="en-US" sz="2000" dirty="0"/>
              <a:t> </a:t>
            </a:r>
            <a:r>
              <a:rPr lang="en-US" sz="2000" dirty="0" err="1"/>
              <a:t>ServletException,IOException</a:t>
            </a:r>
            <a:r>
              <a:rPr lang="en-US" sz="2000" dirty="0"/>
              <a:t>    {  </a:t>
            </a:r>
          </a:p>
          <a:p>
            <a:pPr>
              <a:spcBef>
                <a:spcPts val="0"/>
              </a:spcBef>
              <a:buNone/>
            </a:pPr>
            <a:r>
              <a:rPr lang="en-US" sz="2000" dirty="0"/>
              <a:t>             </a:t>
            </a:r>
            <a:r>
              <a:rPr lang="en-US" sz="2000" dirty="0" err="1"/>
              <a:t>res.setContentType</a:t>
            </a:r>
            <a:r>
              <a:rPr lang="en-US" sz="2000" dirty="0"/>
              <a:t>("text/html");  </a:t>
            </a:r>
          </a:p>
          <a:p>
            <a:pPr>
              <a:spcBef>
                <a:spcPts val="0"/>
              </a:spcBef>
              <a:buNone/>
            </a:pPr>
            <a:r>
              <a:rPr lang="en-US" sz="2000" dirty="0"/>
              <a:t>             </a:t>
            </a:r>
            <a:r>
              <a:rPr lang="en-US" sz="2000" dirty="0" err="1"/>
              <a:t>PrintWriter</a:t>
            </a:r>
            <a:r>
              <a:rPr lang="en-US" sz="2000" dirty="0"/>
              <a:t> pw=</a:t>
            </a:r>
            <a:r>
              <a:rPr lang="en-US" sz="2000" dirty="0" err="1"/>
              <a:t>res.getWriter</a:t>
            </a:r>
            <a:r>
              <a:rPr lang="en-US" sz="2000" dirty="0"/>
              <a:t>();  </a:t>
            </a:r>
          </a:p>
          <a:p>
            <a:pPr>
              <a:spcBef>
                <a:spcPts val="0"/>
              </a:spcBef>
              <a:buNone/>
            </a:pPr>
            <a:r>
              <a:rPr lang="en-US" sz="2000" dirty="0"/>
              <a:t>             String name=</a:t>
            </a:r>
            <a:r>
              <a:rPr lang="en-US" sz="2000" dirty="0" err="1"/>
              <a:t>req.getParameter</a:t>
            </a:r>
            <a:r>
              <a:rPr lang="en-US" sz="2000" dirty="0"/>
              <a:t>("name");//will return value  </a:t>
            </a:r>
          </a:p>
          <a:p>
            <a:pPr>
              <a:spcBef>
                <a:spcPts val="0"/>
              </a:spcBef>
              <a:buNone/>
            </a:pPr>
            <a:r>
              <a:rPr lang="en-US" sz="2000" dirty="0"/>
              <a:t>             </a:t>
            </a:r>
            <a:r>
              <a:rPr lang="en-US" sz="2000" dirty="0" err="1"/>
              <a:t>pw.println</a:t>
            </a:r>
            <a:r>
              <a:rPr lang="en-US" sz="2000" dirty="0"/>
              <a:t>("Welcome "+name);  </a:t>
            </a:r>
          </a:p>
          <a:p>
            <a:pPr>
              <a:spcBef>
                <a:spcPts val="0"/>
              </a:spcBef>
              <a:buNone/>
            </a:pPr>
            <a:r>
              <a:rPr lang="en-US" sz="2000" dirty="0"/>
              <a:t>             </a:t>
            </a:r>
            <a:r>
              <a:rPr lang="en-US" sz="2000" dirty="0" err="1"/>
              <a:t>pw.close</a:t>
            </a:r>
            <a:r>
              <a:rPr lang="en-US" sz="2000" dirty="0"/>
              <a:t>();  </a:t>
            </a:r>
          </a:p>
          <a:p>
            <a:pPr>
              <a:spcBef>
                <a:spcPts val="0"/>
              </a:spcBef>
              <a:buNone/>
            </a:pPr>
            <a:r>
              <a:rPr lang="en-US" sz="2000" dirty="0"/>
              <a:t>       }</a:t>
            </a:r>
          </a:p>
          <a:p>
            <a:pPr>
              <a:spcBef>
                <a:spcPts val="0"/>
              </a:spcBef>
              <a:buNone/>
            </a:pPr>
            <a:r>
              <a:rPr lang="en-US" sz="2000" dirty="0"/>
              <a:t>}</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RequestDispatcher</a:t>
            </a:r>
            <a:r>
              <a:rPr lang="en-US" dirty="0"/>
              <a:t> in </a:t>
            </a:r>
            <a:r>
              <a:rPr lang="en-US" dirty="0" err="1"/>
              <a:t>Servlet</a:t>
            </a:r>
            <a:r>
              <a:rPr lang="en-US" dirty="0"/>
              <a:t/>
            </a:r>
            <a:br>
              <a:rPr lang="en-US" dirty="0"/>
            </a:br>
            <a:endParaRPr lang="en-US" dirty="0"/>
          </a:p>
        </p:txBody>
      </p:sp>
      <p:sp>
        <p:nvSpPr>
          <p:cNvPr id="3" name="Content Placeholder 2"/>
          <p:cNvSpPr>
            <a:spLocks noGrp="1"/>
          </p:cNvSpPr>
          <p:nvPr>
            <p:ph idx="1"/>
          </p:nvPr>
        </p:nvSpPr>
        <p:spPr>
          <a:xfrm>
            <a:off x="838200" y="1285860"/>
            <a:ext cx="10515600" cy="4891103"/>
          </a:xfrm>
        </p:spPr>
        <p:txBody>
          <a:bodyPr/>
          <a:lstStyle/>
          <a:p>
            <a:r>
              <a:rPr lang="en-US" u="sng" dirty="0"/>
              <a:t>Methods of </a:t>
            </a:r>
            <a:r>
              <a:rPr lang="en-US" u="sng" err="1"/>
              <a:t>RequestDispatcher</a:t>
            </a:r>
            <a:r>
              <a:rPr lang="en-US" u="sng" dirty="0"/>
              <a:t> </a:t>
            </a:r>
            <a:r>
              <a:rPr lang="en-US" u="sng"/>
              <a:t>interface</a:t>
            </a:r>
          </a:p>
          <a:p>
            <a:r>
              <a:rPr lang="en-US" dirty="0"/>
              <a:t>The </a:t>
            </a:r>
            <a:r>
              <a:rPr lang="en-US" dirty="0" err="1"/>
              <a:t>RequestDispatcher</a:t>
            </a:r>
            <a:r>
              <a:rPr lang="en-US" dirty="0"/>
              <a:t> interface provides two methods. They are:</a:t>
            </a:r>
          </a:p>
          <a:p>
            <a:r>
              <a:rPr lang="en-US" b="1" dirty="0"/>
              <a:t>public void forward(</a:t>
            </a:r>
            <a:r>
              <a:rPr lang="en-US" b="1" dirty="0" err="1"/>
              <a:t>ServletRequest</a:t>
            </a:r>
            <a:r>
              <a:rPr lang="en-US" b="1" dirty="0"/>
              <a:t> </a:t>
            </a:r>
            <a:r>
              <a:rPr lang="en-US" b="1" dirty="0" err="1"/>
              <a:t>request,ServletResponse</a:t>
            </a:r>
            <a:r>
              <a:rPr lang="en-US" b="1" dirty="0"/>
              <a:t> response)throws </a:t>
            </a:r>
            <a:r>
              <a:rPr lang="en-US" b="1" dirty="0" err="1"/>
              <a:t>ServletException,java.io.IOException:</a:t>
            </a:r>
            <a:r>
              <a:rPr lang="en-US" dirty="0" err="1"/>
              <a:t>Forwards</a:t>
            </a:r>
            <a:r>
              <a:rPr lang="en-US" dirty="0"/>
              <a:t> a request from a servlet to another resource (servlet, JSP file, or HTML file) on the server.</a:t>
            </a:r>
          </a:p>
          <a:p>
            <a:r>
              <a:rPr lang="en-US" b="1" dirty="0"/>
              <a:t>public void include(</a:t>
            </a:r>
            <a:r>
              <a:rPr lang="en-US" b="1" dirty="0" err="1"/>
              <a:t>ServletRequest</a:t>
            </a:r>
            <a:r>
              <a:rPr lang="en-US" b="1" dirty="0"/>
              <a:t> </a:t>
            </a:r>
            <a:r>
              <a:rPr lang="en-US" b="1" dirty="0" err="1"/>
              <a:t>request,ServletResponse</a:t>
            </a:r>
            <a:r>
              <a:rPr lang="en-US" b="1" dirty="0"/>
              <a:t> response)throws </a:t>
            </a:r>
            <a:r>
              <a:rPr lang="en-US" b="1" dirty="0" err="1"/>
              <a:t>ServletException,java.io.IOException:</a:t>
            </a:r>
            <a:r>
              <a:rPr lang="en-US" dirty="0" err="1"/>
              <a:t>Includes</a:t>
            </a:r>
            <a:r>
              <a:rPr lang="en-US" dirty="0"/>
              <a:t> the content of a resource (servlet, JSP page, or HTML file) in the response.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357166"/>
            <a:ext cx="10515600" cy="920735"/>
          </a:xfrm>
        </p:spPr>
        <p:txBody>
          <a:bodyPr/>
          <a:lstStyle/>
          <a:p>
            <a:r>
              <a:rPr lang="en-GB" dirty="0"/>
              <a:t/>
            </a:r>
            <a:br>
              <a:rPr lang="en-GB" dirty="0"/>
            </a:br>
            <a:r>
              <a:rPr lang="en-GB" dirty="0"/>
              <a:t>forward method</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43</a:t>
            </a:fld>
            <a:endParaRPr lang="en-US" altLang="en-US"/>
          </a:p>
        </p:txBody>
      </p:sp>
      <p:pic>
        <p:nvPicPr>
          <p:cNvPr id="5" name="Content Placeholder 4" descr="forward() method of RequestDispatcher interface"/>
          <p:cNvPicPr>
            <a:picLocks noGrp="1"/>
          </p:cNvPicPr>
          <p:nvPr>
            <p:ph idx="1"/>
          </p:nvPr>
        </p:nvPicPr>
        <p:blipFill>
          <a:blip r:embed="rId2"/>
          <a:srcRect/>
          <a:stretch>
            <a:fillRect/>
          </a:stretch>
        </p:blipFill>
        <p:spPr bwMode="auto">
          <a:xfrm>
            <a:off x="3309918" y="2000240"/>
            <a:ext cx="6429375" cy="3657600"/>
          </a:xfrm>
          <a:prstGeom prst="rect">
            <a:avLst/>
          </a:prstGeom>
          <a:noFill/>
          <a:ln w="9525">
            <a:noFill/>
            <a:miter lim="800000"/>
            <a:headEnd/>
            <a:tailEnd/>
          </a:ln>
        </p:spPr>
      </p:pic>
      <p:sp>
        <p:nvSpPr>
          <p:cNvPr id="6" name="Rectangle 5"/>
          <p:cNvSpPr/>
          <p:nvPr/>
        </p:nvSpPr>
        <p:spPr>
          <a:xfrm>
            <a:off x="1523968" y="1500175"/>
            <a:ext cx="7620032" cy="646331"/>
          </a:xfrm>
          <a:prstGeom prst="rect">
            <a:avLst/>
          </a:prstGeom>
        </p:spPr>
        <p:txBody>
          <a:bodyPr wrap="square">
            <a:spAutoFit/>
          </a:bodyPr>
          <a:lstStyle/>
          <a:p>
            <a:r>
              <a:rPr lang="en-GB" dirty="0"/>
              <a:t>response of second </a:t>
            </a:r>
            <a:r>
              <a:rPr lang="en-GB" dirty="0" err="1"/>
              <a:t>servlet</a:t>
            </a:r>
            <a:r>
              <a:rPr lang="en-GB" dirty="0"/>
              <a:t> is sent to the client. Response of the first </a:t>
            </a:r>
            <a:r>
              <a:rPr lang="en-GB" dirty="0" err="1"/>
              <a:t>servlet</a:t>
            </a:r>
            <a:r>
              <a:rPr lang="en-GB" dirty="0"/>
              <a:t> is not displayed to the user</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Include method</a:t>
            </a:r>
            <a:br>
              <a:rPr lang="en-GB" dirty="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a:t>response of second </a:t>
            </a:r>
            <a:r>
              <a:rPr lang="en-GB" dirty="0" err="1"/>
              <a:t>servlet</a:t>
            </a:r>
            <a:r>
              <a:rPr lang="en-GB" dirty="0"/>
              <a:t> is included in the response of the first </a:t>
            </a:r>
            <a:r>
              <a:rPr lang="en-GB" dirty="0" err="1"/>
              <a:t>servlet</a:t>
            </a:r>
            <a:r>
              <a:rPr lang="en-GB" dirty="0"/>
              <a:t> that is being sent to the client.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44</a:t>
            </a:fld>
            <a:endParaRPr lang="en-US" altLang="en-US"/>
          </a:p>
        </p:txBody>
      </p:sp>
      <p:pic>
        <p:nvPicPr>
          <p:cNvPr id="5" name="Picture 4" descr="include() method of RequestDispatcher interface"/>
          <p:cNvPicPr/>
          <p:nvPr/>
        </p:nvPicPr>
        <p:blipFill>
          <a:blip r:embed="rId2"/>
          <a:srcRect/>
          <a:stretch>
            <a:fillRect/>
          </a:stretch>
        </p:blipFill>
        <p:spPr bwMode="auto">
          <a:xfrm>
            <a:off x="2452662" y="1928802"/>
            <a:ext cx="6900890" cy="3852936"/>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a:t/>
            </a:r>
            <a:br>
              <a:rPr lang="en-GB" dirty="0"/>
            </a:br>
            <a:r>
              <a:rPr lang="en-GB" dirty="0"/>
              <a:t>How to get the object of </a:t>
            </a:r>
            <a:r>
              <a:rPr lang="en-GB" dirty="0" err="1"/>
              <a:t>RequestDispatcher</a:t>
            </a:r>
            <a:r>
              <a:rPr lang="en-GB" dirty="0"/>
              <a:t/>
            </a:r>
            <a:br>
              <a:rPr lang="en-GB" dirty="0"/>
            </a:br>
            <a:endParaRPr lang="en-US" dirty="0"/>
          </a:p>
        </p:txBody>
      </p:sp>
      <p:sp>
        <p:nvSpPr>
          <p:cNvPr id="3" name="Content Placeholder 2"/>
          <p:cNvSpPr>
            <a:spLocks noGrp="1"/>
          </p:cNvSpPr>
          <p:nvPr>
            <p:ph idx="1"/>
          </p:nvPr>
        </p:nvSpPr>
        <p:spPr>
          <a:xfrm>
            <a:off x="838200" y="1214422"/>
            <a:ext cx="10515600" cy="4962541"/>
          </a:xfrm>
        </p:spPr>
        <p:txBody>
          <a:bodyPr/>
          <a:lstStyle/>
          <a:p>
            <a:r>
              <a:rPr lang="en-US" dirty="0"/>
              <a:t>The </a:t>
            </a:r>
            <a:r>
              <a:rPr lang="en-US" dirty="0" err="1"/>
              <a:t>getRequestDispatcher</a:t>
            </a:r>
            <a:r>
              <a:rPr lang="en-US" dirty="0"/>
              <a:t>() method of </a:t>
            </a:r>
            <a:r>
              <a:rPr lang="en-US" dirty="0" err="1"/>
              <a:t>ServletRequest</a:t>
            </a:r>
            <a:r>
              <a:rPr lang="en-US" dirty="0"/>
              <a:t> interface returns the object of </a:t>
            </a:r>
            <a:r>
              <a:rPr lang="en-US" dirty="0" err="1"/>
              <a:t>RequestDispatcher</a:t>
            </a:r>
            <a:r>
              <a:rPr lang="en-US" dirty="0"/>
              <a:t>. Syntax:</a:t>
            </a:r>
          </a:p>
          <a:p>
            <a:r>
              <a:rPr lang="en-US" dirty="0"/>
              <a:t>Syntax of </a:t>
            </a:r>
            <a:r>
              <a:rPr lang="en-US" dirty="0" err="1"/>
              <a:t>getRequestDispatcher</a:t>
            </a:r>
            <a:r>
              <a:rPr lang="en-US" dirty="0"/>
              <a:t> method</a:t>
            </a:r>
          </a:p>
          <a:p>
            <a:r>
              <a:rPr lang="en-US" b="1" dirty="0"/>
              <a:t>public</a:t>
            </a:r>
            <a:r>
              <a:rPr lang="en-US" dirty="0"/>
              <a:t> </a:t>
            </a:r>
            <a:r>
              <a:rPr lang="en-US" dirty="0" err="1"/>
              <a:t>RequestDispatcher</a:t>
            </a:r>
            <a:r>
              <a:rPr lang="en-US" dirty="0"/>
              <a:t> </a:t>
            </a:r>
            <a:r>
              <a:rPr lang="en-US" dirty="0" err="1"/>
              <a:t>getRequestDispatcher</a:t>
            </a:r>
            <a:r>
              <a:rPr lang="en-US" dirty="0"/>
              <a:t>(String resource);  </a:t>
            </a:r>
          </a:p>
          <a:p>
            <a:r>
              <a:rPr lang="en-US" dirty="0"/>
              <a:t>Example of using </a:t>
            </a:r>
            <a:r>
              <a:rPr lang="en-US" dirty="0" err="1"/>
              <a:t>getRequestDispatcher</a:t>
            </a:r>
            <a:r>
              <a:rPr lang="en-US" dirty="0"/>
              <a:t> method</a:t>
            </a:r>
          </a:p>
          <a:p>
            <a:r>
              <a:rPr lang="en-US" dirty="0" err="1"/>
              <a:t>RequestDispatcher</a:t>
            </a:r>
            <a:r>
              <a:rPr lang="en-US" dirty="0"/>
              <a:t> rd=</a:t>
            </a:r>
            <a:r>
              <a:rPr lang="en-US" dirty="0" err="1"/>
              <a:t>request.getRequestDispatcher</a:t>
            </a:r>
            <a:r>
              <a:rPr lang="en-US" dirty="0"/>
              <a:t>("servlet2");  </a:t>
            </a:r>
          </a:p>
          <a:p>
            <a:r>
              <a:rPr lang="en-US" dirty="0"/>
              <a:t>//servlet2 is the </a:t>
            </a:r>
            <a:r>
              <a:rPr lang="en-US" dirty="0" err="1"/>
              <a:t>url</a:t>
            </a:r>
            <a:r>
              <a:rPr lang="en-US" dirty="0"/>
              <a:t>-pattern of the second </a:t>
            </a:r>
            <a:r>
              <a:rPr lang="en-US" dirty="0" err="1"/>
              <a:t>servlet</a:t>
            </a:r>
            <a:r>
              <a:rPr lang="en-US" dirty="0"/>
              <a:t>  </a:t>
            </a:r>
          </a:p>
          <a:p>
            <a:r>
              <a:rPr lang="en-US" dirty="0" err="1"/>
              <a:t>rd.forward</a:t>
            </a:r>
            <a:r>
              <a:rPr lang="en-US" dirty="0"/>
              <a:t>(request, response);//method may be include or forward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357166"/>
            <a:ext cx="10515600" cy="1325563"/>
          </a:xfrm>
        </p:spPr>
        <p:txBody>
          <a:bodyPr/>
          <a:lstStyle/>
          <a:p>
            <a:r>
              <a:rPr lang="en-US" dirty="0"/>
              <a:t/>
            </a:r>
            <a:br>
              <a:rPr lang="en-US" dirty="0"/>
            </a:br>
            <a:r>
              <a:rPr lang="en-US" dirty="0"/>
              <a:t>Example of </a:t>
            </a:r>
            <a:r>
              <a:rPr lang="en-US" dirty="0" err="1"/>
              <a:t>RequestDispatcher</a:t>
            </a:r>
            <a:r>
              <a:rPr lang="en-US" dirty="0"/>
              <a:t> interface</a:t>
            </a:r>
            <a:br>
              <a:rPr lang="en-US" dirty="0"/>
            </a:br>
            <a:r>
              <a:rPr lang="en-GB" dirty="0"/>
              <a:t/>
            </a:r>
            <a:br>
              <a:rPr lang="en-GB" dirty="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a:t>In this example,  validating the password entered by the user. If password is </a:t>
            </a:r>
            <a:r>
              <a:rPr lang="en-GB" dirty="0" err="1"/>
              <a:t>servlet</a:t>
            </a:r>
            <a:r>
              <a:rPr lang="en-GB" dirty="0"/>
              <a:t>, it will forward the request to the </a:t>
            </a:r>
            <a:r>
              <a:rPr lang="en-GB" dirty="0" err="1"/>
              <a:t>WelcomeServlet</a:t>
            </a:r>
            <a:r>
              <a:rPr lang="en-GB" dirty="0"/>
              <a:t>, otherwise will show an error message: sorry username or password error!. In this program, we are </a:t>
            </a:r>
            <a:r>
              <a:rPr lang="en-GB" dirty="0" err="1"/>
              <a:t>cheking</a:t>
            </a:r>
            <a:r>
              <a:rPr lang="en-GB" dirty="0"/>
              <a:t> for hardcoded information.</a:t>
            </a:r>
          </a:p>
          <a:p>
            <a:r>
              <a:rPr lang="en-GB" b="1" dirty="0"/>
              <a:t>index.html file:</a:t>
            </a:r>
            <a:r>
              <a:rPr lang="en-GB" dirty="0"/>
              <a:t> for getting input from the user.</a:t>
            </a:r>
          </a:p>
          <a:p>
            <a:r>
              <a:rPr lang="en-GB" b="1" dirty="0"/>
              <a:t>Login.java file:</a:t>
            </a:r>
            <a:r>
              <a:rPr lang="en-GB" dirty="0"/>
              <a:t> a </a:t>
            </a:r>
            <a:r>
              <a:rPr lang="en-GB" dirty="0" err="1"/>
              <a:t>servlet</a:t>
            </a:r>
            <a:r>
              <a:rPr lang="en-GB" dirty="0"/>
              <a:t> class for processing the response. If password is </a:t>
            </a:r>
            <a:r>
              <a:rPr lang="en-GB" dirty="0" err="1"/>
              <a:t>servet</a:t>
            </a:r>
            <a:r>
              <a:rPr lang="en-GB" dirty="0"/>
              <a:t>, it will forward the request to the welcome </a:t>
            </a:r>
            <a:r>
              <a:rPr lang="en-GB" dirty="0" err="1"/>
              <a:t>servlet</a:t>
            </a:r>
            <a:r>
              <a:rPr lang="en-GB" dirty="0"/>
              <a:t>.</a:t>
            </a:r>
          </a:p>
          <a:p>
            <a:r>
              <a:rPr lang="en-GB" b="1" dirty="0"/>
              <a:t>WelcomeServlet.java file:</a:t>
            </a:r>
            <a:r>
              <a:rPr lang="en-GB" dirty="0"/>
              <a:t> a </a:t>
            </a:r>
            <a:r>
              <a:rPr lang="en-GB" dirty="0" err="1"/>
              <a:t>servlet</a:t>
            </a:r>
            <a:r>
              <a:rPr lang="en-GB" dirty="0"/>
              <a:t> class for displaying the welcome message.</a:t>
            </a:r>
          </a:p>
          <a:p>
            <a:r>
              <a:rPr lang="en-GB" b="1" dirty="0"/>
              <a:t>web.xml file:</a:t>
            </a:r>
            <a:r>
              <a:rPr lang="en-GB" dirty="0"/>
              <a:t> a deployment descriptor file that contains the information about the </a:t>
            </a:r>
            <a:r>
              <a:rPr lang="en-GB" dirty="0" err="1"/>
              <a:t>servlet</a:t>
            </a:r>
            <a:r>
              <a:rPr lang="en-GB" dirty="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46</a:t>
            </a:fld>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Example</a:t>
            </a:r>
            <a:br>
              <a:rPr lang="en-GB" dirty="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47</a:t>
            </a:fld>
            <a:endParaRPr lang="en-US" altLang="en-US"/>
          </a:p>
        </p:txBody>
      </p:sp>
      <p:pic>
        <p:nvPicPr>
          <p:cNvPr id="5" name="Content Placeholder 4" descr="RequestDispatcher interface"/>
          <p:cNvPicPr>
            <a:picLocks noGrp="1"/>
          </p:cNvPicPr>
          <p:nvPr>
            <p:ph idx="1"/>
          </p:nvPr>
        </p:nvPicPr>
        <p:blipFill>
          <a:blip r:embed="rId2"/>
          <a:srcRect/>
          <a:stretch>
            <a:fillRect/>
          </a:stretch>
        </p:blipFill>
        <p:spPr bwMode="auto">
          <a:xfrm>
            <a:off x="2638425" y="1850231"/>
            <a:ext cx="6915150" cy="376237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br>
              <a:rPr lang="en-GB" dirty="0"/>
            </a:br>
            <a:endParaRPr lang="en-US" dirty="0"/>
          </a:p>
        </p:txBody>
      </p:sp>
      <p:sp>
        <p:nvSpPr>
          <p:cNvPr id="3" name="Content Placeholder 2"/>
          <p:cNvSpPr>
            <a:spLocks noGrp="1"/>
          </p:cNvSpPr>
          <p:nvPr>
            <p:ph idx="1"/>
          </p:nvPr>
        </p:nvSpPr>
        <p:spPr>
          <a:xfrm>
            <a:off x="838200" y="1285860"/>
            <a:ext cx="10515600" cy="4891103"/>
          </a:xfrm>
        </p:spPr>
        <p:txBody>
          <a:bodyPr/>
          <a:lstStyle/>
          <a:p>
            <a:r>
              <a:rPr lang="en-US" b="1" dirty="0"/>
              <a:t>index.html</a:t>
            </a:r>
            <a:endParaRPr lang="en-US" dirty="0"/>
          </a:p>
          <a:p>
            <a:pPr>
              <a:spcBef>
                <a:spcPts val="0"/>
              </a:spcBef>
              <a:buNone/>
            </a:pPr>
            <a:r>
              <a:rPr lang="en-US" sz="2000" dirty="0"/>
              <a:t>&lt;form action="servlet1" method="post"&gt;  </a:t>
            </a:r>
          </a:p>
          <a:p>
            <a:pPr>
              <a:spcBef>
                <a:spcPts val="0"/>
              </a:spcBef>
              <a:buNone/>
            </a:pPr>
            <a:r>
              <a:rPr lang="en-US" sz="2000" dirty="0"/>
              <a:t>Name:&lt;input type="text" name="</a:t>
            </a:r>
            <a:r>
              <a:rPr lang="en-US" sz="2000" dirty="0" err="1"/>
              <a:t>userName</a:t>
            </a:r>
            <a:r>
              <a:rPr lang="en-US" sz="2000" dirty="0"/>
              <a:t>"/&gt;&lt;</a:t>
            </a:r>
            <a:r>
              <a:rPr lang="en-US" sz="2000" dirty="0" err="1"/>
              <a:t>br</a:t>
            </a:r>
            <a:r>
              <a:rPr lang="en-US" sz="2000" dirty="0"/>
              <a:t>/&gt;  </a:t>
            </a:r>
          </a:p>
          <a:p>
            <a:pPr>
              <a:spcBef>
                <a:spcPts val="0"/>
              </a:spcBef>
              <a:buNone/>
            </a:pPr>
            <a:r>
              <a:rPr lang="en-US" sz="2000" dirty="0"/>
              <a:t>Password:&lt;input type="password" name="</a:t>
            </a:r>
            <a:r>
              <a:rPr lang="en-US" sz="2000" dirty="0" err="1"/>
              <a:t>userPass</a:t>
            </a:r>
            <a:r>
              <a:rPr lang="en-US" sz="2000" dirty="0"/>
              <a:t>"/&gt;&lt;</a:t>
            </a:r>
            <a:r>
              <a:rPr lang="en-US" sz="2000" dirty="0" err="1"/>
              <a:t>br</a:t>
            </a:r>
            <a:r>
              <a:rPr lang="en-US" sz="2000" dirty="0"/>
              <a:t>/&gt;  </a:t>
            </a:r>
          </a:p>
          <a:p>
            <a:pPr>
              <a:spcBef>
                <a:spcPts val="0"/>
              </a:spcBef>
              <a:buNone/>
            </a:pPr>
            <a:r>
              <a:rPr lang="en-US" sz="2000" dirty="0"/>
              <a:t>&lt;input type="submit" value="login"/&gt;  </a:t>
            </a:r>
          </a:p>
          <a:p>
            <a:pPr>
              <a:spcBef>
                <a:spcPts val="0"/>
              </a:spcBef>
              <a:buNone/>
            </a:pPr>
            <a:r>
              <a:rPr lang="en-US" sz="2000" dirty="0"/>
              <a:t>&lt;/form&gt;  </a:t>
            </a:r>
          </a:p>
          <a:p>
            <a:r>
              <a:rPr lang="en-US" b="1" dirty="0"/>
              <a:t>Login.java</a:t>
            </a:r>
            <a:endParaRPr lang="en-US" dirty="0"/>
          </a:p>
          <a:p>
            <a:pPr>
              <a:spcBef>
                <a:spcPts val="0"/>
              </a:spcBef>
              <a:buNone/>
            </a:pPr>
            <a:r>
              <a:rPr lang="en-US" sz="2000" b="1" dirty="0"/>
              <a:t>import</a:t>
            </a:r>
            <a:r>
              <a:rPr lang="en-US" sz="2000" dirty="0"/>
              <a:t> java.io.*;  </a:t>
            </a:r>
          </a:p>
          <a:p>
            <a:pPr>
              <a:spcBef>
                <a:spcPts val="0"/>
              </a:spcBef>
              <a:buNone/>
            </a:pPr>
            <a:r>
              <a:rPr lang="en-US" sz="2000" b="1" dirty="0"/>
              <a:t>import</a:t>
            </a:r>
            <a:r>
              <a:rPr lang="en-US" sz="2000" dirty="0"/>
              <a:t> </a:t>
            </a:r>
            <a:r>
              <a:rPr lang="en-US" sz="2000" dirty="0" err="1"/>
              <a:t>javax.servlet</a:t>
            </a:r>
            <a:r>
              <a:rPr lang="en-US" sz="2000" dirty="0"/>
              <a:t>.*;  </a:t>
            </a:r>
          </a:p>
          <a:p>
            <a:pPr>
              <a:spcBef>
                <a:spcPts val="0"/>
              </a:spcBef>
              <a:buNone/>
            </a:pPr>
            <a:r>
              <a:rPr lang="en-US" sz="2000" b="1" dirty="0"/>
              <a:t>import</a:t>
            </a:r>
            <a:r>
              <a:rPr lang="en-US" sz="2000" dirty="0"/>
              <a:t> </a:t>
            </a:r>
            <a:r>
              <a:rPr lang="en-US" sz="2000" dirty="0" err="1"/>
              <a:t>javax.servlet.http</a:t>
            </a:r>
            <a:r>
              <a:rPr lang="en-US" sz="2000" dirty="0"/>
              <a:t>.*;  </a:t>
            </a:r>
          </a:p>
          <a:p>
            <a:pPr>
              <a:spcBef>
                <a:spcPts val="0"/>
              </a:spcBef>
              <a:buNone/>
            </a:pPr>
            <a:r>
              <a:rPr lang="en-US" sz="2000" dirty="0"/>
              <a:t> </a:t>
            </a:r>
          </a:p>
          <a:p>
            <a:pPr>
              <a:spcBef>
                <a:spcPts val="0"/>
              </a:spcBef>
              <a:buNone/>
            </a:pPr>
            <a:r>
              <a:rPr lang="en-US" sz="2000" b="1" dirty="0"/>
              <a:t>public </a:t>
            </a:r>
            <a:r>
              <a:rPr lang="en-US" sz="2000" dirty="0"/>
              <a:t> </a:t>
            </a:r>
            <a:r>
              <a:rPr lang="en-US" sz="2000" b="1" dirty="0"/>
              <a:t>class</a:t>
            </a:r>
            <a:r>
              <a:rPr lang="en-US" sz="2000" dirty="0"/>
              <a:t> Login </a:t>
            </a:r>
            <a:r>
              <a:rPr lang="en-US" sz="2000" b="1" dirty="0"/>
              <a:t>extends</a:t>
            </a:r>
            <a:r>
              <a:rPr lang="en-US" sz="2000" dirty="0"/>
              <a:t> </a:t>
            </a:r>
            <a:r>
              <a:rPr lang="en-US" sz="2000" dirty="0" err="1"/>
              <a:t>HttpServlet</a:t>
            </a:r>
            <a:r>
              <a:rPr lang="en-US" sz="2000" dirty="0"/>
              <a:t> {  </a:t>
            </a:r>
          </a:p>
          <a:p>
            <a:pPr>
              <a:spcBef>
                <a:spcPts val="0"/>
              </a:spcBef>
              <a:buNone/>
            </a:pPr>
            <a:r>
              <a:rPr lang="en-US" sz="2000" dirty="0"/>
              <a:t>           </a:t>
            </a:r>
            <a:r>
              <a:rPr lang="en-US" sz="2000" b="1" dirty="0"/>
              <a:t>public</a:t>
            </a:r>
            <a:r>
              <a:rPr lang="en-US" sz="2000" dirty="0"/>
              <a:t> </a:t>
            </a:r>
            <a:r>
              <a:rPr lang="en-US" sz="2000" b="1" dirty="0"/>
              <a:t>void</a:t>
            </a:r>
            <a:r>
              <a:rPr lang="en-US" sz="2000" dirty="0"/>
              <a:t> </a:t>
            </a:r>
            <a:r>
              <a:rPr lang="en-US" sz="2000" dirty="0" err="1"/>
              <a:t>doPost</a:t>
            </a:r>
            <a:r>
              <a:rPr lang="en-US" sz="2000" dirty="0"/>
              <a:t>(</a:t>
            </a:r>
            <a:r>
              <a:rPr lang="en-US" sz="2000" dirty="0" err="1"/>
              <a:t>HttpServletRequest</a:t>
            </a:r>
            <a:r>
              <a:rPr lang="en-US" sz="2000" dirty="0"/>
              <a:t> request, </a:t>
            </a:r>
            <a:r>
              <a:rPr lang="en-US" sz="2000" dirty="0" err="1"/>
              <a:t>HttpServletResponse</a:t>
            </a:r>
            <a:r>
              <a:rPr lang="en-US" sz="2000" dirty="0"/>
              <a:t> response)  </a:t>
            </a:r>
          </a:p>
          <a:p>
            <a:pPr>
              <a:spcBef>
                <a:spcPts val="0"/>
              </a:spcBef>
              <a:buNone/>
            </a:pPr>
            <a:r>
              <a:rPr lang="en-US" sz="2000" dirty="0"/>
              <a:t>        </a:t>
            </a:r>
            <a:r>
              <a:rPr lang="en-US" sz="2000" b="1" dirty="0"/>
              <a:t>throws</a:t>
            </a:r>
            <a:r>
              <a:rPr lang="en-US" sz="2000" dirty="0"/>
              <a:t> </a:t>
            </a:r>
            <a:r>
              <a:rPr lang="en-US" sz="2000" dirty="0" err="1"/>
              <a:t>ServletException</a:t>
            </a:r>
            <a:r>
              <a:rPr lang="en-US" sz="2000" dirty="0"/>
              <a:t>, </a:t>
            </a:r>
            <a:r>
              <a:rPr lang="en-US" sz="2000" dirty="0" err="1"/>
              <a:t>IOException</a:t>
            </a:r>
            <a:r>
              <a:rPr lang="en-US" sz="2000" dirty="0"/>
              <a:t> {  </a:t>
            </a:r>
          </a:p>
          <a:p>
            <a:pPr>
              <a:spcBef>
                <a:spcPts val="0"/>
              </a:spcBef>
              <a:buNone/>
            </a:pPr>
            <a:r>
              <a:rPr lang="en-US" sz="2000" dirty="0"/>
              <a:t>                   </a:t>
            </a:r>
            <a:r>
              <a:rPr lang="en-US" sz="2000" dirty="0" err="1"/>
              <a:t>response.setContentType</a:t>
            </a:r>
            <a:r>
              <a:rPr lang="en-US" sz="2000" dirty="0"/>
              <a:t>("text/html");  </a:t>
            </a:r>
          </a:p>
          <a:p>
            <a:pPr>
              <a:spcBef>
                <a:spcPts val="0"/>
              </a:spcBef>
              <a:buNone/>
            </a:pPr>
            <a:r>
              <a:rPr lang="en-US" sz="2000" dirty="0"/>
              <a:t>                  </a:t>
            </a:r>
            <a:r>
              <a:rPr lang="en-US" sz="2000" dirty="0" err="1"/>
              <a:t>PrintWriter</a:t>
            </a:r>
            <a:r>
              <a:rPr lang="en-US" sz="2000" dirty="0"/>
              <a:t> out = </a:t>
            </a:r>
            <a:r>
              <a:rPr lang="en-US" sz="2000" dirty="0" err="1"/>
              <a:t>response.getWriter</a:t>
            </a:r>
            <a:r>
              <a:rPr lang="en-US" sz="2000" dirty="0"/>
              <a:t>();  </a:t>
            </a:r>
          </a:p>
          <a:p>
            <a:pPr>
              <a:spcBef>
                <a:spcPts val="0"/>
              </a:spcBef>
              <a:buNone/>
            </a:pPr>
            <a:r>
              <a:rPr lang="en-US" sz="2000" dirty="0"/>
              <a:t>                   String n=</a:t>
            </a:r>
            <a:r>
              <a:rPr lang="en-US" sz="2000" dirty="0" err="1"/>
              <a:t>request.getParameter</a:t>
            </a:r>
            <a:r>
              <a:rPr lang="en-US" sz="2000" dirty="0"/>
              <a:t>("</a:t>
            </a:r>
            <a:r>
              <a:rPr lang="en-US" sz="2000" dirty="0" err="1"/>
              <a:t>userName</a:t>
            </a:r>
            <a:r>
              <a:rPr lang="en-US" sz="2000" dirty="0"/>
              <a:t>");  </a:t>
            </a:r>
          </a:p>
          <a:p>
            <a:pPr>
              <a:spcBef>
                <a:spcPts val="0"/>
              </a:spcBef>
              <a:buNone/>
            </a:pPr>
            <a:r>
              <a:rPr lang="en-US" sz="2000" dirty="0"/>
              <a:t>                   String p=</a:t>
            </a:r>
            <a:r>
              <a:rPr lang="en-US" sz="2000" dirty="0" err="1"/>
              <a:t>request.getParameter</a:t>
            </a:r>
            <a:r>
              <a:rPr lang="en-US" sz="2000" dirty="0"/>
              <a:t>("</a:t>
            </a:r>
            <a:r>
              <a:rPr lang="en-US" sz="2000" dirty="0" err="1"/>
              <a:t>userPass</a:t>
            </a:r>
            <a:r>
              <a:rPr lang="en-US" sz="2000" dirty="0"/>
              <a:t>");  </a:t>
            </a:r>
          </a:p>
          <a:p>
            <a:pPr>
              <a:spcBef>
                <a:spcPts val="0"/>
              </a:spcBef>
              <a:buNone/>
            </a:pPr>
            <a:r>
              <a:rPr lang="en-US" sz="2000" dirty="0"/>
              <a:t>                   </a:t>
            </a:r>
            <a:r>
              <a:rPr lang="en-US" sz="2000" b="1" dirty="0"/>
              <a:t>if</a:t>
            </a:r>
            <a:r>
              <a:rPr lang="en-US" sz="2000" dirty="0"/>
              <a:t>(</a:t>
            </a:r>
            <a:r>
              <a:rPr lang="en-US" sz="2000" dirty="0" err="1"/>
              <a:t>p.equals</a:t>
            </a:r>
            <a:r>
              <a:rPr lang="en-US" sz="2000" dirty="0"/>
              <a:t>("</a:t>
            </a:r>
            <a:r>
              <a:rPr lang="en-US" sz="2000" dirty="0" err="1"/>
              <a:t>servlet</a:t>
            </a:r>
            <a:r>
              <a:rPr lang="en-US" sz="2000" dirty="0"/>
              <a:t>") {  </a:t>
            </a:r>
          </a:p>
          <a:p>
            <a:pPr>
              <a:spcBef>
                <a:spcPts val="0"/>
              </a:spcBef>
              <a:buNone/>
            </a:pPr>
            <a:r>
              <a:rPr lang="en-US" sz="2000" dirty="0"/>
              <a:t>                         </a:t>
            </a:r>
            <a:r>
              <a:rPr lang="en-US" sz="2000" dirty="0" err="1"/>
              <a:t>RequestDispatcher</a:t>
            </a:r>
            <a:r>
              <a:rPr lang="en-US" sz="2000" dirty="0"/>
              <a:t> rd=</a:t>
            </a:r>
            <a:r>
              <a:rPr lang="en-US" sz="2000" dirty="0" err="1"/>
              <a:t>request.getRequestDispatcher</a:t>
            </a:r>
            <a:r>
              <a:rPr lang="en-US" sz="2000" dirty="0"/>
              <a:t>("servlet2");  </a:t>
            </a:r>
          </a:p>
          <a:p>
            <a:pPr>
              <a:spcBef>
                <a:spcPts val="0"/>
              </a:spcBef>
              <a:buNone/>
            </a:pPr>
            <a:r>
              <a:rPr lang="en-US" sz="2000" dirty="0"/>
              <a:t>                         </a:t>
            </a:r>
            <a:r>
              <a:rPr lang="en-US" sz="2000" dirty="0" err="1"/>
              <a:t>rd.forward</a:t>
            </a:r>
            <a:r>
              <a:rPr lang="en-US" sz="2000" dirty="0"/>
              <a:t>(request, response);  </a:t>
            </a:r>
          </a:p>
          <a:p>
            <a:pPr>
              <a:spcBef>
                <a:spcPts val="0"/>
              </a:spcBef>
              <a:buNone/>
            </a:pPr>
            <a:r>
              <a:rPr lang="en-US" sz="2000" dirty="0"/>
              <a:t>                    }  </a:t>
            </a:r>
          </a:p>
          <a:p>
            <a:pPr>
              <a:spcBef>
                <a:spcPts val="0"/>
              </a:spcBef>
              <a:buNone/>
            </a:pPr>
            <a:r>
              <a:rPr lang="en-US" sz="2000" dirty="0"/>
              <a:t>                  </a:t>
            </a:r>
            <a:r>
              <a:rPr lang="en-US" sz="2000" b="1" dirty="0"/>
              <a:t>else </a:t>
            </a:r>
            <a:r>
              <a:rPr lang="en-US" sz="2000" dirty="0"/>
              <a:t>{  </a:t>
            </a:r>
          </a:p>
          <a:p>
            <a:pPr>
              <a:spcBef>
                <a:spcPts val="0"/>
              </a:spcBef>
              <a:buNone/>
            </a:pPr>
            <a:r>
              <a:rPr lang="en-US" sz="2000" dirty="0"/>
              <a:t>                         </a:t>
            </a:r>
            <a:r>
              <a:rPr lang="en-US" sz="2000" dirty="0" err="1"/>
              <a:t>out.print</a:t>
            </a:r>
            <a:r>
              <a:rPr lang="en-US" sz="2000" dirty="0"/>
              <a:t>("Sorry </a:t>
            </a:r>
            <a:r>
              <a:rPr lang="en-US" sz="2000" dirty="0" err="1"/>
              <a:t>UserName</a:t>
            </a:r>
            <a:r>
              <a:rPr lang="en-US" sz="2000" dirty="0"/>
              <a:t> or Password Error!");  </a:t>
            </a:r>
          </a:p>
          <a:p>
            <a:pPr>
              <a:spcBef>
                <a:spcPts val="0"/>
              </a:spcBef>
              <a:buNone/>
            </a:pPr>
            <a:r>
              <a:rPr lang="en-US" sz="2000" dirty="0"/>
              <a:t>                         </a:t>
            </a:r>
            <a:r>
              <a:rPr lang="en-US" sz="2000" dirty="0" err="1"/>
              <a:t>RequestDispatcher</a:t>
            </a:r>
            <a:r>
              <a:rPr lang="en-US" sz="2000" dirty="0"/>
              <a:t> rd=</a:t>
            </a:r>
            <a:r>
              <a:rPr lang="en-US" sz="2000" dirty="0" err="1"/>
              <a:t>request.getRequestDispatcher</a:t>
            </a:r>
            <a:r>
              <a:rPr lang="en-US" sz="2000" dirty="0"/>
              <a:t>("/index.html");  </a:t>
            </a:r>
          </a:p>
          <a:p>
            <a:pPr>
              <a:spcBef>
                <a:spcPts val="0"/>
              </a:spcBef>
              <a:buNone/>
            </a:pPr>
            <a:r>
              <a:rPr lang="en-US" sz="2000" dirty="0"/>
              <a:t>                        </a:t>
            </a:r>
            <a:r>
              <a:rPr lang="en-US" sz="2000" dirty="0" err="1"/>
              <a:t>rd.include</a:t>
            </a:r>
            <a:r>
              <a:rPr lang="en-US" sz="2000" dirty="0"/>
              <a:t>(request, response);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48</a:t>
            </a:fld>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310" y="218118"/>
            <a:ext cx="11361106" cy="4351338"/>
          </a:xfrm>
        </p:spPr>
        <p:txBody>
          <a:bodyPr/>
          <a:lstStyle/>
          <a:p>
            <a:r>
              <a:rPr lang="en-US" b="1" u="sng" dirty="0"/>
              <a:t>WelcomeServlet.java</a:t>
            </a:r>
            <a:endParaRPr lang="en-US" u="sng" dirty="0"/>
          </a:p>
          <a:p>
            <a:pPr>
              <a:spcBef>
                <a:spcPts val="0"/>
              </a:spcBef>
              <a:buNone/>
            </a:pPr>
            <a:r>
              <a:rPr lang="en-US" sz="2000" b="1" dirty="0"/>
              <a:t>import</a:t>
            </a:r>
            <a:r>
              <a:rPr lang="en-US" sz="2000" dirty="0"/>
              <a:t> java.io.*;  </a:t>
            </a:r>
          </a:p>
          <a:p>
            <a:pPr>
              <a:spcBef>
                <a:spcPts val="0"/>
              </a:spcBef>
              <a:buNone/>
            </a:pPr>
            <a:r>
              <a:rPr lang="en-US" sz="2000" b="1" dirty="0"/>
              <a:t>import</a:t>
            </a:r>
            <a:r>
              <a:rPr lang="en-US" sz="2000" dirty="0"/>
              <a:t> </a:t>
            </a:r>
            <a:r>
              <a:rPr lang="en-US" sz="2000" dirty="0" err="1"/>
              <a:t>javax.servlet</a:t>
            </a:r>
            <a:r>
              <a:rPr lang="en-US" sz="2000" dirty="0"/>
              <a:t>.*;  </a:t>
            </a:r>
          </a:p>
          <a:p>
            <a:pPr>
              <a:spcBef>
                <a:spcPts val="0"/>
              </a:spcBef>
              <a:buNone/>
            </a:pPr>
            <a:r>
              <a:rPr lang="en-US" sz="2000" b="1" dirty="0"/>
              <a:t>import</a:t>
            </a:r>
            <a:r>
              <a:rPr lang="en-US" sz="2000" dirty="0"/>
              <a:t> </a:t>
            </a:r>
            <a:r>
              <a:rPr lang="en-US" sz="2000" dirty="0" err="1"/>
              <a:t>javax.servlet.http</a:t>
            </a: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WelcomeServlet</a:t>
            </a:r>
            <a:r>
              <a:rPr lang="en-US" sz="2000" dirty="0"/>
              <a:t> </a:t>
            </a:r>
            <a:r>
              <a:rPr lang="en-US" sz="2000" b="1" dirty="0"/>
              <a:t>extends</a:t>
            </a:r>
            <a:r>
              <a:rPr lang="en-US" sz="2000" dirty="0"/>
              <a:t> </a:t>
            </a:r>
            <a:r>
              <a:rPr lang="en-US" sz="2000" dirty="0" err="1"/>
              <a:t>HttpServlet</a:t>
            </a:r>
            <a:r>
              <a:rPr lang="en-US" sz="2000" dirty="0"/>
              <a:t> {  </a:t>
            </a:r>
          </a:p>
          <a:p>
            <a:pPr>
              <a:spcBef>
                <a:spcPts val="0"/>
              </a:spcBef>
              <a:buNone/>
            </a:pPr>
            <a:r>
              <a:rPr lang="en-US" sz="2000" dirty="0"/>
              <a:t>  </a:t>
            </a:r>
          </a:p>
          <a:p>
            <a:pPr>
              <a:spcBef>
                <a:spcPts val="0"/>
              </a:spcBef>
              <a:buNone/>
            </a:pPr>
            <a:r>
              <a:rPr lang="en-US" sz="2000" dirty="0"/>
              <a:t>   </a:t>
            </a:r>
            <a:r>
              <a:rPr lang="en-US" sz="2000" b="1" dirty="0"/>
              <a:t>public</a:t>
            </a:r>
            <a:r>
              <a:rPr lang="en-US" sz="2000" dirty="0"/>
              <a:t> </a:t>
            </a:r>
            <a:r>
              <a:rPr lang="en-US" sz="2000" b="1" dirty="0"/>
              <a:t>void</a:t>
            </a:r>
            <a:r>
              <a:rPr lang="en-US" sz="2000" dirty="0"/>
              <a:t> </a:t>
            </a:r>
            <a:r>
              <a:rPr lang="en-US" sz="2000" dirty="0" err="1"/>
              <a:t>doPost</a:t>
            </a:r>
            <a:r>
              <a:rPr lang="en-US" sz="2000" dirty="0"/>
              <a:t>(</a:t>
            </a:r>
            <a:r>
              <a:rPr lang="en-US" sz="2000" dirty="0" err="1"/>
              <a:t>HttpServletRequest</a:t>
            </a:r>
            <a:r>
              <a:rPr lang="en-US" sz="2000" dirty="0"/>
              <a:t> request, </a:t>
            </a:r>
            <a:r>
              <a:rPr lang="en-US" sz="2000" dirty="0" err="1"/>
              <a:t>HttpServletRespose</a:t>
            </a:r>
            <a:r>
              <a:rPr lang="en-US" sz="2000" dirty="0"/>
              <a:t> response)  </a:t>
            </a:r>
          </a:p>
          <a:p>
            <a:pPr>
              <a:spcBef>
                <a:spcPts val="0"/>
              </a:spcBef>
              <a:buNone/>
            </a:pPr>
            <a:r>
              <a:rPr lang="en-US" sz="2000" dirty="0"/>
              <a:t>        </a:t>
            </a:r>
            <a:r>
              <a:rPr lang="en-US" sz="2000" b="1" dirty="0"/>
              <a:t>throws</a:t>
            </a:r>
            <a:r>
              <a:rPr lang="en-US" sz="2000" dirty="0"/>
              <a:t> </a:t>
            </a:r>
            <a:r>
              <a:rPr lang="en-US" sz="2000" dirty="0" err="1"/>
              <a:t>ServletException</a:t>
            </a:r>
            <a:r>
              <a:rPr lang="en-US" sz="2000" dirty="0"/>
              <a:t>, </a:t>
            </a:r>
            <a:r>
              <a:rPr lang="en-US" sz="2000" dirty="0" err="1"/>
              <a:t>IOException</a:t>
            </a:r>
            <a:r>
              <a:rPr lang="en-US" sz="2000" dirty="0"/>
              <a:t> {  </a:t>
            </a:r>
          </a:p>
          <a:p>
            <a:pPr>
              <a:spcBef>
                <a:spcPts val="0"/>
              </a:spcBef>
              <a:buNone/>
            </a:pPr>
            <a:r>
              <a:rPr lang="en-US" sz="2000" dirty="0"/>
              <a:t>  </a:t>
            </a:r>
          </a:p>
          <a:p>
            <a:pPr>
              <a:spcBef>
                <a:spcPts val="0"/>
              </a:spcBef>
              <a:buNone/>
            </a:pPr>
            <a:r>
              <a:rPr lang="en-US" sz="2000" dirty="0"/>
              <a:t>    </a:t>
            </a:r>
            <a:r>
              <a:rPr lang="en-US" sz="2000" dirty="0" err="1"/>
              <a:t>response.setContentType</a:t>
            </a:r>
            <a:r>
              <a:rPr lang="en-US" sz="2000" dirty="0"/>
              <a:t>("text/html");  </a:t>
            </a:r>
          </a:p>
          <a:p>
            <a:pPr>
              <a:spcBef>
                <a:spcPts val="0"/>
              </a:spcBef>
              <a:buNone/>
            </a:pPr>
            <a:r>
              <a:rPr lang="en-US" sz="2000" dirty="0"/>
              <a:t>    </a:t>
            </a:r>
            <a:r>
              <a:rPr lang="en-US" sz="2000" dirty="0" err="1"/>
              <a:t>PrintWriter</a:t>
            </a:r>
            <a:r>
              <a:rPr lang="en-US" sz="2000" dirty="0"/>
              <a:t> out = </a:t>
            </a:r>
            <a:r>
              <a:rPr lang="en-US" sz="2000" dirty="0" err="1"/>
              <a:t>response.getWriter</a:t>
            </a:r>
            <a:r>
              <a:rPr lang="en-US" sz="2000" dirty="0"/>
              <a:t>();  </a:t>
            </a:r>
          </a:p>
          <a:p>
            <a:pPr>
              <a:spcBef>
                <a:spcPts val="0"/>
              </a:spcBef>
              <a:buNone/>
            </a:pPr>
            <a:r>
              <a:rPr lang="en-US" sz="2000" dirty="0"/>
              <a:t>          </a:t>
            </a:r>
          </a:p>
          <a:p>
            <a:pPr>
              <a:spcBef>
                <a:spcPts val="0"/>
              </a:spcBef>
              <a:buNone/>
            </a:pPr>
            <a:r>
              <a:rPr lang="en-US" sz="2000" dirty="0"/>
              <a:t>    String n=</a:t>
            </a:r>
            <a:r>
              <a:rPr lang="en-US" sz="2000" dirty="0" err="1"/>
              <a:t>request.getParameter</a:t>
            </a:r>
            <a:r>
              <a:rPr lang="en-US" sz="2000" dirty="0"/>
              <a:t>("</a:t>
            </a:r>
            <a:r>
              <a:rPr lang="en-US" sz="2000" dirty="0" err="1"/>
              <a:t>userName</a:t>
            </a:r>
            <a:r>
              <a:rPr lang="en-US" sz="2000" dirty="0"/>
              <a:t>");  </a:t>
            </a:r>
          </a:p>
          <a:p>
            <a:pPr>
              <a:spcBef>
                <a:spcPts val="0"/>
              </a:spcBef>
              <a:buNone/>
            </a:pPr>
            <a:r>
              <a:rPr lang="en-US" sz="2000" dirty="0"/>
              <a:t>    </a:t>
            </a:r>
            <a:r>
              <a:rPr lang="en-US" sz="2000" dirty="0" err="1"/>
              <a:t>out.print</a:t>
            </a:r>
            <a:r>
              <a:rPr lang="en-US" sz="2000" dirty="0"/>
              <a:t>("Welcome "+n);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spcBef>
                <a:spcPts val="0"/>
              </a:spcBef>
              <a:buNone/>
            </a:pPr>
            <a:endParaRPr lang="en-US" sz="2000" b="1" u="sng" dirty="0">
              <a:ea typeface="Calibri"/>
              <a:cs typeface="Calibri"/>
            </a:endParaRP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 xmlns:a16="http://schemas.microsoft.com/office/drawing/2014/main" id="{022BDE4A-8A20-4A69-9C5A-581C82036A4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a:solidFill>
                  <a:schemeClr val="tx1"/>
                </a:solidFill>
                <a:latin typeface="+mj-lt"/>
                <a:ea typeface="+mj-ea"/>
                <a:cs typeface="+mj-cs"/>
              </a:rPr>
              <a:t>How servlet operates?</a:t>
            </a:r>
          </a:p>
        </p:txBody>
      </p:sp>
      <p:pic>
        <p:nvPicPr>
          <p:cNvPr id="5" name="Content Placeholder 4" descr="Servlet"/>
          <p:cNvPicPr>
            <a:picLocks noGrp="1"/>
          </p:cNvPicPr>
          <p:nvPr>
            <p:ph idx="1"/>
          </p:nvPr>
        </p:nvPicPr>
        <p:blipFill>
          <a:blip r:embed="rId2"/>
          <a:srcRect l="9601" r="17306" b="1"/>
          <a:stretch/>
        </p:blipFill>
        <p:spPr bwMode="auto">
          <a:xfrm>
            <a:off x="198741" y="2410448"/>
            <a:ext cx="5803323" cy="3890357"/>
          </a:xfrm>
          <a:prstGeom prst="rect">
            <a:avLst/>
          </a:prstGeom>
          <a:noFill/>
        </p:spPr>
      </p:pic>
      <p:pic>
        <p:nvPicPr>
          <p:cNvPr id="3" name="Picture 2" descr="Lightbox">
            <a:extLst>
              <a:ext uri="{FF2B5EF4-FFF2-40B4-BE49-F238E27FC236}">
                <a16:creationId xmlns="" xmlns:a16="http://schemas.microsoft.com/office/drawing/2014/main" id="{CE314FE2-5730-BC0F-718E-C31BA8A8EACD}"/>
              </a:ext>
            </a:extLst>
          </p:cNvPr>
          <p:cNvPicPr>
            <a:picLocks noChangeAspect="1"/>
          </p:cNvPicPr>
          <p:nvPr/>
        </p:nvPicPr>
        <p:blipFill>
          <a:blip r:embed="rId3"/>
          <a:srcRect t="1559" r="-2" b="9056"/>
          <a:stretch/>
        </p:blipFill>
        <p:spPr>
          <a:xfrm>
            <a:off x="6189934" y="2410448"/>
            <a:ext cx="5803323" cy="3890357"/>
          </a:xfrm>
          <a:prstGeom prst="rect">
            <a:avLst/>
          </a:prstGeom>
        </p:spPr>
      </p:pic>
      <p:sp>
        <p:nvSpPr>
          <p:cNvPr id="4" name="Slide Number Placeholder 3"/>
          <p:cNvSpPr>
            <a:spLocks noGrp="1"/>
          </p:cNvSpPr>
          <p:nvPr>
            <p:ph type="sldNum" sz="quarter" idx="12"/>
          </p:nvPr>
        </p:nvSpPr>
        <p:spPr>
          <a:xfrm>
            <a:off x="8610600" y="6356350"/>
            <a:ext cx="2743200" cy="365125"/>
          </a:xfrm>
        </p:spPr>
        <p:txBody>
          <a:bodyPr vert="horz" lIns="91440" tIns="45720" rIns="91440" bIns="45720" rtlCol="0" anchor="ctr">
            <a:normAutofit/>
          </a:bodyPr>
          <a:lstStyle/>
          <a:p>
            <a:pPr eaLnBrk="1" hangingPunct="1">
              <a:spcAft>
                <a:spcPts val="600"/>
              </a:spcAft>
              <a:defRPr/>
            </a:pPr>
            <a:fld id="{A01CA5F2-CD08-4EF5-BAD9-872B7BB27165}" type="slidenum">
              <a:rPr lang="en-US" altLang="en-US" smtClean="0">
                <a:latin typeface="+mn-lt"/>
              </a:rPr>
              <a:pPr eaLnBrk="1" hangingPunct="1">
                <a:spcAft>
                  <a:spcPts val="600"/>
                </a:spcAft>
                <a:defRPr/>
              </a:pPr>
              <a:t>5</a:t>
            </a:fld>
            <a:endParaRPr lang="en-US" altLang="en-US">
              <a:latin typeface="+mn-l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57DBF283-562A-973D-6D7F-3CBF094DFBBC}"/>
              </a:ext>
            </a:extLst>
          </p:cNvPr>
          <p:cNvSpPr>
            <a:spLocks noGrp="1"/>
          </p:cNvSpPr>
          <p:nvPr>
            <p:ph type="sldNum" sz="quarter" idx="12"/>
          </p:nvPr>
        </p:nvSpPr>
        <p:spPr/>
        <p:txBody>
          <a:bodyPr/>
          <a:lstStyle/>
          <a:p>
            <a:pPr>
              <a:defRPr/>
            </a:pPr>
            <a:fld id="{A01CA5F2-CD08-4EF5-BAD9-872B7BB27165}" type="slidenum">
              <a:rPr lang="en-US" altLang="en-US"/>
              <a:pPr>
                <a:defRPr/>
              </a:pPr>
              <a:t>50</a:t>
            </a:fld>
            <a:endParaRPr lang="en-US" altLang="en-US"/>
          </a:p>
        </p:txBody>
      </p:sp>
      <p:sp>
        <p:nvSpPr>
          <p:cNvPr id="5" name="TextBox 4">
            <a:extLst>
              <a:ext uri="{FF2B5EF4-FFF2-40B4-BE49-F238E27FC236}">
                <a16:creationId xmlns="" xmlns:a16="http://schemas.microsoft.com/office/drawing/2014/main" id="{68C3014A-420A-1885-7B9C-3B91FF02F633}"/>
              </a:ext>
            </a:extLst>
          </p:cNvPr>
          <p:cNvSpPr txBox="1"/>
          <p:nvPr/>
        </p:nvSpPr>
        <p:spPr>
          <a:xfrm>
            <a:off x="177383" y="564630"/>
            <a:ext cx="5728741"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latin typeface="Calibri"/>
                <a:cs typeface="Segoe UI"/>
              </a:rPr>
              <a:t>web.xml</a:t>
            </a:r>
            <a:r>
              <a:rPr lang="en-US" sz="2000" dirty="0">
                <a:latin typeface="Calibri"/>
                <a:cs typeface="Segoe UI"/>
              </a:rPr>
              <a:t>​</a:t>
            </a:r>
          </a:p>
          <a:p>
            <a:r>
              <a:rPr lang="en-US" sz="2000" dirty="0">
                <a:latin typeface="Calibri"/>
                <a:cs typeface="Segoe UI"/>
              </a:rPr>
              <a:t>&lt;web-app&gt;  ​</a:t>
            </a:r>
            <a:endParaRPr lang="en-US" sz="2000" dirty="0">
              <a:latin typeface="Calibri"/>
              <a:ea typeface="Calibri"/>
              <a:cs typeface="Segoe UI"/>
            </a:endParaRPr>
          </a:p>
          <a:p>
            <a:r>
              <a:rPr lang="en-US" sz="2000" dirty="0">
                <a:latin typeface="Calibri"/>
                <a:cs typeface="Segoe UI"/>
              </a:rPr>
              <a:t> &lt;servlet&gt;  ​</a:t>
            </a:r>
            <a:endParaRPr lang="en-US" sz="2000" dirty="0">
              <a:latin typeface="Calibri"/>
              <a:ea typeface="Calibri"/>
              <a:cs typeface="Segoe UI"/>
            </a:endParaRPr>
          </a:p>
          <a:p>
            <a:r>
              <a:rPr lang="en-US" sz="2000" dirty="0">
                <a:latin typeface="Calibri"/>
                <a:cs typeface="Segoe UI"/>
              </a:rPr>
              <a:t>    &lt;servlet-name&gt;Login&lt;/servlet-name&gt;  ​</a:t>
            </a:r>
            <a:endParaRPr lang="en-US" sz="2000" dirty="0">
              <a:latin typeface="Calibri"/>
              <a:ea typeface="Calibri"/>
              <a:cs typeface="Segoe UI"/>
            </a:endParaRPr>
          </a:p>
          <a:p>
            <a:r>
              <a:rPr lang="en-US" sz="2000" dirty="0">
                <a:latin typeface="Calibri"/>
                <a:cs typeface="Segoe UI"/>
              </a:rPr>
              <a:t>    &lt;servlet-</a:t>
            </a:r>
            <a:r>
              <a:rPr lang="en-US" sz="2000" b="1" dirty="0">
                <a:latin typeface="Calibri"/>
                <a:cs typeface="Segoe UI"/>
              </a:rPr>
              <a:t>class</a:t>
            </a:r>
            <a:r>
              <a:rPr lang="en-US" sz="2000" dirty="0">
                <a:latin typeface="Calibri"/>
                <a:cs typeface="Segoe UI"/>
              </a:rPr>
              <a:t>&gt;Login&lt;/servlet-</a:t>
            </a:r>
            <a:r>
              <a:rPr lang="en-US" sz="2000" b="1" dirty="0">
                <a:latin typeface="Calibri"/>
                <a:cs typeface="Segoe UI"/>
              </a:rPr>
              <a:t>class</a:t>
            </a:r>
            <a:r>
              <a:rPr lang="en-US" sz="2000" dirty="0">
                <a:latin typeface="Calibri"/>
                <a:cs typeface="Segoe UI"/>
              </a:rPr>
              <a:t>&gt;  ​</a:t>
            </a:r>
            <a:endParaRPr lang="en-US" sz="2000" dirty="0">
              <a:latin typeface="Calibri"/>
              <a:ea typeface="Calibri"/>
              <a:cs typeface="Segoe UI"/>
            </a:endParaRPr>
          </a:p>
          <a:p>
            <a:r>
              <a:rPr lang="en-US" sz="2000" dirty="0">
                <a:latin typeface="Calibri"/>
                <a:cs typeface="Segoe UI"/>
              </a:rPr>
              <a:t>  &lt;/servlet&gt;  ​</a:t>
            </a:r>
            <a:endParaRPr lang="en-US" sz="2000" dirty="0">
              <a:latin typeface="Calibri"/>
              <a:ea typeface="Calibri"/>
              <a:cs typeface="Segoe UI"/>
            </a:endParaRPr>
          </a:p>
          <a:p>
            <a:r>
              <a:rPr lang="en-US" sz="2000" dirty="0">
                <a:latin typeface="Calibri"/>
                <a:cs typeface="Segoe UI"/>
              </a:rPr>
              <a:t>  &lt;servlet&gt;  ​</a:t>
            </a:r>
            <a:endParaRPr lang="en-US" sz="2000" dirty="0">
              <a:latin typeface="Calibri"/>
              <a:ea typeface="Calibri"/>
              <a:cs typeface="Segoe UI"/>
            </a:endParaRPr>
          </a:p>
          <a:p>
            <a:r>
              <a:rPr lang="en-US" sz="2000" dirty="0">
                <a:latin typeface="Calibri"/>
                <a:cs typeface="Segoe UI"/>
              </a:rPr>
              <a:t>    &lt;servlet-name&gt;</a:t>
            </a:r>
            <a:r>
              <a:rPr lang="en-US" sz="2000" dirty="0" err="1">
                <a:latin typeface="Calibri"/>
                <a:cs typeface="Segoe UI"/>
              </a:rPr>
              <a:t>WelcomeServlet</a:t>
            </a:r>
            <a:r>
              <a:rPr lang="en-US" sz="2000" dirty="0">
                <a:latin typeface="Calibri"/>
                <a:cs typeface="Segoe UI"/>
              </a:rPr>
              <a:t>&lt;/servlet-name&gt;  ​</a:t>
            </a:r>
            <a:endParaRPr lang="en-US" sz="2000" dirty="0">
              <a:latin typeface="Calibri"/>
              <a:ea typeface="Calibri"/>
              <a:cs typeface="Segoe UI"/>
            </a:endParaRPr>
          </a:p>
          <a:p>
            <a:r>
              <a:rPr lang="en-US" sz="2000" dirty="0">
                <a:latin typeface="Calibri"/>
                <a:cs typeface="Segoe UI"/>
              </a:rPr>
              <a:t>    &lt;servlet-</a:t>
            </a:r>
            <a:r>
              <a:rPr lang="en-US" sz="2000" b="1" dirty="0">
                <a:latin typeface="Calibri"/>
                <a:cs typeface="Segoe UI"/>
              </a:rPr>
              <a:t>class</a:t>
            </a:r>
            <a:r>
              <a:rPr lang="en-US" sz="2000" dirty="0">
                <a:latin typeface="Calibri"/>
                <a:cs typeface="Segoe UI"/>
              </a:rPr>
              <a:t>&gt;</a:t>
            </a:r>
            <a:r>
              <a:rPr lang="en-US" sz="2000" dirty="0" err="1">
                <a:latin typeface="Calibri"/>
                <a:cs typeface="Segoe UI"/>
              </a:rPr>
              <a:t>WelcomeServlet</a:t>
            </a:r>
            <a:r>
              <a:rPr lang="en-US" sz="2000" dirty="0">
                <a:latin typeface="Calibri"/>
                <a:cs typeface="Segoe UI"/>
              </a:rPr>
              <a:t>&lt;/servlet-</a:t>
            </a:r>
            <a:r>
              <a:rPr lang="en-US" sz="2000" b="1" dirty="0">
                <a:latin typeface="Calibri"/>
                <a:cs typeface="Segoe UI"/>
              </a:rPr>
              <a:t>class</a:t>
            </a:r>
            <a:r>
              <a:rPr lang="en-US" sz="2000" dirty="0">
                <a:latin typeface="Calibri"/>
                <a:cs typeface="Segoe UI"/>
              </a:rPr>
              <a:t>&gt;  ​</a:t>
            </a:r>
            <a:endParaRPr lang="en-US" sz="2000" dirty="0">
              <a:latin typeface="Calibri"/>
              <a:ea typeface="Calibri"/>
              <a:cs typeface="Segoe UI"/>
            </a:endParaRPr>
          </a:p>
          <a:p>
            <a:r>
              <a:rPr lang="en-US" sz="2000" dirty="0">
                <a:latin typeface="Calibri"/>
                <a:cs typeface="Segoe UI"/>
              </a:rPr>
              <a:t>  &lt;/servlet&gt;  ​</a:t>
            </a:r>
            <a:endParaRPr lang="en-US" sz="2000" dirty="0">
              <a:latin typeface="Calibri"/>
              <a:ea typeface="Calibri"/>
              <a:cs typeface="Segoe UI"/>
            </a:endParaRPr>
          </a:p>
          <a:p>
            <a:r>
              <a:rPr lang="en-US" sz="2000" dirty="0">
                <a:latin typeface="Calibri"/>
                <a:cs typeface="Segoe UI"/>
              </a:rPr>
              <a:t>  ​ </a:t>
            </a:r>
            <a:endParaRPr lang="en-US" sz="2000" dirty="0">
              <a:latin typeface="Calibri"/>
              <a:ea typeface="Calibri"/>
              <a:cs typeface="Segoe UI"/>
            </a:endParaRPr>
          </a:p>
        </p:txBody>
      </p:sp>
      <p:sp>
        <p:nvSpPr>
          <p:cNvPr id="6" name="TextBox 5">
            <a:extLst>
              <a:ext uri="{FF2B5EF4-FFF2-40B4-BE49-F238E27FC236}">
                <a16:creationId xmlns="" xmlns:a16="http://schemas.microsoft.com/office/drawing/2014/main" id="{D0B77C4F-F367-E0F4-4C75-1F91BC2F5970}"/>
              </a:ext>
            </a:extLst>
          </p:cNvPr>
          <p:cNvSpPr txBox="1"/>
          <p:nvPr/>
        </p:nvSpPr>
        <p:spPr>
          <a:xfrm>
            <a:off x="5573843" y="164892"/>
            <a:ext cx="5703757"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Calibri"/>
                <a:cs typeface="Segoe UI"/>
              </a:rPr>
              <a:t> &lt;servlet-mapping&gt;  ​​</a:t>
            </a:r>
          </a:p>
          <a:p>
            <a:r>
              <a:rPr lang="en-US" sz="2000">
                <a:latin typeface="Calibri"/>
                <a:cs typeface="Segoe UI"/>
              </a:rPr>
              <a:t>    &lt;servlet-name&gt;Login&lt;/servlet-name&gt;  ​​</a:t>
            </a:r>
          </a:p>
          <a:p>
            <a:r>
              <a:rPr lang="en-US" sz="2000">
                <a:latin typeface="Calibri"/>
                <a:cs typeface="Segoe UI"/>
              </a:rPr>
              <a:t>    &lt;url-pattern&gt;/servlet1&lt;/url-pattern&gt;  ​​</a:t>
            </a:r>
          </a:p>
          <a:p>
            <a:r>
              <a:rPr lang="en-US" sz="2000">
                <a:latin typeface="Calibri"/>
                <a:cs typeface="Segoe UI"/>
              </a:rPr>
              <a:t>  &lt;/servlet-mapping&gt;  ​​</a:t>
            </a:r>
          </a:p>
          <a:p>
            <a:r>
              <a:rPr lang="en-US" sz="2000">
                <a:latin typeface="Calibri"/>
                <a:cs typeface="Segoe UI"/>
              </a:rPr>
              <a:t>  &lt;servlet-mapping&gt;  ​​</a:t>
            </a:r>
          </a:p>
          <a:p>
            <a:r>
              <a:rPr lang="en-US" sz="2000">
                <a:latin typeface="Calibri"/>
                <a:cs typeface="Segoe UI"/>
              </a:rPr>
              <a:t>    &lt;servlet-name&gt;WelcomeServlet&lt;/servlet-name&gt;  ​​</a:t>
            </a:r>
          </a:p>
          <a:p>
            <a:r>
              <a:rPr lang="en-US" sz="2000">
                <a:latin typeface="Calibri"/>
                <a:cs typeface="Segoe UI"/>
              </a:rPr>
              <a:t>    &lt;url-pattern&gt;/servlet2&lt;/url-pattern&gt;  ​​</a:t>
            </a:r>
          </a:p>
          <a:p>
            <a:r>
              <a:rPr lang="en-US" sz="2000">
                <a:latin typeface="Calibri"/>
                <a:cs typeface="Segoe UI"/>
              </a:rPr>
              <a:t>  &lt;/servlet-mapping&gt;  ​​</a:t>
            </a:r>
          </a:p>
          <a:p>
            <a:r>
              <a:rPr lang="en-US" sz="2000">
                <a:latin typeface="Calibri"/>
                <a:cs typeface="Segoe UI"/>
              </a:rPr>
              <a:t>  ​​</a:t>
            </a:r>
          </a:p>
          <a:p>
            <a:r>
              <a:rPr lang="en-US" sz="2000">
                <a:latin typeface="Calibri"/>
                <a:cs typeface="Segoe UI"/>
              </a:rPr>
              <a:t>  &lt;welcome-file-list&gt;  ​​</a:t>
            </a:r>
          </a:p>
          <a:p>
            <a:r>
              <a:rPr lang="en-US" sz="2000">
                <a:latin typeface="Calibri"/>
                <a:cs typeface="Segoe UI"/>
              </a:rPr>
              <a:t>   &lt;welcome-file&gt;index.html&lt;/welcome-file&gt;  ​​</a:t>
            </a:r>
          </a:p>
          <a:p>
            <a:r>
              <a:rPr lang="en-US" sz="2000">
                <a:latin typeface="Calibri"/>
                <a:cs typeface="Segoe UI"/>
              </a:rPr>
              <a:t>  &lt;/welcome-file-list&gt;  ​​</a:t>
            </a:r>
          </a:p>
          <a:p>
            <a:r>
              <a:rPr lang="en-US" sz="2000">
                <a:latin typeface="Calibri"/>
                <a:cs typeface="Segoe UI"/>
              </a:rPr>
              <a:t>&lt;/web-app&gt;​</a:t>
            </a:r>
          </a:p>
        </p:txBody>
      </p:sp>
    </p:spTree>
    <p:extLst>
      <p:ext uri="{BB962C8B-B14F-4D97-AF65-F5344CB8AC3E}">
        <p14:creationId xmlns:p14="http://schemas.microsoft.com/office/powerpoint/2010/main" val="3196508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SendRedirect</a:t>
            </a:r>
            <a:r>
              <a:rPr lang="en-US" dirty="0"/>
              <a:t> in </a:t>
            </a:r>
            <a:r>
              <a:rPr lang="en-US" dirty="0" err="1"/>
              <a:t>servlet</a:t>
            </a:r>
            <a:r>
              <a:rPr lang="en-US" dirty="0"/>
              <a:t/>
            </a:r>
            <a:br>
              <a:rPr lang="en-US" dirty="0"/>
            </a:br>
            <a:r>
              <a:rPr lang="en-GB" dirty="0"/>
              <a:t/>
            </a:r>
            <a:br>
              <a:rPr lang="en-GB" dirty="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a:t>The </a:t>
            </a:r>
            <a:r>
              <a:rPr lang="en-GB" b="1" dirty="0" err="1"/>
              <a:t>sendRedirect</a:t>
            </a:r>
            <a:r>
              <a:rPr lang="en-GB" b="1" dirty="0"/>
              <a:t>()</a:t>
            </a:r>
            <a:r>
              <a:rPr lang="en-GB" dirty="0"/>
              <a:t> method of </a:t>
            </a:r>
            <a:r>
              <a:rPr lang="en-GB" b="1" dirty="0" err="1"/>
              <a:t>HttpServletResponse</a:t>
            </a:r>
            <a:r>
              <a:rPr lang="en-GB" dirty="0"/>
              <a:t> interface can be used to redirect response to another resource, it may be </a:t>
            </a:r>
            <a:r>
              <a:rPr lang="en-GB" dirty="0" err="1"/>
              <a:t>servlet</a:t>
            </a:r>
            <a:r>
              <a:rPr lang="en-GB" dirty="0"/>
              <a:t>, </a:t>
            </a:r>
            <a:r>
              <a:rPr lang="en-GB" dirty="0" err="1"/>
              <a:t>jsp</a:t>
            </a:r>
            <a:r>
              <a:rPr lang="en-GB" dirty="0"/>
              <a:t> or html file.</a:t>
            </a:r>
          </a:p>
          <a:p>
            <a:r>
              <a:rPr lang="en-GB" dirty="0"/>
              <a:t>It accepts relative as well as absolute URL.</a:t>
            </a:r>
          </a:p>
          <a:p>
            <a:r>
              <a:rPr lang="en-GB" dirty="0"/>
              <a:t>It works at client side because it uses the </a:t>
            </a:r>
            <a:r>
              <a:rPr lang="en-GB" dirty="0" err="1"/>
              <a:t>url</a:t>
            </a:r>
            <a:r>
              <a:rPr lang="en-GB" dirty="0"/>
              <a:t> bar of the browser to make another request. So, it can work inside and outside the server.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51</a:t>
            </a:fld>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r>
            <a:br>
              <a:rPr lang="en-GB" dirty="0"/>
            </a:br>
            <a:r>
              <a:rPr lang="en-GB" dirty="0"/>
              <a:t>Example</a:t>
            </a:r>
            <a:br>
              <a:rPr lang="en-GB" dirty="0"/>
            </a:br>
            <a:endParaRPr lang="en-US" dirty="0"/>
          </a:p>
        </p:txBody>
      </p:sp>
      <p:sp>
        <p:nvSpPr>
          <p:cNvPr id="3" name="Content Placeholder 2"/>
          <p:cNvSpPr>
            <a:spLocks noGrp="1"/>
          </p:cNvSpPr>
          <p:nvPr>
            <p:ph idx="1"/>
          </p:nvPr>
        </p:nvSpPr>
        <p:spPr/>
        <p:txBody>
          <a:bodyPr/>
          <a:lstStyle/>
          <a:p>
            <a:pPr>
              <a:spcBef>
                <a:spcPts val="0"/>
              </a:spcBef>
            </a:pPr>
            <a:r>
              <a:rPr lang="en-US" sz="2000" b="1" u="sng" dirty="0"/>
              <a:t>DemoServlet.java</a:t>
            </a:r>
            <a:endParaRPr lang="en-GB" sz="2000" b="1" u="sng" dirty="0"/>
          </a:p>
          <a:p>
            <a:pPr>
              <a:spcBef>
                <a:spcPts val="0"/>
              </a:spcBef>
              <a:buNone/>
            </a:pPr>
            <a:r>
              <a:rPr lang="en-GB" sz="2000" dirty="0"/>
              <a:t> </a:t>
            </a:r>
            <a:r>
              <a:rPr lang="en-GB" sz="2000" b="1" dirty="0"/>
              <a:t>import</a:t>
            </a:r>
            <a:r>
              <a:rPr lang="en-GB" sz="2000" dirty="0"/>
              <a:t> java.io.*;  </a:t>
            </a:r>
          </a:p>
          <a:p>
            <a:pPr>
              <a:spcBef>
                <a:spcPts val="0"/>
              </a:spcBef>
              <a:buNone/>
            </a:pPr>
            <a:r>
              <a:rPr lang="en-GB" sz="2000" b="1" dirty="0"/>
              <a:t>import</a:t>
            </a:r>
            <a:r>
              <a:rPr lang="en-GB" sz="2000" dirty="0"/>
              <a:t> </a:t>
            </a:r>
            <a:r>
              <a:rPr lang="en-GB" sz="2000" dirty="0" err="1"/>
              <a:t>javax.servlet</a:t>
            </a:r>
            <a:r>
              <a:rPr lang="en-GB" sz="2000" dirty="0"/>
              <a:t>.*;  </a:t>
            </a:r>
          </a:p>
          <a:p>
            <a:pPr>
              <a:spcBef>
                <a:spcPts val="0"/>
              </a:spcBef>
              <a:buNone/>
            </a:pPr>
            <a:r>
              <a:rPr lang="en-GB" sz="2000" b="1" dirty="0"/>
              <a:t>import</a:t>
            </a:r>
            <a:r>
              <a:rPr lang="en-GB" sz="2000" dirty="0"/>
              <a:t> </a:t>
            </a:r>
            <a:r>
              <a:rPr lang="en-GB" sz="2000" dirty="0" err="1"/>
              <a:t>javax.servlet.http</a:t>
            </a:r>
            <a:r>
              <a:rPr lang="en-GB" sz="2000" dirty="0"/>
              <a:t>.*;  </a:t>
            </a:r>
          </a:p>
          <a:p>
            <a:pPr>
              <a:spcBef>
                <a:spcPts val="0"/>
              </a:spcBef>
              <a:buNone/>
            </a:pPr>
            <a:r>
              <a:rPr lang="en-GB" sz="2000" dirty="0"/>
              <a:t>  </a:t>
            </a:r>
          </a:p>
          <a:p>
            <a:pPr>
              <a:spcBef>
                <a:spcPts val="0"/>
              </a:spcBef>
              <a:buNone/>
            </a:pPr>
            <a:r>
              <a:rPr lang="en-GB" sz="2000" b="1" dirty="0"/>
              <a:t>public</a:t>
            </a:r>
            <a:r>
              <a:rPr lang="en-GB" sz="2000" dirty="0"/>
              <a:t> </a:t>
            </a:r>
            <a:r>
              <a:rPr lang="en-GB" sz="2000" b="1" dirty="0"/>
              <a:t>class</a:t>
            </a:r>
            <a:r>
              <a:rPr lang="en-GB" sz="2000" dirty="0"/>
              <a:t> </a:t>
            </a:r>
            <a:r>
              <a:rPr lang="en-GB" sz="2000" dirty="0" err="1"/>
              <a:t>DemoServlet</a:t>
            </a:r>
            <a:r>
              <a:rPr lang="en-GB" sz="2000" dirty="0"/>
              <a:t> </a:t>
            </a:r>
            <a:r>
              <a:rPr lang="en-GB" sz="2000" b="1" dirty="0"/>
              <a:t>extends</a:t>
            </a:r>
            <a:r>
              <a:rPr lang="en-GB" sz="2000" dirty="0"/>
              <a:t> </a:t>
            </a:r>
            <a:r>
              <a:rPr lang="en-GB" sz="2000" dirty="0" err="1"/>
              <a:t>HttpServlet</a:t>
            </a:r>
            <a:r>
              <a:rPr lang="en-GB" sz="2000" dirty="0"/>
              <a:t>{  </a:t>
            </a:r>
          </a:p>
          <a:p>
            <a:pPr>
              <a:spcBef>
                <a:spcPts val="0"/>
              </a:spcBef>
              <a:buNone/>
            </a:pPr>
            <a:r>
              <a:rPr lang="en-GB" sz="2000" b="1" dirty="0"/>
              <a:t>public</a:t>
            </a:r>
            <a:r>
              <a:rPr lang="en-GB" sz="2000" dirty="0"/>
              <a:t> </a:t>
            </a:r>
            <a:r>
              <a:rPr lang="en-GB" sz="2000" b="1" dirty="0"/>
              <a:t>void</a:t>
            </a:r>
            <a:r>
              <a:rPr lang="en-GB" sz="2000" dirty="0"/>
              <a:t> </a:t>
            </a:r>
            <a:r>
              <a:rPr lang="en-GB" sz="2000" dirty="0" err="1"/>
              <a:t>doGet</a:t>
            </a:r>
            <a:r>
              <a:rPr lang="en-GB" sz="2000" dirty="0"/>
              <a:t>(</a:t>
            </a:r>
            <a:r>
              <a:rPr lang="en-GB" sz="2000" dirty="0" err="1"/>
              <a:t>HttpServletRequest</a:t>
            </a:r>
            <a:r>
              <a:rPr lang="en-GB" sz="2000" dirty="0"/>
              <a:t> </a:t>
            </a:r>
            <a:r>
              <a:rPr lang="en-GB" sz="2000" dirty="0" err="1"/>
              <a:t>req,HttpServletResponse</a:t>
            </a:r>
            <a:r>
              <a:rPr lang="en-GB" sz="2000" dirty="0"/>
              <a:t> res)  </a:t>
            </a:r>
          </a:p>
          <a:p>
            <a:pPr>
              <a:spcBef>
                <a:spcPts val="0"/>
              </a:spcBef>
              <a:buNone/>
            </a:pPr>
            <a:r>
              <a:rPr lang="en-GB" sz="2000" b="1" dirty="0"/>
              <a:t>throws</a:t>
            </a:r>
            <a:r>
              <a:rPr lang="en-GB" sz="2000" dirty="0"/>
              <a:t> </a:t>
            </a:r>
            <a:r>
              <a:rPr lang="en-GB" sz="2000" dirty="0" err="1"/>
              <a:t>ServletException,IOException</a:t>
            </a:r>
            <a:r>
              <a:rPr lang="en-GB" sz="2000" dirty="0"/>
              <a:t>  </a:t>
            </a:r>
          </a:p>
          <a:p>
            <a:pPr>
              <a:spcBef>
                <a:spcPts val="0"/>
              </a:spcBef>
              <a:buNone/>
            </a:pPr>
            <a:r>
              <a:rPr lang="en-GB" sz="2000" dirty="0"/>
              <a:t>{  </a:t>
            </a:r>
          </a:p>
          <a:p>
            <a:pPr>
              <a:spcBef>
                <a:spcPts val="0"/>
              </a:spcBef>
              <a:buNone/>
            </a:pPr>
            <a:r>
              <a:rPr lang="en-GB" sz="2000" dirty="0" err="1"/>
              <a:t>res.setContentType</a:t>
            </a:r>
            <a:r>
              <a:rPr lang="en-GB" sz="2000" dirty="0"/>
              <a:t>("text/html");  </a:t>
            </a:r>
          </a:p>
          <a:p>
            <a:pPr>
              <a:spcBef>
                <a:spcPts val="0"/>
              </a:spcBef>
              <a:buNone/>
            </a:pPr>
            <a:r>
              <a:rPr lang="en-GB" sz="2000" dirty="0" err="1"/>
              <a:t>PrintWriter</a:t>
            </a:r>
            <a:r>
              <a:rPr lang="en-GB" sz="2000" dirty="0"/>
              <a:t> </a:t>
            </a:r>
            <a:r>
              <a:rPr lang="en-GB" sz="2000" dirty="0" err="1"/>
              <a:t>pw</a:t>
            </a:r>
            <a:r>
              <a:rPr lang="en-GB" sz="2000" dirty="0"/>
              <a:t>=</a:t>
            </a:r>
            <a:r>
              <a:rPr lang="en-GB" sz="2000" dirty="0" err="1"/>
              <a:t>res.getWriter</a:t>
            </a:r>
            <a:r>
              <a:rPr lang="en-GB" sz="2000" dirty="0"/>
              <a:t>();  </a:t>
            </a:r>
          </a:p>
          <a:p>
            <a:pPr>
              <a:spcBef>
                <a:spcPts val="0"/>
              </a:spcBef>
              <a:buNone/>
            </a:pPr>
            <a:r>
              <a:rPr lang="en-GB" sz="2000" dirty="0"/>
              <a:t>  </a:t>
            </a:r>
          </a:p>
          <a:p>
            <a:pPr>
              <a:spcBef>
                <a:spcPts val="0"/>
              </a:spcBef>
              <a:buNone/>
            </a:pPr>
            <a:r>
              <a:rPr lang="en-GB" sz="2000" dirty="0" err="1"/>
              <a:t>response.sendRedirect</a:t>
            </a:r>
            <a:r>
              <a:rPr lang="en-GB" sz="2000" dirty="0"/>
              <a:t>("http://www.google.com");  </a:t>
            </a:r>
          </a:p>
          <a:p>
            <a:pPr>
              <a:spcBef>
                <a:spcPts val="0"/>
              </a:spcBef>
              <a:buNone/>
            </a:pPr>
            <a:r>
              <a:rPr lang="en-GB" sz="2000" dirty="0"/>
              <a:t>  </a:t>
            </a:r>
          </a:p>
          <a:p>
            <a:pPr>
              <a:spcBef>
                <a:spcPts val="0"/>
              </a:spcBef>
              <a:buNone/>
            </a:pPr>
            <a:r>
              <a:rPr lang="en-GB" sz="2000" dirty="0" err="1"/>
              <a:t>pw.close</a:t>
            </a:r>
            <a:r>
              <a:rPr lang="en-GB" sz="2000" dirty="0"/>
              <a:t>();  </a:t>
            </a:r>
          </a:p>
          <a:p>
            <a:pPr>
              <a:spcBef>
                <a:spcPts val="0"/>
              </a:spcBef>
              <a:buNone/>
            </a:pPr>
            <a:r>
              <a:rPr lang="en-GB" sz="2000" dirty="0"/>
              <a:t>}}  </a:t>
            </a:r>
          </a:p>
          <a:p>
            <a:pPr>
              <a:spcBef>
                <a:spcPts val="0"/>
              </a:spcBef>
              <a:buNone/>
            </a:pPr>
            <a:r>
              <a:rPr lang="en-GB" sz="2000" dirty="0"/>
              <a:t>Creating custom </a:t>
            </a:r>
            <a:r>
              <a:rPr lang="en-GB" sz="2000" dirty="0" err="1"/>
              <a:t>google</a:t>
            </a:r>
            <a:r>
              <a:rPr lang="en-GB" sz="2000" dirty="0"/>
              <a:t> search using </a:t>
            </a:r>
            <a:r>
              <a:rPr lang="en-GB" sz="2000" dirty="0" err="1"/>
              <a:t>sendRedirect</a:t>
            </a:r>
            <a:endParaRPr lang="en-GB" sz="2000" dirty="0"/>
          </a:p>
          <a:p>
            <a:pPr>
              <a:spcBef>
                <a:spcPts val="0"/>
              </a:spcBef>
              <a:buNone/>
            </a:pPr>
            <a:r>
              <a:rPr lang="en-GB" sz="2000" dirty="0"/>
              <a:t>In this example, we are using </a:t>
            </a:r>
            <a:r>
              <a:rPr lang="en-GB" sz="2000" dirty="0" err="1"/>
              <a:t>sendRedirect</a:t>
            </a:r>
            <a:r>
              <a:rPr lang="en-GB" sz="2000" dirty="0"/>
              <a:t> method to send request to </a:t>
            </a:r>
            <a:r>
              <a:rPr lang="en-GB" sz="2000" dirty="0" err="1"/>
              <a:t>google</a:t>
            </a:r>
            <a:r>
              <a:rPr lang="en-GB" sz="2000" dirty="0"/>
              <a:t> server with the request data.</a:t>
            </a:r>
          </a:p>
          <a:p>
            <a:pPr>
              <a:spcBef>
                <a:spcPts val="0"/>
              </a:spcBef>
            </a:pPr>
            <a:r>
              <a:rPr lang="en-GB" sz="2000" b="1" i="1" u="sng" dirty="0"/>
              <a:t>index.html</a:t>
            </a:r>
          </a:p>
          <a:p>
            <a:pPr>
              <a:spcBef>
                <a:spcPts val="0"/>
              </a:spcBef>
              <a:buNone/>
            </a:pPr>
            <a:r>
              <a:rPr lang="en-GB" sz="2000" dirty="0"/>
              <a:t>&lt;!DOCTYPE html</a:t>
            </a:r>
            <a:r>
              <a:rPr lang="en-GB" sz="2000" b="1" dirty="0"/>
              <a:t>&gt;</a:t>
            </a:r>
            <a:r>
              <a:rPr lang="en-GB" sz="2000" dirty="0"/>
              <a:t>  </a:t>
            </a:r>
          </a:p>
          <a:p>
            <a:pPr>
              <a:spcBef>
                <a:spcPts val="0"/>
              </a:spcBef>
              <a:buNone/>
            </a:pPr>
            <a:r>
              <a:rPr lang="en-GB" sz="2000" b="1" dirty="0"/>
              <a:t>&lt;html&gt;</a:t>
            </a:r>
            <a:r>
              <a:rPr lang="en-GB" sz="2000" dirty="0"/>
              <a:t>  </a:t>
            </a:r>
          </a:p>
          <a:p>
            <a:pPr>
              <a:spcBef>
                <a:spcPts val="0"/>
              </a:spcBef>
              <a:buNone/>
            </a:pPr>
            <a:r>
              <a:rPr lang="en-GB" sz="2000" b="1" dirty="0"/>
              <a:t>&lt;head&gt;</a:t>
            </a:r>
            <a:r>
              <a:rPr lang="en-GB" sz="2000" dirty="0"/>
              <a:t>  </a:t>
            </a:r>
          </a:p>
          <a:p>
            <a:pPr>
              <a:spcBef>
                <a:spcPts val="0"/>
              </a:spcBef>
              <a:buNone/>
            </a:pPr>
            <a:r>
              <a:rPr lang="en-GB" sz="2000" b="1" dirty="0"/>
              <a:t>&lt;meta</a:t>
            </a:r>
            <a:r>
              <a:rPr lang="en-GB" sz="2000" dirty="0"/>
              <a:t> </a:t>
            </a:r>
            <a:r>
              <a:rPr lang="en-GB" sz="2000" dirty="0" err="1"/>
              <a:t>charset</a:t>
            </a:r>
            <a:r>
              <a:rPr lang="en-GB" sz="2000" dirty="0"/>
              <a:t>="ISO-8859-1"</a:t>
            </a:r>
            <a:r>
              <a:rPr lang="en-GB" sz="2000" b="1" dirty="0"/>
              <a:t>&gt;</a:t>
            </a:r>
            <a:r>
              <a:rPr lang="en-GB" sz="2000" dirty="0"/>
              <a:t>  </a:t>
            </a:r>
          </a:p>
          <a:p>
            <a:pPr>
              <a:spcBef>
                <a:spcPts val="0"/>
              </a:spcBef>
              <a:buNone/>
            </a:pPr>
            <a:r>
              <a:rPr lang="en-GB" sz="2000" b="1" dirty="0"/>
              <a:t>&lt;title&gt;</a:t>
            </a:r>
            <a:r>
              <a:rPr lang="en-GB" sz="2000" dirty="0" err="1"/>
              <a:t>sendRedirect</a:t>
            </a:r>
            <a:r>
              <a:rPr lang="en-GB" sz="2000" dirty="0"/>
              <a:t> example</a:t>
            </a:r>
            <a:r>
              <a:rPr lang="en-GB" sz="2000" b="1" dirty="0"/>
              <a:t>&lt;/title&gt;</a:t>
            </a:r>
            <a:r>
              <a:rPr lang="en-GB" sz="2000" dirty="0"/>
              <a:t>  </a:t>
            </a:r>
          </a:p>
          <a:p>
            <a:pPr>
              <a:spcBef>
                <a:spcPts val="0"/>
              </a:spcBef>
              <a:buNone/>
            </a:pPr>
            <a:r>
              <a:rPr lang="en-GB" sz="2000" b="1" dirty="0"/>
              <a:t>&lt;/head&gt;</a:t>
            </a:r>
            <a:r>
              <a:rPr lang="en-GB" sz="2000" dirty="0"/>
              <a:t>  </a:t>
            </a:r>
          </a:p>
          <a:p>
            <a:pPr>
              <a:spcBef>
                <a:spcPts val="0"/>
              </a:spcBef>
              <a:buNone/>
            </a:pPr>
            <a:r>
              <a:rPr lang="en-GB" sz="2000" b="1" dirty="0"/>
              <a:t>&lt;body&gt;</a:t>
            </a:r>
            <a:r>
              <a:rPr lang="en-GB" sz="2000" dirty="0"/>
              <a:t>  </a:t>
            </a:r>
          </a:p>
          <a:p>
            <a:pPr>
              <a:spcBef>
                <a:spcPts val="0"/>
              </a:spcBef>
              <a:buNone/>
            </a:pPr>
            <a:r>
              <a:rPr lang="en-GB" sz="2000" dirty="0"/>
              <a:t>  </a:t>
            </a:r>
          </a:p>
          <a:p>
            <a:pPr>
              <a:spcBef>
                <a:spcPts val="0"/>
              </a:spcBef>
              <a:buNone/>
            </a:pPr>
            <a:r>
              <a:rPr lang="en-GB" sz="2000" b="1" dirty="0"/>
              <a:t>&lt;form</a:t>
            </a:r>
            <a:r>
              <a:rPr lang="en-GB" sz="2000" dirty="0"/>
              <a:t> action="</a:t>
            </a:r>
            <a:r>
              <a:rPr lang="en-GB" sz="2000" dirty="0" err="1"/>
              <a:t>MySearcher</a:t>
            </a:r>
            <a:r>
              <a:rPr lang="en-GB" sz="2000" dirty="0"/>
              <a:t>"</a:t>
            </a:r>
            <a:r>
              <a:rPr lang="en-GB" sz="2000" b="1" dirty="0"/>
              <a:t>&gt;</a:t>
            </a:r>
            <a:r>
              <a:rPr lang="en-GB" sz="2000" dirty="0"/>
              <a:t>  </a:t>
            </a:r>
          </a:p>
          <a:p>
            <a:pPr>
              <a:spcBef>
                <a:spcPts val="0"/>
              </a:spcBef>
              <a:buNone/>
            </a:pPr>
            <a:r>
              <a:rPr lang="en-GB" sz="2000" b="1" dirty="0"/>
              <a:t>&lt;input</a:t>
            </a:r>
            <a:r>
              <a:rPr lang="en-GB" sz="2000" dirty="0"/>
              <a:t> type="text" name="name"</a:t>
            </a:r>
            <a:r>
              <a:rPr lang="en-GB" sz="2000" b="1" dirty="0"/>
              <a:t>&gt;</a:t>
            </a:r>
            <a:r>
              <a:rPr lang="en-GB" sz="2000" dirty="0"/>
              <a:t>  </a:t>
            </a:r>
          </a:p>
          <a:p>
            <a:pPr>
              <a:spcBef>
                <a:spcPts val="0"/>
              </a:spcBef>
              <a:buNone/>
            </a:pPr>
            <a:r>
              <a:rPr lang="en-GB" sz="2000" b="1" dirty="0"/>
              <a:t>&lt;input</a:t>
            </a:r>
            <a:r>
              <a:rPr lang="en-GB" sz="2000" dirty="0"/>
              <a:t> type="submit" value="Google Search"</a:t>
            </a:r>
            <a:r>
              <a:rPr lang="en-GB" sz="2000" b="1" dirty="0"/>
              <a:t>&gt;</a:t>
            </a:r>
            <a:r>
              <a:rPr lang="en-GB" sz="2000" dirty="0"/>
              <a:t>  </a:t>
            </a:r>
          </a:p>
          <a:p>
            <a:pPr>
              <a:spcBef>
                <a:spcPts val="0"/>
              </a:spcBef>
              <a:buNone/>
            </a:pPr>
            <a:r>
              <a:rPr lang="en-GB" sz="2000" b="1" dirty="0"/>
              <a:t>&lt;/form&gt;</a:t>
            </a:r>
            <a:r>
              <a:rPr lang="en-GB" sz="2000" dirty="0"/>
              <a:t>  </a:t>
            </a:r>
          </a:p>
          <a:p>
            <a:pPr>
              <a:spcBef>
                <a:spcPts val="0"/>
              </a:spcBef>
              <a:buNone/>
            </a:pPr>
            <a:r>
              <a:rPr lang="en-GB" sz="2000" dirty="0"/>
              <a:t>  </a:t>
            </a:r>
          </a:p>
          <a:p>
            <a:pPr>
              <a:spcBef>
                <a:spcPts val="0"/>
              </a:spcBef>
              <a:buNone/>
            </a:pPr>
            <a:r>
              <a:rPr lang="en-GB" sz="2000" b="1" dirty="0"/>
              <a:t>&lt;/body&gt;</a:t>
            </a:r>
            <a:r>
              <a:rPr lang="en-GB" sz="2000" dirty="0"/>
              <a:t>  </a:t>
            </a:r>
          </a:p>
          <a:p>
            <a:pPr>
              <a:spcBef>
                <a:spcPts val="0"/>
              </a:spcBef>
              <a:buNone/>
            </a:pPr>
            <a:r>
              <a:rPr lang="en-GB" sz="2000" b="1" dirty="0"/>
              <a:t>&lt;/html&gt;</a:t>
            </a:r>
            <a:r>
              <a:rPr lang="en-GB" sz="2000" dirty="0"/>
              <a:t>  </a:t>
            </a:r>
          </a:p>
          <a:p>
            <a:pPr>
              <a:spcBef>
                <a:spcPts val="0"/>
              </a:spcBef>
            </a:pPr>
            <a:r>
              <a:rPr lang="en-GB" sz="2000" b="1" i="1" u="sng" dirty="0"/>
              <a:t>MySearcher.java</a:t>
            </a:r>
          </a:p>
          <a:p>
            <a:pPr>
              <a:spcBef>
                <a:spcPts val="0"/>
              </a:spcBef>
              <a:buNone/>
            </a:pPr>
            <a:r>
              <a:rPr lang="en-GB" sz="2000" b="1" dirty="0"/>
              <a:t>import</a:t>
            </a:r>
            <a:r>
              <a:rPr lang="en-GB" sz="2000" dirty="0"/>
              <a:t> </a:t>
            </a:r>
            <a:r>
              <a:rPr lang="en-GB" sz="2000" dirty="0" err="1"/>
              <a:t>java.io.IOException</a:t>
            </a:r>
            <a:r>
              <a:rPr lang="en-GB" sz="2000" dirty="0"/>
              <a:t>;  </a:t>
            </a:r>
          </a:p>
          <a:p>
            <a:pPr>
              <a:spcBef>
                <a:spcPts val="0"/>
              </a:spcBef>
              <a:buNone/>
            </a:pPr>
            <a:r>
              <a:rPr lang="en-GB" sz="2000" b="1" dirty="0"/>
              <a:t>import</a:t>
            </a:r>
            <a:r>
              <a:rPr lang="en-GB" sz="2000" dirty="0"/>
              <a:t> </a:t>
            </a:r>
            <a:r>
              <a:rPr lang="en-GB" sz="2000" dirty="0" err="1"/>
              <a:t>javax.servlet.ServletException</a:t>
            </a:r>
            <a:r>
              <a:rPr lang="en-GB" sz="2000" dirty="0"/>
              <a:t>;  </a:t>
            </a:r>
          </a:p>
          <a:p>
            <a:pPr>
              <a:spcBef>
                <a:spcPts val="0"/>
              </a:spcBef>
              <a:buNone/>
            </a:pPr>
            <a:r>
              <a:rPr lang="en-GB" sz="2000" b="1" dirty="0"/>
              <a:t>import</a:t>
            </a:r>
            <a:r>
              <a:rPr lang="en-GB" sz="2000" dirty="0"/>
              <a:t> </a:t>
            </a:r>
            <a:r>
              <a:rPr lang="en-GB" sz="2000" dirty="0" err="1"/>
              <a:t>javax.servlet.http.HttpServlet</a:t>
            </a:r>
            <a:r>
              <a:rPr lang="en-GB" sz="2000" dirty="0"/>
              <a:t>;  </a:t>
            </a:r>
          </a:p>
          <a:p>
            <a:pPr>
              <a:spcBef>
                <a:spcPts val="0"/>
              </a:spcBef>
              <a:buNone/>
            </a:pPr>
            <a:r>
              <a:rPr lang="en-GB" sz="2000" b="1" dirty="0"/>
              <a:t>import</a:t>
            </a:r>
            <a:r>
              <a:rPr lang="en-GB" sz="2000" dirty="0"/>
              <a:t> </a:t>
            </a:r>
            <a:r>
              <a:rPr lang="en-GB" sz="2000" dirty="0" err="1"/>
              <a:t>javax.servlet.http.HttpServletRequest</a:t>
            </a:r>
            <a:r>
              <a:rPr lang="en-GB" sz="2000" dirty="0"/>
              <a:t>;  </a:t>
            </a:r>
          </a:p>
          <a:p>
            <a:pPr>
              <a:spcBef>
                <a:spcPts val="0"/>
              </a:spcBef>
              <a:buNone/>
            </a:pPr>
            <a:r>
              <a:rPr lang="en-GB" sz="2000" b="1" dirty="0"/>
              <a:t>import</a:t>
            </a:r>
            <a:r>
              <a:rPr lang="en-GB" sz="2000" dirty="0"/>
              <a:t> </a:t>
            </a:r>
            <a:r>
              <a:rPr lang="en-GB" sz="2000" dirty="0" err="1"/>
              <a:t>javax.servlet.http.HttpServletResponse</a:t>
            </a:r>
            <a:r>
              <a:rPr lang="en-GB" sz="2000" dirty="0"/>
              <a:t>;  </a:t>
            </a:r>
          </a:p>
          <a:p>
            <a:pPr>
              <a:spcBef>
                <a:spcPts val="0"/>
              </a:spcBef>
              <a:buNone/>
            </a:pPr>
            <a:r>
              <a:rPr lang="en-GB" sz="2000" dirty="0"/>
              <a:t>  </a:t>
            </a:r>
          </a:p>
          <a:p>
            <a:pPr>
              <a:spcBef>
                <a:spcPts val="0"/>
              </a:spcBef>
              <a:buNone/>
            </a:pPr>
            <a:r>
              <a:rPr lang="en-GB" sz="2000" b="1" dirty="0"/>
              <a:t>public</a:t>
            </a:r>
            <a:r>
              <a:rPr lang="en-GB" sz="2000" dirty="0"/>
              <a:t> </a:t>
            </a:r>
            <a:r>
              <a:rPr lang="en-GB" sz="2000" b="1" dirty="0"/>
              <a:t>class</a:t>
            </a:r>
            <a:r>
              <a:rPr lang="en-GB" sz="2000" dirty="0"/>
              <a:t> </a:t>
            </a:r>
            <a:r>
              <a:rPr lang="en-GB" sz="2000" dirty="0" err="1"/>
              <a:t>MySearcher</a:t>
            </a:r>
            <a:r>
              <a:rPr lang="en-GB" sz="2000" dirty="0"/>
              <a:t> </a:t>
            </a:r>
            <a:r>
              <a:rPr lang="en-GB" sz="2000" b="1" dirty="0"/>
              <a:t>extends</a:t>
            </a:r>
            <a:r>
              <a:rPr lang="en-GB" sz="2000" dirty="0"/>
              <a:t> </a:t>
            </a:r>
            <a:r>
              <a:rPr lang="en-GB" sz="2000" dirty="0" err="1"/>
              <a:t>HttpServlet</a:t>
            </a:r>
            <a:r>
              <a:rPr lang="en-GB" sz="2000" dirty="0"/>
              <a:t> {  </a:t>
            </a:r>
          </a:p>
          <a:p>
            <a:pPr>
              <a:spcBef>
                <a:spcPts val="0"/>
              </a:spcBef>
              <a:buNone/>
            </a:pPr>
            <a:r>
              <a:rPr lang="en-GB" sz="2000" dirty="0"/>
              <a:t>    </a:t>
            </a:r>
            <a:r>
              <a:rPr lang="en-GB" sz="2000" b="1" dirty="0"/>
              <a:t>protected</a:t>
            </a:r>
            <a:r>
              <a:rPr lang="en-GB" sz="2000" dirty="0"/>
              <a:t> </a:t>
            </a:r>
            <a:r>
              <a:rPr lang="en-GB" sz="2000" b="1" dirty="0"/>
              <a:t>void</a:t>
            </a:r>
            <a:r>
              <a:rPr lang="en-GB" sz="2000" dirty="0"/>
              <a:t> </a:t>
            </a:r>
            <a:r>
              <a:rPr lang="en-GB" sz="2000" dirty="0" err="1"/>
              <a:t>doGet</a:t>
            </a:r>
            <a:r>
              <a:rPr lang="en-GB" sz="2000" dirty="0"/>
              <a:t>(</a:t>
            </a:r>
            <a:r>
              <a:rPr lang="en-GB" sz="2000" dirty="0" err="1"/>
              <a:t>HttpServletRequest</a:t>
            </a:r>
            <a:r>
              <a:rPr lang="en-GB" sz="2000" dirty="0"/>
              <a:t> request, </a:t>
            </a:r>
            <a:r>
              <a:rPr lang="en-GB" sz="2000" dirty="0" err="1"/>
              <a:t>HttpServletResponse</a:t>
            </a:r>
            <a:r>
              <a:rPr lang="en-GB" sz="2000" dirty="0"/>
              <a:t> response)  </a:t>
            </a:r>
          </a:p>
          <a:p>
            <a:pPr>
              <a:spcBef>
                <a:spcPts val="0"/>
              </a:spcBef>
              <a:buNone/>
            </a:pPr>
            <a:r>
              <a:rPr lang="en-GB" sz="2000" dirty="0"/>
              <a:t>            </a:t>
            </a:r>
            <a:r>
              <a:rPr lang="en-GB" sz="2000" b="1" dirty="0"/>
              <a:t>throws</a:t>
            </a:r>
            <a:r>
              <a:rPr lang="en-GB" sz="2000" dirty="0"/>
              <a:t> </a:t>
            </a:r>
            <a:r>
              <a:rPr lang="en-GB" sz="2000" dirty="0" err="1"/>
              <a:t>ServletException</a:t>
            </a:r>
            <a:r>
              <a:rPr lang="en-GB" sz="2000" dirty="0"/>
              <a:t>, </a:t>
            </a:r>
            <a:r>
              <a:rPr lang="en-GB" sz="2000" dirty="0" err="1"/>
              <a:t>IOException</a:t>
            </a:r>
            <a:r>
              <a:rPr lang="en-GB" sz="2000" dirty="0"/>
              <a:t> {  </a:t>
            </a:r>
          </a:p>
          <a:p>
            <a:pPr>
              <a:spcBef>
                <a:spcPts val="0"/>
              </a:spcBef>
              <a:buNone/>
            </a:pPr>
            <a:r>
              <a:rPr lang="en-GB" sz="2000" dirty="0"/>
              <a:t>  </a:t>
            </a:r>
          </a:p>
          <a:p>
            <a:pPr>
              <a:spcBef>
                <a:spcPts val="0"/>
              </a:spcBef>
              <a:buNone/>
            </a:pPr>
            <a:r>
              <a:rPr lang="en-GB" sz="2000" dirty="0"/>
              <a:t>        String name=</a:t>
            </a:r>
            <a:r>
              <a:rPr lang="en-GB" sz="2000" dirty="0" err="1"/>
              <a:t>request.getParameter</a:t>
            </a:r>
            <a:r>
              <a:rPr lang="en-GB" sz="2000" dirty="0"/>
              <a:t>("name");  </a:t>
            </a:r>
          </a:p>
          <a:p>
            <a:pPr>
              <a:spcBef>
                <a:spcPts val="0"/>
              </a:spcBef>
              <a:buNone/>
            </a:pPr>
            <a:r>
              <a:rPr lang="en-GB" sz="2000" dirty="0"/>
              <a:t>        </a:t>
            </a:r>
            <a:r>
              <a:rPr lang="en-GB" sz="2000" dirty="0" err="1"/>
              <a:t>response.sendRedirect</a:t>
            </a:r>
            <a:r>
              <a:rPr lang="en-GB" sz="2000" dirty="0"/>
              <a:t>("https://www.google.co.in/#q="+name);  </a:t>
            </a:r>
          </a:p>
          <a:p>
            <a:pPr>
              <a:spcBef>
                <a:spcPts val="0"/>
              </a:spcBef>
              <a:buNone/>
            </a:pPr>
            <a:r>
              <a:rPr lang="en-GB" sz="2000" dirty="0"/>
              <a:t>    }  </a:t>
            </a:r>
          </a:p>
          <a:p>
            <a:pPr>
              <a:spcBef>
                <a:spcPts val="0"/>
              </a:spcBef>
              <a:buNone/>
            </a:pPr>
            <a:r>
              <a:rPr lang="en-GB" sz="2000" dirty="0"/>
              <a:t>}  </a:t>
            </a:r>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ServletConfig</a:t>
            </a:r>
            <a:r>
              <a:rPr lang="en-US" dirty="0"/>
              <a:t> Interface</a:t>
            </a:r>
          </a:p>
        </p:txBody>
      </p:sp>
      <p:sp>
        <p:nvSpPr>
          <p:cNvPr id="3" name="Content Placeholder 2"/>
          <p:cNvSpPr>
            <a:spLocks noGrp="1"/>
          </p:cNvSpPr>
          <p:nvPr>
            <p:ph idx="1"/>
          </p:nvPr>
        </p:nvSpPr>
        <p:spPr/>
        <p:txBody>
          <a:bodyPr/>
          <a:lstStyle/>
          <a:p>
            <a:r>
              <a:rPr lang="en-GB" dirty="0"/>
              <a:t>An object of </a:t>
            </a:r>
            <a:r>
              <a:rPr lang="en-GB" dirty="0" err="1"/>
              <a:t>ServletConfig</a:t>
            </a:r>
            <a:r>
              <a:rPr lang="en-GB" dirty="0"/>
              <a:t> is created by the web container for each </a:t>
            </a:r>
            <a:r>
              <a:rPr lang="en-GB" dirty="0" err="1"/>
              <a:t>servlet</a:t>
            </a:r>
            <a:r>
              <a:rPr lang="en-GB" dirty="0"/>
              <a:t>. This object can be used to get configuration information from web.xml file.</a:t>
            </a:r>
          </a:p>
          <a:p>
            <a:r>
              <a:rPr lang="en-GB" dirty="0"/>
              <a:t>If the configuration information is modified from the web.xml file, we don't need to change the </a:t>
            </a:r>
            <a:r>
              <a:rPr lang="en-GB" dirty="0" err="1"/>
              <a:t>servlet</a:t>
            </a:r>
            <a:r>
              <a:rPr lang="en-GB" dirty="0"/>
              <a:t>. So it is easier to manage the web application if any specific content is modified from time to time.</a:t>
            </a:r>
          </a:p>
          <a:p>
            <a:r>
              <a:rPr lang="en-GB" dirty="0"/>
              <a:t>The core advantage of </a:t>
            </a:r>
            <a:r>
              <a:rPr lang="en-GB" dirty="0" err="1"/>
              <a:t>ServletConfig</a:t>
            </a:r>
            <a:r>
              <a:rPr lang="en-GB" dirty="0"/>
              <a:t> is that you don't need to edit the </a:t>
            </a:r>
            <a:r>
              <a:rPr lang="en-GB" dirty="0" err="1"/>
              <a:t>servlet</a:t>
            </a:r>
            <a:r>
              <a:rPr lang="en-GB" dirty="0"/>
              <a:t> file if information is modified from the web.xml file.</a:t>
            </a:r>
            <a:br>
              <a:rPr lang="en-GB" dirty="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of </a:t>
            </a:r>
            <a:r>
              <a:rPr lang="en-GB" dirty="0" err="1"/>
              <a:t>ServletConfig</a:t>
            </a:r>
            <a:r>
              <a:rPr lang="en-GB" dirty="0"/>
              <a:t> to get initialization parameter</a:t>
            </a:r>
          </a:p>
        </p:txBody>
      </p:sp>
      <p:sp>
        <p:nvSpPr>
          <p:cNvPr id="3" name="Content Placeholder 2"/>
          <p:cNvSpPr>
            <a:spLocks noGrp="1"/>
          </p:cNvSpPr>
          <p:nvPr>
            <p:ph idx="1"/>
          </p:nvPr>
        </p:nvSpPr>
        <p:spPr>
          <a:xfrm>
            <a:off x="838200" y="1357298"/>
            <a:ext cx="10515600" cy="4819665"/>
          </a:xfrm>
        </p:spPr>
        <p:txBody>
          <a:bodyPr/>
          <a:lstStyle/>
          <a:p>
            <a:r>
              <a:rPr lang="en-GB" b="1" dirty="0"/>
              <a:t> </a:t>
            </a:r>
            <a:r>
              <a:rPr lang="en-GB" sz="2000" dirty="0"/>
              <a:t>getting the one initialization parameter from the web.xml file and printing this information in the </a:t>
            </a:r>
            <a:r>
              <a:rPr lang="en-GB" sz="2000" dirty="0" err="1"/>
              <a:t>servlet</a:t>
            </a:r>
            <a:r>
              <a:rPr lang="en-GB" sz="2000" dirty="0"/>
              <a:t>.</a:t>
            </a:r>
          </a:p>
          <a:p>
            <a:pPr>
              <a:spcBef>
                <a:spcPts val="0"/>
              </a:spcBef>
              <a:buNone/>
            </a:pPr>
            <a:r>
              <a:rPr lang="en-GB" sz="2000" dirty="0"/>
              <a:t/>
            </a:r>
            <a:br>
              <a:rPr lang="en-GB" sz="2000" dirty="0"/>
            </a:br>
            <a:r>
              <a:rPr lang="en-GB" sz="2000" b="1" dirty="0"/>
              <a:t>DemoServlet.java</a:t>
            </a:r>
            <a:endParaRPr lang="en-GB" sz="2000" dirty="0"/>
          </a:p>
          <a:p>
            <a:pPr>
              <a:spcBef>
                <a:spcPts val="0"/>
              </a:spcBef>
              <a:buNone/>
            </a:pPr>
            <a:r>
              <a:rPr lang="en-GB" sz="2000" b="1" dirty="0"/>
              <a:t>import</a:t>
            </a:r>
            <a:r>
              <a:rPr lang="en-GB" sz="2000" dirty="0"/>
              <a:t> java.io.*;  </a:t>
            </a:r>
          </a:p>
          <a:p>
            <a:pPr>
              <a:spcBef>
                <a:spcPts val="0"/>
              </a:spcBef>
              <a:buNone/>
            </a:pPr>
            <a:r>
              <a:rPr lang="en-GB" sz="2000" b="1" dirty="0"/>
              <a:t>import</a:t>
            </a:r>
            <a:r>
              <a:rPr lang="en-GB" sz="2000" dirty="0"/>
              <a:t> </a:t>
            </a:r>
            <a:r>
              <a:rPr lang="en-GB" sz="2000" dirty="0" err="1"/>
              <a:t>javax.servlet</a:t>
            </a:r>
            <a:r>
              <a:rPr lang="en-GB" sz="2000" dirty="0"/>
              <a:t>.*;  </a:t>
            </a:r>
          </a:p>
          <a:p>
            <a:pPr>
              <a:spcBef>
                <a:spcPts val="0"/>
              </a:spcBef>
              <a:buNone/>
            </a:pPr>
            <a:r>
              <a:rPr lang="en-GB" sz="2000" b="1" dirty="0"/>
              <a:t>import</a:t>
            </a:r>
            <a:r>
              <a:rPr lang="en-GB" sz="2000" dirty="0"/>
              <a:t> </a:t>
            </a:r>
            <a:r>
              <a:rPr lang="en-GB" sz="2000" dirty="0" err="1"/>
              <a:t>javax.servlet.http</a:t>
            </a:r>
            <a:r>
              <a:rPr lang="en-GB" sz="2000" dirty="0"/>
              <a:t>.*;  </a:t>
            </a:r>
          </a:p>
          <a:p>
            <a:pPr>
              <a:spcBef>
                <a:spcPts val="0"/>
              </a:spcBef>
              <a:buNone/>
            </a:pPr>
            <a:r>
              <a:rPr lang="en-GB" sz="2000" dirty="0"/>
              <a:t>  </a:t>
            </a:r>
          </a:p>
          <a:p>
            <a:pPr>
              <a:spcBef>
                <a:spcPts val="0"/>
              </a:spcBef>
              <a:buNone/>
            </a:pPr>
            <a:r>
              <a:rPr lang="en-GB" sz="2000" b="1" dirty="0"/>
              <a:t>public</a:t>
            </a:r>
            <a:r>
              <a:rPr lang="en-GB" sz="2000" dirty="0"/>
              <a:t> </a:t>
            </a:r>
            <a:r>
              <a:rPr lang="en-GB" sz="2000" b="1" dirty="0"/>
              <a:t>class</a:t>
            </a:r>
            <a:r>
              <a:rPr lang="en-GB" sz="2000" dirty="0"/>
              <a:t> </a:t>
            </a:r>
            <a:r>
              <a:rPr lang="en-GB" sz="2000" dirty="0" err="1"/>
              <a:t>DemoServlet</a:t>
            </a:r>
            <a:r>
              <a:rPr lang="en-GB" sz="2000" dirty="0"/>
              <a:t> </a:t>
            </a:r>
            <a:r>
              <a:rPr lang="en-GB" sz="2000" b="1" dirty="0"/>
              <a:t>extends</a:t>
            </a:r>
            <a:r>
              <a:rPr lang="en-GB" sz="2000" dirty="0"/>
              <a:t> </a:t>
            </a:r>
            <a:r>
              <a:rPr lang="en-GB" sz="2000" dirty="0" err="1"/>
              <a:t>HttpServlet</a:t>
            </a:r>
            <a:r>
              <a:rPr lang="en-GB" sz="2000" dirty="0"/>
              <a:t> {  </a:t>
            </a:r>
          </a:p>
          <a:p>
            <a:pPr>
              <a:spcBef>
                <a:spcPts val="0"/>
              </a:spcBef>
              <a:buNone/>
            </a:pPr>
            <a:r>
              <a:rPr lang="en-GB" sz="2000" b="1" dirty="0"/>
              <a:t>public</a:t>
            </a:r>
            <a:r>
              <a:rPr lang="en-GB" sz="2000" dirty="0"/>
              <a:t> </a:t>
            </a:r>
            <a:r>
              <a:rPr lang="en-GB" sz="2000" b="1" dirty="0"/>
              <a:t>void</a:t>
            </a:r>
            <a:r>
              <a:rPr lang="en-GB" sz="2000" dirty="0"/>
              <a:t> </a:t>
            </a:r>
            <a:r>
              <a:rPr lang="en-GB" sz="2000" dirty="0" err="1"/>
              <a:t>doGet</a:t>
            </a:r>
            <a:r>
              <a:rPr lang="en-GB" sz="2000" dirty="0"/>
              <a:t>(</a:t>
            </a:r>
            <a:r>
              <a:rPr lang="en-GB" sz="2000" dirty="0" err="1"/>
              <a:t>HttpServletRequest</a:t>
            </a:r>
            <a:r>
              <a:rPr lang="en-GB" sz="2000" dirty="0"/>
              <a:t> request, </a:t>
            </a:r>
            <a:r>
              <a:rPr lang="en-GB" sz="2000" dirty="0" err="1"/>
              <a:t>HttpServletResponse</a:t>
            </a:r>
            <a:r>
              <a:rPr lang="en-GB" sz="2000" dirty="0"/>
              <a:t> response)  </a:t>
            </a:r>
          </a:p>
          <a:p>
            <a:pPr>
              <a:spcBef>
                <a:spcPts val="0"/>
              </a:spcBef>
              <a:buNone/>
            </a:pPr>
            <a:r>
              <a:rPr lang="en-GB" sz="2000" dirty="0"/>
              <a:t>    </a:t>
            </a:r>
            <a:r>
              <a:rPr lang="en-GB" sz="2000" b="1" dirty="0"/>
              <a:t>throws</a:t>
            </a:r>
            <a:r>
              <a:rPr lang="en-GB" sz="2000" dirty="0"/>
              <a:t> </a:t>
            </a:r>
            <a:r>
              <a:rPr lang="en-GB" sz="2000" dirty="0" err="1"/>
              <a:t>ServletException</a:t>
            </a:r>
            <a:r>
              <a:rPr lang="en-GB" sz="2000" dirty="0"/>
              <a:t>, </a:t>
            </a:r>
            <a:r>
              <a:rPr lang="en-GB" sz="2000" dirty="0" err="1"/>
              <a:t>IOException</a:t>
            </a:r>
            <a:r>
              <a:rPr lang="en-GB" sz="2000" dirty="0"/>
              <a:t> {  </a:t>
            </a:r>
          </a:p>
          <a:p>
            <a:pPr>
              <a:spcBef>
                <a:spcPts val="0"/>
              </a:spcBef>
              <a:buNone/>
            </a:pPr>
            <a:r>
              <a:rPr lang="en-GB" sz="2000" dirty="0"/>
              <a:t>  </a:t>
            </a:r>
          </a:p>
          <a:p>
            <a:pPr>
              <a:spcBef>
                <a:spcPts val="0"/>
              </a:spcBef>
              <a:buNone/>
            </a:pPr>
            <a:r>
              <a:rPr lang="en-GB" sz="2000" dirty="0"/>
              <a:t>    </a:t>
            </a:r>
            <a:r>
              <a:rPr lang="en-GB" sz="2000" dirty="0" err="1"/>
              <a:t>response.setContentType</a:t>
            </a:r>
            <a:r>
              <a:rPr lang="en-GB" sz="2000" dirty="0"/>
              <a:t>("text/html");  </a:t>
            </a:r>
          </a:p>
          <a:p>
            <a:pPr>
              <a:spcBef>
                <a:spcPts val="0"/>
              </a:spcBef>
              <a:buNone/>
            </a:pPr>
            <a:r>
              <a:rPr lang="en-GB" sz="2000" dirty="0"/>
              <a:t>    </a:t>
            </a:r>
            <a:r>
              <a:rPr lang="en-GB" sz="2000" dirty="0" err="1"/>
              <a:t>PrintWriter</a:t>
            </a:r>
            <a:r>
              <a:rPr lang="en-GB" sz="2000" dirty="0"/>
              <a:t> out = </a:t>
            </a:r>
            <a:r>
              <a:rPr lang="en-GB" sz="2000" dirty="0" err="1"/>
              <a:t>response.getWriter</a:t>
            </a:r>
            <a:r>
              <a:rPr lang="en-GB" sz="2000" dirty="0"/>
              <a:t>();  </a:t>
            </a:r>
          </a:p>
          <a:p>
            <a:pPr>
              <a:spcBef>
                <a:spcPts val="0"/>
              </a:spcBef>
              <a:buNone/>
            </a:pPr>
            <a:r>
              <a:rPr lang="en-GB" sz="2000" dirty="0"/>
              <a:t>      </a:t>
            </a:r>
          </a:p>
          <a:p>
            <a:pPr>
              <a:spcBef>
                <a:spcPts val="0"/>
              </a:spcBef>
              <a:buNone/>
            </a:pPr>
            <a:r>
              <a:rPr lang="en-GB" sz="2000" dirty="0"/>
              <a:t>    </a:t>
            </a:r>
            <a:r>
              <a:rPr lang="en-GB" sz="2000" dirty="0" err="1"/>
              <a:t>ServletConfig</a:t>
            </a:r>
            <a:r>
              <a:rPr lang="en-GB" sz="2000" dirty="0"/>
              <a:t> </a:t>
            </a:r>
            <a:r>
              <a:rPr lang="en-GB" sz="2000" dirty="0" err="1"/>
              <a:t>config</a:t>
            </a:r>
            <a:r>
              <a:rPr lang="en-GB" sz="2000" dirty="0"/>
              <a:t>=</a:t>
            </a:r>
            <a:r>
              <a:rPr lang="en-GB" sz="2000" dirty="0" err="1"/>
              <a:t>getServletConfig</a:t>
            </a:r>
            <a:r>
              <a:rPr lang="en-GB" sz="2000" dirty="0"/>
              <a:t>();  </a:t>
            </a:r>
          </a:p>
          <a:p>
            <a:pPr>
              <a:spcBef>
                <a:spcPts val="0"/>
              </a:spcBef>
              <a:buNone/>
            </a:pPr>
            <a:r>
              <a:rPr lang="en-GB" sz="2000" dirty="0"/>
              <a:t>    String driver=</a:t>
            </a:r>
            <a:r>
              <a:rPr lang="en-GB" sz="2000" dirty="0" err="1"/>
              <a:t>config.getInitParameter</a:t>
            </a:r>
            <a:r>
              <a:rPr lang="en-GB" sz="2000" dirty="0"/>
              <a:t>("driver");  </a:t>
            </a:r>
          </a:p>
          <a:p>
            <a:pPr>
              <a:spcBef>
                <a:spcPts val="0"/>
              </a:spcBef>
              <a:buNone/>
            </a:pPr>
            <a:r>
              <a:rPr lang="en-GB" sz="2000" dirty="0"/>
              <a:t>    </a:t>
            </a:r>
            <a:r>
              <a:rPr lang="en-GB" sz="2000" dirty="0" err="1"/>
              <a:t>out.print</a:t>
            </a:r>
            <a:r>
              <a:rPr lang="en-GB" sz="2000" dirty="0"/>
              <a:t>("Driver is: "+driver);  </a:t>
            </a:r>
          </a:p>
          <a:p>
            <a:pPr>
              <a:spcBef>
                <a:spcPts val="0"/>
              </a:spcBef>
              <a:buNone/>
            </a:pPr>
            <a:r>
              <a:rPr lang="en-GB" sz="2000" dirty="0"/>
              <a:t>          </a:t>
            </a:r>
          </a:p>
          <a:p>
            <a:pPr>
              <a:spcBef>
                <a:spcPts val="0"/>
              </a:spcBef>
              <a:buNone/>
            </a:pPr>
            <a:r>
              <a:rPr lang="en-GB" sz="2000" dirty="0"/>
              <a:t>    </a:t>
            </a:r>
            <a:r>
              <a:rPr lang="en-GB" sz="2000" dirty="0" err="1"/>
              <a:t>out.close</a:t>
            </a:r>
            <a:r>
              <a:rPr lang="en-GB" sz="2000" dirty="0"/>
              <a:t>();  </a:t>
            </a:r>
          </a:p>
          <a:p>
            <a:pPr>
              <a:spcBef>
                <a:spcPts val="0"/>
              </a:spcBef>
              <a:buNone/>
            </a:pPr>
            <a:r>
              <a:rPr lang="en-GB" sz="2000" dirty="0"/>
              <a:t>    }  </a:t>
            </a:r>
          </a:p>
          <a:p>
            <a:pPr>
              <a:spcBef>
                <a:spcPts val="0"/>
              </a:spcBef>
              <a:buNone/>
            </a:pPr>
            <a:r>
              <a:rPr lang="en-GB" sz="2000" dirty="0"/>
              <a:t>  </a:t>
            </a:r>
          </a:p>
          <a:p>
            <a:pPr>
              <a:spcBef>
                <a:spcPts val="0"/>
              </a:spcBef>
              <a:buNone/>
            </a:pPr>
            <a:r>
              <a:rPr lang="en-GB" sz="2000" dirty="0"/>
              <a:t>}  </a:t>
            </a:r>
          </a:p>
          <a:p>
            <a:pPr>
              <a:spcBef>
                <a:spcPts val="0"/>
              </a:spcBef>
              <a:buNone/>
            </a:pPr>
            <a:r>
              <a:rPr lang="en-GB" sz="2000" b="1" dirty="0"/>
              <a:t>web.xml</a:t>
            </a:r>
            <a:endParaRPr lang="en-GB" sz="2000" dirty="0"/>
          </a:p>
          <a:p>
            <a:pPr>
              <a:spcBef>
                <a:spcPts val="0"/>
              </a:spcBef>
              <a:buNone/>
            </a:pPr>
            <a:r>
              <a:rPr lang="en-GB" sz="2000" dirty="0"/>
              <a:t>&lt;web-app&gt;  </a:t>
            </a:r>
          </a:p>
          <a:p>
            <a:pPr>
              <a:spcBef>
                <a:spcPts val="0"/>
              </a:spcBef>
              <a:buNone/>
            </a:pPr>
            <a:r>
              <a:rPr lang="en-GB" sz="2000" dirty="0"/>
              <a:t>  </a:t>
            </a:r>
          </a:p>
          <a:p>
            <a:pPr>
              <a:spcBef>
                <a:spcPts val="0"/>
              </a:spcBef>
              <a:buNone/>
            </a:pPr>
            <a:r>
              <a:rPr lang="en-GB" sz="2000" dirty="0"/>
              <a:t>&lt;</a:t>
            </a:r>
            <a:r>
              <a:rPr lang="en-GB" sz="2000" dirty="0" err="1"/>
              <a:t>servlet</a:t>
            </a:r>
            <a:r>
              <a:rPr lang="en-GB" sz="2000" dirty="0"/>
              <a:t>&gt;  </a:t>
            </a:r>
          </a:p>
          <a:p>
            <a:pPr>
              <a:spcBef>
                <a:spcPts val="0"/>
              </a:spcBef>
              <a:buNone/>
            </a:pPr>
            <a:r>
              <a:rPr lang="en-GB" sz="2000" dirty="0"/>
              <a:t>&lt;</a:t>
            </a:r>
            <a:r>
              <a:rPr lang="en-GB" sz="2000" dirty="0" err="1"/>
              <a:t>servlet</a:t>
            </a:r>
            <a:r>
              <a:rPr lang="en-GB" sz="2000" dirty="0"/>
              <a:t>-name&gt;</a:t>
            </a:r>
            <a:r>
              <a:rPr lang="en-GB" sz="2000" dirty="0" err="1"/>
              <a:t>DemoServlet</a:t>
            </a:r>
            <a:r>
              <a:rPr lang="en-GB" sz="2000" dirty="0"/>
              <a:t>&lt;/</a:t>
            </a:r>
            <a:r>
              <a:rPr lang="en-GB" sz="2000" dirty="0" err="1"/>
              <a:t>servlet</a:t>
            </a:r>
            <a:r>
              <a:rPr lang="en-GB" sz="2000" dirty="0"/>
              <a:t>-name&gt;  </a:t>
            </a:r>
          </a:p>
          <a:p>
            <a:pPr>
              <a:spcBef>
                <a:spcPts val="0"/>
              </a:spcBef>
              <a:buNone/>
            </a:pPr>
            <a:r>
              <a:rPr lang="en-GB" sz="2000" dirty="0"/>
              <a:t>&lt;</a:t>
            </a:r>
            <a:r>
              <a:rPr lang="en-GB" sz="2000" dirty="0" err="1"/>
              <a:t>servlet</a:t>
            </a:r>
            <a:r>
              <a:rPr lang="en-GB" sz="2000" dirty="0"/>
              <a:t>-</a:t>
            </a:r>
            <a:r>
              <a:rPr lang="en-GB" sz="2000" b="1" dirty="0"/>
              <a:t>class</a:t>
            </a:r>
            <a:r>
              <a:rPr lang="en-GB" sz="2000" dirty="0"/>
              <a:t>&gt;</a:t>
            </a:r>
            <a:r>
              <a:rPr lang="en-GB" sz="2000" dirty="0" err="1"/>
              <a:t>DemoServlet</a:t>
            </a:r>
            <a:r>
              <a:rPr lang="en-GB" sz="2000" dirty="0"/>
              <a:t>&lt;/</a:t>
            </a:r>
            <a:r>
              <a:rPr lang="en-GB" sz="2000" dirty="0" err="1"/>
              <a:t>servlet</a:t>
            </a:r>
            <a:r>
              <a:rPr lang="en-GB" sz="2000" dirty="0"/>
              <a:t>-</a:t>
            </a:r>
            <a:r>
              <a:rPr lang="en-GB" sz="2000" b="1" dirty="0"/>
              <a:t>class</a:t>
            </a:r>
            <a:r>
              <a:rPr lang="en-GB" sz="2000" dirty="0"/>
              <a:t>&gt;  </a:t>
            </a:r>
          </a:p>
          <a:p>
            <a:pPr>
              <a:spcBef>
                <a:spcPts val="0"/>
              </a:spcBef>
              <a:buNone/>
            </a:pPr>
            <a:r>
              <a:rPr lang="en-GB" sz="2000" dirty="0"/>
              <a:t>  </a:t>
            </a:r>
          </a:p>
          <a:p>
            <a:pPr>
              <a:spcBef>
                <a:spcPts val="0"/>
              </a:spcBef>
              <a:buNone/>
            </a:pPr>
            <a:r>
              <a:rPr lang="en-GB" sz="2000" dirty="0"/>
              <a:t>&lt;init-</a:t>
            </a:r>
            <a:r>
              <a:rPr lang="en-GB" sz="2000" dirty="0" err="1"/>
              <a:t>param</a:t>
            </a:r>
            <a:r>
              <a:rPr lang="en-GB" sz="2000" dirty="0"/>
              <a:t>&gt;  </a:t>
            </a:r>
          </a:p>
          <a:p>
            <a:pPr>
              <a:spcBef>
                <a:spcPts val="0"/>
              </a:spcBef>
              <a:buNone/>
            </a:pPr>
            <a:r>
              <a:rPr lang="en-GB" sz="2000" dirty="0"/>
              <a:t>&lt;</a:t>
            </a:r>
            <a:r>
              <a:rPr lang="en-GB" sz="2000" dirty="0" err="1"/>
              <a:t>param</a:t>
            </a:r>
            <a:r>
              <a:rPr lang="en-GB" sz="2000" dirty="0"/>
              <a:t>-name&gt;driver&lt;/</a:t>
            </a:r>
            <a:r>
              <a:rPr lang="en-GB" sz="2000" dirty="0" err="1"/>
              <a:t>param</a:t>
            </a:r>
            <a:r>
              <a:rPr lang="en-GB" sz="2000" dirty="0"/>
              <a:t>-name&gt;  </a:t>
            </a:r>
          </a:p>
          <a:p>
            <a:pPr>
              <a:spcBef>
                <a:spcPts val="0"/>
              </a:spcBef>
              <a:buNone/>
            </a:pPr>
            <a:r>
              <a:rPr lang="en-GB" sz="2000" dirty="0"/>
              <a:t>&lt;</a:t>
            </a:r>
            <a:r>
              <a:rPr lang="en-GB" sz="2000" dirty="0" err="1"/>
              <a:t>param</a:t>
            </a:r>
            <a:r>
              <a:rPr lang="en-GB" sz="2000" dirty="0"/>
              <a:t>-value&gt;</a:t>
            </a:r>
            <a:r>
              <a:rPr lang="en-GB" sz="2000" dirty="0" err="1"/>
              <a:t>sun.jdbc.odbc.JdbcOdbcDriver</a:t>
            </a:r>
            <a:r>
              <a:rPr lang="en-GB" sz="2000" dirty="0"/>
              <a:t>&lt;/</a:t>
            </a:r>
            <a:r>
              <a:rPr lang="en-GB" sz="2000" dirty="0" err="1"/>
              <a:t>param</a:t>
            </a:r>
            <a:r>
              <a:rPr lang="en-GB" sz="2000" dirty="0"/>
              <a:t>-value&gt;  </a:t>
            </a:r>
          </a:p>
          <a:p>
            <a:pPr>
              <a:spcBef>
                <a:spcPts val="0"/>
              </a:spcBef>
              <a:buNone/>
            </a:pPr>
            <a:r>
              <a:rPr lang="en-GB" sz="2000" dirty="0"/>
              <a:t>&lt;/init-</a:t>
            </a:r>
            <a:r>
              <a:rPr lang="en-GB" sz="2000" dirty="0" err="1"/>
              <a:t>param</a:t>
            </a:r>
            <a:r>
              <a:rPr lang="en-GB" sz="2000" dirty="0"/>
              <a:t>&gt;  </a:t>
            </a:r>
          </a:p>
          <a:p>
            <a:pPr>
              <a:spcBef>
                <a:spcPts val="0"/>
              </a:spcBef>
              <a:buNone/>
            </a:pPr>
            <a:r>
              <a:rPr lang="en-GB" sz="2000" dirty="0"/>
              <a:t>  </a:t>
            </a:r>
          </a:p>
          <a:p>
            <a:pPr>
              <a:spcBef>
                <a:spcPts val="0"/>
              </a:spcBef>
              <a:buNone/>
            </a:pPr>
            <a:r>
              <a:rPr lang="en-GB" sz="2000" dirty="0"/>
              <a:t>&lt;/</a:t>
            </a:r>
            <a:r>
              <a:rPr lang="en-GB" sz="2000" dirty="0" err="1"/>
              <a:t>servlet</a:t>
            </a:r>
            <a:r>
              <a:rPr lang="en-GB" sz="2000" dirty="0"/>
              <a:t>&gt;  </a:t>
            </a:r>
          </a:p>
          <a:p>
            <a:pPr>
              <a:spcBef>
                <a:spcPts val="0"/>
              </a:spcBef>
              <a:buNone/>
            </a:pPr>
            <a:r>
              <a:rPr lang="en-GB" sz="2000" dirty="0"/>
              <a:t>  </a:t>
            </a:r>
          </a:p>
          <a:p>
            <a:pPr>
              <a:spcBef>
                <a:spcPts val="0"/>
              </a:spcBef>
              <a:buNone/>
            </a:pPr>
            <a:r>
              <a:rPr lang="en-GB" sz="2000" dirty="0"/>
              <a:t>&lt;</a:t>
            </a:r>
            <a:r>
              <a:rPr lang="en-GB" sz="2000" dirty="0" err="1"/>
              <a:t>servlet</a:t>
            </a:r>
            <a:r>
              <a:rPr lang="en-GB" sz="2000" dirty="0"/>
              <a:t>-mapping&gt;  </a:t>
            </a:r>
          </a:p>
          <a:p>
            <a:pPr>
              <a:spcBef>
                <a:spcPts val="0"/>
              </a:spcBef>
              <a:buNone/>
            </a:pPr>
            <a:r>
              <a:rPr lang="en-GB" sz="2000" dirty="0"/>
              <a:t>&lt;</a:t>
            </a:r>
            <a:r>
              <a:rPr lang="en-GB" sz="2000" dirty="0" err="1"/>
              <a:t>servlet</a:t>
            </a:r>
            <a:r>
              <a:rPr lang="en-GB" sz="2000" dirty="0"/>
              <a:t>-name&gt;</a:t>
            </a:r>
            <a:r>
              <a:rPr lang="en-GB" sz="2000" dirty="0" err="1"/>
              <a:t>DemoServlet</a:t>
            </a:r>
            <a:r>
              <a:rPr lang="en-GB" sz="2000" dirty="0"/>
              <a:t>&lt;/</a:t>
            </a:r>
            <a:r>
              <a:rPr lang="en-GB" sz="2000" dirty="0" err="1"/>
              <a:t>servlet</a:t>
            </a:r>
            <a:r>
              <a:rPr lang="en-GB" sz="2000" dirty="0"/>
              <a:t>-name&gt;  </a:t>
            </a:r>
          </a:p>
          <a:p>
            <a:pPr>
              <a:spcBef>
                <a:spcPts val="0"/>
              </a:spcBef>
              <a:buNone/>
            </a:pPr>
            <a:r>
              <a:rPr lang="en-GB" sz="2000" dirty="0"/>
              <a:t>&lt;</a:t>
            </a:r>
            <a:r>
              <a:rPr lang="en-GB" sz="2000" dirty="0" err="1"/>
              <a:t>url</a:t>
            </a:r>
            <a:r>
              <a:rPr lang="en-GB" sz="2000" dirty="0"/>
              <a:t>-pattern&gt;/servlet1&lt;/</a:t>
            </a:r>
            <a:r>
              <a:rPr lang="en-GB" sz="2000" dirty="0" err="1"/>
              <a:t>url</a:t>
            </a:r>
            <a:r>
              <a:rPr lang="en-GB" sz="2000" dirty="0"/>
              <a:t>-pattern&gt;  </a:t>
            </a:r>
          </a:p>
          <a:p>
            <a:pPr>
              <a:spcBef>
                <a:spcPts val="0"/>
              </a:spcBef>
              <a:buNone/>
            </a:pPr>
            <a:r>
              <a:rPr lang="en-GB" sz="2000" dirty="0"/>
              <a:t>&lt;/</a:t>
            </a:r>
            <a:r>
              <a:rPr lang="en-GB" sz="2000" dirty="0" err="1"/>
              <a:t>servlet</a:t>
            </a:r>
            <a:r>
              <a:rPr lang="en-GB" sz="2000" dirty="0"/>
              <a:t>-mapping&gt;  </a:t>
            </a:r>
          </a:p>
          <a:p>
            <a:pPr>
              <a:spcBef>
                <a:spcPts val="0"/>
              </a:spcBef>
              <a:buNone/>
            </a:pPr>
            <a:r>
              <a:rPr lang="en-GB" sz="2000" dirty="0"/>
              <a:t>  </a:t>
            </a:r>
          </a:p>
          <a:p>
            <a:pPr>
              <a:spcBef>
                <a:spcPts val="0"/>
              </a:spcBef>
              <a:buNone/>
            </a:pPr>
            <a:r>
              <a:rPr lang="en-GB" sz="2000" dirty="0"/>
              <a:t>&lt;/web-app&gt;  </a:t>
            </a:r>
          </a:p>
          <a:p>
            <a:pPr>
              <a:spcBef>
                <a:spcPts val="0"/>
              </a:spcBef>
            </a:pPr>
            <a:endParaRPr lang="en-US" sz="2000"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026" y="428604"/>
            <a:ext cx="10515600" cy="777859"/>
          </a:xfrm>
        </p:spPr>
        <p:txBody>
          <a:bodyPr/>
          <a:lstStyle/>
          <a:p>
            <a:pPr algn="ctr"/>
            <a:r>
              <a:rPr lang="en-GB" dirty="0"/>
              <a:t>Example of </a:t>
            </a:r>
            <a:r>
              <a:rPr lang="en-GB" dirty="0" err="1"/>
              <a:t>ServletConfig</a:t>
            </a:r>
            <a:r>
              <a:rPr lang="en-GB" dirty="0"/>
              <a:t> to get all the initialization parameters</a:t>
            </a:r>
            <a:br>
              <a:rPr lang="en-GB" dirty="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a:t>In this example, we are getting all the initialization parameter from the web.xml file and printing this information in the </a:t>
            </a:r>
            <a:r>
              <a:rPr lang="en-GB" dirty="0" err="1"/>
              <a:t>servlet</a:t>
            </a:r>
            <a:r>
              <a:rPr lang="en-GB" dirty="0"/>
              <a:t>.</a:t>
            </a:r>
          </a:p>
          <a:p>
            <a:pPr>
              <a:spcBef>
                <a:spcPts val="0"/>
              </a:spcBef>
            </a:pPr>
            <a:r>
              <a:rPr lang="en-GB" dirty="0"/>
              <a:t/>
            </a:r>
            <a:br>
              <a:rPr lang="en-GB" dirty="0"/>
            </a:br>
            <a:r>
              <a:rPr lang="en-GB" b="1" u="sng" dirty="0"/>
              <a:t>DemoServlet.java</a:t>
            </a:r>
            <a:endParaRPr lang="en-GB" u="sng" dirty="0"/>
          </a:p>
          <a:p>
            <a:pPr>
              <a:spcBef>
                <a:spcPts val="0"/>
              </a:spcBef>
              <a:buNone/>
            </a:pPr>
            <a:r>
              <a:rPr lang="en-GB" sz="2000" b="1" dirty="0"/>
              <a:t>import</a:t>
            </a:r>
            <a:r>
              <a:rPr lang="en-GB" sz="2000" dirty="0"/>
              <a:t> </a:t>
            </a:r>
            <a:r>
              <a:rPr lang="en-GB" sz="2000" dirty="0" err="1"/>
              <a:t>java.io.IOException</a:t>
            </a:r>
            <a:r>
              <a:rPr lang="en-GB" sz="2000" dirty="0"/>
              <a:t>;  </a:t>
            </a:r>
          </a:p>
          <a:p>
            <a:pPr>
              <a:spcBef>
                <a:spcPts val="0"/>
              </a:spcBef>
              <a:buNone/>
            </a:pPr>
            <a:r>
              <a:rPr lang="en-GB" sz="2000" b="1" dirty="0"/>
              <a:t>import</a:t>
            </a:r>
            <a:r>
              <a:rPr lang="en-GB" sz="2000" dirty="0"/>
              <a:t> </a:t>
            </a:r>
            <a:r>
              <a:rPr lang="en-GB" sz="2000" dirty="0" err="1"/>
              <a:t>java.io.PrintWriter</a:t>
            </a:r>
            <a:r>
              <a:rPr lang="en-GB" sz="2000" dirty="0"/>
              <a:t>;  </a:t>
            </a:r>
          </a:p>
          <a:p>
            <a:pPr>
              <a:spcBef>
                <a:spcPts val="0"/>
              </a:spcBef>
              <a:buNone/>
            </a:pPr>
            <a:r>
              <a:rPr lang="en-GB" sz="2000" b="1" dirty="0"/>
              <a:t>import</a:t>
            </a:r>
            <a:r>
              <a:rPr lang="en-GB" sz="2000" dirty="0"/>
              <a:t> </a:t>
            </a:r>
            <a:r>
              <a:rPr lang="en-GB" sz="2000" dirty="0" err="1"/>
              <a:t>java.util.Enumeration</a:t>
            </a:r>
            <a:r>
              <a:rPr lang="en-GB" sz="2000" dirty="0"/>
              <a:t>;  </a:t>
            </a:r>
          </a:p>
          <a:p>
            <a:pPr>
              <a:spcBef>
                <a:spcPts val="0"/>
              </a:spcBef>
              <a:buNone/>
            </a:pPr>
            <a:r>
              <a:rPr lang="en-GB" sz="2000" dirty="0"/>
              <a:t>  </a:t>
            </a:r>
          </a:p>
          <a:p>
            <a:pPr>
              <a:spcBef>
                <a:spcPts val="0"/>
              </a:spcBef>
              <a:buNone/>
            </a:pPr>
            <a:r>
              <a:rPr lang="en-GB" sz="2000" b="1" dirty="0"/>
              <a:t>import</a:t>
            </a:r>
            <a:r>
              <a:rPr lang="en-GB" sz="2000" dirty="0"/>
              <a:t> </a:t>
            </a:r>
            <a:r>
              <a:rPr lang="en-GB" sz="2000" dirty="0" err="1"/>
              <a:t>javax.servlet.ServletConfig</a:t>
            </a:r>
            <a:r>
              <a:rPr lang="en-GB" sz="2000" dirty="0"/>
              <a:t>;  </a:t>
            </a:r>
          </a:p>
          <a:p>
            <a:pPr>
              <a:spcBef>
                <a:spcPts val="0"/>
              </a:spcBef>
              <a:buNone/>
            </a:pPr>
            <a:r>
              <a:rPr lang="en-GB" sz="2000" b="1" dirty="0"/>
              <a:t>import</a:t>
            </a:r>
            <a:r>
              <a:rPr lang="en-GB" sz="2000" dirty="0"/>
              <a:t> </a:t>
            </a:r>
            <a:r>
              <a:rPr lang="en-GB" sz="2000" dirty="0" err="1"/>
              <a:t>javax.servlet.ServletException</a:t>
            </a:r>
            <a:r>
              <a:rPr lang="en-GB" sz="2000" dirty="0"/>
              <a:t>;  </a:t>
            </a:r>
          </a:p>
          <a:p>
            <a:pPr>
              <a:spcBef>
                <a:spcPts val="0"/>
              </a:spcBef>
              <a:buNone/>
            </a:pPr>
            <a:r>
              <a:rPr lang="en-GB" sz="2000" b="1" dirty="0"/>
              <a:t>import</a:t>
            </a:r>
            <a:r>
              <a:rPr lang="en-GB" sz="2000" dirty="0"/>
              <a:t> </a:t>
            </a:r>
            <a:r>
              <a:rPr lang="en-GB" sz="2000" dirty="0" err="1"/>
              <a:t>javax.servlet.http.HttpServlet</a:t>
            </a:r>
            <a:r>
              <a:rPr lang="en-GB" sz="2000" dirty="0"/>
              <a:t>;  </a:t>
            </a:r>
          </a:p>
          <a:p>
            <a:pPr>
              <a:spcBef>
                <a:spcPts val="0"/>
              </a:spcBef>
              <a:buNone/>
            </a:pPr>
            <a:r>
              <a:rPr lang="en-GB" sz="2000" b="1" dirty="0"/>
              <a:t>import</a:t>
            </a:r>
            <a:r>
              <a:rPr lang="en-GB" sz="2000" dirty="0"/>
              <a:t> </a:t>
            </a:r>
            <a:r>
              <a:rPr lang="en-GB" sz="2000" dirty="0" err="1"/>
              <a:t>javax.servlet.http.HttpServletRequest</a:t>
            </a:r>
            <a:r>
              <a:rPr lang="en-GB" sz="2000" dirty="0"/>
              <a:t>;  </a:t>
            </a:r>
          </a:p>
          <a:p>
            <a:pPr>
              <a:spcBef>
                <a:spcPts val="0"/>
              </a:spcBef>
              <a:buNone/>
            </a:pPr>
            <a:r>
              <a:rPr lang="en-GB" sz="2000" b="1" dirty="0"/>
              <a:t>import</a:t>
            </a:r>
            <a:r>
              <a:rPr lang="en-GB" sz="2000" dirty="0"/>
              <a:t> </a:t>
            </a:r>
            <a:r>
              <a:rPr lang="en-GB" sz="2000" dirty="0" err="1"/>
              <a:t>javax.servlet.http.HttpServletResponse</a:t>
            </a:r>
            <a:r>
              <a:rPr lang="en-GB" sz="2000" dirty="0"/>
              <a:t>;  </a:t>
            </a:r>
          </a:p>
          <a:p>
            <a:pPr>
              <a:spcBef>
                <a:spcPts val="0"/>
              </a:spcBef>
              <a:buNone/>
            </a:pPr>
            <a:r>
              <a:rPr lang="en-GB" sz="2000" dirty="0"/>
              <a:t>  </a:t>
            </a:r>
          </a:p>
          <a:p>
            <a:pPr>
              <a:spcBef>
                <a:spcPts val="0"/>
              </a:spcBef>
              <a:buNone/>
            </a:pPr>
            <a:r>
              <a:rPr lang="en-GB" sz="2000" dirty="0"/>
              <a:t>  </a:t>
            </a:r>
          </a:p>
          <a:p>
            <a:pPr>
              <a:spcBef>
                <a:spcPts val="0"/>
              </a:spcBef>
              <a:buNone/>
            </a:pPr>
            <a:r>
              <a:rPr lang="en-GB" sz="2000" b="1" dirty="0"/>
              <a:t>public</a:t>
            </a:r>
            <a:r>
              <a:rPr lang="en-GB" sz="2000" dirty="0"/>
              <a:t> </a:t>
            </a:r>
            <a:r>
              <a:rPr lang="en-GB" sz="2000" b="1" dirty="0"/>
              <a:t>class</a:t>
            </a:r>
            <a:r>
              <a:rPr lang="en-GB" sz="2000" dirty="0"/>
              <a:t> </a:t>
            </a:r>
            <a:r>
              <a:rPr lang="en-GB" sz="2000" dirty="0" err="1"/>
              <a:t>DemoServlet</a:t>
            </a:r>
            <a:r>
              <a:rPr lang="en-GB" sz="2000" dirty="0"/>
              <a:t> </a:t>
            </a:r>
            <a:r>
              <a:rPr lang="en-GB" sz="2000" b="1" dirty="0"/>
              <a:t>extends</a:t>
            </a:r>
            <a:r>
              <a:rPr lang="en-GB" sz="2000" dirty="0"/>
              <a:t> </a:t>
            </a:r>
            <a:r>
              <a:rPr lang="en-GB" sz="2000" dirty="0" err="1"/>
              <a:t>HttpServlet</a:t>
            </a:r>
            <a:r>
              <a:rPr lang="en-GB" sz="2000" dirty="0"/>
              <a:t> {  </a:t>
            </a:r>
          </a:p>
          <a:p>
            <a:pPr>
              <a:spcBef>
                <a:spcPts val="0"/>
              </a:spcBef>
              <a:buNone/>
            </a:pPr>
            <a:r>
              <a:rPr lang="en-GB" sz="2000" b="1" dirty="0"/>
              <a:t>public</a:t>
            </a:r>
            <a:r>
              <a:rPr lang="en-GB" sz="2000" dirty="0"/>
              <a:t> </a:t>
            </a:r>
            <a:r>
              <a:rPr lang="en-GB" sz="2000" b="1" dirty="0"/>
              <a:t>void</a:t>
            </a:r>
            <a:r>
              <a:rPr lang="en-GB" sz="2000" dirty="0"/>
              <a:t> </a:t>
            </a:r>
            <a:r>
              <a:rPr lang="en-GB" sz="2000" dirty="0" err="1"/>
              <a:t>doGet</a:t>
            </a:r>
            <a:r>
              <a:rPr lang="en-GB" sz="2000" dirty="0"/>
              <a:t>(</a:t>
            </a:r>
            <a:r>
              <a:rPr lang="en-GB" sz="2000" dirty="0" err="1"/>
              <a:t>HttpServletRequest</a:t>
            </a:r>
            <a:r>
              <a:rPr lang="en-GB" sz="2000" dirty="0"/>
              <a:t> request, </a:t>
            </a:r>
            <a:r>
              <a:rPr lang="en-GB" sz="2000" dirty="0" err="1"/>
              <a:t>HttpServletResponse</a:t>
            </a:r>
            <a:r>
              <a:rPr lang="en-GB" sz="2000" dirty="0"/>
              <a:t> response)  </a:t>
            </a:r>
          </a:p>
          <a:p>
            <a:pPr>
              <a:spcBef>
                <a:spcPts val="0"/>
              </a:spcBef>
              <a:buNone/>
            </a:pPr>
            <a:r>
              <a:rPr lang="en-GB" sz="2000" dirty="0"/>
              <a:t>        </a:t>
            </a:r>
            <a:r>
              <a:rPr lang="en-GB" sz="2000" b="1" dirty="0"/>
              <a:t>throws</a:t>
            </a:r>
            <a:r>
              <a:rPr lang="en-GB" sz="2000" dirty="0"/>
              <a:t> </a:t>
            </a:r>
            <a:r>
              <a:rPr lang="en-GB" sz="2000" dirty="0" err="1"/>
              <a:t>ServletException</a:t>
            </a:r>
            <a:r>
              <a:rPr lang="en-GB" sz="2000" dirty="0"/>
              <a:t>, </a:t>
            </a:r>
            <a:r>
              <a:rPr lang="en-GB" sz="2000" dirty="0" err="1"/>
              <a:t>IOException</a:t>
            </a:r>
            <a:r>
              <a:rPr lang="en-GB" sz="2000" dirty="0"/>
              <a:t> {  </a:t>
            </a:r>
          </a:p>
          <a:p>
            <a:pPr>
              <a:spcBef>
                <a:spcPts val="0"/>
              </a:spcBef>
              <a:buNone/>
            </a:pPr>
            <a:r>
              <a:rPr lang="en-GB" sz="2000" dirty="0"/>
              <a:t>  </a:t>
            </a:r>
          </a:p>
          <a:p>
            <a:pPr>
              <a:spcBef>
                <a:spcPts val="0"/>
              </a:spcBef>
              <a:buNone/>
            </a:pPr>
            <a:r>
              <a:rPr lang="en-GB" sz="2000" dirty="0"/>
              <a:t>    </a:t>
            </a:r>
            <a:r>
              <a:rPr lang="en-GB" sz="2000" dirty="0" err="1"/>
              <a:t>response.setContentType</a:t>
            </a:r>
            <a:r>
              <a:rPr lang="en-GB" sz="2000" dirty="0"/>
              <a:t>("text/html");  </a:t>
            </a:r>
          </a:p>
          <a:p>
            <a:pPr>
              <a:spcBef>
                <a:spcPts val="0"/>
              </a:spcBef>
              <a:buNone/>
            </a:pPr>
            <a:r>
              <a:rPr lang="en-GB" sz="2000" dirty="0"/>
              <a:t>    </a:t>
            </a:r>
            <a:r>
              <a:rPr lang="en-GB" sz="2000" dirty="0" err="1"/>
              <a:t>PrintWriter</a:t>
            </a:r>
            <a:r>
              <a:rPr lang="en-GB" sz="2000" dirty="0"/>
              <a:t> out = </a:t>
            </a:r>
            <a:r>
              <a:rPr lang="en-GB" sz="2000" dirty="0" err="1"/>
              <a:t>response.getWriter</a:t>
            </a:r>
            <a:r>
              <a:rPr lang="en-GB" sz="2000" dirty="0"/>
              <a:t>();  </a:t>
            </a:r>
          </a:p>
          <a:p>
            <a:pPr>
              <a:spcBef>
                <a:spcPts val="0"/>
              </a:spcBef>
              <a:buNone/>
            </a:pPr>
            <a:r>
              <a:rPr lang="en-GB" sz="2000" dirty="0"/>
              <a:t>      </a:t>
            </a:r>
          </a:p>
          <a:p>
            <a:pPr>
              <a:spcBef>
                <a:spcPts val="0"/>
              </a:spcBef>
              <a:buNone/>
            </a:pPr>
            <a:r>
              <a:rPr lang="en-GB" sz="2000" dirty="0"/>
              <a:t>    </a:t>
            </a:r>
            <a:r>
              <a:rPr lang="en-GB" sz="2000" dirty="0" err="1"/>
              <a:t>ServletConfig</a:t>
            </a:r>
            <a:r>
              <a:rPr lang="en-GB" sz="2000" dirty="0"/>
              <a:t> </a:t>
            </a:r>
            <a:r>
              <a:rPr lang="en-GB" sz="2000" dirty="0" err="1"/>
              <a:t>config</a:t>
            </a:r>
            <a:r>
              <a:rPr lang="en-GB" sz="2000" dirty="0"/>
              <a:t>=</a:t>
            </a:r>
            <a:r>
              <a:rPr lang="en-GB" sz="2000" dirty="0" err="1"/>
              <a:t>getServletConfig</a:t>
            </a:r>
            <a:r>
              <a:rPr lang="en-GB" sz="2000" dirty="0"/>
              <a:t>();  </a:t>
            </a:r>
          </a:p>
          <a:p>
            <a:pPr>
              <a:spcBef>
                <a:spcPts val="0"/>
              </a:spcBef>
              <a:buNone/>
            </a:pPr>
            <a:r>
              <a:rPr lang="en-GB" sz="2000" dirty="0"/>
              <a:t>    Enumeration&lt;String&gt; e=</a:t>
            </a:r>
            <a:r>
              <a:rPr lang="en-GB" sz="2000" dirty="0" err="1"/>
              <a:t>config.getInitParameterNames</a:t>
            </a:r>
            <a:r>
              <a:rPr lang="en-GB" sz="2000" dirty="0"/>
              <a:t>();  </a:t>
            </a:r>
          </a:p>
          <a:p>
            <a:pPr>
              <a:spcBef>
                <a:spcPts val="0"/>
              </a:spcBef>
              <a:buNone/>
            </a:pPr>
            <a:r>
              <a:rPr lang="en-GB" sz="2000" dirty="0"/>
              <a:t>          </a:t>
            </a:r>
          </a:p>
          <a:p>
            <a:pPr>
              <a:spcBef>
                <a:spcPts val="0"/>
              </a:spcBef>
              <a:buNone/>
            </a:pPr>
            <a:r>
              <a:rPr lang="en-GB" sz="2000" dirty="0"/>
              <a:t>    String </a:t>
            </a:r>
            <a:r>
              <a:rPr lang="en-GB" sz="2000" dirty="0" err="1"/>
              <a:t>str</a:t>
            </a:r>
            <a:r>
              <a:rPr lang="en-GB" sz="2000" dirty="0"/>
              <a:t>="";  </a:t>
            </a:r>
          </a:p>
          <a:p>
            <a:pPr>
              <a:spcBef>
                <a:spcPts val="0"/>
              </a:spcBef>
              <a:buNone/>
            </a:pPr>
            <a:r>
              <a:rPr lang="en-GB" sz="2000" dirty="0"/>
              <a:t>    </a:t>
            </a:r>
            <a:r>
              <a:rPr lang="en-GB" sz="2000" b="1" dirty="0"/>
              <a:t>while</a:t>
            </a:r>
            <a:r>
              <a:rPr lang="en-GB" sz="2000" dirty="0"/>
              <a:t>(</a:t>
            </a:r>
            <a:r>
              <a:rPr lang="en-GB" sz="2000" dirty="0" err="1"/>
              <a:t>e.hasMoreElements</a:t>
            </a:r>
            <a:r>
              <a:rPr lang="en-GB" sz="2000" dirty="0"/>
              <a:t>()){  </a:t>
            </a:r>
          </a:p>
          <a:p>
            <a:pPr>
              <a:spcBef>
                <a:spcPts val="0"/>
              </a:spcBef>
              <a:buNone/>
            </a:pPr>
            <a:r>
              <a:rPr lang="en-GB" sz="2000" dirty="0"/>
              <a:t>    </a:t>
            </a:r>
            <a:r>
              <a:rPr lang="en-GB" sz="2000" dirty="0" err="1"/>
              <a:t>str</a:t>
            </a:r>
            <a:r>
              <a:rPr lang="en-GB" sz="2000" dirty="0"/>
              <a:t>=</a:t>
            </a:r>
            <a:r>
              <a:rPr lang="en-GB" sz="2000" dirty="0" err="1"/>
              <a:t>e.nextElement</a:t>
            </a:r>
            <a:r>
              <a:rPr lang="en-GB" sz="2000" dirty="0"/>
              <a:t>();  </a:t>
            </a:r>
          </a:p>
          <a:p>
            <a:pPr>
              <a:spcBef>
                <a:spcPts val="0"/>
              </a:spcBef>
              <a:buNone/>
            </a:pPr>
            <a:r>
              <a:rPr lang="en-GB" sz="2000" dirty="0"/>
              <a:t>    </a:t>
            </a:r>
            <a:r>
              <a:rPr lang="en-GB" sz="2000" dirty="0" err="1"/>
              <a:t>out.print</a:t>
            </a:r>
            <a:r>
              <a:rPr lang="en-GB" sz="2000" dirty="0"/>
              <a:t>("&lt;</a:t>
            </a:r>
            <a:r>
              <a:rPr lang="en-GB" sz="2000" dirty="0" err="1"/>
              <a:t>br</a:t>
            </a:r>
            <a:r>
              <a:rPr lang="en-GB" sz="2000" dirty="0"/>
              <a:t>&gt;Name: "+</a:t>
            </a:r>
            <a:r>
              <a:rPr lang="en-GB" sz="2000" dirty="0" err="1"/>
              <a:t>str</a:t>
            </a:r>
            <a:r>
              <a:rPr lang="en-GB" sz="2000" dirty="0"/>
              <a:t>);  </a:t>
            </a:r>
          </a:p>
          <a:p>
            <a:pPr>
              <a:spcBef>
                <a:spcPts val="0"/>
              </a:spcBef>
              <a:buNone/>
            </a:pPr>
            <a:r>
              <a:rPr lang="en-GB" sz="2000" dirty="0"/>
              <a:t>    </a:t>
            </a:r>
            <a:r>
              <a:rPr lang="en-GB" sz="2000" dirty="0" err="1"/>
              <a:t>out.print</a:t>
            </a:r>
            <a:r>
              <a:rPr lang="en-GB" sz="2000" dirty="0"/>
              <a:t>(" value: "+</a:t>
            </a:r>
            <a:r>
              <a:rPr lang="en-GB" sz="2000" dirty="0" err="1"/>
              <a:t>config.getInitParameter</a:t>
            </a:r>
            <a:r>
              <a:rPr lang="en-GB" sz="2000" dirty="0"/>
              <a:t>(</a:t>
            </a:r>
            <a:r>
              <a:rPr lang="en-GB" sz="2000" dirty="0" err="1"/>
              <a:t>str</a:t>
            </a:r>
            <a:r>
              <a:rPr lang="en-GB" sz="2000" dirty="0"/>
              <a:t>));  </a:t>
            </a:r>
          </a:p>
          <a:p>
            <a:pPr>
              <a:spcBef>
                <a:spcPts val="0"/>
              </a:spcBef>
              <a:buNone/>
            </a:pPr>
            <a:r>
              <a:rPr lang="en-GB" sz="2000" dirty="0"/>
              <a:t>    }  </a:t>
            </a:r>
          </a:p>
          <a:p>
            <a:pPr>
              <a:spcBef>
                <a:spcPts val="0"/>
              </a:spcBef>
              <a:buNone/>
            </a:pPr>
            <a:r>
              <a:rPr lang="en-GB" sz="2000" dirty="0"/>
              <a:t>          </a:t>
            </a:r>
          </a:p>
          <a:p>
            <a:pPr>
              <a:spcBef>
                <a:spcPts val="0"/>
              </a:spcBef>
              <a:buNone/>
            </a:pPr>
            <a:r>
              <a:rPr lang="en-GB" sz="2000" dirty="0"/>
              <a:t>    </a:t>
            </a:r>
            <a:r>
              <a:rPr lang="en-GB" sz="2000" dirty="0" err="1"/>
              <a:t>out.close</a:t>
            </a:r>
            <a:r>
              <a:rPr lang="en-GB" sz="2000" dirty="0"/>
              <a:t>();  </a:t>
            </a:r>
          </a:p>
          <a:p>
            <a:pPr>
              <a:spcBef>
                <a:spcPts val="0"/>
              </a:spcBef>
              <a:buNone/>
            </a:pPr>
            <a:r>
              <a:rPr lang="en-GB" sz="2000" dirty="0"/>
              <a:t>}  </a:t>
            </a:r>
          </a:p>
          <a:p>
            <a:pPr>
              <a:spcBef>
                <a:spcPts val="0"/>
              </a:spcBef>
              <a:buNone/>
            </a:pPr>
            <a:r>
              <a:rPr lang="en-GB" sz="2000" dirty="0"/>
              <a:t>  </a:t>
            </a:r>
          </a:p>
          <a:p>
            <a:pPr>
              <a:spcBef>
                <a:spcPts val="0"/>
              </a:spcBef>
              <a:buNone/>
            </a:pPr>
            <a:r>
              <a:rPr lang="en-GB" sz="2000" dirty="0"/>
              <a:t>}  </a:t>
            </a:r>
          </a:p>
          <a:p>
            <a:pPr>
              <a:spcBef>
                <a:spcPts val="0"/>
              </a:spcBef>
              <a:buNone/>
            </a:pPr>
            <a:r>
              <a:rPr lang="en-GB" sz="2000" dirty="0"/>
              <a:t/>
            </a:r>
            <a:br>
              <a:rPr lang="en-GB" sz="2000" dirty="0"/>
            </a:br>
            <a:r>
              <a:rPr lang="en-GB" sz="2000" b="1" dirty="0"/>
              <a:t>web.xml</a:t>
            </a:r>
            <a:endParaRPr lang="en-GB" sz="2000" dirty="0"/>
          </a:p>
          <a:p>
            <a:pPr>
              <a:spcBef>
                <a:spcPts val="0"/>
              </a:spcBef>
              <a:buNone/>
            </a:pPr>
            <a:r>
              <a:rPr lang="en-GB" sz="2000" dirty="0"/>
              <a:t>&lt;web-app&gt;  </a:t>
            </a:r>
          </a:p>
          <a:p>
            <a:pPr>
              <a:spcBef>
                <a:spcPts val="0"/>
              </a:spcBef>
              <a:buNone/>
            </a:pPr>
            <a:r>
              <a:rPr lang="en-GB" sz="2000" dirty="0"/>
              <a:t>  </a:t>
            </a:r>
          </a:p>
          <a:p>
            <a:pPr>
              <a:spcBef>
                <a:spcPts val="0"/>
              </a:spcBef>
              <a:buNone/>
            </a:pPr>
            <a:r>
              <a:rPr lang="en-GB" sz="2000" dirty="0"/>
              <a:t>&lt;</a:t>
            </a:r>
            <a:r>
              <a:rPr lang="en-GB" sz="2000" dirty="0" err="1"/>
              <a:t>servlet</a:t>
            </a:r>
            <a:r>
              <a:rPr lang="en-GB" sz="2000" dirty="0"/>
              <a:t>&gt;  </a:t>
            </a:r>
          </a:p>
          <a:p>
            <a:pPr>
              <a:spcBef>
                <a:spcPts val="0"/>
              </a:spcBef>
              <a:buNone/>
            </a:pPr>
            <a:r>
              <a:rPr lang="en-GB" sz="2000" dirty="0"/>
              <a:t>&lt;</a:t>
            </a:r>
            <a:r>
              <a:rPr lang="en-GB" sz="2000" dirty="0" err="1"/>
              <a:t>servlet</a:t>
            </a:r>
            <a:r>
              <a:rPr lang="en-GB" sz="2000" dirty="0"/>
              <a:t>-name&gt;</a:t>
            </a:r>
            <a:r>
              <a:rPr lang="en-GB" sz="2000" dirty="0" err="1"/>
              <a:t>DemoServlet</a:t>
            </a:r>
            <a:r>
              <a:rPr lang="en-GB" sz="2000" dirty="0"/>
              <a:t>&lt;/</a:t>
            </a:r>
            <a:r>
              <a:rPr lang="en-GB" sz="2000" dirty="0" err="1"/>
              <a:t>servlet</a:t>
            </a:r>
            <a:r>
              <a:rPr lang="en-GB" sz="2000" dirty="0"/>
              <a:t>-name&gt;  </a:t>
            </a:r>
          </a:p>
          <a:p>
            <a:pPr>
              <a:spcBef>
                <a:spcPts val="0"/>
              </a:spcBef>
              <a:buNone/>
            </a:pPr>
            <a:r>
              <a:rPr lang="en-GB" sz="2000" dirty="0"/>
              <a:t>&lt;</a:t>
            </a:r>
            <a:r>
              <a:rPr lang="en-GB" sz="2000" dirty="0" err="1"/>
              <a:t>servlet</a:t>
            </a:r>
            <a:r>
              <a:rPr lang="en-GB" sz="2000" dirty="0"/>
              <a:t>-</a:t>
            </a:r>
            <a:r>
              <a:rPr lang="en-GB" sz="2000" b="1" dirty="0"/>
              <a:t>class</a:t>
            </a:r>
            <a:r>
              <a:rPr lang="en-GB" sz="2000" dirty="0"/>
              <a:t>&gt;</a:t>
            </a:r>
            <a:r>
              <a:rPr lang="en-GB" sz="2000" dirty="0" err="1"/>
              <a:t>DemoServlet</a:t>
            </a:r>
            <a:r>
              <a:rPr lang="en-GB" sz="2000" dirty="0"/>
              <a:t>&lt;/</a:t>
            </a:r>
            <a:r>
              <a:rPr lang="en-GB" sz="2000" dirty="0" err="1"/>
              <a:t>servlet</a:t>
            </a:r>
            <a:r>
              <a:rPr lang="en-GB" sz="2000" dirty="0"/>
              <a:t>-</a:t>
            </a:r>
            <a:r>
              <a:rPr lang="en-GB" sz="2000" b="1" dirty="0"/>
              <a:t>class</a:t>
            </a:r>
            <a:r>
              <a:rPr lang="en-GB" sz="2000" dirty="0"/>
              <a:t>&gt;  </a:t>
            </a:r>
          </a:p>
          <a:p>
            <a:pPr>
              <a:spcBef>
                <a:spcPts val="0"/>
              </a:spcBef>
              <a:buNone/>
            </a:pPr>
            <a:r>
              <a:rPr lang="en-GB" sz="2000" dirty="0"/>
              <a:t>  </a:t>
            </a:r>
          </a:p>
          <a:p>
            <a:pPr>
              <a:spcBef>
                <a:spcPts val="0"/>
              </a:spcBef>
              <a:buNone/>
            </a:pPr>
            <a:r>
              <a:rPr lang="en-GB" sz="2000" dirty="0"/>
              <a:t>&lt;init-</a:t>
            </a:r>
            <a:r>
              <a:rPr lang="en-GB" sz="2000" dirty="0" err="1"/>
              <a:t>param</a:t>
            </a:r>
            <a:r>
              <a:rPr lang="en-GB" sz="2000" dirty="0"/>
              <a:t>&gt;  </a:t>
            </a:r>
          </a:p>
          <a:p>
            <a:pPr>
              <a:spcBef>
                <a:spcPts val="0"/>
              </a:spcBef>
              <a:buNone/>
            </a:pPr>
            <a:r>
              <a:rPr lang="en-GB" sz="2000" dirty="0"/>
              <a:t>&lt;</a:t>
            </a:r>
            <a:r>
              <a:rPr lang="en-GB" sz="2000" dirty="0" err="1"/>
              <a:t>param</a:t>
            </a:r>
            <a:r>
              <a:rPr lang="en-GB" sz="2000" dirty="0"/>
              <a:t>-name&gt;username&lt;/</a:t>
            </a:r>
            <a:r>
              <a:rPr lang="en-GB" sz="2000" dirty="0" err="1"/>
              <a:t>param</a:t>
            </a:r>
            <a:r>
              <a:rPr lang="en-GB" sz="2000" dirty="0"/>
              <a:t>-name&gt;  </a:t>
            </a:r>
          </a:p>
          <a:p>
            <a:pPr>
              <a:spcBef>
                <a:spcPts val="0"/>
              </a:spcBef>
              <a:buNone/>
            </a:pPr>
            <a:r>
              <a:rPr lang="en-GB" sz="2000" dirty="0"/>
              <a:t>&lt;</a:t>
            </a:r>
            <a:r>
              <a:rPr lang="en-GB" sz="2000" dirty="0" err="1"/>
              <a:t>param</a:t>
            </a:r>
            <a:r>
              <a:rPr lang="en-GB" sz="2000" dirty="0"/>
              <a:t>-value&gt;system&lt;/</a:t>
            </a:r>
            <a:r>
              <a:rPr lang="en-GB" sz="2000" dirty="0" err="1"/>
              <a:t>param</a:t>
            </a:r>
            <a:r>
              <a:rPr lang="en-GB" sz="2000" dirty="0"/>
              <a:t>-value&gt;  </a:t>
            </a:r>
          </a:p>
          <a:p>
            <a:pPr>
              <a:spcBef>
                <a:spcPts val="0"/>
              </a:spcBef>
              <a:buNone/>
            </a:pPr>
            <a:r>
              <a:rPr lang="en-GB" sz="2000" dirty="0"/>
              <a:t>&lt;/init-</a:t>
            </a:r>
            <a:r>
              <a:rPr lang="en-GB" sz="2000" dirty="0" err="1"/>
              <a:t>param</a:t>
            </a:r>
            <a:r>
              <a:rPr lang="en-GB" sz="2000" dirty="0"/>
              <a:t>&gt;  </a:t>
            </a:r>
          </a:p>
          <a:p>
            <a:pPr>
              <a:spcBef>
                <a:spcPts val="0"/>
              </a:spcBef>
              <a:buNone/>
            </a:pPr>
            <a:r>
              <a:rPr lang="en-GB" sz="2000" dirty="0"/>
              <a:t>  </a:t>
            </a:r>
          </a:p>
          <a:p>
            <a:pPr>
              <a:spcBef>
                <a:spcPts val="0"/>
              </a:spcBef>
              <a:buNone/>
            </a:pPr>
            <a:r>
              <a:rPr lang="en-GB" sz="2000" dirty="0"/>
              <a:t>&lt;init-</a:t>
            </a:r>
            <a:r>
              <a:rPr lang="en-GB" sz="2000" dirty="0" err="1"/>
              <a:t>param</a:t>
            </a:r>
            <a:r>
              <a:rPr lang="en-GB" sz="2000" dirty="0"/>
              <a:t>&gt;  </a:t>
            </a:r>
          </a:p>
          <a:p>
            <a:pPr>
              <a:spcBef>
                <a:spcPts val="0"/>
              </a:spcBef>
              <a:buNone/>
            </a:pPr>
            <a:r>
              <a:rPr lang="en-GB" sz="2000" dirty="0"/>
              <a:t>&lt;</a:t>
            </a:r>
            <a:r>
              <a:rPr lang="en-GB" sz="2000" dirty="0" err="1"/>
              <a:t>param</a:t>
            </a:r>
            <a:r>
              <a:rPr lang="en-GB" sz="2000" dirty="0"/>
              <a:t>-name&gt;password&lt;/</a:t>
            </a:r>
            <a:r>
              <a:rPr lang="en-GB" sz="2000" dirty="0" err="1"/>
              <a:t>param</a:t>
            </a:r>
            <a:r>
              <a:rPr lang="en-GB" sz="2000" dirty="0"/>
              <a:t>-name&gt;  </a:t>
            </a:r>
          </a:p>
          <a:p>
            <a:pPr>
              <a:spcBef>
                <a:spcPts val="0"/>
              </a:spcBef>
              <a:buNone/>
            </a:pPr>
            <a:r>
              <a:rPr lang="en-GB" sz="2000" dirty="0"/>
              <a:t>&lt;</a:t>
            </a:r>
            <a:r>
              <a:rPr lang="en-GB" sz="2000" dirty="0" err="1"/>
              <a:t>param</a:t>
            </a:r>
            <a:r>
              <a:rPr lang="en-GB" sz="2000" dirty="0"/>
              <a:t>-value&gt;oracle&lt;/</a:t>
            </a:r>
            <a:r>
              <a:rPr lang="en-GB" sz="2000" dirty="0" err="1"/>
              <a:t>param</a:t>
            </a:r>
            <a:r>
              <a:rPr lang="en-GB" sz="2000" dirty="0"/>
              <a:t>-value&gt;  </a:t>
            </a:r>
          </a:p>
          <a:p>
            <a:pPr>
              <a:spcBef>
                <a:spcPts val="0"/>
              </a:spcBef>
              <a:buNone/>
            </a:pPr>
            <a:r>
              <a:rPr lang="en-GB" sz="2000" dirty="0"/>
              <a:t>&lt;/init-</a:t>
            </a:r>
            <a:r>
              <a:rPr lang="en-GB" sz="2000" dirty="0" err="1"/>
              <a:t>param</a:t>
            </a:r>
            <a:r>
              <a:rPr lang="en-GB" sz="2000" dirty="0"/>
              <a:t>&gt;  </a:t>
            </a:r>
          </a:p>
          <a:p>
            <a:pPr>
              <a:spcBef>
                <a:spcPts val="0"/>
              </a:spcBef>
              <a:buNone/>
            </a:pPr>
            <a:r>
              <a:rPr lang="en-GB" sz="2000" dirty="0"/>
              <a:t>  </a:t>
            </a:r>
          </a:p>
          <a:p>
            <a:pPr>
              <a:spcBef>
                <a:spcPts val="0"/>
              </a:spcBef>
              <a:buNone/>
            </a:pPr>
            <a:r>
              <a:rPr lang="en-GB" sz="2000" dirty="0"/>
              <a:t>&lt;/</a:t>
            </a:r>
            <a:r>
              <a:rPr lang="en-GB" sz="2000" dirty="0" err="1"/>
              <a:t>servlet</a:t>
            </a:r>
            <a:r>
              <a:rPr lang="en-GB" sz="2000" dirty="0"/>
              <a:t>&gt;  </a:t>
            </a:r>
          </a:p>
          <a:p>
            <a:pPr>
              <a:spcBef>
                <a:spcPts val="0"/>
              </a:spcBef>
              <a:buNone/>
            </a:pPr>
            <a:r>
              <a:rPr lang="en-GB" sz="2000" dirty="0"/>
              <a:t>  </a:t>
            </a:r>
          </a:p>
          <a:p>
            <a:pPr>
              <a:spcBef>
                <a:spcPts val="0"/>
              </a:spcBef>
              <a:buNone/>
            </a:pPr>
            <a:r>
              <a:rPr lang="en-GB" sz="2000" dirty="0"/>
              <a:t>&lt;</a:t>
            </a:r>
            <a:r>
              <a:rPr lang="en-GB" sz="2000" dirty="0" err="1"/>
              <a:t>servlet</a:t>
            </a:r>
            <a:r>
              <a:rPr lang="en-GB" sz="2000" dirty="0"/>
              <a:t>-mapping&gt;  </a:t>
            </a:r>
          </a:p>
          <a:p>
            <a:pPr>
              <a:spcBef>
                <a:spcPts val="0"/>
              </a:spcBef>
              <a:buNone/>
            </a:pPr>
            <a:r>
              <a:rPr lang="en-GB" sz="2000" dirty="0"/>
              <a:t>&lt;</a:t>
            </a:r>
            <a:r>
              <a:rPr lang="en-GB" sz="2000" dirty="0" err="1"/>
              <a:t>servlet</a:t>
            </a:r>
            <a:r>
              <a:rPr lang="en-GB" sz="2000" dirty="0"/>
              <a:t>-name&gt;</a:t>
            </a:r>
            <a:r>
              <a:rPr lang="en-GB" sz="2000" dirty="0" err="1"/>
              <a:t>DemoServlet</a:t>
            </a:r>
            <a:r>
              <a:rPr lang="en-GB" sz="2000" dirty="0"/>
              <a:t>&lt;/</a:t>
            </a:r>
            <a:r>
              <a:rPr lang="en-GB" sz="2000" dirty="0" err="1"/>
              <a:t>servlet</a:t>
            </a:r>
            <a:r>
              <a:rPr lang="en-GB" sz="2000" dirty="0"/>
              <a:t>-name&gt;  </a:t>
            </a:r>
          </a:p>
          <a:p>
            <a:pPr>
              <a:spcBef>
                <a:spcPts val="0"/>
              </a:spcBef>
              <a:buNone/>
            </a:pPr>
            <a:r>
              <a:rPr lang="en-GB" sz="2000" dirty="0"/>
              <a:t>&lt;</a:t>
            </a:r>
            <a:r>
              <a:rPr lang="en-GB" sz="2000" dirty="0" err="1"/>
              <a:t>url</a:t>
            </a:r>
            <a:r>
              <a:rPr lang="en-GB" sz="2000" dirty="0"/>
              <a:t>-pattern&gt;/servlet1&lt;/</a:t>
            </a:r>
            <a:r>
              <a:rPr lang="en-GB" sz="2000" dirty="0" err="1"/>
              <a:t>url</a:t>
            </a:r>
            <a:r>
              <a:rPr lang="en-GB" sz="2000" dirty="0"/>
              <a:t>-pattern&gt;  </a:t>
            </a:r>
          </a:p>
          <a:p>
            <a:pPr>
              <a:spcBef>
                <a:spcPts val="0"/>
              </a:spcBef>
              <a:buNone/>
            </a:pPr>
            <a:r>
              <a:rPr lang="en-GB" sz="2000" dirty="0"/>
              <a:t>&lt;/</a:t>
            </a:r>
            <a:r>
              <a:rPr lang="en-GB" sz="2000" dirty="0" err="1"/>
              <a:t>servlet</a:t>
            </a:r>
            <a:r>
              <a:rPr lang="en-GB" sz="2000" dirty="0"/>
              <a:t>-mapping&gt;  </a:t>
            </a:r>
          </a:p>
          <a:p>
            <a:pPr>
              <a:spcBef>
                <a:spcPts val="0"/>
              </a:spcBef>
              <a:buNone/>
            </a:pPr>
            <a:r>
              <a:rPr lang="en-GB" sz="2000" dirty="0"/>
              <a:t>  </a:t>
            </a:r>
          </a:p>
          <a:p>
            <a:pPr>
              <a:spcBef>
                <a:spcPts val="0"/>
              </a:spcBef>
              <a:buNone/>
            </a:pPr>
            <a:r>
              <a:rPr lang="en-GB" sz="2000" dirty="0"/>
              <a:t>&lt;/web-app&gt;  </a:t>
            </a:r>
          </a:p>
          <a:p>
            <a:pPr>
              <a:spcBef>
                <a:spcPts val="0"/>
              </a:spcBef>
              <a:buNone/>
            </a:pPr>
            <a:r>
              <a:rPr lang="en-GB" sz="2000" dirty="0"/>
              <a:t/>
            </a:r>
            <a:br>
              <a:rPr lang="en-GB" sz="2000" dirty="0"/>
            </a:br>
            <a:endParaRPr lang="en-US" sz="2000" b="1"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ServletContext</a:t>
            </a:r>
            <a:r>
              <a:rPr lang="en-US" dirty="0"/>
              <a:t> Interface</a:t>
            </a:r>
            <a:br>
              <a:rPr lang="en-US" dirty="0"/>
            </a:br>
            <a:r>
              <a:rPr lang="en-US" dirty="0"/>
              <a:t/>
            </a:r>
            <a:br>
              <a:rPr lang="en-US" dirty="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a:t>An object of </a:t>
            </a:r>
            <a:r>
              <a:rPr lang="en-GB" dirty="0" err="1"/>
              <a:t>ServletContext</a:t>
            </a:r>
            <a:r>
              <a:rPr lang="en-GB" dirty="0"/>
              <a:t> is created by the web container at time of deploying the project. This object can be used to get configuration information from web.xml file. There is only one </a:t>
            </a:r>
            <a:r>
              <a:rPr lang="en-GB" dirty="0" err="1"/>
              <a:t>ServletContext</a:t>
            </a:r>
            <a:r>
              <a:rPr lang="en-GB" dirty="0"/>
              <a:t> object per web application.</a:t>
            </a:r>
          </a:p>
          <a:p>
            <a:r>
              <a:rPr lang="en-GB" dirty="0"/>
              <a:t>If any information is shared to many </a:t>
            </a:r>
            <a:r>
              <a:rPr lang="en-GB" dirty="0" err="1"/>
              <a:t>servlet</a:t>
            </a:r>
            <a:r>
              <a:rPr lang="en-GB" dirty="0"/>
              <a:t>, it is better to provide it from the web.xml file using the </a:t>
            </a:r>
            <a:r>
              <a:rPr lang="en-GB" b="1" dirty="0"/>
              <a:t>&lt;context-</a:t>
            </a:r>
            <a:r>
              <a:rPr lang="en-GB" b="1" dirty="0" err="1"/>
              <a:t>param</a:t>
            </a:r>
            <a:r>
              <a:rPr lang="en-GB" b="1" dirty="0"/>
              <a:t>&gt;</a:t>
            </a:r>
            <a:r>
              <a:rPr lang="en-GB" dirty="0"/>
              <a:t> element.</a:t>
            </a:r>
          </a:p>
          <a:p>
            <a:r>
              <a:rPr lang="en-GB" b="1" dirty="0"/>
              <a:t>Easy to maintain</a:t>
            </a:r>
            <a:r>
              <a:rPr lang="en-GB" dirty="0"/>
              <a:t> if any information is shared to all the </a:t>
            </a:r>
            <a:r>
              <a:rPr lang="en-GB" dirty="0" err="1"/>
              <a:t>servlet</a:t>
            </a:r>
            <a:r>
              <a:rPr lang="en-GB" dirty="0"/>
              <a:t>, it is better to make it available for all the </a:t>
            </a:r>
            <a:r>
              <a:rPr lang="en-GB" dirty="0" err="1"/>
              <a:t>servlet</a:t>
            </a:r>
            <a:r>
              <a:rPr lang="en-GB" dirty="0"/>
              <a:t>. We provide this information from the web.xml file, so if the information is changed, we don't need to modify the </a:t>
            </a:r>
            <a:r>
              <a:rPr lang="en-GB" dirty="0" err="1"/>
              <a:t>servlet</a:t>
            </a:r>
            <a:r>
              <a:rPr lang="en-GB" dirty="0"/>
              <a:t>. Thus it removes maintenance problem.</a:t>
            </a:r>
          </a:p>
          <a:p>
            <a:r>
              <a:rPr lang="en-GB" dirty="0"/>
              <a:t>Use</a:t>
            </a:r>
          </a:p>
          <a:p>
            <a:pPr marL="514350" indent="-514350">
              <a:buFont typeface="+mj-lt"/>
              <a:buAutoNum type="arabicPeriod"/>
            </a:pPr>
            <a:r>
              <a:rPr lang="en-GB" dirty="0"/>
              <a:t>The object of </a:t>
            </a:r>
            <a:r>
              <a:rPr lang="en-GB" dirty="0" err="1"/>
              <a:t>ServletContext</a:t>
            </a:r>
            <a:r>
              <a:rPr lang="en-GB" dirty="0"/>
              <a:t> provides an interface between the container and </a:t>
            </a:r>
            <a:r>
              <a:rPr lang="en-GB" dirty="0" err="1"/>
              <a:t>servlet</a:t>
            </a:r>
            <a:r>
              <a:rPr lang="en-GB" dirty="0"/>
              <a:t>.</a:t>
            </a:r>
          </a:p>
          <a:p>
            <a:pPr marL="514350" indent="-514350">
              <a:buFont typeface="+mj-lt"/>
              <a:buAutoNum type="arabicPeriod"/>
            </a:pPr>
            <a:r>
              <a:rPr lang="en-GB" dirty="0"/>
              <a:t>The </a:t>
            </a:r>
            <a:r>
              <a:rPr lang="en-GB" dirty="0" err="1"/>
              <a:t>ServletContext</a:t>
            </a:r>
            <a:r>
              <a:rPr lang="en-GB" dirty="0"/>
              <a:t> object can be used to get configuration information from the web.xml file.</a:t>
            </a:r>
          </a:p>
          <a:p>
            <a:pPr marL="514350" indent="-514350">
              <a:buFont typeface="+mj-lt"/>
              <a:buAutoNum type="arabicPeriod"/>
            </a:pPr>
            <a:r>
              <a:rPr lang="en-GB" dirty="0"/>
              <a:t>The </a:t>
            </a:r>
            <a:r>
              <a:rPr lang="en-GB" dirty="0" err="1"/>
              <a:t>ServletContext</a:t>
            </a:r>
            <a:r>
              <a:rPr lang="en-GB" dirty="0"/>
              <a:t> object can be used to set, get or remove attribute from the web.xml file.</a:t>
            </a:r>
          </a:p>
          <a:p>
            <a:pPr marL="514350" indent="-514350">
              <a:buFont typeface="+mj-lt"/>
              <a:buAutoNum type="arabicPeriod"/>
            </a:pPr>
            <a:r>
              <a:rPr lang="en-GB" dirty="0"/>
              <a:t>The </a:t>
            </a:r>
            <a:r>
              <a:rPr lang="en-GB" dirty="0" err="1"/>
              <a:t>ServletContext</a:t>
            </a:r>
            <a:r>
              <a:rPr lang="en-GB" dirty="0"/>
              <a:t> object can be used to provide inter-application communication.</a:t>
            </a:r>
          </a:p>
          <a:p>
            <a:pPr>
              <a:buNone/>
            </a:pPr>
            <a:r>
              <a:rPr lang="en-GB" dirty="0"/>
              <a:t/>
            </a:r>
            <a:br>
              <a:rPr lang="en-GB" dirty="0"/>
            </a:br>
            <a:endParaRPr lang="en-GB" dirty="0"/>
          </a:p>
          <a:p>
            <a:pPr>
              <a:buNone/>
            </a:pPr>
            <a:endParaRPr lang="en-GB" dirty="0"/>
          </a:p>
          <a:p>
            <a:pPr>
              <a:buNone/>
            </a:pPr>
            <a:r>
              <a:rPr lang="en-GB" dirty="0"/>
              <a: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solidFill>
                  <a:srgbClr val="610B4B"/>
                </a:solidFill>
                <a:latin typeface="erdana"/>
                <a:cs typeface="Arial" pitchFamily="34" charset="0"/>
              </a:rPr>
              <a:t>Difference between </a:t>
            </a:r>
            <a:r>
              <a:rPr lang="en-US" dirty="0" err="1">
                <a:solidFill>
                  <a:srgbClr val="610B4B"/>
                </a:solidFill>
                <a:latin typeface="erdana"/>
                <a:cs typeface="Arial" pitchFamily="34" charset="0"/>
              </a:rPr>
              <a:t>ServletConfig</a:t>
            </a:r>
            <a:r>
              <a:rPr lang="en-US" dirty="0">
                <a:solidFill>
                  <a:srgbClr val="610B4B"/>
                </a:solidFill>
                <a:latin typeface="erdana"/>
                <a:cs typeface="Arial" pitchFamily="34" charset="0"/>
              </a:rPr>
              <a:t> and </a:t>
            </a:r>
            <a:r>
              <a:rPr lang="en-US" dirty="0" err="1">
                <a:solidFill>
                  <a:srgbClr val="610B4B"/>
                </a:solidFill>
                <a:latin typeface="erdana"/>
                <a:cs typeface="Arial" pitchFamily="34" charset="0"/>
              </a:rPr>
              <a:t>ServletContext</a:t>
            </a:r>
            <a:r>
              <a:rPr lang="en-US" dirty="0">
                <a:solidFill>
                  <a:srgbClr val="610B4B"/>
                </a:solidFill>
                <a:latin typeface="erdana"/>
                <a:cs typeface="Arial" pitchFamily="34" charset="0"/>
              </a:rPr>
              <a:t/>
            </a:r>
            <a:br>
              <a:rPr lang="en-US" dirty="0">
                <a:solidFill>
                  <a:srgbClr val="610B4B"/>
                </a:solidFill>
                <a:latin typeface="erdana"/>
                <a:cs typeface="Arial" pitchFamily="34" charset="0"/>
              </a:rPr>
            </a:b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57</a:t>
            </a:fld>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a:t/>
            </a:r>
            <a:br>
              <a:rPr lang="en-GB" dirty="0"/>
            </a:br>
            <a:r>
              <a:rPr lang="en-GB" dirty="0"/>
              <a:t/>
            </a:r>
            <a:br>
              <a:rPr lang="en-GB" dirty="0"/>
            </a:br>
            <a:r>
              <a:rPr lang="en-GB" dirty="0"/>
              <a:t>How to get the object of </a:t>
            </a:r>
            <a:r>
              <a:rPr lang="en-GB" dirty="0" err="1"/>
              <a:t>ServletContext</a:t>
            </a:r>
            <a:r>
              <a:rPr lang="en-GB" dirty="0"/>
              <a:t> interface</a:t>
            </a:r>
            <a:br>
              <a:rPr lang="en-GB"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58</a:t>
            </a:fld>
            <a:endParaRPr lang="en-US" altLang="en-US"/>
          </a:p>
        </p:txBody>
      </p:sp>
      <p:pic>
        <p:nvPicPr>
          <p:cNvPr id="5" name="Content Placeholder 4" descr="ServletContext interface"/>
          <p:cNvPicPr>
            <a:picLocks noGrp="1"/>
          </p:cNvPicPr>
          <p:nvPr>
            <p:ph idx="1"/>
          </p:nvPr>
        </p:nvPicPr>
        <p:blipFill>
          <a:blip r:embed="rId2"/>
          <a:srcRect/>
          <a:stretch>
            <a:fillRect/>
          </a:stretch>
        </p:blipFill>
        <p:spPr bwMode="auto">
          <a:xfrm>
            <a:off x="3309918" y="2285992"/>
            <a:ext cx="6753225" cy="2447925"/>
          </a:xfrm>
          <a:prstGeom prst="rect">
            <a:avLst/>
          </a:prstGeom>
          <a:noFill/>
          <a:ln w="9525">
            <a:noFill/>
            <a:miter lim="800000"/>
            <a:headEnd/>
            <a:tailEnd/>
          </a:ln>
        </p:spPr>
      </p:pic>
      <p:graphicFrame>
        <p:nvGraphicFramePr>
          <p:cNvPr id="7" name="Table 6"/>
          <p:cNvGraphicFramePr>
            <a:graphicFrameLocks noGrp="1"/>
          </p:cNvGraphicFramePr>
          <p:nvPr/>
        </p:nvGraphicFramePr>
        <p:xfrm>
          <a:off x="1809720" y="4572008"/>
          <a:ext cx="7047909" cy="640080"/>
        </p:xfrm>
        <a:graphic>
          <a:graphicData uri="http://schemas.openxmlformats.org/drawingml/2006/table">
            <a:tbl>
              <a:tblPr/>
              <a:tblGrid>
                <a:gridCol w="7047909">
                  <a:extLst>
                    <a:ext uri="{9D8B030D-6E8A-4147-A177-3AD203B41FA5}">
                      <a16:colId xmlns="" xmlns:a16="http://schemas.microsoft.com/office/drawing/2014/main" val="20000"/>
                    </a:ext>
                  </a:extLst>
                </a:gridCol>
              </a:tblGrid>
              <a:tr h="0">
                <a:tc>
                  <a:txBody>
                    <a:bodyPr/>
                    <a:lstStyle/>
                    <a:p>
                      <a:pPr algn="just"/>
                      <a:r>
                        <a:rPr lang="en-GB" dirty="0">
                          <a:solidFill>
                            <a:srgbClr val="333333"/>
                          </a:solidFill>
                          <a:latin typeface="inter-regular"/>
                        </a:rPr>
                        <a:t>The </a:t>
                      </a:r>
                      <a:r>
                        <a:rPr lang="en-GB" dirty="0" err="1">
                          <a:solidFill>
                            <a:srgbClr val="333333"/>
                          </a:solidFill>
                          <a:latin typeface="inter-regular"/>
                        </a:rPr>
                        <a:t>servletconfig</a:t>
                      </a:r>
                      <a:r>
                        <a:rPr lang="en-GB" dirty="0">
                          <a:solidFill>
                            <a:srgbClr val="333333"/>
                          </a:solidFill>
                          <a:latin typeface="inter-regular"/>
                        </a:rPr>
                        <a:t> object refers to the single </a:t>
                      </a:r>
                      <a:r>
                        <a:rPr lang="en-GB" dirty="0" err="1">
                          <a:solidFill>
                            <a:srgbClr val="333333"/>
                          </a:solidFill>
                          <a:latin typeface="inter-regular"/>
                        </a:rPr>
                        <a:t>servlet</a:t>
                      </a:r>
                      <a:r>
                        <a:rPr lang="en-GB" dirty="0">
                          <a:solidFill>
                            <a:srgbClr val="333333"/>
                          </a:solidFill>
                          <a:latin typeface="inter-regular"/>
                        </a:rPr>
                        <a:t> whereas </a:t>
                      </a:r>
                      <a:r>
                        <a:rPr lang="en-GB" dirty="0" err="1">
                          <a:solidFill>
                            <a:srgbClr val="333333"/>
                          </a:solidFill>
                          <a:latin typeface="inter-regular"/>
                        </a:rPr>
                        <a:t>servletcontext</a:t>
                      </a:r>
                      <a:r>
                        <a:rPr lang="en-GB" dirty="0">
                          <a:solidFill>
                            <a:srgbClr val="333333"/>
                          </a:solidFill>
                          <a:latin typeface="inter-regular"/>
                        </a:rPr>
                        <a:t> object refers to the whole web application.</a:t>
                      </a:r>
                    </a:p>
                  </a:txBody>
                  <a:tcPr anchor="ctr">
                    <a:lnL>
                      <a:noFill/>
                    </a:lnL>
                    <a:lnR>
                      <a:noFill/>
                    </a:lnR>
                    <a:lnT>
                      <a:noFill/>
                    </a:lnT>
                    <a:lnB>
                      <a:noFill/>
                    </a:lnB>
                    <a:solidFill>
                      <a:srgbClr val="FFFFFF"/>
                    </a:solidFill>
                  </a:tcPr>
                </a:tc>
                <a:extLst>
                  <a:ext uri="{0D108BD9-81ED-4DB2-BD59-A6C34878D82A}">
                    <a16:rowId xmlns="" xmlns:a16="http://schemas.microsoft.com/office/drawing/2014/main" val="10000"/>
                  </a:ext>
                </a:extLst>
              </a:tr>
            </a:tbl>
          </a:graphicData>
        </a:graphic>
      </p:graphicFrame>
      <p:sp>
        <p:nvSpPr>
          <p:cNvPr id="84993" name="Rectangle 1"/>
          <p:cNvSpPr>
            <a:spLocks noChangeArrowheads="1"/>
          </p:cNvSpPr>
          <p:nvPr/>
        </p:nvSpPr>
        <p:spPr bwMode="auto">
          <a:xfrm>
            <a:off x="166646" y="0"/>
            <a:ext cx="184731"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a:t>How to get the object of </a:t>
            </a:r>
            <a:r>
              <a:rPr lang="en-GB" dirty="0" err="1"/>
              <a:t>ServletContext</a:t>
            </a:r>
            <a:r>
              <a:rPr lang="en-GB" dirty="0"/>
              <a:t> interface </a:t>
            </a:r>
            <a:r>
              <a:rPr lang="en-US" dirty="0"/>
              <a:t/>
            </a:r>
            <a:br>
              <a:rPr lang="en-US" dirty="0"/>
            </a:br>
            <a:endParaRPr lang="en-US" dirty="0"/>
          </a:p>
        </p:txBody>
      </p:sp>
      <p:sp>
        <p:nvSpPr>
          <p:cNvPr id="3" name="Content Placeholder 2"/>
          <p:cNvSpPr>
            <a:spLocks noGrp="1"/>
          </p:cNvSpPr>
          <p:nvPr>
            <p:ph idx="1"/>
          </p:nvPr>
        </p:nvSpPr>
        <p:spPr>
          <a:xfrm>
            <a:off x="838200" y="928670"/>
            <a:ext cx="10515600" cy="5248293"/>
          </a:xfrm>
        </p:spPr>
        <p:txBody>
          <a:bodyPr/>
          <a:lstStyle/>
          <a:p>
            <a:r>
              <a:rPr lang="en-US" b="1" dirty="0" err="1"/>
              <a:t>getServletContext</a:t>
            </a:r>
            <a:r>
              <a:rPr lang="en-US" b="1" dirty="0"/>
              <a:t>() method</a:t>
            </a:r>
            <a:r>
              <a:rPr lang="en-US" dirty="0"/>
              <a:t> of </a:t>
            </a:r>
            <a:r>
              <a:rPr lang="en-US" dirty="0" err="1"/>
              <a:t>ServletConfig</a:t>
            </a:r>
            <a:r>
              <a:rPr lang="en-US" dirty="0"/>
              <a:t> interface returns the object of </a:t>
            </a:r>
            <a:r>
              <a:rPr lang="en-US" dirty="0" err="1"/>
              <a:t>ServletContext</a:t>
            </a:r>
            <a:r>
              <a:rPr lang="en-US" dirty="0"/>
              <a:t>.</a:t>
            </a:r>
          </a:p>
          <a:p>
            <a:r>
              <a:rPr lang="en-US" b="1" dirty="0" err="1"/>
              <a:t>getServletContext</a:t>
            </a:r>
            <a:r>
              <a:rPr lang="en-US" b="1" dirty="0"/>
              <a:t>() method</a:t>
            </a:r>
            <a:r>
              <a:rPr lang="en-US" dirty="0"/>
              <a:t> of </a:t>
            </a:r>
            <a:r>
              <a:rPr lang="en-US" dirty="0" err="1"/>
              <a:t>GenericServlet</a:t>
            </a:r>
            <a:r>
              <a:rPr lang="en-US" dirty="0"/>
              <a:t> class returns the object of </a:t>
            </a:r>
            <a:r>
              <a:rPr lang="en-US" dirty="0" err="1"/>
              <a:t>ServletContext</a:t>
            </a:r>
            <a:r>
              <a:rPr lang="en-US" dirty="0"/>
              <a:t>.</a:t>
            </a:r>
          </a:p>
          <a:p>
            <a:r>
              <a:rPr lang="en-US" dirty="0"/>
              <a:t>Syntax of </a:t>
            </a:r>
            <a:r>
              <a:rPr lang="en-US" dirty="0" err="1"/>
              <a:t>getServletContext</a:t>
            </a:r>
            <a:r>
              <a:rPr lang="en-US" dirty="0"/>
              <a:t>() method</a:t>
            </a:r>
          </a:p>
          <a:p>
            <a:r>
              <a:rPr lang="en-US" b="1" dirty="0"/>
              <a:t>public</a:t>
            </a:r>
            <a:r>
              <a:rPr lang="en-US" dirty="0"/>
              <a:t> </a:t>
            </a:r>
            <a:r>
              <a:rPr lang="en-US" dirty="0" err="1"/>
              <a:t>ServletContext</a:t>
            </a:r>
            <a:r>
              <a:rPr lang="en-US" dirty="0"/>
              <a:t> </a:t>
            </a:r>
            <a:r>
              <a:rPr lang="en-US" dirty="0" err="1"/>
              <a:t>getServletContext</a:t>
            </a:r>
            <a:r>
              <a:rPr lang="en-US" dirty="0"/>
              <a:t>()  </a:t>
            </a:r>
          </a:p>
          <a:p>
            <a:r>
              <a:rPr lang="en-US" dirty="0"/>
              <a:t>Example of </a:t>
            </a:r>
            <a:r>
              <a:rPr lang="en-US" dirty="0" err="1"/>
              <a:t>getServletContext</a:t>
            </a:r>
            <a:r>
              <a:rPr lang="en-US" dirty="0"/>
              <a:t>() method</a:t>
            </a:r>
          </a:p>
          <a:p>
            <a:r>
              <a:rPr lang="en-US" dirty="0"/>
              <a:t>//We can get the </a:t>
            </a:r>
            <a:r>
              <a:rPr lang="en-US" dirty="0" err="1"/>
              <a:t>ServletContext</a:t>
            </a:r>
            <a:r>
              <a:rPr lang="en-US" dirty="0"/>
              <a:t> object from </a:t>
            </a:r>
            <a:r>
              <a:rPr lang="en-US" dirty="0" err="1"/>
              <a:t>ServletConfig</a:t>
            </a:r>
            <a:r>
              <a:rPr lang="en-US" dirty="0"/>
              <a:t> object  </a:t>
            </a:r>
          </a:p>
          <a:p>
            <a:r>
              <a:rPr lang="en-US" dirty="0" err="1"/>
              <a:t>ServletContext</a:t>
            </a:r>
            <a:r>
              <a:rPr lang="en-US" dirty="0"/>
              <a:t> application=</a:t>
            </a:r>
            <a:r>
              <a:rPr lang="en-US" dirty="0" err="1"/>
              <a:t>getServletConfig</a:t>
            </a:r>
            <a:r>
              <a:rPr lang="en-US" dirty="0"/>
              <a:t>().</a:t>
            </a:r>
            <a:r>
              <a:rPr lang="en-US" dirty="0" err="1"/>
              <a:t>getServletContext</a:t>
            </a:r>
            <a:r>
              <a:rPr lang="en-US" dirty="0"/>
              <a:t>();  </a:t>
            </a:r>
          </a:p>
          <a:p>
            <a:r>
              <a:rPr lang="en-US" dirty="0"/>
              <a:t>  </a:t>
            </a:r>
          </a:p>
          <a:p>
            <a:r>
              <a:rPr lang="en-US" dirty="0"/>
              <a:t>//Another convenient way to get the </a:t>
            </a:r>
            <a:r>
              <a:rPr lang="en-US" dirty="0" err="1"/>
              <a:t>ServletContext</a:t>
            </a:r>
            <a:r>
              <a:rPr lang="en-US" dirty="0"/>
              <a:t> object  </a:t>
            </a:r>
          </a:p>
          <a:p>
            <a:r>
              <a:rPr lang="en-US" dirty="0" err="1"/>
              <a:t>ServletContext</a:t>
            </a:r>
            <a:r>
              <a:rPr lang="en-US" dirty="0"/>
              <a:t> application=</a:t>
            </a:r>
            <a:r>
              <a:rPr lang="en-US" dirty="0" err="1"/>
              <a:t>getServletContext</a:t>
            </a:r>
            <a:r>
              <a:rPr lang="en-US" dirty="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a:t>What is a web application?</a:t>
            </a:r>
          </a:p>
        </p:txBody>
      </p:sp>
      <p:sp>
        <p:nvSpPr>
          <p:cNvPr id="3" name="Content Placeholder 2"/>
          <p:cNvSpPr>
            <a:spLocks noGrp="1"/>
          </p:cNvSpPr>
          <p:nvPr>
            <p:ph idx="1"/>
          </p:nvPr>
        </p:nvSpPr>
        <p:spPr>
          <a:xfrm>
            <a:off x="838200" y="1285860"/>
            <a:ext cx="10515600" cy="4891103"/>
          </a:xfrm>
        </p:spPr>
        <p:txBody>
          <a:bodyPr/>
          <a:lstStyle/>
          <a:p>
            <a:r>
              <a:rPr lang="en-GB" b="1" dirty="0"/>
              <a:t> </a:t>
            </a:r>
            <a:r>
              <a:rPr lang="en-GB" dirty="0"/>
              <a:t>A web application is an application accessible from the web. </a:t>
            </a:r>
          </a:p>
          <a:p>
            <a:r>
              <a:rPr lang="en-GB" dirty="0"/>
              <a:t>A web application is composed of web components like </a:t>
            </a:r>
            <a:r>
              <a:rPr lang="en-GB" dirty="0" err="1"/>
              <a:t>Servlet</a:t>
            </a:r>
            <a:r>
              <a:rPr lang="en-GB" dirty="0"/>
              <a:t>, JSP, Filter, etc. and other elements such as HTML, CSS, and JavaScript. </a:t>
            </a:r>
          </a:p>
          <a:p>
            <a:r>
              <a:rPr lang="en-GB" dirty="0"/>
              <a:t>The web components typically execute in Web Server and respond to the HTTP request.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a:t>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a:t/>
            </a:r>
            <a:br>
              <a:rPr lang="en-GB" dirty="0"/>
            </a:br>
            <a:r>
              <a:rPr lang="en-GB" dirty="0"/>
              <a:t/>
            </a:r>
            <a:br>
              <a:rPr lang="en-GB" dirty="0"/>
            </a:br>
            <a:r>
              <a:rPr lang="en-GB" dirty="0"/>
              <a:t>Example of </a:t>
            </a:r>
            <a:r>
              <a:rPr lang="en-GB" dirty="0" err="1"/>
              <a:t>ServletContext</a:t>
            </a:r>
            <a:r>
              <a:rPr lang="en-GB" dirty="0"/>
              <a:t> to get the initialization parameter</a:t>
            </a:r>
            <a:br>
              <a:rPr lang="en-GB" dirty="0"/>
            </a:br>
            <a:r>
              <a:rPr lang="en-GB" dirty="0"/>
              <a:t/>
            </a:r>
            <a:br>
              <a:rPr lang="en-GB" dirty="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a:t>In this example, we are getting the initialization parameter from the web.xml file and printing the value of the initialization parameter. Notice that the object of </a:t>
            </a:r>
            <a:r>
              <a:rPr lang="en-GB" dirty="0" err="1"/>
              <a:t>ServletContext</a:t>
            </a:r>
            <a:r>
              <a:rPr lang="en-GB" dirty="0"/>
              <a:t> represents the application scope. So if we change the value of the parameter from the web.xml file, all the </a:t>
            </a:r>
            <a:r>
              <a:rPr lang="en-GB" dirty="0" err="1"/>
              <a:t>servlet</a:t>
            </a:r>
            <a:r>
              <a:rPr lang="en-GB" dirty="0"/>
              <a:t> classes will get the changed value. So we don't need to modify the </a:t>
            </a:r>
            <a:r>
              <a:rPr lang="en-GB" dirty="0" err="1"/>
              <a:t>servlet</a:t>
            </a:r>
            <a:r>
              <a:rPr lang="en-GB" dirty="0"/>
              <a:t>. So it is better to have the common information for most of the </a:t>
            </a:r>
            <a:r>
              <a:rPr lang="en-GB" dirty="0" err="1"/>
              <a:t>servlets</a:t>
            </a:r>
            <a:r>
              <a:rPr lang="en-GB" dirty="0"/>
              <a:t> in the web.xml file by context-</a:t>
            </a:r>
            <a:r>
              <a:rPr lang="en-GB" dirty="0" err="1"/>
              <a:t>param</a:t>
            </a:r>
            <a:r>
              <a:rPr lang="en-GB" dirty="0"/>
              <a:t> element</a:t>
            </a:r>
          </a:p>
          <a:p>
            <a:pPr>
              <a:spcBef>
                <a:spcPts val="0"/>
              </a:spcBef>
            </a:pPr>
            <a:r>
              <a:rPr lang="en-US" sz="2000" b="1" dirty="0"/>
              <a:t>DemoServlet.java</a:t>
            </a:r>
            <a:endParaRPr lang="en-US" sz="2000" dirty="0"/>
          </a:p>
          <a:p>
            <a:pPr>
              <a:spcBef>
                <a:spcPts val="0"/>
              </a:spcBef>
              <a:buNone/>
            </a:pPr>
            <a:r>
              <a:rPr lang="en-US" sz="2000" b="1" dirty="0"/>
              <a:t>import</a:t>
            </a:r>
            <a:r>
              <a:rPr lang="en-US" sz="2000" dirty="0"/>
              <a:t> java.io.*;  </a:t>
            </a:r>
          </a:p>
          <a:p>
            <a:pPr>
              <a:spcBef>
                <a:spcPts val="0"/>
              </a:spcBef>
              <a:buNone/>
            </a:pPr>
            <a:r>
              <a:rPr lang="en-US" sz="2000" b="1" dirty="0"/>
              <a:t>import</a:t>
            </a:r>
            <a:r>
              <a:rPr lang="en-US" sz="2000" dirty="0"/>
              <a:t> </a:t>
            </a:r>
            <a:r>
              <a:rPr lang="en-US" sz="2000" dirty="0" err="1"/>
              <a:t>javax.servlet</a:t>
            </a:r>
            <a:r>
              <a:rPr lang="en-US" sz="2000" dirty="0"/>
              <a:t>.*;  </a:t>
            </a:r>
          </a:p>
          <a:p>
            <a:pPr>
              <a:spcBef>
                <a:spcPts val="0"/>
              </a:spcBef>
              <a:buNone/>
            </a:pPr>
            <a:r>
              <a:rPr lang="en-US" sz="2000" b="1" dirty="0"/>
              <a:t>import</a:t>
            </a:r>
            <a:r>
              <a:rPr lang="en-US" sz="2000" dirty="0"/>
              <a:t> </a:t>
            </a:r>
            <a:r>
              <a:rPr lang="en-US" sz="2000" dirty="0" err="1"/>
              <a:t>javax.servlet.http</a:t>
            </a:r>
            <a:r>
              <a:rPr lang="en-US" sz="2000" dirty="0"/>
              <a:t>.*;  </a:t>
            </a:r>
          </a:p>
          <a:p>
            <a:pPr>
              <a:spcBef>
                <a:spcPts val="0"/>
              </a:spcBef>
              <a:buNone/>
            </a:pP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DemoServlet</a:t>
            </a:r>
            <a:r>
              <a:rPr lang="en-US" sz="2000" dirty="0"/>
              <a:t> </a:t>
            </a:r>
            <a:r>
              <a:rPr lang="en-US" sz="2000" b="1" dirty="0"/>
              <a:t>extends</a:t>
            </a:r>
            <a:r>
              <a:rPr lang="en-US" sz="2000" dirty="0"/>
              <a:t> </a:t>
            </a:r>
            <a:r>
              <a:rPr lang="en-US" sz="2000" dirty="0" err="1"/>
              <a:t>HttpServlet</a:t>
            </a:r>
            <a:r>
              <a:rPr lang="en-US" sz="2000" dirty="0"/>
              <a:t>{  </a:t>
            </a:r>
          </a:p>
          <a:p>
            <a:pPr>
              <a:spcBef>
                <a:spcPts val="0"/>
              </a:spcBef>
              <a:buNone/>
            </a:pPr>
            <a:r>
              <a:rPr lang="en-US" sz="2000" b="1" dirty="0"/>
              <a:t>public</a:t>
            </a:r>
            <a:r>
              <a:rPr lang="en-US" sz="2000" dirty="0"/>
              <a:t> </a:t>
            </a:r>
            <a:r>
              <a:rPr lang="en-US" sz="2000" b="1" dirty="0"/>
              <a:t>void</a:t>
            </a:r>
            <a:r>
              <a:rPr lang="en-US" sz="2000" dirty="0"/>
              <a:t> </a:t>
            </a:r>
            <a:r>
              <a:rPr lang="en-US" sz="2000" dirty="0" err="1"/>
              <a:t>doGet</a:t>
            </a:r>
            <a:r>
              <a:rPr lang="en-US" sz="2000" dirty="0"/>
              <a:t>(</a:t>
            </a:r>
            <a:r>
              <a:rPr lang="en-US" sz="2000" dirty="0" err="1"/>
              <a:t>HttpServletRequest</a:t>
            </a:r>
            <a:r>
              <a:rPr lang="en-US" sz="2000" dirty="0"/>
              <a:t> </a:t>
            </a:r>
            <a:r>
              <a:rPr lang="en-US" sz="2000" dirty="0" err="1"/>
              <a:t>req,HttpServletResponse</a:t>
            </a:r>
            <a:r>
              <a:rPr lang="en-US" sz="2000" dirty="0"/>
              <a:t> res)  </a:t>
            </a:r>
          </a:p>
          <a:p>
            <a:pPr>
              <a:spcBef>
                <a:spcPts val="0"/>
              </a:spcBef>
              <a:buNone/>
            </a:pPr>
            <a:r>
              <a:rPr lang="en-US" sz="2000" b="1" dirty="0"/>
              <a:t>throws</a:t>
            </a:r>
            <a:r>
              <a:rPr lang="en-US" sz="2000" dirty="0"/>
              <a:t> </a:t>
            </a:r>
            <a:r>
              <a:rPr lang="en-US" sz="2000" dirty="0" err="1"/>
              <a:t>ServletException,IOException</a:t>
            </a:r>
            <a:r>
              <a:rPr lang="en-US" sz="2000" dirty="0"/>
              <a:t>  </a:t>
            </a:r>
          </a:p>
          <a:p>
            <a:pPr>
              <a:spcBef>
                <a:spcPts val="0"/>
              </a:spcBef>
              <a:buNone/>
            </a:pPr>
            <a:r>
              <a:rPr lang="en-US" sz="2000" dirty="0"/>
              <a:t>{  </a:t>
            </a:r>
          </a:p>
          <a:p>
            <a:pPr>
              <a:spcBef>
                <a:spcPts val="0"/>
              </a:spcBef>
              <a:buNone/>
            </a:pPr>
            <a:r>
              <a:rPr lang="en-US" sz="2000" dirty="0" err="1"/>
              <a:t>res.setContentType</a:t>
            </a:r>
            <a:r>
              <a:rPr lang="en-US" sz="2000" dirty="0"/>
              <a:t>("text/html");  </a:t>
            </a:r>
          </a:p>
          <a:p>
            <a:pPr>
              <a:spcBef>
                <a:spcPts val="0"/>
              </a:spcBef>
              <a:buNone/>
            </a:pPr>
            <a:r>
              <a:rPr lang="en-US" sz="2000" dirty="0" err="1"/>
              <a:t>PrintWriter</a:t>
            </a:r>
            <a:r>
              <a:rPr lang="en-US" sz="2000" dirty="0"/>
              <a:t> pw=</a:t>
            </a:r>
            <a:r>
              <a:rPr lang="en-US" sz="2000" dirty="0" err="1"/>
              <a:t>res.getWriter</a:t>
            </a:r>
            <a:r>
              <a:rPr lang="en-US" sz="2000" dirty="0"/>
              <a:t>();  </a:t>
            </a:r>
          </a:p>
          <a:p>
            <a:pPr>
              <a:spcBef>
                <a:spcPts val="0"/>
              </a:spcBef>
              <a:buNone/>
            </a:pPr>
            <a:r>
              <a:rPr lang="en-US" sz="2000" dirty="0"/>
              <a:t>  </a:t>
            </a:r>
          </a:p>
          <a:p>
            <a:pPr>
              <a:spcBef>
                <a:spcPts val="0"/>
              </a:spcBef>
              <a:buNone/>
            </a:pPr>
            <a:r>
              <a:rPr lang="en-US" sz="2000" dirty="0"/>
              <a:t>//creating </a:t>
            </a:r>
            <a:r>
              <a:rPr lang="en-US" sz="2000" dirty="0" err="1"/>
              <a:t>ServletContext</a:t>
            </a:r>
            <a:r>
              <a:rPr lang="en-US" sz="2000" dirty="0"/>
              <a:t> object  </a:t>
            </a:r>
          </a:p>
          <a:p>
            <a:pPr>
              <a:spcBef>
                <a:spcPts val="0"/>
              </a:spcBef>
              <a:buNone/>
            </a:pPr>
            <a:r>
              <a:rPr lang="en-US" sz="2000" dirty="0" err="1"/>
              <a:t>ServletContext</a:t>
            </a:r>
            <a:r>
              <a:rPr lang="en-US" sz="2000" dirty="0"/>
              <a:t> context=</a:t>
            </a:r>
            <a:r>
              <a:rPr lang="en-US" sz="2000" dirty="0" err="1"/>
              <a:t>getServletContext</a:t>
            </a:r>
            <a:r>
              <a:rPr lang="en-US" sz="2000" dirty="0"/>
              <a:t>();  </a:t>
            </a:r>
          </a:p>
          <a:p>
            <a:pPr>
              <a:spcBef>
                <a:spcPts val="0"/>
              </a:spcBef>
              <a:buNone/>
            </a:pPr>
            <a:r>
              <a:rPr lang="en-US" sz="2000" dirty="0"/>
              <a:t>  </a:t>
            </a:r>
          </a:p>
          <a:p>
            <a:pPr>
              <a:spcBef>
                <a:spcPts val="0"/>
              </a:spcBef>
              <a:buNone/>
            </a:pPr>
            <a:r>
              <a:rPr lang="en-US" sz="2000" dirty="0"/>
              <a:t>//Getting the value of the initialization parameter and printing it  </a:t>
            </a:r>
          </a:p>
          <a:p>
            <a:pPr>
              <a:spcBef>
                <a:spcPts val="0"/>
              </a:spcBef>
              <a:buNone/>
            </a:pPr>
            <a:r>
              <a:rPr lang="en-US" sz="2000" dirty="0"/>
              <a:t>String </a:t>
            </a:r>
            <a:r>
              <a:rPr lang="en-US" sz="2000" dirty="0" err="1"/>
              <a:t>driverName</a:t>
            </a:r>
            <a:r>
              <a:rPr lang="en-US" sz="2000" dirty="0"/>
              <a:t>=</a:t>
            </a:r>
            <a:r>
              <a:rPr lang="en-US" sz="2000" dirty="0" err="1"/>
              <a:t>context.getInitParameter</a:t>
            </a:r>
            <a:r>
              <a:rPr lang="en-US" sz="2000" dirty="0"/>
              <a:t>("</a:t>
            </a:r>
            <a:r>
              <a:rPr lang="en-US" sz="2000" dirty="0" err="1"/>
              <a:t>dname</a:t>
            </a:r>
            <a:r>
              <a:rPr lang="en-US" sz="2000" dirty="0"/>
              <a:t>");  </a:t>
            </a:r>
          </a:p>
          <a:p>
            <a:pPr>
              <a:spcBef>
                <a:spcPts val="0"/>
              </a:spcBef>
              <a:buNone/>
            </a:pPr>
            <a:r>
              <a:rPr lang="en-US" sz="2000" dirty="0" err="1"/>
              <a:t>pw.println</a:t>
            </a:r>
            <a:r>
              <a:rPr lang="en-US" sz="2000" dirty="0"/>
              <a:t>("driver name is="+</a:t>
            </a:r>
            <a:r>
              <a:rPr lang="en-US" sz="2000" dirty="0" err="1"/>
              <a:t>driverName</a:t>
            </a:r>
            <a:r>
              <a:rPr lang="en-US" sz="2000" dirty="0"/>
              <a:t>);  </a:t>
            </a:r>
          </a:p>
          <a:p>
            <a:pPr>
              <a:spcBef>
                <a:spcPts val="0"/>
              </a:spcBef>
              <a:buNone/>
            </a:pPr>
            <a:r>
              <a:rPr lang="en-US" sz="2000" dirty="0"/>
              <a:t>  </a:t>
            </a:r>
          </a:p>
          <a:p>
            <a:pPr>
              <a:spcBef>
                <a:spcPts val="0"/>
              </a:spcBef>
              <a:buNone/>
            </a:pPr>
            <a:r>
              <a:rPr lang="en-US" sz="2000" dirty="0" err="1"/>
              <a:t>pw.close</a:t>
            </a:r>
            <a:r>
              <a:rPr lang="en-US" sz="2000" dirty="0"/>
              <a:t>();  </a:t>
            </a:r>
          </a:p>
          <a:p>
            <a:pPr>
              <a:spcBef>
                <a:spcPts val="0"/>
              </a:spcBef>
              <a:buNone/>
            </a:pPr>
            <a:r>
              <a:rPr lang="en-US" sz="2000" dirty="0"/>
              <a:t>  </a:t>
            </a:r>
          </a:p>
          <a:p>
            <a:pPr>
              <a:spcBef>
                <a:spcPts val="0"/>
              </a:spcBef>
              <a:buNone/>
            </a:pPr>
            <a:r>
              <a:rPr lang="en-US" sz="2000" dirty="0"/>
              <a:t>}}  </a:t>
            </a:r>
          </a:p>
          <a:p>
            <a:pPr>
              <a:spcBef>
                <a:spcPts val="0"/>
              </a:spcBef>
              <a:buNone/>
            </a:pPr>
            <a:r>
              <a:rPr lang="en-US" sz="2000" b="1" dirty="0"/>
              <a:t>web.xml</a:t>
            </a:r>
            <a:endParaRPr lang="en-US" sz="2000" dirty="0"/>
          </a:p>
          <a:p>
            <a:pPr>
              <a:spcBef>
                <a:spcPts val="0"/>
              </a:spcBef>
              <a:buNone/>
            </a:pPr>
            <a:r>
              <a:rPr lang="en-US" sz="2000" dirty="0"/>
              <a:t>&lt;web-app&gt;  </a:t>
            </a:r>
          </a:p>
          <a:p>
            <a:pPr>
              <a:spcBef>
                <a:spcPts val="0"/>
              </a:spcBef>
              <a:buNone/>
            </a:pPr>
            <a:r>
              <a:rPr lang="en-US" sz="2000" dirty="0"/>
              <a:t>  </a:t>
            </a:r>
          </a:p>
          <a:p>
            <a:pPr>
              <a:spcBef>
                <a:spcPts val="0"/>
              </a:spcBef>
              <a:buNone/>
            </a:pPr>
            <a:r>
              <a:rPr lang="en-US" sz="2000" dirty="0"/>
              <a:t>&lt;</a:t>
            </a:r>
            <a:r>
              <a:rPr lang="en-US" sz="2000" dirty="0" err="1"/>
              <a:t>servlet</a:t>
            </a:r>
            <a:r>
              <a:rPr lang="en-US" sz="2000" dirty="0"/>
              <a:t>&gt;  </a:t>
            </a:r>
          </a:p>
          <a:p>
            <a:pPr>
              <a:spcBef>
                <a:spcPts val="0"/>
              </a:spcBef>
              <a:buNone/>
            </a:pPr>
            <a:r>
              <a:rPr lang="en-US" sz="2000" dirty="0"/>
              <a:t>&lt;</a:t>
            </a:r>
            <a:r>
              <a:rPr lang="en-US" sz="2000" dirty="0" err="1"/>
              <a:t>servlet</a:t>
            </a:r>
            <a:r>
              <a:rPr lang="en-US" sz="2000" dirty="0"/>
              <a:t>-name&gt;</a:t>
            </a:r>
            <a:r>
              <a:rPr lang="en-US" sz="2000" dirty="0" err="1"/>
              <a:t>sonoojaiswal</a:t>
            </a:r>
            <a:r>
              <a:rPr lang="en-US" sz="2000" dirty="0"/>
              <a:t>&lt;/</a:t>
            </a:r>
            <a:r>
              <a:rPr lang="en-US" sz="2000" dirty="0" err="1"/>
              <a:t>servlet</a:t>
            </a:r>
            <a:r>
              <a:rPr lang="en-US" sz="2000" dirty="0"/>
              <a:t>-name&gt;  </a:t>
            </a:r>
          </a:p>
          <a:p>
            <a:pPr>
              <a:spcBef>
                <a:spcPts val="0"/>
              </a:spcBef>
              <a:buNone/>
            </a:pPr>
            <a:r>
              <a:rPr lang="en-US" sz="2000" dirty="0"/>
              <a:t>&lt;</a:t>
            </a:r>
            <a:r>
              <a:rPr lang="en-US" sz="2000" dirty="0" err="1"/>
              <a:t>servlet</a:t>
            </a:r>
            <a:r>
              <a:rPr lang="en-US" sz="2000" dirty="0"/>
              <a:t>-</a:t>
            </a:r>
            <a:r>
              <a:rPr lang="en-US" sz="2000" b="1" dirty="0"/>
              <a:t>class</a:t>
            </a:r>
            <a:r>
              <a:rPr lang="en-US" sz="2000" dirty="0"/>
              <a:t>&gt;</a:t>
            </a:r>
            <a:r>
              <a:rPr lang="en-US" sz="2000" dirty="0" err="1"/>
              <a:t>DemoServlet</a:t>
            </a:r>
            <a:r>
              <a:rPr lang="en-US" sz="2000" dirty="0"/>
              <a:t>&lt;/</a:t>
            </a:r>
            <a:r>
              <a:rPr lang="en-US" sz="2000" dirty="0" err="1"/>
              <a:t>servlet</a:t>
            </a:r>
            <a:r>
              <a:rPr lang="en-US" sz="2000" dirty="0"/>
              <a:t>-</a:t>
            </a:r>
            <a:r>
              <a:rPr lang="en-US" sz="2000" b="1" dirty="0"/>
              <a:t>class</a:t>
            </a:r>
            <a:r>
              <a:rPr lang="en-US" sz="2000" dirty="0"/>
              <a:t>&gt;  </a:t>
            </a:r>
          </a:p>
          <a:p>
            <a:pPr>
              <a:spcBef>
                <a:spcPts val="0"/>
              </a:spcBef>
              <a:buNone/>
            </a:pPr>
            <a:r>
              <a:rPr lang="en-US" sz="2000" dirty="0"/>
              <a:t>&lt;/</a:t>
            </a:r>
            <a:r>
              <a:rPr lang="en-US" sz="2000" dirty="0" err="1"/>
              <a:t>servlet</a:t>
            </a:r>
            <a:r>
              <a:rPr lang="en-US" sz="2000" dirty="0"/>
              <a:t>&gt;  </a:t>
            </a:r>
          </a:p>
          <a:p>
            <a:pPr>
              <a:spcBef>
                <a:spcPts val="0"/>
              </a:spcBef>
              <a:buNone/>
            </a:pPr>
            <a:r>
              <a:rPr lang="en-US" sz="2000" dirty="0"/>
              <a:t>  </a:t>
            </a:r>
          </a:p>
          <a:p>
            <a:pPr>
              <a:spcBef>
                <a:spcPts val="0"/>
              </a:spcBef>
              <a:buNone/>
            </a:pPr>
            <a:r>
              <a:rPr lang="en-US" sz="2000" dirty="0"/>
              <a:t>&lt;context-</a:t>
            </a:r>
            <a:r>
              <a:rPr lang="en-US" sz="2000" dirty="0" err="1"/>
              <a:t>param</a:t>
            </a:r>
            <a:r>
              <a:rPr lang="en-US" sz="2000" dirty="0"/>
              <a:t>&gt;  </a:t>
            </a:r>
          </a:p>
          <a:p>
            <a:pPr>
              <a:spcBef>
                <a:spcPts val="0"/>
              </a:spcBef>
              <a:buNone/>
            </a:pPr>
            <a:r>
              <a:rPr lang="en-US" sz="2000" dirty="0"/>
              <a:t>&lt;</a:t>
            </a:r>
            <a:r>
              <a:rPr lang="en-US" sz="2000" dirty="0" err="1"/>
              <a:t>param</a:t>
            </a:r>
            <a:r>
              <a:rPr lang="en-US" sz="2000" dirty="0"/>
              <a:t>-name&gt;</a:t>
            </a:r>
            <a:r>
              <a:rPr lang="en-US" sz="2000" dirty="0" err="1"/>
              <a:t>dname</a:t>
            </a:r>
            <a:r>
              <a:rPr lang="en-US" sz="2000" dirty="0"/>
              <a:t>&lt;/</a:t>
            </a:r>
            <a:r>
              <a:rPr lang="en-US" sz="2000" dirty="0" err="1"/>
              <a:t>param</a:t>
            </a:r>
            <a:r>
              <a:rPr lang="en-US" sz="2000" dirty="0"/>
              <a:t>-name&gt;  </a:t>
            </a:r>
          </a:p>
          <a:p>
            <a:pPr>
              <a:spcBef>
                <a:spcPts val="0"/>
              </a:spcBef>
              <a:buNone/>
            </a:pPr>
            <a:r>
              <a:rPr lang="en-US" sz="2000" dirty="0"/>
              <a:t>&lt;</a:t>
            </a:r>
            <a:r>
              <a:rPr lang="en-US" sz="2000" dirty="0" err="1"/>
              <a:t>param</a:t>
            </a:r>
            <a:r>
              <a:rPr lang="en-US" sz="2000" dirty="0"/>
              <a:t>-value&gt;</a:t>
            </a:r>
            <a:r>
              <a:rPr lang="en-US" sz="2000" dirty="0" err="1"/>
              <a:t>sun.jdbc.odbc.JdbcOdbcDriver</a:t>
            </a:r>
            <a:r>
              <a:rPr lang="en-US" sz="2000" dirty="0"/>
              <a:t>&lt;/</a:t>
            </a:r>
            <a:r>
              <a:rPr lang="en-US" sz="2000" dirty="0" err="1"/>
              <a:t>param</a:t>
            </a:r>
            <a:r>
              <a:rPr lang="en-US" sz="2000" dirty="0"/>
              <a:t>-value&gt;  </a:t>
            </a:r>
          </a:p>
          <a:p>
            <a:pPr>
              <a:spcBef>
                <a:spcPts val="0"/>
              </a:spcBef>
              <a:buNone/>
            </a:pPr>
            <a:r>
              <a:rPr lang="en-US" sz="2000" dirty="0"/>
              <a:t>&lt;/context-</a:t>
            </a:r>
            <a:r>
              <a:rPr lang="en-US" sz="2000" dirty="0" err="1"/>
              <a:t>param</a:t>
            </a:r>
            <a:r>
              <a:rPr lang="en-US" sz="2000" dirty="0"/>
              <a:t>&gt;  </a:t>
            </a:r>
          </a:p>
          <a:p>
            <a:pPr>
              <a:spcBef>
                <a:spcPts val="0"/>
              </a:spcBef>
              <a:buNone/>
            </a:pPr>
            <a:r>
              <a:rPr lang="en-US" sz="2000" dirty="0"/>
              <a:t>  </a:t>
            </a:r>
          </a:p>
          <a:p>
            <a:pPr>
              <a:spcBef>
                <a:spcPts val="0"/>
              </a:spcBef>
              <a:buNone/>
            </a:pPr>
            <a:r>
              <a:rPr lang="en-US" sz="2000" dirty="0"/>
              <a:t>&lt;</a:t>
            </a:r>
            <a:r>
              <a:rPr lang="en-US" sz="2000" dirty="0" err="1"/>
              <a:t>servlet</a:t>
            </a:r>
            <a:r>
              <a:rPr lang="en-US" sz="2000" dirty="0"/>
              <a:t>-mapping&gt;  </a:t>
            </a:r>
          </a:p>
          <a:p>
            <a:pPr>
              <a:spcBef>
                <a:spcPts val="0"/>
              </a:spcBef>
              <a:buNone/>
            </a:pPr>
            <a:r>
              <a:rPr lang="en-US" sz="2000" dirty="0"/>
              <a:t>&lt;</a:t>
            </a:r>
            <a:r>
              <a:rPr lang="en-US" sz="2000" dirty="0" err="1"/>
              <a:t>servlet</a:t>
            </a:r>
            <a:r>
              <a:rPr lang="en-US" sz="2000" dirty="0"/>
              <a:t>-name&gt;</a:t>
            </a:r>
            <a:r>
              <a:rPr lang="en-US" sz="2000" dirty="0" err="1"/>
              <a:t>sonoojaiswal</a:t>
            </a:r>
            <a:r>
              <a:rPr lang="en-US" sz="2000" dirty="0"/>
              <a:t>&lt;/</a:t>
            </a:r>
            <a:r>
              <a:rPr lang="en-US" sz="2000" dirty="0" err="1"/>
              <a:t>servlet</a:t>
            </a:r>
            <a:r>
              <a:rPr lang="en-US" sz="2000" dirty="0"/>
              <a:t>-name&gt;  </a:t>
            </a:r>
          </a:p>
          <a:p>
            <a:pPr>
              <a:spcBef>
                <a:spcPts val="0"/>
              </a:spcBef>
              <a:buNone/>
            </a:pPr>
            <a:r>
              <a:rPr lang="en-US" sz="2000" dirty="0"/>
              <a:t>&lt;</a:t>
            </a:r>
            <a:r>
              <a:rPr lang="en-US" sz="2000" dirty="0" err="1"/>
              <a:t>url</a:t>
            </a:r>
            <a:r>
              <a:rPr lang="en-US" sz="2000" dirty="0"/>
              <a:t>-pattern&gt;/context&lt;/</a:t>
            </a:r>
            <a:r>
              <a:rPr lang="en-US" sz="2000" dirty="0" err="1"/>
              <a:t>url</a:t>
            </a:r>
            <a:r>
              <a:rPr lang="en-US" sz="2000" dirty="0"/>
              <a:t>-pattern&gt;  </a:t>
            </a:r>
          </a:p>
          <a:p>
            <a:pPr>
              <a:spcBef>
                <a:spcPts val="0"/>
              </a:spcBef>
              <a:buNone/>
            </a:pPr>
            <a:r>
              <a:rPr lang="en-US" sz="2000" dirty="0"/>
              <a:t>&lt;/</a:t>
            </a:r>
            <a:r>
              <a:rPr lang="en-US" sz="2000" dirty="0" err="1"/>
              <a:t>servlet</a:t>
            </a:r>
            <a:r>
              <a:rPr lang="en-US" sz="2000" dirty="0"/>
              <a:t>-mapping&gt;  </a:t>
            </a:r>
          </a:p>
          <a:p>
            <a:pPr>
              <a:spcBef>
                <a:spcPts val="0"/>
              </a:spcBef>
              <a:buNone/>
            </a:pPr>
            <a:r>
              <a:rPr lang="en-US" sz="2000" dirty="0"/>
              <a:t>  </a:t>
            </a:r>
          </a:p>
          <a:p>
            <a:pPr>
              <a:spcBef>
                <a:spcPts val="0"/>
              </a:spcBef>
              <a:buNone/>
            </a:pPr>
            <a:r>
              <a:rPr lang="en-US" sz="2000" dirty="0"/>
              <a:t>&lt;/web-app&gt;  </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60</a:t>
            </a:fld>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a:t>Example of </a:t>
            </a:r>
            <a:r>
              <a:rPr lang="en-GB" dirty="0" err="1"/>
              <a:t>ServletContext</a:t>
            </a:r>
            <a:r>
              <a:rPr lang="en-GB" dirty="0"/>
              <a:t> to get all the initialization parameters</a:t>
            </a:r>
            <a:br>
              <a:rPr lang="en-GB" dirty="0"/>
            </a:br>
            <a:r>
              <a:rPr lang="en-US" dirty="0"/>
              <a:t/>
            </a:r>
            <a:br>
              <a:rPr lang="en-US" dirty="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a:t> getting all the initialization parameter from the web.xml file. For getting all the parameters, we have used the </a:t>
            </a:r>
            <a:r>
              <a:rPr lang="en-GB" dirty="0" err="1"/>
              <a:t>getInitParameterNames</a:t>
            </a:r>
            <a:r>
              <a:rPr lang="en-GB" dirty="0"/>
              <a:t>() method in the </a:t>
            </a:r>
            <a:r>
              <a:rPr lang="en-GB" dirty="0" err="1"/>
              <a:t>servlet</a:t>
            </a:r>
            <a:r>
              <a:rPr lang="en-GB" dirty="0"/>
              <a:t> class.</a:t>
            </a:r>
            <a:endParaRPr lang="en-US" b="1" dirty="0"/>
          </a:p>
          <a:p>
            <a:r>
              <a:rPr lang="en-US" b="1" dirty="0"/>
              <a:t>DemoServlet.java</a:t>
            </a:r>
            <a:endParaRPr lang="en-US" dirty="0"/>
          </a:p>
          <a:p>
            <a:pPr>
              <a:spcBef>
                <a:spcPts val="0"/>
              </a:spcBef>
              <a:buNone/>
            </a:pPr>
            <a:r>
              <a:rPr lang="en-US" b="1" dirty="0"/>
              <a:t>import</a:t>
            </a:r>
            <a:r>
              <a:rPr lang="en-US" dirty="0"/>
              <a:t> java.io.*;  </a:t>
            </a:r>
          </a:p>
          <a:p>
            <a:pPr>
              <a:spcBef>
                <a:spcPts val="0"/>
              </a:spcBef>
              <a:buNone/>
            </a:pPr>
            <a:r>
              <a:rPr lang="en-US" b="1" dirty="0"/>
              <a:t>import</a:t>
            </a:r>
            <a:r>
              <a:rPr lang="en-US" dirty="0"/>
              <a:t> </a:t>
            </a:r>
            <a:r>
              <a:rPr lang="en-US" dirty="0" err="1"/>
              <a:t>javax.servlet</a:t>
            </a:r>
            <a:r>
              <a:rPr lang="en-US" dirty="0"/>
              <a:t>.*;  </a:t>
            </a:r>
          </a:p>
          <a:p>
            <a:pPr>
              <a:spcBef>
                <a:spcPts val="0"/>
              </a:spcBef>
              <a:buNone/>
            </a:pPr>
            <a:r>
              <a:rPr lang="en-US" b="1" dirty="0"/>
              <a:t>import</a:t>
            </a:r>
            <a:r>
              <a:rPr lang="en-US" dirty="0"/>
              <a:t> </a:t>
            </a:r>
            <a:r>
              <a:rPr lang="en-US" dirty="0" err="1"/>
              <a:t>javax.servlet.http</a:t>
            </a:r>
            <a:r>
              <a:rPr lang="en-US" dirty="0"/>
              <a:t>.*;    </a:t>
            </a:r>
          </a:p>
          <a:p>
            <a:pPr>
              <a:spcBef>
                <a:spcPts val="0"/>
              </a:spcBef>
              <a:buNone/>
            </a:pPr>
            <a:r>
              <a:rPr lang="en-US" b="1" dirty="0"/>
              <a:t>public</a:t>
            </a:r>
            <a:r>
              <a:rPr lang="en-US" dirty="0"/>
              <a:t> </a:t>
            </a:r>
            <a:r>
              <a:rPr lang="en-US" b="1" dirty="0"/>
              <a:t>class</a:t>
            </a:r>
            <a:r>
              <a:rPr lang="en-US" dirty="0"/>
              <a:t> </a:t>
            </a:r>
            <a:r>
              <a:rPr lang="en-US" dirty="0" err="1"/>
              <a:t>DemoServlet</a:t>
            </a:r>
            <a:r>
              <a:rPr lang="en-US" dirty="0"/>
              <a:t> </a:t>
            </a:r>
            <a:r>
              <a:rPr lang="en-US" b="1" dirty="0"/>
              <a:t>extends</a:t>
            </a:r>
            <a:r>
              <a:rPr lang="en-US" dirty="0"/>
              <a:t> </a:t>
            </a:r>
            <a:r>
              <a:rPr lang="en-US" dirty="0" err="1"/>
              <a:t>HttpServlet</a:t>
            </a:r>
            <a:r>
              <a:rPr lang="en-US" dirty="0"/>
              <a:t>{  </a:t>
            </a:r>
          </a:p>
          <a:p>
            <a:pPr>
              <a:spcBef>
                <a:spcPts val="0"/>
              </a:spcBef>
              <a:buNone/>
            </a:pPr>
            <a:r>
              <a:rPr lang="en-US" b="1" dirty="0"/>
              <a:t>public</a:t>
            </a:r>
            <a:r>
              <a:rPr lang="en-US" dirty="0"/>
              <a:t> </a:t>
            </a:r>
            <a:r>
              <a:rPr lang="en-US" b="1" dirty="0"/>
              <a:t>void</a:t>
            </a:r>
            <a:r>
              <a:rPr lang="en-US" dirty="0"/>
              <a:t> </a:t>
            </a:r>
            <a:r>
              <a:rPr lang="en-US" dirty="0" err="1"/>
              <a:t>doGet</a:t>
            </a:r>
            <a:r>
              <a:rPr lang="en-US" dirty="0"/>
              <a:t>(</a:t>
            </a:r>
            <a:r>
              <a:rPr lang="en-US" dirty="0" err="1"/>
              <a:t>HttpServletRequest</a:t>
            </a:r>
            <a:r>
              <a:rPr lang="en-US" dirty="0"/>
              <a:t> </a:t>
            </a:r>
            <a:r>
              <a:rPr lang="en-US" dirty="0" err="1"/>
              <a:t>req,HttpServletResponse</a:t>
            </a:r>
            <a:r>
              <a:rPr lang="en-US" dirty="0"/>
              <a:t> res)  </a:t>
            </a:r>
          </a:p>
          <a:p>
            <a:pPr>
              <a:spcBef>
                <a:spcPts val="0"/>
              </a:spcBef>
              <a:buNone/>
            </a:pPr>
            <a:r>
              <a:rPr lang="en-US" b="1" dirty="0"/>
              <a:t>throws</a:t>
            </a:r>
            <a:r>
              <a:rPr lang="en-US" dirty="0"/>
              <a:t> </a:t>
            </a:r>
            <a:r>
              <a:rPr lang="en-US" dirty="0" err="1"/>
              <a:t>ServletException,IOException</a:t>
            </a:r>
            <a:r>
              <a:rPr lang="en-US" dirty="0"/>
              <a:t>  </a:t>
            </a:r>
          </a:p>
          <a:p>
            <a:pPr>
              <a:spcBef>
                <a:spcPts val="0"/>
              </a:spcBef>
              <a:buNone/>
            </a:pPr>
            <a:r>
              <a:rPr lang="en-US" dirty="0"/>
              <a:t>{  </a:t>
            </a:r>
          </a:p>
          <a:p>
            <a:pPr>
              <a:spcBef>
                <a:spcPts val="0"/>
              </a:spcBef>
              <a:buNone/>
            </a:pPr>
            <a:r>
              <a:rPr lang="en-US" dirty="0" err="1"/>
              <a:t>res.setContentType</a:t>
            </a:r>
            <a:r>
              <a:rPr lang="en-US" dirty="0"/>
              <a:t>("text/html");  </a:t>
            </a:r>
          </a:p>
          <a:p>
            <a:pPr>
              <a:spcBef>
                <a:spcPts val="0"/>
              </a:spcBef>
              <a:buNone/>
            </a:pPr>
            <a:r>
              <a:rPr lang="en-US" dirty="0" err="1"/>
              <a:t>PrintWriter</a:t>
            </a:r>
            <a:r>
              <a:rPr lang="en-US" dirty="0"/>
              <a:t> out=</a:t>
            </a:r>
            <a:r>
              <a:rPr lang="en-US" dirty="0" err="1"/>
              <a:t>res.getWriter</a:t>
            </a:r>
            <a:r>
              <a:rPr lang="en-US" dirty="0"/>
              <a:t>();  </a:t>
            </a:r>
          </a:p>
          <a:p>
            <a:pPr>
              <a:spcBef>
                <a:spcPts val="0"/>
              </a:spcBef>
              <a:buNone/>
            </a:pPr>
            <a:r>
              <a:rPr lang="en-US" dirty="0"/>
              <a:t>  </a:t>
            </a:r>
          </a:p>
          <a:p>
            <a:pPr>
              <a:spcBef>
                <a:spcPts val="0"/>
              </a:spcBef>
              <a:buNone/>
            </a:pPr>
            <a:r>
              <a:rPr lang="en-US" dirty="0" err="1"/>
              <a:t>ServletContext</a:t>
            </a:r>
            <a:r>
              <a:rPr lang="en-US" dirty="0"/>
              <a:t> context=</a:t>
            </a:r>
            <a:r>
              <a:rPr lang="en-US" dirty="0" err="1"/>
              <a:t>getServletContext</a:t>
            </a:r>
            <a:r>
              <a:rPr lang="en-US" dirty="0"/>
              <a:t>();  </a:t>
            </a:r>
          </a:p>
          <a:p>
            <a:pPr>
              <a:spcBef>
                <a:spcPts val="0"/>
              </a:spcBef>
              <a:buNone/>
            </a:pPr>
            <a:r>
              <a:rPr lang="en-US" dirty="0"/>
              <a:t>Enumeration&lt;String&gt; e=</a:t>
            </a:r>
            <a:r>
              <a:rPr lang="en-US" dirty="0" err="1"/>
              <a:t>context.getInitParameterNames</a:t>
            </a:r>
            <a:r>
              <a:rPr lang="en-US" dirty="0"/>
              <a:t>();  </a:t>
            </a:r>
          </a:p>
          <a:p>
            <a:pPr>
              <a:spcBef>
                <a:spcPts val="0"/>
              </a:spcBef>
              <a:buNone/>
            </a:pPr>
            <a:r>
              <a:rPr lang="en-US" dirty="0"/>
              <a:t>      </a:t>
            </a:r>
          </a:p>
          <a:p>
            <a:pPr>
              <a:spcBef>
                <a:spcPts val="0"/>
              </a:spcBef>
              <a:buNone/>
            </a:pPr>
            <a:r>
              <a:rPr lang="en-US" dirty="0"/>
              <a:t>String </a:t>
            </a:r>
            <a:r>
              <a:rPr lang="en-US" dirty="0" err="1"/>
              <a:t>str</a:t>
            </a:r>
            <a:r>
              <a:rPr lang="en-US" dirty="0"/>
              <a:t>="";  </a:t>
            </a:r>
          </a:p>
          <a:p>
            <a:pPr>
              <a:spcBef>
                <a:spcPts val="0"/>
              </a:spcBef>
              <a:buNone/>
            </a:pPr>
            <a:r>
              <a:rPr lang="en-US" b="1" dirty="0"/>
              <a:t>while</a:t>
            </a:r>
            <a:r>
              <a:rPr lang="en-US" dirty="0"/>
              <a:t>(</a:t>
            </a:r>
            <a:r>
              <a:rPr lang="en-US" dirty="0" err="1"/>
              <a:t>e.hasMoreElements</a:t>
            </a:r>
            <a:r>
              <a:rPr lang="en-US" dirty="0"/>
              <a:t>()){  </a:t>
            </a:r>
          </a:p>
          <a:p>
            <a:pPr>
              <a:spcBef>
                <a:spcPts val="0"/>
              </a:spcBef>
              <a:buNone/>
            </a:pPr>
            <a:r>
              <a:rPr lang="en-US" dirty="0"/>
              <a:t>    </a:t>
            </a:r>
            <a:r>
              <a:rPr lang="en-US" dirty="0" err="1"/>
              <a:t>str</a:t>
            </a:r>
            <a:r>
              <a:rPr lang="en-US" dirty="0"/>
              <a:t>=</a:t>
            </a:r>
            <a:r>
              <a:rPr lang="en-US" dirty="0" err="1"/>
              <a:t>e.nextElement</a:t>
            </a:r>
            <a:r>
              <a:rPr lang="en-US" dirty="0"/>
              <a:t>();  </a:t>
            </a:r>
          </a:p>
          <a:p>
            <a:pPr>
              <a:spcBef>
                <a:spcPts val="0"/>
              </a:spcBef>
              <a:buNone/>
            </a:pPr>
            <a:r>
              <a:rPr lang="en-US" dirty="0"/>
              <a:t>    </a:t>
            </a:r>
            <a:r>
              <a:rPr lang="en-US" dirty="0" err="1"/>
              <a:t>out.print</a:t>
            </a:r>
            <a:r>
              <a:rPr lang="en-US" dirty="0"/>
              <a:t>("&lt;</a:t>
            </a:r>
            <a:r>
              <a:rPr lang="en-US" dirty="0" err="1"/>
              <a:t>br</a:t>
            </a:r>
            <a:r>
              <a:rPr lang="en-US" dirty="0"/>
              <a:t>&gt; "+</a:t>
            </a:r>
            <a:r>
              <a:rPr lang="en-US" dirty="0" err="1"/>
              <a:t>context.getInitParameter</a:t>
            </a:r>
            <a:r>
              <a:rPr lang="en-US" dirty="0"/>
              <a:t>(</a:t>
            </a:r>
            <a:r>
              <a:rPr lang="en-US" dirty="0" err="1"/>
              <a:t>str</a:t>
            </a:r>
            <a:r>
              <a:rPr lang="en-US" dirty="0"/>
              <a:t>));  </a:t>
            </a:r>
          </a:p>
          <a:p>
            <a:pPr>
              <a:spcBef>
                <a:spcPts val="0"/>
              </a:spcBef>
              <a:buNone/>
            </a:pPr>
            <a:r>
              <a:rPr lang="en-US" dirty="0"/>
              <a:t>}  </a:t>
            </a:r>
          </a:p>
          <a:p>
            <a:pPr>
              <a:spcBef>
                <a:spcPts val="0"/>
              </a:spcBef>
              <a:buNone/>
            </a:pPr>
            <a:r>
              <a:rPr lang="en-US" dirty="0"/>
              <a:t>}}  </a:t>
            </a:r>
          </a:p>
          <a:p>
            <a:pPr>
              <a:spcBef>
                <a:spcPts val="0"/>
              </a:spcBef>
            </a:pPr>
            <a:r>
              <a:rPr lang="en-US" b="1" dirty="0"/>
              <a:t>web.xml</a:t>
            </a:r>
            <a:endParaRPr lang="en-US" dirty="0"/>
          </a:p>
          <a:p>
            <a:pPr>
              <a:spcBef>
                <a:spcPts val="0"/>
              </a:spcBef>
              <a:buNone/>
            </a:pPr>
            <a:r>
              <a:rPr lang="en-US" dirty="0"/>
              <a:t>&lt;web-app&gt;  </a:t>
            </a:r>
          </a:p>
          <a:p>
            <a:pPr>
              <a:spcBef>
                <a:spcPts val="0"/>
              </a:spcBef>
              <a:buNone/>
            </a:pPr>
            <a:r>
              <a:rPr lang="en-US" dirty="0"/>
              <a:t>  </a:t>
            </a:r>
          </a:p>
          <a:p>
            <a:pPr>
              <a:spcBef>
                <a:spcPts val="0"/>
              </a:spcBef>
              <a:buNone/>
            </a:pPr>
            <a:r>
              <a:rPr lang="en-US" dirty="0"/>
              <a:t>&lt;</a:t>
            </a:r>
            <a:r>
              <a:rPr lang="en-US" dirty="0" err="1"/>
              <a:t>servlet</a:t>
            </a:r>
            <a:r>
              <a:rPr lang="en-US" dirty="0"/>
              <a:t>&gt;  </a:t>
            </a:r>
          </a:p>
          <a:p>
            <a:pPr>
              <a:spcBef>
                <a:spcPts val="0"/>
              </a:spcBef>
              <a:buNone/>
            </a:pPr>
            <a:r>
              <a:rPr lang="en-US" dirty="0"/>
              <a:t>&lt;</a:t>
            </a:r>
            <a:r>
              <a:rPr lang="en-US" dirty="0" err="1"/>
              <a:t>servlet</a:t>
            </a:r>
            <a:r>
              <a:rPr lang="en-US" dirty="0"/>
              <a:t>-name&gt;</a:t>
            </a:r>
            <a:r>
              <a:rPr lang="en-US" dirty="0" err="1"/>
              <a:t>sonoojaiswal</a:t>
            </a:r>
            <a:r>
              <a:rPr lang="en-US" dirty="0"/>
              <a:t>&lt;/</a:t>
            </a:r>
            <a:r>
              <a:rPr lang="en-US" dirty="0" err="1"/>
              <a:t>servlet</a:t>
            </a:r>
            <a:r>
              <a:rPr lang="en-US" dirty="0"/>
              <a:t>-name&gt;  </a:t>
            </a:r>
          </a:p>
          <a:p>
            <a:pPr>
              <a:spcBef>
                <a:spcPts val="0"/>
              </a:spcBef>
              <a:buNone/>
            </a:pPr>
            <a:r>
              <a:rPr lang="en-US" dirty="0"/>
              <a:t>&lt;</a:t>
            </a:r>
            <a:r>
              <a:rPr lang="en-US" dirty="0" err="1"/>
              <a:t>servlet</a:t>
            </a:r>
            <a:r>
              <a:rPr lang="en-US" dirty="0"/>
              <a:t>-</a:t>
            </a:r>
            <a:r>
              <a:rPr lang="en-US" b="1" dirty="0"/>
              <a:t>class</a:t>
            </a:r>
            <a:r>
              <a:rPr lang="en-US" dirty="0"/>
              <a:t>&gt;</a:t>
            </a:r>
            <a:r>
              <a:rPr lang="en-US" dirty="0" err="1"/>
              <a:t>DemoServlet</a:t>
            </a:r>
            <a:r>
              <a:rPr lang="en-US" dirty="0"/>
              <a:t>&lt;/</a:t>
            </a:r>
            <a:r>
              <a:rPr lang="en-US" dirty="0" err="1"/>
              <a:t>servlet</a:t>
            </a:r>
            <a:r>
              <a:rPr lang="en-US" dirty="0"/>
              <a:t>-</a:t>
            </a:r>
            <a:r>
              <a:rPr lang="en-US" b="1" dirty="0"/>
              <a:t>class</a:t>
            </a:r>
            <a:r>
              <a:rPr lang="en-US" dirty="0"/>
              <a:t>&gt;  </a:t>
            </a:r>
          </a:p>
          <a:p>
            <a:pPr>
              <a:spcBef>
                <a:spcPts val="0"/>
              </a:spcBef>
              <a:buNone/>
            </a:pPr>
            <a:r>
              <a:rPr lang="en-US" dirty="0"/>
              <a:t>&lt;/</a:t>
            </a:r>
            <a:r>
              <a:rPr lang="en-US" dirty="0" err="1"/>
              <a:t>servlet</a:t>
            </a:r>
            <a:r>
              <a:rPr lang="en-US" dirty="0"/>
              <a:t>&gt;  </a:t>
            </a:r>
          </a:p>
          <a:p>
            <a:pPr>
              <a:spcBef>
                <a:spcPts val="0"/>
              </a:spcBef>
              <a:buNone/>
            </a:pPr>
            <a:r>
              <a:rPr lang="en-US" dirty="0"/>
              <a:t>  </a:t>
            </a:r>
          </a:p>
          <a:p>
            <a:pPr>
              <a:spcBef>
                <a:spcPts val="0"/>
              </a:spcBef>
              <a:buNone/>
            </a:pPr>
            <a:r>
              <a:rPr lang="en-US" dirty="0"/>
              <a:t>&lt;context-</a:t>
            </a:r>
            <a:r>
              <a:rPr lang="en-US" dirty="0" err="1"/>
              <a:t>param</a:t>
            </a:r>
            <a:r>
              <a:rPr lang="en-US" dirty="0"/>
              <a:t>&gt;  </a:t>
            </a:r>
          </a:p>
          <a:p>
            <a:pPr>
              <a:spcBef>
                <a:spcPts val="0"/>
              </a:spcBef>
              <a:buNone/>
            </a:pPr>
            <a:r>
              <a:rPr lang="en-US" dirty="0"/>
              <a:t>&lt;</a:t>
            </a:r>
            <a:r>
              <a:rPr lang="en-US" dirty="0" err="1"/>
              <a:t>param</a:t>
            </a:r>
            <a:r>
              <a:rPr lang="en-US" dirty="0"/>
              <a:t>-name&gt;</a:t>
            </a:r>
            <a:r>
              <a:rPr lang="en-US" dirty="0" err="1"/>
              <a:t>dname</a:t>
            </a:r>
            <a:r>
              <a:rPr lang="en-US" dirty="0"/>
              <a:t>&lt;/</a:t>
            </a:r>
            <a:r>
              <a:rPr lang="en-US" dirty="0" err="1"/>
              <a:t>param</a:t>
            </a:r>
            <a:r>
              <a:rPr lang="en-US" dirty="0"/>
              <a:t>-name&gt;  </a:t>
            </a:r>
          </a:p>
          <a:p>
            <a:pPr>
              <a:spcBef>
                <a:spcPts val="0"/>
              </a:spcBef>
              <a:buNone/>
            </a:pPr>
            <a:r>
              <a:rPr lang="en-US" dirty="0"/>
              <a:t>&lt;</a:t>
            </a:r>
            <a:r>
              <a:rPr lang="en-US" dirty="0" err="1"/>
              <a:t>param</a:t>
            </a:r>
            <a:r>
              <a:rPr lang="en-US" dirty="0"/>
              <a:t>-value&gt;</a:t>
            </a:r>
            <a:r>
              <a:rPr lang="en-US" dirty="0" err="1"/>
              <a:t>sun.jdbc.odbc.JdbcOdbcDriver</a:t>
            </a:r>
            <a:r>
              <a:rPr lang="en-US" dirty="0"/>
              <a:t>&lt;/</a:t>
            </a:r>
            <a:r>
              <a:rPr lang="en-US" dirty="0" err="1"/>
              <a:t>param</a:t>
            </a:r>
            <a:r>
              <a:rPr lang="en-US" dirty="0"/>
              <a:t>-value&gt;  </a:t>
            </a:r>
          </a:p>
          <a:p>
            <a:pPr>
              <a:spcBef>
                <a:spcPts val="0"/>
              </a:spcBef>
              <a:buNone/>
            </a:pPr>
            <a:r>
              <a:rPr lang="en-US" dirty="0"/>
              <a:t>&lt;/context-</a:t>
            </a:r>
            <a:r>
              <a:rPr lang="en-US" dirty="0" err="1"/>
              <a:t>param</a:t>
            </a:r>
            <a:r>
              <a:rPr lang="en-US" dirty="0"/>
              <a:t>&gt;  </a:t>
            </a:r>
          </a:p>
          <a:p>
            <a:pPr>
              <a:spcBef>
                <a:spcPts val="0"/>
              </a:spcBef>
              <a:buNone/>
            </a:pPr>
            <a:r>
              <a:rPr lang="en-US" dirty="0"/>
              <a:t>  </a:t>
            </a:r>
          </a:p>
          <a:p>
            <a:pPr>
              <a:spcBef>
                <a:spcPts val="0"/>
              </a:spcBef>
              <a:buNone/>
            </a:pPr>
            <a:r>
              <a:rPr lang="en-US" dirty="0"/>
              <a:t>&lt;context-</a:t>
            </a:r>
            <a:r>
              <a:rPr lang="en-US" dirty="0" err="1"/>
              <a:t>param</a:t>
            </a:r>
            <a:r>
              <a:rPr lang="en-US" dirty="0"/>
              <a:t>&gt;  </a:t>
            </a:r>
          </a:p>
          <a:p>
            <a:pPr>
              <a:spcBef>
                <a:spcPts val="0"/>
              </a:spcBef>
              <a:buNone/>
            </a:pPr>
            <a:r>
              <a:rPr lang="en-US" dirty="0"/>
              <a:t>&lt;</a:t>
            </a:r>
            <a:r>
              <a:rPr lang="en-US" dirty="0" err="1"/>
              <a:t>param</a:t>
            </a:r>
            <a:r>
              <a:rPr lang="en-US" dirty="0"/>
              <a:t>-name&gt;username&lt;/</a:t>
            </a:r>
            <a:r>
              <a:rPr lang="en-US" dirty="0" err="1"/>
              <a:t>param</a:t>
            </a:r>
            <a:r>
              <a:rPr lang="en-US" dirty="0"/>
              <a:t>-name&gt;  </a:t>
            </a:r>
          </a:p>
          <a:p>
            <a:pPr>
              <a:spcBef>
                <a:spcPts val="0"/>
              </a:spcBef>
              <a:buNone/>
            </a:pPr>
            <a:r>
              <a:rPr lang="en-US" dirty="0"/>
              <a:t>&lt;</a:t>
            </a:r>
            <a:r>
              <a:rPr lang="en-US" dirty="0" err="1"/>
              <a:t>param</a:t>
            </a:r>
            <a:r>
              <a:rPr lang="en-US" dirty="0"/>
              <a:t>-value&gt;system&lt;/</a:t>
            </a:r>
            <a:r>
              <a:rPr lang="en-US" dirty="0" err="1"/>
              <a:t>param</a:t>
            </a:r>
            <a:r>
              <a:rPr lang="en-US" dirty="0"/>
              <a:t>-value&gt;  </a:t>
            </a:r>
          </a:p>
          <a:p>
            <a:pPr>
              <a:spcBef>
                <a:spcPts val="0"/>
              </a:spcBef>
              <a:buNone/>
            </a:pPr>
            <a:r>
              <a:rPr lang="en-US" dirty="0"/>
              <a:t>&lt;/context-</a:t>
            </a:r>
            <a:r>
              <a:rPr lang="en-US" dirty="0" err="1"/>
              <a:t>param</a:t>
            </a:r>
            <a:r>
              <a:rPr lang="en-US" dirty="0"/>
              <a:t>&gt;  </a:t>
            </a:r>
          </a:p>
          <a:p>
            <a:pPr>
              <a:spcBef>
                <a:spcPts val="0"/>
              </a:spcBef>
              <a:buNone/>
            </a:pPr>
            <a:r>
              <a:rPr lang="en-US" dirty="0"/>
              <a:t>  </a:t>
            </a:r>
          </a:p>
          <a:p>
            <a:pPr>
              <a:spcBef>
                <a:spcPts val="0"/>
              </a:spcBef>
              <a:buNone/>
            </a:pPr>
            <a:r>
              <a:rPr lang="en-US" dirty="0"/>
              <a:t>&lt;context-</a:t>
            </a:r>
            <a:r>
              <a:rPr lang="en-US" dirty="0" err="1"/>
              <a:t>param</a:t>
            </a:r>
            <a:r>
              <a:rPr lang="en-US" dirty="0"/>
              <a:t>&gt;  </a:t>
            </a:r>
          </a:p>
          <a:p>
            <a:pPr>
              <a:spcBef>
                <a:spcPts val="0"/>
              </a:spcBef>
              <a:buNone/>
            </a:pPr>
            <a:r>
              <a:rPr lang="en-US" dirty="0"/>
              <a:t>&lt;</a:t>
            </a:r>
            <a:r>
              <a:rPr lang="en-US" dirty="0" err="1"/>
              <a:t>param</a:t>
            </a:r>
            <a:r>
              <a:rPr lang="en-US" dirty="0"/>
              <a:t>-name&gt;password&lt;/</a:t>
            </a:r>
            <a:r>
              <a:rPr lang="en-US" dirty="0" err="1"/>
              <a:t>param</a:t>
            </a:r>
            <a:r>
              <a:rPr lang="en-US" dirty="0"/>
              <a:t>-name&gt;  </a:t>
            </a:r>
          </a:p>
          <a:p>
            <a:pPr>
              <a:spcBef>
                <a:spcPts val="0"/>
              </a:spcBef>
              <a:buNone/>
            </a:pPr>
            <a:r>
              <a:rPr lang="en-US" dirty="0"/>
              <a:t>&lt;</a:t>
            </a:r>
            <a:r>
              <a:rPr lang="en-US" dirty="0" err="1"/>
              <a:t>param</a:t>
            </a:r>
            <a:r>
              <a:rPr lang="en-US" dirty="0"/>
              <a:t>-value&gt;oracle&lt;/</a:t>
            </a:r>
            <a:r>
              <a:rPr lang="en-US" dirty="0" err="1"/>
              <a:t>param</a:t>
            </a:r>
            <a:r>
              <a:rPr lang="en-US" dirty="0"/>
              <a:t>-value&gt;  </a:t>
            </a:r>
          </a:p>
          <a:p>
            <a:pPr>
              <a:spcBef>
                <a:spcPts val="0"/>
              </a:spcBef>
              <a:buNone/>
            </a:pPr>
            <a:r>
              <a:rPr lang="en-US" dirty="0"/>
              <a:t>&lt;/context-</a:t>
            </a:r>
            <a:r>
              <a:rPr lang="en-US" dirty="0" err="1"/>
              <a:t>param</a:t>
            </a:r>
            <a:r>
              <a:rPr lang="en-US" dirty="0"/>
              <a:t>&gt;  </a:t>
            </a:r>
          </a:p>
          <a:p>
            <a:pPr>
              <a:spcBef>
                <a:spcPts val="0"/>
              </a:spcBef>
              <a:buNone/>
            </a:pPr>
            <a:r>
              <a:rPr lang="en-US" dirty="0"/>
              <a:t>  </a:t>
            </a:r>
          </a:p>
          <a:p>
            <a:pPr>
              <a:spcBef>
                <a:spcPts val="0"/>
              </a:spcBef>
              <a:buNone/>
            </a:pPr>
            <a:r>
              <a:rPr lang="en-US" dirty="0"/>
              <a:t>&lt;</a:t>
            </a:r>
            <a:r>
              <a:rPr lang="en-US" dirty="0" err="1"/>
              <a:t>servlet</a:t>
            </a:r>
            <a:r>
              <a:rPr lang="en-US" dirty="0"/>
              <a:t>-mapping&gt;  </a:t>
            </a:r>
          </a:p>
          <a:p>
            <a:pPr>
              <a:spcBef>
                <a:spcPts val="0"/>
              </a:spcBef>
              <a:buNone/>
            </a:pPr>
            <a:r>
              <a:rPr lang="en-US" dirty="0"/>
              <a:t>&lt;</a:t>
            </a:r>
            <a:r>
              <a:rPr lang="en-US" dirty="0" err="1"/>
              <a:t>servlet</a:t>
            </a:r>
            <a:r>
              <a:rPr lang="en-US" dirty="0"/>
              <a:t>-name&gt;</a:t>
            </a:r>
            <a:r>
              <a:rPr lang="en-US" dirty="0" err="1"/>
              <a:t>sonoojaiswal</a:t>
            </a:r>
            <a:r>
              <a:rPr lang="en-US" dirty="0"/>
              <a:t>&lt;/</a:t>
            </a:r>
            <a:r>
              <a:rPr lang="en-US" dirty="0" err="1"/>
              <a:t>servlet</a:t>
            </a:r>
            <a:r>
              <a:rPr lang="en-US" dirty="0"/>
              <a:t>-name&gt;  </a:t>
            </a:r>
          </a:p>
          <a:p>
            <a:pPr>
              <a:spcBef>
                <a:spcPts val="0"/>
              </a:spcBef>
              <a:buNone/>
            </a:pPr>
            <a:r>
              <a:rPr lang="en-US" dirty="0"/>
              <a:t>&lt;</a:t>
            </a:r>
            <a:r>
              <a:rPr lang="en-US" dirty="0" err="1"/>
              <a:t>url</a:t>
            </a:r>
            <a:r>
              <a:rPr lang="en-US" dirty="0"/>
              <a:t>-pattern&gt;/context&lt;/</a:t>
            </a:r>
            <a:r>
              <a:rPr lang="en-US" dirty="0" err="1"/>
              <a:t>url</a:t>
            </a:r>
            <a:r>
              <a:rPr lang="en-US" dirty="0"/>
              <a:t>-pattern&gt;  </a:t>
            </a:r>
          </a:p>
          <a:p>
            <a:pPr>
              <a:spcBef>
                <a:spcPts val="0"/>
              </a:spcBef>
              <a:buNone/>
            </a:pPr>
            <a:r>
              <a:rPr lang="en-US" dirty="0"/>
              <a:t>&lt;/</a:t>
            </a:r>
            <a:r>
              <a:rPr lang="en-US" dirty="0" err="1"/>
              <a:t>servlet</a:t>
            </a:r>
            <a:r>
              <a:rPr lang="en-US" dirty="0"/>
              <a:t>-mapping&gt;  </a:t>
            </a:r>
          </a:p>
          <a:p>
            <a:pPr>
              <a:spcBef>
                <a:spcPts val="0"/>
              </a:spcBef>
              <a:buNone/>
            </a:pPr>
            <a:r>
              <a:rPr lang="en-US" dirty="0"/>
              <a:t>  </a:t>
            </a:r>
          </a:p>
          <a:p>
            <a:pPr>
              <a:spcBef>
                <a:spcPts val="0"/>
              </a:spcBef>
              <a:buNone/>
            </a:pPr>
            <a:r>
              <a:rPr lang="en-US" dirty="0"/>
              <a:t>&lt;/web-app&gt;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61</a:t>
            </a:fld>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a:t/>
            </a:r>
            <a:br>
              <a:rPr lang="en-US" dirty="0"/>
            </a:br>
            <a:r>
              <a:rPr lang="en-US" dirty="0"/>
              <a:t/>
            </a:r>
            <a:br>
              <a:rPr lang="en-US" dirty="0"/>
            </a:br>
            <a:r>
              <a:rPr lang="en-US" dirty="0"/>
              <a:t>Attribute in </a:t>
            </a:r>
            <a:r>
              <a:rPr lang="en-US" dirty="0" err="1"/>
              <a:t>Servlet</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a:t>An </a:t>
            </a:r>
            <a:r>
              <a:rPr lang="en-GB" b="1" dirty="0"/>
              <a:t>attribute in </a:t>
            </a:r>
            <a:r>
              <a:rPr lang="en-GB" b="1" dirty="0" err="1"/>
              <a:t>servlet</a:t>
            </a:r>
            <a:r>
              <a:rPr lang="en-GB" dirty="0"/>
              <a:t> is an object that can be set, get or removed from one of the following scopes:</a:t>
            </a:r>
          </a:p>
          <a:p>
            <a:r>
              <a:rPr lang="en-GB" dirty="0"/>
              <a:t>request scope</a:t>
            </a:r>
          </a:p>
          <a:p>
            <a:r>
              <a:rPr lang="en-GB" dirty="0"/>
              <a:t>session scope</a:t>
            </a:r>
          </a:p>
          <a:p>
            <a:r>
              <a:rPr lang="en-GB" dirty="0"/>
              <a:t>application scope</a:t>
            </a:r>
          </a:p>
          <a:p>
            <a:r>
              <a:rPr lang="en-GB" dirty="0"/>
              <a:t>The </a:t>
            </a:r>
            <a:r>
              <a:rPr lang="en-GB" dirty="0" err="1"/>
              <a:t>servlet</a:t>
            </a:r>
            <a:r>
              <a:rPr lang="en-GB" dirty="0"/>
              <a:t> programmer can pass </a:t>
            </a:r>
            <a:r>
              <a:rPr lang="en-GB" dirty="0" err="1"/>
              <a:t>informations</a:t>
            </a:r>
            <a:r>
              <a:rPr lang="en-GB" dirty="0"/>
              <a:t> from one </a:t>
            </a:r>
            <a:r>
              <a:rPr lang="en-GB" dirty="0" err="1"/>
              <a:t>servlet</a:t>
            </a:r>
            <a:r>
              <a:rPr lang="en-GB" dirty="0"/>
              <a:t> to another using attributes. It is just like passing object from one class to another so that we can reuse the same object again and again.</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62</a:t>
            </a:fld>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a:t/>
            </a:r>
            <a:br>
              <a:rPr lang="en-GB" dirty="0"/>
            </a:br>
            <a:r>
              <a:rPr lang="en-GB" dirty="0"/>
              <a:t/>
            </a:r>
            <a:br>
              <a:rPr lang="en-GB" dirty="0"/>
            </a:br>
            <a:r>
              <a:rPr lang="en-GB" dirty="0"/>
              <a:t>Example of </a:t>
            </a:r>
            <a:r>
              <a:rPr lang="en-GB" dirty="0" err="1"/>
              <a:t>ServletContext</a:t>
            </a:r>
            <a:r>
              <a:rPr lang="en-GB" dirty="0"/>
              <a:t> to set and get attribute</a:t>
            </a:r>
            <a:br>
              <a:rPr lang="en-GB" dirty="0"/>
            </a:br>
            <a:r>
              <a:rPr lang="en-GB" dirty="0"/>
              <a:t/>
            </a:r>
            <a:br>
              <a:rPr lang="en-GB" dirty="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a:t>In this example, we are setting the attribute in the application scope and getting that value from another </a:t>
            </a:r>
            <a:r>
              <a:rPr lang="en-GB" dirty="0" err="1"/>
              <a:t>servlet</a:t>
            </a:r>
            <a:r>
              <a:rPr lang="en-GB" dirty="0"/>
              <a:t>.</a:t>
            </a:r>
            <a:endParaRPr lang="en-GB"/>
          </a:p>
          <a:p>
            <a:r>
              <a:rPr lang="en-GB"/>
              <a:t>DemoServlet1.java</a:t>
            </a:r>
            <a:endParaRPr lang="en-GB" dirty="0"/>
          </a:p>
          <a:p>
            <a:pPr>
              <a:buNone/>
            </a:pPr>
            <a:r>
              <a:rPr lang="en-GB" b="1" dirty="0"/>
              <a:t>import</a:t>
            </a:r>
            <a:r>
              <a:rPr lang="en-GB" dirty="0"/>
              <a:t> java.io.*;  </a:t>
            </a:r>
          </a:p>
          <a:p>
            <a:pPr>
              <a:buNone/>
            </a:pPr>
            <a:r>
              <a:rPr lang="en-GB" b="1" dirty="0"/>
              <a:t>import</a:t>
            </a:r>
            <a:r>
              <a:rPr lang="en-GB" dirty="0"/>
              <a:t> </a:t>
            </a:r>
            <a:r>
              <a:rPr lang="en-GB" dirty="0" err="1"/>
              <a:t>javax.servlet</a:t>
            </a:r>
            <a:r>
              <a:rPr lang="en-GB" dirty="0"/>
              <a:t>.*;  </a:t>
            </a:r>
          </a:p>
          <a:p>
            <a:pPr>
              <a:buNone/>
            </a:pPr>
            <a:r>
              <a:rPr lang="en-GB" b="1" dirty="0"/>
              <a:t>import</a:t>
            </a:r>
            <a:r>
              <a:rPr lang="en-GB" dirty="0"/>
              <a:t> </a:t>
            </a:r>
            <a:r>
              <a:rPr lang="en-GB" dirty="0" err="1"/>
              <a:t>javax.servlet.http</a:t>
            </a:r>
            <a:r>
              <a:rPr lang="en-GB" dirty="0"/>
              <a:t>.*;  </a:t>
            </a:r>
          </a:p>
          <a:p>
            <a:pPr>
              <a:buNone/>
            </a:pPr>
            <a:r>
              <a:rPr lang="en-GB" b="1" dirty="0"/>
              <a:t>public</a:t>
            </a:r>
            <a:r>
              <a:rPr lang="en-GB" dirty="0"/>
              <a:t> </a:t>
            </a:r>
            <a:r>
              <a:rPr lang="en-GB" b="1" dirty="0"/>
              <a:t>class</a:t>
            </a:r>
            <a:r>
              <a:rPr lang="en-GB" dirty="0"/>
              <a:t> DemoServlet1 </a:t>
            </a:r>
            <a:r>
              <a:rPr lang="en-GB" b="1" dirty="0"/>
              <a:t>extends</a:t>
            </a:r>
            <a:r>
              <a:rPr lang="en-GB" dirty="0"/>
              <a:t> </a:t>
            </a:r>
            <a:r>
              <a:rPr lang="en-GB" dirty="0" err="1"/>
              <a:t>HttpServlet</a:t>
            </a:r>
            <a:r>
              <a:rPr lang="en-GB" dirty="0"/>
              <a:t>{  </a:t>
            </a:r>
          </a:p>
          <a:p>
            <a:pPr>
              <a:buNone/>
            </a:pPr>
            <a:r>
              <a:rPr lang="en-GB" b="1" dirty="0"/>
              <a:t>public</a:t>
            </a:r>
            <a:r>
              <a:rPr lang="en-GB" dirty="0"/>
              <a:t> </a:t>
            </a:r>
            <a:r>
              <a:rPr lang="en-GB" b="1" dirty="0"/>
              <a:t>void</a:t>
            </a:r>
            <a:r>
              <a:rPr lang="en-GB" dirty="0"/>
              <a:t> </a:t>
            </a:r>
            <a:r>
              <a:rPr lang="en-GB" dirty="0" err="1"/>
              <a:t>doGet</a:t>
            </a:r>
            <a:r>
              <a:rPr lang="en-GB" dirty="0"/>
              <a:t>(</a:t>
            </a:r>
            <a:r>
              <a:rPr lang="en-GB" dirty="0" err="1"/>
              <a:t>HttpServletRequest</a:t>
            </a:r>
            <a:r>
              <a:rPr lang="en-GB" dirty="0"/>
              <a:t> </a:t>
            </a:r>
            <a:r>
              <a:rPr lang="en-GB" dirty="0" err="1"/>
              <a:t>req,HttpServletResponse</a:t>
            </a:r>
            <a:r>
              <a:rPr lang="en-GB" dirty="0"/>
              <a:t> res)  </a:t>
            </a:r>
          </a:p>
          <a:p>
            <a:pPr>
              <a:buNone/>
            </a:pPr>
            <a:r>
              <a:rPr lang="en-GB" dirty="0"/>
              <a:t>{  </a:t>
            </a:r>
          </a:p>
          <a:p>
            <a:pPr>
              <a:buNone/>
            </a:pPr>
            <a:r>
              <a:rPr lang="en-GB" b="1" dirty="0"/>
              <a:t>try</a:t>
            </a:r>
            <a:r>
              <a:rPr lang="en-GB" dirty="0"/>
              <a:t>{  </a:t>
            </a:r>
          </a:p>
          <a:p>
            <a:pPr>
              <a:buNone/>
            </a:pPr>
            <a:r>
              <a:rPr lang="en-GB" dirty="0"/>
              <a:t>  </a:t>
            </a:r>
          </a:p>
          <a:p>
            <a:pPr>
              <a:buNone/>
            </a:pPr>
            <a:r>
              <a:rPr lang="en-GB" dirty="0" err="1"/>
              <a:t>res.setContentType</a:t>
            </a:r>
            <a:r>
              <a:rPr lang="en-GB" dirty="0"/>
              <a:t>("text/html");  </a:t>
            </a:r>
          </a:p>
          <a:p>
            <a:pPr>
              <a:buNone/>
            </a:pPr>
            <a:r>
              <a:rPr lang="en-GB" dirty="0" err="1"/>
              <a:t>PrintWriter</a:t>
            </a:r>
            <a:r>
              <a:rPr lang="en-GB" dirty="0"/>
              <a:t> out=</a:t>
            </a:r>
            <a:r>
              <a:rPr lang="en-GB" dirty="0" err="1"/>
              <a:t>res.getWriter</a:t>
            </a:r>
            <a:r>
              <a:rPr lang="en-GB" dirty="0"/>
              <a:t>();  </a:t>
            </a:r>
          </a:p>
          <a:p>
            <a:pPr>
              <a:buNone/>
            </a:pPr>
            <a:r>
              <a:rPr lang="en-GB" dirty="0"/>
              <a:t>  </a:t>
            </a:r>
          </a:p>
          <a:p>
            <a:pPr>
              <a:buNone/>
            </a:pPr>
            <a:r>
              <a:rPr lang="en-GB" dirty="0" err="1"/>
              <a:t>ServletContext</a:t>
            </a:r>
            <a:r>
              <a:rPr lang="en-GB" dirty="0"/>
              <a:t> context=</a:t>
            </a:r>
            <a:r>
              <a:rPr lang="en-GB" dirty="0" err="1"/>
              <a:t>getServletContext</a:t>
            </a:r>
            <a:r>
              <a:rPr lang="en-GB" dirty="0"/>
              <a:t>();  </a:t>
            </a:r>
          </a:p>
          <a:p>
            <a:pPr>
              <a:buNone/>
            </a:pPr>
            <a:r>
              <a:rPr lang="en-GB" dirty="0" err="1"/>
              <a:t>context.setAttribute</a:t>
            </a:r>
            <a:r>
              <a:rPr lang="en-GB" dirty="0"/>
              <a:t>("</a:t>
            </a:r>
            <a:r>
              <a:rPr lang="en-GB" dirty="0" err="1"/>
              <a:t>company","IBM</a:t>
            </a:r>
            <a:r>
              <a:rPr lang="en-GB" dirty="0"/>
              <a:t>");  </a:t>
            </a:r>
          </a:p>
          <a:p>
            <a:pPr>
              <a:buNone/>
            </a:pPr>
            <a:r>
              <a:rPr lang="en-GB" dirty="0"/>
              <a:t>  </a:t>
            </a:r>
          </a:p>
          <a:p>
            <a:pPr>
              <a:buNone/>
            </a:pPr>
            <a:r>
              <a:rPr lang="en-GB" dirty="0" err="1"/>
              <a:t>out.println</a:t>
            </a:r>
            <a:r>
              <a:rPr lang="en-GB" dirty="0"/>
              <a:t>("Welcome to first </a:t>
            </a:r>
            <a:r>
              <a:rPr lang="en-GB" dirty="0" err="1"/>
              <a:t>servlet</a:t>
            </a:r>
            <a:r>
              <a:rPr lang="en-GB" dirty="0"/>
              <a:t>");  </a:t>
            </a:r>
          </a:p>
          <a:p>
            <a:pPr>
              <a:buNone/>
            </a:pPr>
            <a:r>
              <a:rPr lang="en-GB" dirty="0" err="1"/>
              <a:t>out.println</a:t>
            </a:r>
            <a:r>
              <a:rPr lang="en-GB" dirty="0"/>
              <a:t>("&lt;a </a:t>
            </a:r>
            <a:r>
              <a:rPr lang="en-GB" dirty="0" err="1"/>
              <a:t>href</a:t>
            </a:r>
            <a:r>
              <a:rPr lang="en-GB" dirty="0"/>
              <a:t>='servlet2'&gt;visit&lt;/a&gt;");  </a:t>
            </a:r>
          </a:p>
          <a:p>
            <a:pPr>
              <a:buNone/>
            </a:pPr>
            <a:r>
              <a:rPr lang="en-GB" dirty="0" err="1"/>
              <a:t>out.close</a:t>
            </a:r>
            <a:r>
              <a:rPr lang="en-GB" dirty="0"/>
              <a:t>();  </a:t>
            </a:r>
          </a:p>
          <a:p>
            <a:pPr>
              <a:buNone/>
            </a:pPr>
            <a:r>
              <a:rPr lang="en-GB" dirty="0"/>
              <a:t>  </a:t>
            </a:r>
          </a:p>
          <a:p>
            <a:pPr>
              <a:buNone/>
            </a:pPr>
            <a:r>
              <a:rPr lang="en-GB" dirty="0"/>
              <a:t>}</a:t>
            </a:r>
            <a:r>
              <a:rPr lang="en-GB" b="1" dirty="0"/>
              <a:t>catch</a:t>
            </a:r>
            <a:r>
              <a:rPr lang="en-GB" dirty="0"/>
              <a:t>(Exception e){</a:t>
            </a:r>
            <a:r>
              <a:rPr lang="en-GB" dirty="0" err="1"/>
              <a:t>out.println</a:t>
            </a:r>
            <a:r>
              <a:rPr lang="en-GB" dirty="0"/>
              <a:t>(e);}  </a:t>
            </a:r>
          </a:p>
          <a:p>
            <a:pPr>
              <a:buNone/>
            </a:pPr>
            <a:r>
              <a:rPr lang="en-GB" dirty="0"/>
              <a:t>  </a:t>
            </a:r>
          </a:p>
          <a:p>
            <a:pPr>
              <a:buNone/>
            </a:pPr>
            <a:r>
              <a:rPr lang="en-GB" dirty="0"/>
              <a:t>}}  </a:t>
            </a:r>
          </a:p>
          <a:p>
            <a:r>
              <a:rPr lang="en-GB" dirty="0"/>
              <a:t>DemoServlet2.java</a:t>
            </a:r>
          </a:p>
          <a:p>
            <a:pPr>
              <a:buNone/>
            </a:pPr>
            <a:r>
              <a:rPr lang="en-GB" b="1" dirty="0"/>
              <a:t>import</a:t>
            </a:r>
            <a:r>
              <a:rPr lang="en-GB" dirty="0"/>
              <a:t> java.io.*;  </a:t>
            </a:r>
          </a:p>
          <a:p>
            <a:pPr>
              <a:buNone/>
            </a:pPr>
            <a:r>
              <a:rPr lang="en-GB" b="1" dirty="0"/>
              <a:t>import</a:t>
            </a:r>
            <a:r>
              <a:rPr lang="en-GB" dirty="0"/>
              <a:t> </a:t>
            </a:r>
            <a:r>
              <a:rPr lang="en-GB" dirty="0" err="1"/>
              <a:t>javax.servlet</a:t>
            </a:r>
            <a:r>
              <a:rPr lang="en-GB" dirty="0"/>
              <a:t>.*;  </a:t>
            </a:r>
          </a:p>
          <a:p>
            <a:pPr>
              <a:buNone/>
            </a:pPr>
            <a:r>
              <a:rPr lang="en-GB" b="1" dirty="0"/>
              <a:t>import</a:t>
            </a:r>
            <a:r>
              <a:rPr lang="en-GB" dirty="0"/>
              <a:t> </a:t>
            </a:r>
            <a:r>
              <a:rPr lang="en-GB" dirty="0" err="1"/>
              <a:t>javax.servlet.http</a:t>
            </a:r>
            <a:r>
              <a:rPr lang="en-GB" dirty="0"/>
              <a:t>.*;  </a:t>
            </a:r>
          </a:p>
          <a:p>
            <a:pPr>
              <a:buNone/>
            </a:pPr>
            <a:r>
              <a:rPr lang="en-GB" b="1" dirty="0"/>
              <a:t>public</a:t>
            </a:r>
            <a:r>
              <a:rPr lang="en-GB" dirty="0"/>
              <a:t> </a:t>
            </a:r>
            <a:r>
              <a:rPr lang="en-GB" b="1" dirty="0"/>
              <a:t>class</a:t>
            </a:r>
            <a:r>
              <a:rPr lang="en-GB" dirty="0"/>
              <a:t> DemoServlet2 </a:t>
            </a:r>
            <a:r>
              <a:rPr lang="en-GB" b="1" dirty="0"/>
              <a:t>extends</a:t>
            </a:r>
            <a:r>
              <a:rPr lang="en-GB" dirty="0"/>
              <a:t> </a:t>
            </a:r>
            <a:r>
              <a:rPr lang="en-GB" dirty="0" err="1"/>
              <a:t>HttpServlet</a:t>
            </a:r>
            <a:r>
              <a:rPr lang="en-GB" dirty="0"/>
              <a:t>{  </a:t>
            </a:r>
          </a:p>
          <a:p>
            <a:pPr>
              <a:buNone/>
            </a:pPr>
            <a:r>
              <a:rPr lang="en-GB" b="1" dirty="0"/>
              <a:t>public</a:t>
            </a:r>
            <a:r>
              <a:rPr lang="en-GB" dirty="0"/>
              <a:t> </a:t>
            </a:r>
            <a:r>
              <a:rPr lang="en-GB" b="1" dirty="0"/>
              <a:t>void</a:t>
            </a:r>
            <a:r>
              <a:rPr lang="en-GB" dirty="0"/>
              <a:t> </a:t>
            </a:r>
            <a:r>
              <a:rPr lang="en-GB" dirty="0" err="1"/>
              <a:t>doGet</a:t>
            </a:r>
            <a:r>
              <a:rPr lang="en-GB" dirty="0"/>
              <a:t>(</a:t>
            </a:r>
            <a:r>
              <a:rPr lang="en-GB" dirty="0" err="1"/>
              <a:t>HttpServletRequest</a:t>
            </a:r>
            <a:r>
              <a:rPr lang="en-GB" dirty="0"/>
              <a:t> </a:t>
            </a:r>
            <a:r>
              <a:rPr lang="en-GB" dirty="0" err="1"/>
              <a:t>req,HttpServletResponse</a:t>
            </a:r>
            <a:r>
              <a:rPr lang="en-GB" dirty="0"/>
              <a:t> res)  </a:t>
            </a:r>
          </a:p>
          <a:p>
            <a:pPr>
              <a:buNone/>
            </a:pPr>
            <a:r>
              <a:rPr lang="en-GB" dirty="0"/>
              <a:t>{  </a:t>
            </a:r>
          </a:p>
          <a:p>
            <a:pPr>
              <a:buNone/>
            </a:pPr>
            <a:r>
              <a:rPr lang="en-GB" b="1" dirty="0"/>
              <a:t>try</a:t>
            </a:r>
            <a:r>
              <a:rPr lang="en-GB" dirty="0"/>
              <a:t>{  </a:t>
            </a:r>
          </a:p>
          <a:p>
            <a:pPr>
              <a:buNone/>
            </a:pPr>
            <a:r>
              <a:rPr lang="en-GB" dirty="0"/>
              <a:t>  </a:t>
            </a:r>
          </a:p>
          <a:p>
            <a:pPr>
              <a:buNone/>
            </a:pPr>
            <a:r>
              <a:rPr lang="en-GB" dirty="0" err="1"/>
              <a:t>res.setContentType</a:t>
            </a:r>
            <a:r>
              <a:rPr lang="en-GB" dirty="0"/>
              <a:t>("text/html");  </a:t>
            </a:r>
          </a:p>
          <a:p>
            <a:pPr>
              <a:buNone/>
            </a:pPr>
            <a:r>
              <a:rPr lang="en-GB" dirty="0" err="1"/>
              <a:t>PrintWriter</a:t>
            </a:r>
            <a:r>
              <a:rPr lang="en-GB" dirty="0"/>
              <a:t> out=</a:t>
            </a:r>
            <a:r>
              <a:rPr lang="en-GB" dirty="0" err="1"/>
              <a:t>res.getWriter</a:t>
            </a:r>
            <a:r>
              <a:rPr lang="en-GB" dirty="0"/>
              <a:t>();  </a:t>
            </a:r>
          </a:p>
          <a:p>
            <a:pPr>
              <a:buNone/>
            </a:pPr>
            <a:r>
              <a:rPr lang="en-GB" dirty="0"/>
              <a:t>  </a:t>
            </a:r>
          </a:p>
          <a:p>
            <a:pPr>
              <a:buNone/>
            </a:pPr>
            <a:r>
              <a:rPr lang="en-GB" dirty="0" err="1"/>
              <a:t>ServletContext</a:t>
            </a:r>
            <a:r>
              <a:rPr lang="en-GB" dirty="0"/>
              <a:t> context=</a:t>
            </a:r>
            <a:r>
              <a:rPr lang="en-GB" dirty="0" err="1"/>
              <a:t>getServletContext</a:t>
            </a:r>
            <a:r>
              <a:rPr lang="en-GB" dirty="0"/>
              <a:t>();  </a:t>
            </a:r>
          </a:p>
          <a:p>
            <a:pPr>
              <a:buNone/>
            </a:pPr>
            <a:r>
              <a:rPr lang="en-GB" dirty="0"/>
              <a:t>String n=(String)</a:t>
            </a:r>
            <a:r>
              <a:rPr lang="en-GB" dirty="0" err="1"/>
              <a:t>context.getAttribute</a:t>
            </a:r>
            <a:r>
              <a:rPr lang="en-GB" dirty="0"/>
              <a:t>("company");  </a:t>
            </a:r>
          </a:p>
          <a:p>
            <a:pPr>
              <a:buNone/>
            </a:pPr>
            <a:r>
              <a:rPr lang="en-GB" dirty="0"/>
              <a:t>  </a:t>
            </a:r>
          </a:p>
          <a:p>
            <a:pPr>
              <a:buNone/>
            </a:pPr>
            <a:r>
              <a:rPr lang="en-GB" dirty="0" err="1"/>
              <a:t>out.println</a:t>
            </a:r>
            <a:r>
              <a:rPr lang="en-GB" dirty="0"/>
              <a:t>("Welcome to "+n);  </a:t>
            </a:r>
          </a:p>
          <a:p>
            <a:pPr>
              <a:buNone/>
            </a:pPr>
            <a:r>
              <a:rPr lang="en-GB" dirty="0" err="1"/>
              <a:t>out.close</a:t>
            </a:r>
            <a:r>
              <a:rPr lang="en-GB" dirty="0"/>
              <a:t>();  </a:t>
            </a:r>
          </a:p>
          <a:p>
            <a:pPr>
              <a:buNone/>
            </a:pPr>
            <a:r>
              <a:rPr lang="en-GB" dirty="0"/>
              <a:t>  </a:t>
            </a:r>
          </a:p>
          <a:p>
            <a:pPr>
              <a:buNone/>
            </a:pPr>
            <a:r>
              <a:rPr lang="en-GB" dirty="0"/>
              <a:t>}</a:t>
            </a:r>
            <a:r>
              <a:rPr lang="en-GB" b="1" dirty="0"/>
              <a:t>catch</a:t>
            </a:r>
            <a:r>
              <a:rPr lang="en-GB" dirty="0"/>
              <a:t>(Exception e){</a:t>
            </a:r>
            <a:r>
              <a:rPr lang="en-GB" dirty="0" err="1"/>
              <a:t>out.println</a:t>
            </a:r>
            <a:r>
              <a:rPr lang="en-GB" dirty="0"/>
              <a:t>(e);}  </a:t>
            </a:r>
          </a:p>
          <a:p>
            <a:pPr>
              <a:buNone/>
            </a:pPr>
            <a:r>
              <a:rPr lang="en-GB" dirty="0"/>
              <a:t>}}  </a:t>
            </a:r>
          </a:p>
          <a:p>
            <a:r>
              <a:rPr lang="en-GB" dirty="0"/>
              <a:t>web.xml</a:t>
            </a:r>
          </a:p>
          <a:p>
            <a:pPr>
              <a:buNone/>
            </a:pPr>
            <a:r>
              <a:rPr lang="en-GB" dirty="0"/>
              <a:t>&lt;web-app&gt;  </a:t>
            </a:r>
          </a:p>
          <a:p>
            <a:pPr>
              <a:buNone/>
            </a:pPr>
            <a:r>
              <a:rPr lang="en-GB" dirty="0"/>
              <a:t>  </a:t>
            </a:r>
          </a:p>
          <a:p>
            <a:pPr>
              <a:buNone/>
            </a:pPr>
            <a:r>
              <a:rPr lang="en-GB" dirty="0"/>
              <a:t>&lt;</a:t>
            </a:r>
            <a:r>
              <a:rPr lang="en-GB" dirty="0" err="1"/>
              <a:t>servlet</a:t>
            </a:r>
            <a:r>
              <a:rPr lang="en-GB" dirty="0"/>
              <a:t>&gt;  </a:t>
            </a:r>
          </a:p>
          <a:p>
            <a:pPr>
              <a:buNone/>
            </a:pPr>
            <a:r>
              <a:rPr lang="en-GB" dirty="0"/>
              <a:t>&lt;</a:t>
            </a:r>
            <a:r>
              <a:rPr lang="en-GB" dirty="0" err="1"/>
              <a:t>servlet</a:t>
            </a:r>
            <a:r>
              <a:rPr lang="en-GB" dirty="0"/>
              <a:t>-name&gt;s1&lt;/</a:t>
            </a:r>
            <a:r>
              <a:rPr lang="en-GB" dirty="0" err="1"/>
              <a:t>servlet</a:t>
            </a:r>
            <a:r>
              <a:rPr lang="en-GB" dirty="0"/>
              <a:t>-name&gt;  </a:t>
            </a:r>
          </a:p>
          <a:p>
            <a:pPr>
              <a:buNone/>
            </a:pPr>
            <a:r>
              <a:rPr lang="en-GB" dirty="0"/>
              <a:t>&lt;</a:t>
            </a:r>
            <a:r>
              <a:rPr lang="en-GB" dirty="0" err="1"/>
              <a:t>servlet</a:t>
            </a:r>
            <a:r>
              <a:rPr lang="en-GB" dirty="0"/>
              <a:t>-</a:t>
            </a:r>
            <a:r>
              <a:rPr lang="en-GB" b="1" dirty="0"/>
              <a:t>class</a:t>
            </a:r>
            <a:r>
              <a:rPr lang="en-GB" dirty="0"/>
              <a:t>&gt;DemoServlet1&lt;/</a:t>
            </a:r>
            <a:r>
              <a:rPr lang="en-GB" dirty="0" err="1"/>
              <a:t>servlet</a:t>
            </a:r>
            <a:r>
              <a:rPr lang="en-GB" dirty="0"/>
              <a:t>-</a:t>
            </a:r>
            <a:r>
              <a:rPr lang="en-GB" b="1" dirty="0"/>
              <a:t>class</a:t>
            </a:r>
            <a:r>
              <a:rPr lang="en-GB" dirty="0"/>
              <a:t>&gt;  </a:t>
            </a:r>
          </a:p>
          <a:p>
            <a:pPr>
              <a:buNone/>
            </a:pPr>
            <a:r>
              <a:rPr lang="en-GB" dirty="0"/>
              <a:t>&lt;/</a:t>
            </a:r>
            <a:r>
              <a:rPr lang="en-GB" dirty="0" err="1"/>
              <a:t>servlet</a:t>
            </a:r>
            <a:r>
              <a:rPr lang="en-GB" dirty="0"/>
              <a:t>&gt;  </a:t>
            </a:r>
          </a:p>
          <a:p>
            <a:pPr>
              <a:buNone/>
            </a:pPr>
            <a:r>
              <a:rPr lang="en-GB" dirty="0"/>
              <a:t>  </a:t>
            </a:r>
          </a:p>
          <a:p>
            <a:pPr>
              <a:buNone/>
            </a:pPr>
            <a:r>
              <a:rPr lang="en-GB" dirty="0"/>
              <a:t>&lt;</a:t>
            </a:r>
            <a:r>
              <a:rPr lang="en-GB" dirty="0" err="1"/>
              <a:t>servlet</a:t>
            </a:r>
            <a:r>
              <a:rPr lang="en-GB" dirty="0"/>
              <a:t>-mapping&gt;  </a:t>
            </a:r>
          </a:p>
          <a:p>
            <a:pPr>
              <a:buNone/>
            </a:pPr>
            <a:r>
              <a:rPr lang="en-GB" dirty="0"/>
              <a:t>&lt;</a:t>
            </a:r>
            <a:r>
              <a:rPr lang="en-GB" dirty="0" err="1"/>
              <a:t>servlet</a:t>
            </a:r>
            <a:r>
              <a:rPr lang="en-GB" dirty="0"/>
              <a:t>-name&gt;s1&lt;/</a:t>
            </a:r>
            <a:r>
              <a:rPr lang="en-GB" dirty="0" err="1"/>
              <a:t>servlet</a:t>
            </a:r>
            <a:r>
              <a:rPr lang="en-GB" dirty="0"/>
              <a:t>-name&gt;  </a:t>
            </a:r>
          </a:p>
          <a:p>
            <a:pPr>
              <a:buNone/>
            </a:pPr>
            <a:r>
              <a:rPr lang="en-GB" dirty="0"/>
              <a:t>&lt;</a:t>
            </a:r>
            <a:r>
              <a:rPr lang="en-GB" dirty="0" err="1"/>
              <a:t>url</a:t>
            </a:r>
            <a:r>
              <a:rPr lang="en-GB" dirty="0"/>
              <a:t>-pattern&gt;/servlet1&lt;/</a:t>
            </a:r>
            <a:r>
              <a:rPr lang="en-GB" dirty="0" err="1"/>
              <a:t>url</a:t>
            </a:r>
            <a:r>
              <a:rPr lang="en-GB" dirty="0"/>
              <a:t>-pattern&gt;  </a:t>
            </a:r>
          </a:p>
          <a:p>
            <a:pPr>
              <a:buNone/>
            </a:pPr>
            <a:r>
              <a:rPr lang="en-GB" dirty="0"/>
              <a:t>&lt;/</a:t>
            </a:r>
            <a:r>
              <a:rPr lang="en-GB" dirty="0" err="1"/>
              <a:t>servlet</a:t>
            </a:r>
            <a:r>
              <a:rPr lang="en-GB" dirty="0"/>
              <a:t>-mapping&gt;  </a:t>
            </a:r>
          </a:p>
          <a:p>
            <a:pPr>
              <a:buNone/>
            </a:pPr>
            <a:r>
              <a:rPr lang="en-GB" dirty="0"/>
              <a:t>  </a:t>
            </a:r>
          </a:p>
          <a:p>
            <a:pPr>
              <a:buNone/>
            </a:pPr>
            <a:r>
              <a:rPr lang="en-GB" dirty="0"/>
              <a:t>&lt;</a:t>
            </a:r>
            <a:r>
              <a:rPr lang="en-GB" dirty="0" err="1"/>
              <a:t>servlet</a:t>
            </a:r>
            <a:r>
              <a:rPr lang="en-GB" dirty="0"/>
              <a:t>&gt;  </a:t>
            </a:r>
          </a:p>
          <a:p>
            <a:pPr>
              <a:buNone/>
            </a:pPr>
            <a:r>
              <a:rPr lang="en-GB" dirty="0"/>
              <a:t>&lt;</a:t>
            </a:r>
            <a:r>
              <a:rPr lang="en-GB" dirty="0" err="1"/>
              <a:t>servlet</a:t>
            </a:r>
            <a:r>
              <a:rPr lang="en-GB" dirty="0"/>
              <a:t>-name&gt;s2&lt;/</a:t>
            </a:r>
            <a:r>
              <a:rPr lang="en-GB" dirty="0" err="1"/>
              <a:t>servlet</a:t>
            </a:r>
            <a:r>
              <a:rPr lang="en-GB" dirty="0"/>
              <a:t>-name&gt;  </a:t>
            </a:r>
          </a:p>
          <a:p>
            <a:pPr>
              <a:buNone/>
            </a:pPr>
            <a:r>
              <a:rPr lang="en-GB" dirty="0"/>
              <a:t>&lt;</a:t>
            </a:r>
            <a:r>
              <a:rPr lang="en-GB" dirty="0" err="1"/>
              <a:t>servlet</a:t>
            </a:r>
            <a:r>
              <a:rPr lang="en-GB" dirty="0"/>
              <a:t>-</a:t>
            </a:r>
            <a:r>
              <a:rPr lang="en-GB" b="1" dirty="0"/>
              <a:t>class</a:t>
            </a:r>
            <a:r>
              <a:rPr lang="en-GB" dirty="0"/>
              <a:t>&gt;DemoServlet2&lt;/</a:t>
            </a:r>
            <a:r>
              <a:rPr lang="en-GB" dirty="0" err="1"/>
              <a:t>servlet</a:t>
            </a:r>
            <a:r>
              <a:rPr lang="en-GB" dirty="0"/>
              <a:t>-</a:t>
            </a:r>
            <a:r>
              <a:rPr lang="en-GB" b="1" dirty="0"/>
              <a:t>class</a:t>
            </a:r>
            <a:r>
              <a:rPr lang="en-GB" dirty="0"/>
              <a:t>&gt;  </a:t>
            </a:r>
          </a:p>
          <a:p>
            <a:pPr>
              <a:buNone/>
            </a:pPr>
            <a:r>
              <a:rPr lang="en-GB" dirty="0"/>
              <a:t>&lt;/</a:t>
            </a:r>
            <a:r>
              <a:rPr lang="en-GB" dirty="0" err="1"/>
              <a:t>servlet</a:t>
            </a:r>
            <a:r>
              <a:rPr lang="en-GB" dirty="0"/>
              <a:t>&gt;  </a:t>
            </a:r>
          </a:p>
          <a:p>
            <a:pPr>
              <a:buNone/>
            </a:pPr>
            <a:r>
              <a:rPr lang="en-GB" dirty="0"/>
              <a:t>  </a:t>
            </a:r>
          </a:p>
          <a:p>
            <a:pPr>
              <a:buNone/>
            </a:pPr>
            <a:r>
              <a:rPr lang="en-GB" dirty="0"/>
              <a:t>&lt;</a:t>
            </a:r>
            <a:r>
              <a:rPr lang="en-GB" dirty="0" err="1"/>
              <a:t>servlet</a:t>
            </a:r>
            <a:r>
              <a:rPr lang="en-GB" dirty="0"/>
              <a:t>-mapping&gt;  </a:t>
            </a:r>
          </a:p>
          <a:p>
            <a:pPr>
              <a:buNone/>
            </a:pPr>
            <a:r>
              <a:rPr lang="en-GB" dirty="0"/>
              <a:t>&lt;</a:t>
            </a:r>
            <a:r>
              <a:rPr lang="en-GB" dirty="0" err="1"/>
              <a:t>servlet</a:t>
            </a:r>
            <a:r>
              <a:rPr lang="en-GB" dirty="0"/>
              <a:t>-name&gt;s2&lt;/</a:t>
            </a:r>
            <a:r>
              <a:rPr lang="en-GB" dirty="0" err="1"/>
              <a:t>servlet</a:t>
            </a:r>
            <a:r>
              <a:rPr lang="en-GB" dirty="0"/>
              <a:t>-name&gt;  </a:t>
            </a:r>
          </a:p>
          <a:p>
            <a:pPr>
              <a:buNone/>
            </a:pPr>
            <a:r>
              <a:rPr lang="en-GB" dirty="0"/>
              <a:t>&lt;</a:t>
            </a:r>
            <a:r>
              <a:rPr lang="en-GB" dirty="0" err="1"/>
              <a:t>url</a:t>
            </a:r>
            <a:r>
              <a:rPr lang="en-GB" dirty="0"/>
              <a:t>-pattern&gt;/servlet2&lt;/</a:t>
            </a:r>
            <a:r>
              <a:rPr lang="en-GB" dirty="0" err="1"/>
              <a:t>url</a:t>
            </a:r>
            <a:r>
              <a:rPr lang="en-GB" dirty="0"/>
              <a:t>-pattern&gt;  </a:t>
            </a:r>
          </a:p>
          <a:p>
            <a:pPr>
              <a:buNone/>
            </a:pPr>
            <a:r>
              <a:rPr lang="en-GB" dirty="0"/>
              <a:t>&lt;/</a:t>
            </a:r>
            <a:r>
              <a:rPr lang="en-GB" dirty="0" err="1"/>
              <a:t>servlet</a:t>
            </a:r>
            <a:r>
              <a:rPr lang="en-GB" dirty="0"/>
              <a:t>-mapping&gt;  </a:t>
            </a:r>
          </a:p>
          <a:p>
            <a:pPr>
              <a:buNone/>
            </a:pPr>
            <a:r>
              <a:rPr lang="en-GB" dirty="0"/>
              <a:t>  </a:t>
            </a:r>
          </a:p>
          <a:p>
            <a:pPr>
              <a:buNone/>
            </a:pPr>
            <a:r>
              <a:rPr lang="en-GB" dirty="0"/>
              <a:t>&lt;/web-app</a:t>
            </a:r>
          </a:p>
          <a:p>
            <a:pPr>
              <a:spcBef>
                <a:spcPts val="0"/>
              </a:spcBef>
              <a:buNone/>
            </a:pPr>
            <a:endParaRPr lang="en-US" sz="2000"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63</a:t>
            </a:fld>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a:t>Session Tracking/Session Management</a:t>
            </a:r>
            <a:br>
              <a:rPr lang="en-GB" dirty="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a:t>Session - a particular interval of time.</a:t>
            </a:r>
          </a:p>
          <a:p>
            <a:r>
              <a:rPr lang="en-GB" b="1" dirty="0"/>
              <a:t>Session Tracking</a:t>
            </a:r>
            <a:r>
              <a:rPr lang="en-GB" dirty="0"/>
              <a:t> is a way to maintain state (data) of an user.</a:t>
            </a:r>
          </a:p>
          <a:p>
            <a:r>
              <a:rPr lang="en-GB" dirty="0"/>
              <a:t>Http protocol is a stateless so need to maintain state using session tracking techniques. Each time user requests to the server, server treats the request as the new request. So we need to maintain the state of an user to recognize to particular user.</a:t>
            </a:r>
          </a:p>
          <a:p>
            <a:r>
              <a:rPr lang="en-GB" dirty="0"/>
              <a:t>HTTP is stateless that means each request is considered as the new request. It is shown in the figure given below:</a:t>
            </a:r>
          </a:p>
          <a:p>
            <a:r>
              <a:rPr lang="en-GB" dirty="0"/>
              <a:t>Why use Session Tracking?</a:t>
            </a:r>
          </a:p>
          <a:p>
            <a:pPr>
              <a:buNone/>
            </a:pPr>
            <a:r>
              <a:rPr lang="en-GB" b="1" dirty="0"/>
              <a:t>     To recognize the user</a:t>
            </a:r>
            <a:r>
              <a:rPr lang="en-GB" dirty="0"/>
              <a:t> It is used to recognize the particular user.</a:t>
            </a:r>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64</a:t>
            </a:fld>
            <a:endParaRPr lang="en-US" altLang="en-US"/>
          </a:p>
        </p:txBody>
      </p:sp>
      <p:pic>
        <p:nvPicPr>
          <p:cNvPr id="5" name="Picture 4" descr="session tracking"/>
          <p:cNvPicPr/>
          <p:nvPr/>
        </p:nvPicPr>
        <p:blipFill>
          <a:blip r:embed="rId2"/>
          <a:srcRect/>
          <a:stretch>
            <a:fillRect/>
          </a:stretch>
        </p:blipFill>
        <p:spPr bwMode="auto">
          <a:xfrm>
            <a:off x="9739338" y="0"/>
            <a:ext cx="3816985" cy="2005653"/>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a:t/>
            </a:r>
            <a:br>
              <a:rPr lang="en-US" dirty="0"/>
            </a:br>
            <a:r>
              <a:rPr lang="en-US" dirty="0"/>
              <a:t>Session Tracking Techniques</a:t>
            </a:r>
            <a:br>
              <a:rPr lang="en-US" dirty="0"/>
            </a:br>
            <a:r>
              <a:rPr lang="en-GB" dirty="0"/>
              <a:t/>
            </a:r>
            <a:br>
              <a:rPr lang="en-GB" dirty="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a:t>There are four techniques used in Session tracking:</a:t>
            </a:r>
          </a:p>
          <a:p>
            <a:pPr marL="514350" indent="-514350">
              <a:buFont typeface="+mj-lt"/>
              <a:buAutoNum type="arabicPeriod"/>
            </a:pPr>
            <a:r>
              <a:rPr lang="en-GB" b="1" dirty="0"/>
              <a:t>Cookies</a:t>
            </a:r>
            <a:endParaRPr lang="en-GB" dirty="0"/>
          </a:p>
          <a:p>
            <a:pPr marL="514350" indent="-514350">
              <a:buFont typeface="+mj-lt"/>
              <a:buAutoNum type="arabicPeriod"/>
            </a:pPr>
            <a:r>
              <a:rPr lang="en-GB" b="1" dirty="0"/>
              <a:t>Hidden Form Field</a:t>
            </a:r>
            <a:endParaRPr lang="en-GB" dirty="0"/>
          </a:p>
          <a:p>
            <a:pPr marL="514350" indent="-514350">
              <a:buFont typeface="+mj-lt"/>
              <a:buAutoNum type="arabicPeriod"/>
            </a:pPr>
            <a:r>
              <a:rPr lang="en-GB" b="1" dirty="0"/>
              <a:t>URL Rewriting</a:t>
            </a:r>
            <a:endParaRPr lang="en-GB" dirty="0"/>
          </a:p>
          <a:p>
            <a:pPr marL="514350" indent="-514350">
              <a:buFont typeface="+mj-lt"/>
              <a:buAutoNum type="arabicPeriod"/>
            </a:pPr>
            <a:r>
              <a:rPr lang="en-GB" b="1" dirty="0" err="1"/>
              <a:t>HttpSession</a:t>
            </a:r>
            <a:endParaRPr lang="en-GB" dirty="0"/>
          </a:p>
          <a:p>
            <a:pPr>
              <a:buNone/>
            </a:pPr>
            <a:r>
              <a:rPr lang="en-GB" dirty="0"/>
              <a:t/>
            </a:r>
            <a:br>
              <a:rPr lang="en-GB" dirty="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65</a:t>
            </a:fld>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Cookies</a:t>
            </a:r>
            <a:br>
              <a:rPr lang="en-GB" dirty="0"/>
            </a:br>
            <a:endParaRPr lang="en-US" dirty="0"/>
          </a:p>
        </p:txBody>
      </p:sp>
      <p:sp>
        <p:nvSpPr>
          <p:cNvPr id="3" name="Content Placeholder 2"/>
          <p:cNvSpPr>
            <a:spLocks noGrp="1"/>
          </p:cNvSpPr>
          <p:nvPr>
            <p:ph idx="1"/>
          </p:nvPr>
        </p:nvSpPr>
        <p:spPr/>
        <p:txBody>
          <a:bodyPr/>
          <a:lstStyle/>
          <a:p>
            <a:pPr>
              <a:spcBef>
                <a:spcPts val="0"/>
              </a:spcBef>
              <a:buNone/>
            </a:pPr>
            <a:r>
              <a:rPr lang="en-GB" sz="2000" dirty="0"/>
              <a:t>A </a:t>
            </a:r>
            <a:r>
              <a:rPr lang="en-GB" sz="2000" b="1" dirty="0"/>
              <a:t>cookie</a:t>
            </a:r>
            <a:r>
              <a:rPr lang="en-GB" sz="2000" dirty="0"/>
              <a:t> is a small piece of information that is persisted between the multiple client requests.</a:t>
            </a:r>
          </a:p>
          <a:p>
            <a:pPr>
              <a:spcBef>
                <a:spcPts val="0"/>
              </a:spcBef>
              <a:buNone/>
            </a:pPr>
            <a:r>
              <a:rPr lang="en-GB" sz="2000" dirty="0"/>
              <a:t>A cookie has a name, a single value, and optional attributes such as a comment, path and domain qualifiers, a maximum age, and a version number.</a:t>
            </a:r>
          </a:p>
          <a:p>
            <a:r>
              <a:rPr lang="en-GB" sz="2000" dirty="0"/>
              <a:t>How Cookie works</a:t>
            </a:r>
          </a:p>
          <a:p>
            <a:r>
              <a:rPr lang="en-GB" sz="2000" dirty="0"/>
              <a:t>By default, each request is considered as a new request. In cookies technique, we add cookie with response from the </a:t>
            </a:r>
            <a:r>
              <a:rPr lang="en-GB" sz="2000" dirty="0" err="1"/>
              <a:t>servlet</a:t>
            </a:r>
            <a:r>
              <a:rPr lang="en-GB" sz="2000" dirty="0"/>
              <a:t>. So cookie is stored in the cache of the browser. After that if request is sent by the user, cookie is added with request by default. Thus, we recognize the user as the old user.</a:t>
            </a:r>
          </a:p>
          <a:p>
            <a:endParaRPr lang="en-GB" sz="2000" dirty="0"/>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66</a:t>
            </a:fld>
            <a:endParaRPr lang="en-US" altLang="en-US"/>
          </a:p>
        </p:txBody>
      </p:sp>
      <p:pic>
        <p:nvPicPr>
          <p:cNvPr id="5" name="Picture 4" descr="cookies in servlet"/>
          <p:cNvPicPr/>
          <p:nvPr/>
        </p:nvPicPr>
        <p:blipFill>
          <a:blip r:embed="rId2"/>
          <a:srcRect/>
          <a:stretch>
            <a:fillRect/>
          </a:stretch>
        </p:blipFill>
        <p:spPr bwMode="auto">
          <a:xfrm>
            <a:off x="3952860" y="4429132"/>
            <a:ext cx="4592955" cy="1467485"/>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pPr algn="ctr"/>
            <a:r>
              <a:rPr lang="en-US" dirty="0"/>
              <a:t/>
            </a:r>
            <a:br>
              <a:rPr lang="en-US" dirty="0"/>
            </a:br>
            <a:r>
              <a:rPr lang="en-US" dirty="0"/>
              <a:t/>
            </a:r>
            <a:br>
              <a:rPr lang="en-US" dirty="0"/>
            </a:br>
            <a:r>
              <a:rPr lang="en-US" dirty="0"/>
              <a:t>Types of Cookie</a:t>
            </a:r>
            <a:br>
              <a:rPr lang="en-US" dirty="0"/>
            </a:br>
            <a:r>
              <a:rPr lang="en-US" dirty="0"/>
              <a:t/>
            </a:r>
            <a:br>
              <a:rPr lang="en-US" dirty="0"/>
            </a:br>
            <a:endParaRPr lang="en-US" dirty="0"/>
          </a:p>
        </p:txBody>
      </p:sp>
      <p:sp>
        <p:nvSpPr>
          <p:cNvPr id="3" name="Content Placeholder 2"/>
          <p:cNvSpPr>
            <a:spLocks noGrp="1"/>
          </p:cNvSpPr>
          <p:nvPr>
            <p:ph idx="1"/>
          </p:nvPr>
        </p:nvSpPr>
        <p:spPr>
          <a:xfrm>
            <a:off x="838200" y="1142984"/>
            <a:ext cx="10515600" cy="5033979"/>
          </a:xfrm>
        </p:spPr>
        <p:txBody>
          <a:bodyPr/>
          <a:lstStyle/>
          <a:p>
            <a:pPr>
              <a:buNone/>
            </a:pPr>
            <a:r>
              <a:rPr lang="en-GB" dirty="0"/>
              <a:t>There are 2 types of cookies in </a:t>
            </a:r>
            <a:r>
              <a:rPr lang="en-GB" dirty="0" err="1"/>
              <a:t>servlets</a:t>
            </a:r>
            <a:r>
              <a:rPr lang="en-GB" dirty="0"/>
              <a:t>.</a:t>
            </a:r>
          </a:p>
          <a:p>
            <a:pPr marL="514350" indent="-514350">
              <a:buFont typeface="+mj-lt"/>
              <a:buAutoNum type="arabicPeriod"/>
            </a:pPr>
            <a:r>
              <a:rPr lang="en-GB" dirty="0"/>
              <a:t>Non-persistent cookie</a:t>
            </a:r>
          </a:p>
          <a:p>
            <a:pPr marL="514350" indent="-514350">
              <a:buFont typeface="+mj-lt"/>
              <a:buAutoNum type="arabicPeriod"/>
            </a:pPr>
            <a:r>
              <a:rPr lang="en-GB" dirty="0"/>
              <a:t>Persistent cookie</a:t>
            </a:r>
          </a:p>
          <a:p>
            <a:r>
              <a:rPr lang="en-GB" u="sng" dirty="0"/>
              <a:t>Non-persistent cookie</a:t>
            </a:r>
          </a:p>
          <a:p>
            <a:pPr>
              <a:buNone/>
            </a:pPr>
            <a:r>
              <a:rPr lang="en-GB" dirty="0"/>
              <a:t>   It is </a:t>
            </a:r>
            <a:r>
              <a:rPr lang="en-GB" b="1" dirty="0"/>
              <a:t>valid for single session</a:t>
            </a:r>
            <a:r>
              <a:rPr lang="en-GB" dirty="0"/>
              <a:t> only. It is removed each time when user closes the browser.</a:t>
            </a:r>
          </a:p>
          <a:p>
            <a:r>
              <a:rPr lang="en-GB" u="sng" dirty="0"/>
              <a:t>Persistent cookie</a:t>
            </a:r>
          </a:p>
          <a:p>
            <a:pPr>
              <a:buNone/>
            </a:pPr>
            <a:r>
              <a:rPr lang="en-GB" dirty="0"/>
              <a:t>   It is </a:t>
            </a:r>
            <a:r>
              <a:rPr lang="en-GB" b="1" dirty="0"/>
              <a:t>valid for multiple session</a:t>
            </a:r>
            <a:r>
              <a:rPr lang="en-GB" dirty="0"/>
              <a:t> . It is not removed each time when user closes the browser. It is removed only if user logout or </a:t>
            </a:r>
            <a:r>
              <a:rPr lang="en-GB" dirty="0" err="1"/>
              <a:t>signout</a:t>
            </a:r>
            <a:r>
              <a:rPr lang="en-GB" dirty="0"/>
              <a:t>.</a:t>
            </a:r>
          </a:p>
          <a:p>
            <a:r>
              <a:rPr lang="en-GB" b="1" u="sng" dirty="0"/>
              <a:t>Advantage of Cookies</a:t>
            </a:r>
          </a:p>
          <a:p>
            <a:r>
              <a:rPr lang="en-GB" dirty="0"/>
              <a:t>Simplest technique of maintaining the state.</a:t>
            </a:r>
          </a:p>
          <a:p>
            <a:r>
              <a:rPr lang="en-GB" dirty="0"/>
              <a:t>Cookies are maintained at client side.</a:t>
            </a:r>
          </a:p>
          <a:p>
            <a:r>
              <a:rPr lang="en-GB" b="1" u="sng" dirty="0"/>
              <a:t>Disadvantage of Cookies</a:t>
            </a:r>
          </a:p>
          <a:p>
            <a:r>
              <a:rPr lang="en-GB" dirty="0"/>
              <a:t>It will not work if cookie is disabled from the browser.</a:t>
            </a:r>
          </a:p>
          <a:p>
            <a:r>
              <a:rPr lang="en-GB" dirty="0"/>
              <a:t>Only textual information can be set in Cookie object.</a:t>
            </a:r>
          </a:p>
          <a:p>
            <a:pPr>
              <a:buNone/>
            </a:pPr>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67</a:t>
            </a:fld>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a:t>How create/delete/get/cookie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68</a:t>
            </a:fld>
            <a:endParaRPr lang="en-US" altLang="en-US"/>
          </a:p>
        </p:txBody>
      </p:sp>
      <p:sp>
        <p:nvSpPr>
          <p:cNvPr id="6" name="Content Placeholder 5"/>
          <p:cNvSpPr>
            <a:spLocks noGrp="1"/>
          </p:cNvSpPr>
          <p:nvPr>
            <p:ph idx="1"/>
          </p:nvPr>
        </p:nvSpPr>
        <p:spPr>
          <a:xfrm>
            <a:off x="838200" y="1825625"/>
            <a:ext cx="10972840" cy="4351338"/>
          </a:xfrm>
        </p:spPr>
        <p:txBody>
          <a:bodyPr/>
          <a:lstStyle/>
          <a:p>
            <a:r>
              <a:rPr lang="en-GB" u="sng" dirty="0"/>
              <a:t>create cookie.</a:t>
            </a:r>
          </a:p>
          <a:p>
            <a:r>
              <a:rPr lang="en-GB" dirty="0"/>
              <a:t>Cookie ck=</a:t>
            </a:r>
            <a:r>
              <a:rPr lang="en-GB" b="1" dirty="0"/>
              <a:t>new</a:t>
            </a:r>
            <a:r>
              <a:rPr lang="en-GB" dirty="0"/>
              <a:t> Cookie("</a:t>
            </a:r>
            <a:r>
              <a:rPr lang="en-GB" dirty="0" err="1"/>
              <a:t>user","sonoo</a:t>
            </a:r>
            <a:r>
              <a:rPr lang="en-GB" dirty="0"/>
              <a:t> </a:t>
            </a:r>
            <a:r>
              <a:rPr lang="en-GB" dirty="0" err="1"/>
              <a:t>jaiswal</a:t>
            </a:r>
            <a:r>
              <a:rPr lang="en-GB" dirty="0"/>
              <a:t>");//creating cookie object  </a:t>
            </a:r>
          </a:p>
          <a:p>
            <a:r>
              <a:rPr lang="en-GB" dirty="0" err="1"/>
              <a:t>response.addCookie</a:t>
            </a:r>
            <a:r>
              <a:rPr lang="en-GB" dirty="0"/>
              <a:t>(ck);//adding cookie in the response </a:t>
            </a:r>
          </a:p>
          <a:p>
            <a:r>
              <a:rPr lang="en-GB" dirty="0"/>
              <a:t> </a:t>
            </a:r>
            <a:r>
              <a:rPr lang="en-GB" u="sng" dirty="0"/>
              <a:t>delete Cookie</a:t>
            </a:r>
            <a:endParaRPr lang="en-GB" dirty="0"/>
          </a:p>
          <a:p>
            <a:r>
              <a:rPr lang="en-GB" dirty="0"/>
              <a:t> It is mainly used to logout or </a:t>
            </a:r>
            <a:r>
              <a:rPr lang="en-GB" dirty="0" err="1"/>
              <a:t>signout</a:t>
            </a:r>
            <a:r>
              <a:rPr lang="en-GB" dirty="0"/>
              <a:t> the user.</a:t>
            </a:r>
          </a:p>
          <a:p>
            <a:r>
              <a:rPr lang="en-GB" dirty="0"/>
              <a:t>Cookie ck=</a:t>
            </a:r>
            <a:r>
              <a:rPr lang="en-GB" b="1" dirty="0"/>
              <a:t>new</a:t>
            </a:r>
            <a:r>
              <a:rPr lang="en-GB" dirty="0"/>
              <a:t> Cookie("user","");//deleting value of cookie  </a:t>
            </a:r>
          </a:p>
          <a:p>
            <a:r>
              <a:rPr lang="en-GB" dirty="0" err="1"/>
              <a:t>ck.setMaxAge</a:t>
            </a:r>
            <a:r>
              <a:rPr lang="en-GB" dirty="0"/>
              <a:t>(0);//changing the maximum age to 0 seconds  </a:t>
            </a:r>
          </a:p>
          <a:p>
            <a:r>
              <a:rPr lang="en-GB" dirty="0" err="1"/>
              <a:t>response.addCookie</a:t>
            </a:r>
            <a:r>
              <a:rPr lang="en-GB" dirty="0"/>
              <a:t>(ck);//adding cookie in the response  </a:t>
            </a:r>
          </a:p>
          <a:p>
            <a:r>
              <a:rPr lang="en-GB" dirty="0"/>
              <a:t> </a:t>
            </a:r>
            <a:r>
              <a:rPr lang="en-GB" u="sng" dirty="0"/>
              <a:t>get Cookies</a:t>
            </a:r>
          </a:p>
          <a:p>
            <a:r>
              <a:rPr lang="en-GB" dirty="0"/>
              <a:t>to get all the cookies.</a:t>
            </a:r>
          </a:p>
          <a:p>
            <a:pPr>
              <a:buNone/>
            </a:pPr>
            <a:r>
              <a:rPr lang="en-GB" dirty="0"/>
              <a:t>Cookie ck[]=</a:t>
            </a:r>
            <a:r>
              <a:rPr lang="en-GB" dirty="0" err="1"/>
              <a:t>request.getCookies</a:t>
            </a:r>
            <a:r>
              <a:rPr lang="en-GB" dirty="0"/>
              <a:t>();  </a:t>
            </a:r>
          </a:p>
          <a:p>
            <a:pPr>
              <a:buNone/>
            </a:pPr>
            <a:r>
              <a:rPr lang="en-GB" b="1" dirty="0"/>
              <a:t>for</a:t>
            </a:r>
            <a:r>
              <a:rPr lang="en-GB" dirty="0"/>
              <a:t>(</a:t>
            </a:r>
            <a:r>
              <a:rPr lang="en-GB" b="1" dirty="0" err="1"/>
              <a:t>int</a:t>
            </a:r>
            <a:r>
              <a:rPr lang="en-GB" dirty="0"/>
              <a:t> </a:t>
            </a:r>
            <a:r>
              <a:rPr lang="en-GB" dirty="0" err="1"/>
              <a:t>i</a:t>
            </a:r>
            <a:r>
              <a:rPr lang="en-GB" dirty="0"/>
              <a:t>=0;i&lt;</a:t>
            </a:r>
            <a:r>
              <a:rPr lang="en-GB" dirty="0" err="1"/>
              <a:t>ck.length;i</a:t>
            </a:r>
            <a:r>
              <a:rPr lang="en-GB" dirty="0"/>
              <a:t>++){  </a:t>
            </a:r>
          </a:p>
          <a:p>
            <a:pPr>
              <a:buNone/>
            </a:pPr>
            <a:r>
              <a:rPr lang="en-GB" dirty="0"/>
              <a:t> </a:t>
            </a:r>
            <a:r>
              <a:rPr lang="en-GB" dirty="0" err="1"/>
              <a:t>out.print</a:t>
            </a:r>
            <a:r>
              <a:rPr lang="en-GB" dirty="0"/>
              <a:t>("&lt;</a:t>
            </a:r>
            <a:r>
              <a:rPr lang="en-GB" dirty="0" err="1"/>
              <a:t>br</a:t>
            </a:r>
            <a:r>
              <a:rPr lang="en-GB" dirty="0"/>
              <a:t>&gt;"+ck[</a:t>
            </a:r>
            <a:r>
              <a:rPr lang="en-GB" dirty="0" err="1"/>
              <a:t>i</a:t>
            </a:r>
            <a:r>
              <a:rPr lang="en-GB" dirty="0"/>
              <a:t>].</a:t>
            </a:r>
            <a:r>
              <a:rPr lang="en-GB" dirty="0" err="1"/>
              <a:t>getName</a:t>
            </a:r>
            <a:r>
              <a:rPr lang="en-GB" dirty="0"/>
              <a:t>()+" "+ck[</a:t>
            </a:r>
            <a:r>
              <a:rPr lang="en-GB" dirty="0" err="1"/>
              <a:t>i</a:t>
            </a:r>
            <a:r>
              <a:rPr lang="en-GB" dirty="0"/>
              <a:t>].</a:t>
            </a:r>
            <a:r>
              <a:rPr lang="en-GB" dirty="0" err="1"/>
              <a:t>getValue</a:t>
            </a:r>
            <a:r>
              <a:rPr lang="en-GB" dirty="0"/>
              <a:t>());//printing name and value of cookie  </a:t>
            </a:r>
          </a:p>
          <a:p>
            <a:pPr>
              <a:buNone/>
            </a:pPr>
            <a:r>
              <a:rPr lang="en-GB" dirty="0"/>
              <a:t>}  </a:t>
            </a:r>
          </a:p>
          <a:p>
            <a:pPr>
              <a:buNone/>
            </a:pPr>
            <a:r>
              <a:rPr lang="en-GB" dirty="0"/>
              <a:t/>
            </a:r>
            <a:br>
              <a:rPr lang="en-GB" dirty="0"/>
            </a:b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US" dirty="0"/>
          </a:p>
        </p:txBody>
      </p:sp>
      <p:sp>
        <p:nvSpPr>
          <p:cNvPr id="3" name="Content Placeholder 2"/>
          <p:cNvSpPr>
            <a:spLocks noGrp="1"/>
          </p:cNvSpPr>
          <p:nvPr>
            <p:ph idx="1"/>
          </p:nvPr>
        </p:nvSpPr>
        <p:spPr/>
        <p:txBody>
          <a:bodyPr/>
          <a:lstStyle/>
          <a:p>
            <a:r>
              <a:rPr lang="en-GB" dirty="0"/>
              <a:t>storing the name of the user in the cookie object and accessing it in another </a:t>
            </a:r>
            <a:r>
              <a:rPr lang="en-GB" dirty="0" err="1"/>
              <a:t>servlet</a:t>
            </a:r>
            <a:r>
              <a:rPr lang="en-GB" dirty="0"/>
              <a:t>. As we know well that session corresponds to the particular user. So if you access it from too many browsers with different values, you will get the different value.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69</a:t>
            </a:fld>
            <a:endParaRPr lang="en-US" altLang="en-US"/>
          </a:p>
        </p:txBody>
      </p:sp>
      <p:pic>
        <p:nvPicPr>
          <p:cNvPr id="5" name="Picture 4" descr="cookies in session tracking"/>
          <p:cNvPicPr/>
          <p:nvPr/>
        </p:nvPicPr>
        <p:blipFill>
          <a:blip r:embed="rId2"/>
          <a:srcRect/>
          <a:stretch>
            <a:fillRect/>
          </a:stretch>
        </p:blipFill>
        <p:spPr bwMode="auto">
          <a:xfrm>
            <a:off x="4452926" y="3429000"/>
            <a:ext cx="5730875" cy="276415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a:t>Advantages of </a:t>
            </a:r>
            <a:r>
              <a:rPr lang="en-US" dirty="0" err="1"/>
              <a:t>Servlet</a:t>
            </a: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a:t>There are many advantages of Servlet over CGI. The web container creates threads for handling the multiple requests to the Servlet. Threads have many benefits over the Processes such as they share a common memory area, lightweight, cost of communication between the threads are low. The advantages of Servlet are as follows:</a:t>
            </a:r>
          </a:p>
          <a:p>
            <a:pPr marL="342900" indent="-342900">
              <a:buFont typeface="+mj-lt"/>
              <a:buAutoNum type="arabicPeriod"/>
            </a:pPr>
            <a:r>
              <a:rPr lang="en-GB" sz="2400" b="1" dirty="0"/>
              <a:t>Better performance:</a:t>
            </a:r>
            <a:r>
              <a:rPr lang="en-GB" sz="2400" dirty="0"/>
              <a:t> because it creates a thread for each request, not process.</a:t>
            </a:r>
          </a:p>
          <a:p>
            <a:pPr marL="342900" indent="-342900">
              <a:buFont typeface="+mj-lt"/>
              <a:buAutoNum type="arabicPeriod"/>
            </a:pPr>
            <a:r>
              <a:rPr lang="en-GB" sz="2400" b="1" dirty="0"/>
              <a:t>Portability:</a:t>
            </a:r>
            <a:r>
              <a:rPr lang="en-GB" sz="2400" dirty="0"/>
              <a:t> because it uses Java language.</a:t>
            </a:r>
          </a:p>
          <a:p>
            <a:pPr marL="342900" indent="-342900">
              <a:buFont typeface="+mj-lt"/>
              <a:buAutoNum type="arabicPeriod"/>
            </a:pPr>
            <a:r>
              <a:rPr lang="en-GB" sz="2400" b="1" dirty="0"/>
              <a:t>Robust:</a:t>
            </a:r>
            <a:r>
              <a:rPr lang="en-GB" sz="2400" dirty="0"/>
              <a:t> </a:t>
            </a:r>
            <a:r>
              <a:rPr lang="en-GB" sz="2400" dirty="0">
                <a:hlinkClick r:id="rId2"/>
              </a:rPr>
              <a:t>JVM</a:t>
            </a:r>
            <a:r>
              <a:rPr lang="en-GB" sz="2400" dirty="0"/>
              <a:t> manages Servlets, so we don't need to worry about the memory leak, </a:t>
            </a:r>
            <a:r>
              <a:rPr lang="en-GB" sz="2400" dirty="0">
                <a:hlinkClick r:id="rId3"/>
              </a:rPr>
              <a:t>garbage collection</a:t>
            </a:r>
            <a:r>
              <a:rPr lang="en-GB" sz="2400" dirty="0"/>
              <a:t>, etc.</a:t>
            </a:r>
          </a:p>
          <a:p>
            <a:pPr marL="342900" indent="-342900">
              <a:buFont typeface="+mj-lt"/>
              <a:buAutoNum type="arabicPeriod"/>
            </a:pPr>
            <a:r>
              <a:rPr lang="en-GB" sz="2400" b="1" dirty="0"/>
              <a:t>Secure:</a:t>
            </a:r>
            <a:r>
              <a:rPr lang="en-GB" sz="2400" dirty="0"/>
              <a:t> because it uses java </a:t>
            </a:r>
            <a:r>
              <a:rPr lang="en-GB" dirty="0"/>
              <a:t>language</a:t>
            </a:r>
            <a:r>
              <a:rPr lang="en-GB" sz="2400" dirty="0"/>
              <a:t>.</a:t>
            </a:r>
          </a:p>
          <a:p>
            <a:endParaRPr lang="en-GB" sz="2400" dirty="0"/>
          </a:p>
          <a:p>
            <a:endParaRPr lang="en-US" sz="2400" dirty="0"/>
          </a:p>
          <a:p>
            <a:endParaRPr lang="en-GB" sz="2400" dirty="0"/>
          </a:p>
          <a:p>
            <a:endParaRPr lang="en-US" sz="3600" dirty="0"/>
          </a:p>
          <a:p>
            <a:endParaRPr lang="en-US" sz="36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a:t>
            </a:fld>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index.html</a:t>
            </a:r>
          </a:p>
        </p:txBody>
      </p:sp>
      <p:sp>
        <p:nvSpPr>
          <p:cNvPr id="3" name="Content Placeholder 2"/>
          <p:cNvSpPr>
            <a:spLocks noGrp="1"/>
          </p:cNvSpPr>
          <p:nvPr>
            <p:ph idx="1"/>
          </p:nvPr>
        </p:nvSpPr>
        <p:spPr>
          <a:xfrm>
            <a:off x="838200" y="1428736"/>
            <a:ext cx="10515600" cy="4748227"/>
          </a:xfrm>
        </p:spPr>
        <p:txBody>
          <a:bodyPr/>
          <a:lstStyle/>
          <a:p>
            <a:r>
              <a:rPr lang="en-GB" dirty="0"/>
              <a:t>&lt;form action="servlet1" method="post"&gt;  </a:t>
            </a:r>
          </a:p>
          <a:p>
            <a:r>
              <a:rPr lang="en-GB" dirty="0"/>
              <a:t>Name:&lt;input type="text" name="</a:t>
            </a:r>
            <a:r>
              <a:rPr lang="en-GB" dirty="0" err="1"/>
              <a:t>userName</a:t>
            </a:r>
            <a:r>
              <a:rPr lang="en-GB" dirty="0"/>
              <a:t>"/&gt;&lt;</a:t>
            </a:r>
            <a:r>
              <a:rPr lang="en-GB" dirty="0" err="1"/>
              <a:t>br</a:t>
            </a:r>
            <a:r>
              <a:rPr lang="en-GB" dirty="0"/>
              <a:t>/&gt;  </a:t>
            </a:r>
          </a:p>
          <a:p>
            <a:r>
              <a:rPr lang="en-GB" dirty="0"/>
              <a:t>&lt;input type="submit" value="go"/&gt;  </a:t>
            </a:r>
          </a:p>
          <a:p>
            <a:r>
              <a:rPr lang="en-GB" dirty="0"/>
              <a:t>&lt;/form&gt;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70</a:t>
            </a:fld>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dirty="0"/>
              <a:t>FirstServlet.java</a:t>
            </a:r>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sz="2000" b="1" dirty="0"/>
              <a:t>import</a:t>
            </a:r>
            <a:r>
              <a:rPr lang="en-US" sz="2000" dirty="0"/>
              <a:t> java.io.*;  </a:t>
            </a:r>
          </a:p>
          <a:p>
            <a:pPr>
              <a:spcBef>
                <a:spcPts val="0"/>
              </a:spcBef>
              <a:buNone/>
            </a:pPr>
            <a:r>
              <a:rPr lang="en-US" sz="2000" b="1" dirty="0"/>
              <a:t>import</a:t>
            </a:r>
            <a:r>
              <a:rPr lang="en-US" sz="2000" dirty="0"/>
              <a:t> </a:t>
            </a:r>
            <a:r>
              <a:rPr lang="en-US" sz="2000" dirty="0" err="1"/>
              <a:t>javax.servlet</a:t>
            </a:r>
            <a:r>
              <a:rPr lang="en-US" sz="2000" dirty="0"/>
              <a:t>.*;  </a:t>
            </a:r>
          </a:p>
          <a:p>
            <a:pPr>
              <a:spcBef>
                <a:spcPts val="0"/>
              </a:spcBef>
              <a:buNone/>
            </a:pPr>
            <a:r>
              <a:rPr lang="en-US" sz="2000" b="1" dirty="0"/>
              <a:t>import</a:t>
            </a:r>
            <a:r>
              <a:rPr lang="en-US" sz="2000" dirty="0"/>
              <a:t> </a:t>
            </a:r>
            <a:r>
              <a:rPr lang="en-US" sz="2000" dirty="0" err="1"/>
              <a:t>javax.servlet.http</a:t>
            </a:r>
            <a:r>
              <a:rPr lang="en-US" sz="2000" dirty="0"/>
              <a:t>.*;  </a:t>
            </a:r>
          </a:p>
          <a:p>
            <a:pPr>
              <a:spcBef>
                <a:spcPts val="0"/>
              </a:spcBef>
              <a:buNone/>
            </a:pPr>
            <a:endParaRPr lang="en-US" sz="2000" dirty="0"/>
          </a:p>
          <a:p>
            <a:pPr>
              <a:spcBef>
                <a:spcPts val="0"/>
              </a:spcBef>
              <a:buNone/>
            </a:pPr>
            <a:r>
              <a:rPr lang="en-US" sz="2000" dirty="0"/>
              <a:t>  </a:t>
            </a:r>
          </a:p>
          <a:p>
            <a:pPr>
              <a:spcBef>
                <a:spcPts val="0"/>
              </a:spcBef>
              <a:buNone/>
            </a:pPr>
            <a:r>
              <a:rPr lang="en-US" sz="2000" b="1" dirty="0"/>
              <a:t> public</a:t>
            </a:r>
            <a:r>
              <a:rPr lang="en-US" sz="2000" dirty="0"/>
              <a:t> </a:t>
            </a:r>
            <a:r>
              <a:rPr lang="en-US" sz="2000" b="1" dirty="0"/>
              <a:t>class</a:t>
            </a:r>
            <a:r>
              <a:rPr lang="en-US" sz="2000" dirty="0"/>
              <a:t> </a:t>
            </a:r>
            <a:r>
              <a:rPr lang="en-US" sz="2000" dirty="0" err="1"/>
              <a:t>FirstServlet</a:t>
            </a:r>
            <a:r>
              <a:rPr lang="en-US" sz="2000" dirty="0"/>
              <a:t> </a:t>
            </a:r>
            <a:r>
              <a:rPr lang="en-US" sz="2000" b="1" dirty="0"/>
              <a:t>extends</a:t>
            </a:r>
            <a:r>
              <a:rPr lang="en-US" sz="2000" dirty="0"/>
              <a:t> </a:t>
            </a:r>
            <a:r>
              <a:rPr lang="en-US" sz="2000" dirty="0" err="1"/>
              <a:t>HttpServlet</a:t>
            </a:r>
            <a:r>
              <a:rPr lang="en-US" sz="2000" dirty="0"/>
              <a:t> {  </a:t>
            </a:r>
          </a:p>
          <a:p>
            <a:pPr>
              <a:spcBef>
                <a:spcPts val="0"/>
              </a:spcBef>
              <a:buNone/>
            </a:pPr>
            <a:r>
              <a:rPr lang="en-US" sz="2000" dirty="0"/>
              <a:t>  </a:t>
            </a:r>
          </a:p>
          <a:p>
            <a:pPr>
              <a:spcBef>
                <a:spcPts val="0"/>
              </a:spcBef>
              <a:buNone/>
            </a:pPr>
            <a:r>
              <a:rPr lang="en-US" sz="2000" dirty="0"/>
              <a:t>  </a:t>
            </a:r>
            <a:r>
              <a:rPr lang="en-US" sz="2000" b="1" dirty="0"/>
              <a:t>public</a:t>
            </a:r>
            <a:r>
              <a:rPr lang="en-US" sz="2000" dirty="0"/>
              <a:t> </a:t>
            </a:r>
            <a:r>
              <a:rPr lang="en-US" sz="2000" b="1" dirty="0"/>
              <a:t>void</a:t>
            </a:r>
            <a:r>
              <a:rPr lang="en-US" sz="2000" dirty="0"/>
              <a:t> </a:t>
            </a:r>
            <a:r>
              <a:rPr lang="en-US" sz="2000" dirty="0" err="1"/>
              <a:t>doPost</a:t>
            </a:r>
            <a:r>
              <a:rPr lang="en-US" sz="2000" dirty="0"/>
              <a:t>(</a:t>
            </a:r>
            <a:r>
              <a:rPr lang="en-US" sz="2000" dirty="0" err="1"/>
              <a:t>HttpServletRequest</a:t>
            </a:r>
            <a:r>
              <a:rPr lang="en-US" sz="2000" dirty="0"/>
              <a:t> request, </a:t>
            </a:r>
            <a:r>
              <a:rPr lang="en-US" sz="2000" dirty="0" err="1"/>
              <a:t>HttpServletResponse</a:t>
            </a:r>
            <a:r>
              <a:rPr lang="en-US" sz="2000" dirty="0"/>
              <a:t> response){  </a:t>
            </a:r>
          </a:p>
          <a:p>
            <a:pPr>
              <a:spcBef>
                <a:spcPts val="0"/>
              </a:spcBef>
              <a:buNone/>
            </a:pPr>
            <a:r>
              <a:rPr lang="en-US" sz="2000" dirty="0"/>
              <a:t>    </a:t>
            </a:r>
            <a:r>
              <a:rPr lang="en-US" sz="2000" b="1" dirty="0"/>
              <a:t>try</a:t>
            </a:r>
            <a:r>
              <a:rPr lang="en-US" sz="2000" dirty="0"/>
              <a:t>{  </a:t>
            </a:r>
          </a:p>
          <a:p>
            <a:pPr>
              <a:spcBef>
                <a:spcPts val="0"/>
              </a:spcBef>
              <a:buNone/>
            </a:pPr>
            <a:r>
              <a:rPr lang="en-US" sz="2000" dirty="0"/>
              <a:t>  </a:t>
            </a:r>
          </a:p>
          <a:p>
            <a:pPr>
              <a:spcBef>
                <a:spcPts val="0"/>
              </a:spcBef>
              <a:buNone/>
            </a:pPr>
            <a:r>
              <a:rPr lang="en-US" sz="2000" dirty="0"/>
              <a:t>    </a:t>
            </a:r>
            <a:r>
              <a:rPr lang="en-US" sz="2000" dirty="0" err="1"/>
              <a:t>response.setContentType</a:t>
            </a:r>
            <a:r>
              <a:rPr lang="en-US" sz="2000" dirty="0"/>
              <a:t>("text/html");  </a:t>
            </a:r>
          </a:p>
          <a:p>
            <a:pPr>
              <a:spcBef>
                <a:spcPts val="0"/>
              </a:spcBef>
              <a:buNone/>
            </a:pPr>
            <a:r>
              <a:rPr lang="en-US" sz="2000" dirty="0"/>
              <a:t>    </a:t>
            </a:r>
            <a:r>
              <a:rPr lang="en-US" sz="2000" dirty="0" err="1"/>
              <a:t>PrintWriter</a:t>
            </a:r>
            <a:r>
              <a:rPr lang="en-US" sz="2000" dirty="0"/>
              <a:t> out = </a:t>
            </a:r>
            <a:r>
              <a:rPr lang="en-US" sz="2000" dirty="0" err="1"/>
              <a:t>response.getWriter</a:t>
            </a:r>
            <a:r>
              <a:rPr lang="en-US" sz="2000" dirty="0"/>
              <a:t>();  </a:t>
            </a:r>
          </a:p>
          <a:p>
            <a:pPr>
              <a:spcBef>
                <a:spcPts val="0"/>
              </a:spcBef>
              <a:buNone/>
            </a:pPr>
            <a:r>
              <a:rPr lang="en-US" sz="2000" dirty="0"/>
              <a:t>          </a:t>
            </a:r>
          </a:p>
          <a:p>
            <a:pPr>
              <a:spcBef>
                <a:spcPts val="0"/>
              </a:spcBef>
              <a:buNone/>
            </a:pPr>
            <a:r>
              <a:rPr lang="en-US" sz="2000" dirty="0"/>
              <a:t>    String n=</a:t>
            </a:r>
            <a:r>
              <a:rPr lang="en-US" sz="2000" dirty="0" err="1"/>
              <a:t>request.getParameter</a:t>
            </a:r>
            <a:r>
              <a:rPr lang="en-US" sz="2000" dirty="0"/>
              <a:t>("</a:t>
            </a:r>
            <a:r>
              <a:rPr lang="en-US" sz="2000" dirty="0" err="1"/>
              <a:t>userName</a:t>
            </a:r>
            <a:r>
              <a:rPr lang="en-US" sz="2000" dirty="0"/>
              <a:t>");  </a:t>
            </a:r>
          </a:p>
          <a:p>
            <a:pPr>
              <a:spcBef>
                <a:spcPts val="0"/>
              </a:spcBef>
              <a:buNone/>
            </a:pPr>
            <a:r>
              <a:rPr lang="en-US" sz="2000" dirty="0"/>
              <a:t>    </a:t>
            </a:r>
            <a:r>
              <a:rPr lang="en-US" sz="2000" dirty="0" err="1"/>
              <a:t>out.print</a:t>
            </a:r>
            <a:r>
              <a:rPr lang="en-US" sz="2000" dirty="0"/>
              <a:t>("Welcome "+n);  </a:t>
            </a:r>
          </a:p>
          <a:p>
            <a:pPr>
              <a:spcBef>
                <a:spcPts val="0"/>
              </a:spcBef>
              <a:buNone/>
            </a:pPr>
            <a:r>
              <a:rPr lang="en-US" sz="2000" dirty="0"/>
              <a:t>  </a:t>
            </a:r>
          </a:p>
          <a:p>
            <a:pPr>
              <a:spcBef>
                <a:spcPts val="0"/>
              </a:spcBef>
              <a:buNone/>
            </a:pPr>
            <a:r>
              <a:rPr lang="en-US" sz="2000" dirty="0"/>
              <a:t>    Cookie ck=</a:t>
            </a:r>
            <a:r>
              <a:rPr lang="en-US" sz="2000" b="1" dirty="0"/>
              <a:t>new</a:t>
            </a:r>
            <a:r>
              <a:rPr lang="en-US" sz="2000" dirty="0"/>
              <a:t> Cookie("</a:t>
            </a:r>
            <a:r>
              <a:rPr lang="en-US" sz="2000" dirty="0" err="1"/>
              <a:t>uname",n</a:t>
            </a:r>
            <a:r>
              <a:rPr lang="en-US" sz="2000" dirty="0"/>
              <a:t>);//creating cookie object  </a:t>
            </a:r>
          </a:p>
          <a:p>
            <a:pPr>
              <a:spcBef>
                <a:spcPts val="0"/>
              </a:spcBef>
              <a:buNone/>
            </a:pPr>
            <a:r>
              <a:rPr lang="en-US" sz="2000" dirty="0"/>
              <a:t>    </a:t>
            </a:r>
            <a:r>
              <a:rPr lang="en-US" sz="2000" dirty="0" err="1"/>
              <a:t>response.addCookie</a:t>
            </a:r>
            <a:r>
              <a:rPr lang="en-US" sz="2000" dirty="0"/>
              <a:t>(ck);//adding cookie in the response  </a:t>
            </a:r>
          </a:p>
          <a:p>
            <a:pPr>
              <a:spcBef>
                <a:spcPts val="0"/>
              </a:spcBef>
              <a:buNone/>
            </a:pPr>
            <a:r>
              <a:rPr lang="en-US" sz="2000" dirty="0"/>
              <a:t>  </a:t>
            </a:r>
          </a:p>
          <a:p>
            <a:pPr>
              <a:spcBef>
                <a:spcPts val="0"/>
              </a:spcBef>
              <a:buNone/>
            </a:pPr>
            <a:r>
              <a:rPr lang="en-US" sz="2000" dirty="0"/>
              <a:t>    //creating submit button  </a:t>
            </a:r>
          </a:p>
          <a:p>
            <a:pPr>
              <a:spcBef>
                <a:spcPts val="0"/>
              </a:spcBef>
              <a:buNone/>
            </a:pPr>
            <a:r>
              <a:rPr lang="en-US" sz="2000" dirty="0"/>
              <a:t>    </a:t>
            </a:r>
            <a:r>
              <a:rPr lang="en-US" sz="2000" dirty="0" err="1"/>
              <a:t>out.print</a:t>
            </a:r>
            <a:r>
              <a:rPr lang="en-US" sz="2000" dirty="0"/>
              <a:t>("&lt;form action='servlet2'&gt;");  </a:t>
            </a:r>
          </a:p>
          <a:p>
            <a:pPr>
              <a:spcBef>
                <a:spcPts val="0"/>
              </a:spcBef>
              <a:buNone/>
            </a:pPr>
            <a:r>
              <a:rPr lang="en-US" sz="2000" dirty="0"/>
              <a:t>    </a:t>
            </a:r>
            <a:r>
              <a:rPr lang="en-US" sz="2000" dirty="0" err="1"/>
              <a:t>out.print</a:t>
            </a:r>
            <a:r>
              <a:rPr lang="en-US" sz="2000" dirty="0"/>
              <a:t>("&lt;input type='submit' value='go'&gt;");  </a:t>
            </a:r>
          </a:p>
          <a:p>
            <a:pPr>
              <a:spcBef>
                <a:spcPts val="0"/>
              </a:spcBef>
              <a:buNone/>
            </a:pPr>
            <a:r>
              <a:rPr lang="en-US" sz="2000" dirty="0"/>
              <a:t>    </a:t>
            </a:r>
            <a:r>
              <a:rPr lang="en-US" sz="2000" dirty="0" err="1"/>
              <a:t>out.print</a:t>
            </a:r>
            <a:r>
              <a:rPr lang="en-US" sz="2000" dirty="0"/>
              <a:t>("&lt;/form&gt;");  </a:t>
            </a:r>
          </a:p>
          <a:p>
            <a:pPr>
              <a:spcBef>
                <a:spcPts val="0"/>
              </a:spcBef>
              <a:buNone/>
            </a:pPr>
            <a:r>
              <a:rPr lang="en-US" sz="2000" dirty="0"/>
              <a:t>          </a:t>
            </a:r>
          </a:p>
          <a:p>
            <a:pPr>
              <a:spcBef>
                <a:spcPts val="0"/>
              </a:spcBef>
              <a:buNone/>
            </a:pPr>
            <a:r>
              <a:rPr lang="en-US" sz="2000" dirty="0"/>
              <a:t>    </a:t>
            </a:r>
            <a:r>
              <a:rPr lang="en-US" sz="2000" dirty="0" err="1"/>
              <a:t>out.close</a:t>
            </a:r>
            <a:r>
              <a:rPr lang="en-US" sz="2000" dirty="0"/>
              <a:t>();  </a:t>
            </a:r>
          </a:p>
          <a:p>
            <a:pPr>
              <a:spcBef>
                <a:spcPts val="0"/>
              </a:spcBef>
              <a:buNone/>
            </a:pPr>
            <a:r>
              <a:rPr lang="en-US" sz="2000" dirty="0"/>
              <a:t>  </a:t>
            </a:r>
          </a:p>
          <a:p>
            <a:pPr>
              <a:spcBef>
                <a:spcPts val="0"/>
              </a:spcBef>
              <a:buNone/>
            </a:pPr>
            <a:r>
              <a:rPr lang="en-US" sz="2000" dirty="0"/>
              <a:t>        }</a:t>
            </a:r>
            <a:r>
              <a:rPr lang="en-US" sz="2000" b="1" dirty="0"/>
              <a:t>catch</a:t>
            </a:r>
            <a:r>
              <a:rPr lang="en-US" sz="2000" dirty="0"/>
              <a:t>(Exception e){</a:t>
            </a:r>
            <a:r>
              <a:rPr lang="en-US" sz="2000" dirty="0" err="1"/>
              <a:t>System.out.println</a:t>
            </a:r>
            <a:r>
              <a:rPr lang="en-US" sz="2000" dirty="0"/>
              <a:t>(e);}  </a:t>
            </a:r>
          </a:p>
          <a:p>
            <a:pPr>
              <a:spcBef>
                <a:spcPts val="0"/>
              </a:spcBef>
              <a:buNone/>
            </a:pPr>
            <a:r>
              <a:rPr lang="en-US" sz="2000" dirty="0"/>
              <a:t>  }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71</a:t>
            </a:fld>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a:t/>
            </a:r>
            <a:br>
              <a:rPr lang="en-US" dirty="0"/>
            </a:br>
            <a:r>
              <a:rPr lang="en-US" dirty="0"/>
              <a:t>SecondServlet.java</a:t>
            </a:r>
            <a:br>
              <a:rPr lang="en-US" dirty="0"/>
            </a:br>
            <a:r>
              <a:rPr lang="en-GB" dirty="0"/>
              <a:t/>
            </a:r>
            <a:br>
              <a:rPr lang="en-GB" dirty="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US" sz="2000" b="1" dirty="0"/>
              <a:t>import</a:t>
            </a:r>
            <a:r>
              <a:rPr lang="en-US" sz="2000" dirty="0"/>
              <a:t> java.io.*;  </a:t>
            </a:r>
          </a:p>
          <a:p>
            <a:pPr>
              <a:spcBef>
                <a:spcPts val="0"/>
              </a:spcBef>
              <a:buNone/>
            </a:pPr>
            <a:r>
              <a:rPr lang="en-US" sz="2000" b="1" dirty="0"/>
              <a:t>import</a:t>
            </a:r>
            <a:r>
              <a:rPr lang="en-US" sz="2000" dirty="0"/>
              <a:t> </a:t>
            </a:r>
            <a:r>
              <a:rPr lang="en-US" sz="2000" dirty="0" err="1"/>
              <a:t>javax.servlet</a:t>
            </a:r>
            <a:r>
              <a:rPr lang="en-US" sz="2000" dirty="0"/>
              <a:t>.*;  </a:t>
            </a:r>
          </a:p>
          <a:p>
            <a:pPr>
              <a:spcBef>
                <a:spcPts val="0"/>
              </a:spcBef>
              <a:buNone/>
            </a:pPr>
            <a:r>
              <a:rPr lang="en-US" sz="2000" b="1" dirty="0"/>
              <a:t>import</a:t>
            </a:r>
            <a:r>
              <a:rPr lang="en-US" sz="2000" dirty="0"/>
              <a:t> </a:t>
            </a:r>
            <a:r>
              <a:rPr lang="en-US" sz="2000" dirty="0" err="1"/>
              <a:t>javax.servlet.http</a:t>
            </a: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SecondServlet</a:t>
            </a:r>
            <a:r>
              <a:rPr lang="en-US" sz="2000" dirty="0"/>
              <a:t> </a:t>
            </a:r>
            <a:r>
              <a:rPr lang="en-US" sz="2000" b="1" dirty="0"/>
              <a:t>extends</a:t>
            </a:r>
            <a:r>
              <a:rPr lang="en-US" sz="2000" dirty="0"/>
              <a:t> </a:t>
            </a:r>
            <a:r>
              <a:rPr lang="en-US" sz="2000" dirty="0" err="1"/>
              <a:t>HttpServlet</a:t>
            </a:r>
            <a:r>
              <a:rPr lang="en-US" sz="2000" dirty="0"/>
              <a:t> {  </a:t>
            </a:r>
          </a:p>
          <a:p>
            <a:pPr>
              <a:spcBef>
                <a:spcPts val="0"/>
              </a:spcBef>
              <a:buNone/>
            </a:pPr>
            <a:r>
              <a:rPr lang="en-US" sz="2000" dirty="0"/>
              <a:t>  </a:t>
            </a:r>
          </a:p>
          <a:p>
            <a:pPr>
              <a:spcBef>
                <a:spcPts val="0"/>
              </a:spcBef>
              <a:buNone/>
            </a:pPr>
            <a:r>
              <a:rPr lang="en-US" sz="2000" b="1" dirty="0"/>
              <a:t>public</a:t>
            </a:r>
            <a:r>
              <a:rPr lang="en-US" sz="2000" dirty="0"/>
              <a:t> </a:t>
            </a:r>
            <a:r>
              <a:rPr lang="en-US" sz="2000" b="1" dirty="0"/>
              <a:t>void</a:t>
            </a:r>
            <a:r>
              <a:rPr lang="en-US" sz="2000" dirty="0"/>
              <a:t> </a:t>
            </a:r>
            <a:r>
              <a:rPr lang="en-US" sz="2000" dirty="0" err="1"/>
              <a:t>doPost</a:t>
            </a:r>
            <a:r>
              <a:rPr lang="en-US" sz="2000" dirty="0"/>
              <a:t>(</a:t>
            </a:r>
            <a:r>
              <a:rPr lang="en-US" sz="2000" dirty="0" err="1"/>
              <a:t>HttpServletRequest</a:t>
            </a:r>
            <a:r>
              <a:rPr lang="en-US" sz="2000" dirty="0"/>
              <a:t> request, </a:t>
            </a:r>
            <a:r>
              <a:rPr lang="en-US" sz="2000" dirty="0" err="1"/>
              <a:t>HttpServletResponse</a:t>
            </a:r>
            <a:r>
              <a:rPr lang="en-US" sz="2000" dirty="0"/>
              <a:t> response){  </a:t>
            </a:r>
          </a:p>
          <a:p>
            <a:pPr>
              <a:spcBef>
                <a:spcPts val="0"/>
              </a:spcBef>
              <a:buNone/>
            </a:pPr>
            <a:r>
              <a:rPr lang="en-US" sz="2000" dirty="0"/>
              <a:t>    </a:t>
            </a:r>
            <a:r>
              <a:rPr lang="en-US" sz="2000" b="1" dirty="0"/>
              <a:t>try</a:t>
            </a:r>
            <a:r>
              <a:rPr lang="en-US" sz="2000" dirty="0"/>
              <a:t>{  </a:t>
            </a:r>
          </a:p>
          <a:p>
            <a:pPr>
              <a:spcBef>
                <a:spcPts val="0"/>
              </a:spcBef>
              <a:buNone/>
            </a:pPr>
            <a:r>
              <a:rPr lang="en-US" sz="2000" dirty="0"/>
              <a:t>  </a:t>
            </a:r>
          </a:p>
          <a:p>
            <a:pPr>
              <a:spcBef>
                <a:spcPts val="0"/>
              </a:spcBef>
              <a:buNone/>
            </a:pPr>
            <a:r>
              <a:rPr lang="en-US" sz="2000" dirty="0"/>
              <a:t>    </a:t>
            </a:r>
            <a:r>
              <a:rPr lang="en-US" sz="2000" dirty="0" err="1"/>
              <a:t>response.setContentType</a:t>
            </a:r>
            <a:r>
              <a:rPr lang="en-US" sz="2000" dirty="0"/>
              <a:t>("text/html");  </a:t>
            </a:r>
          </a:p>
          <a:p>
            <a:pPr>
              <a:spcBef>
                <a:spcPts val="0"/>
              </a:spcBef>
              <a:buNone/>
            </a:pPr>
            <a:r>
              <a:rPr lang="en-US" sz="2000" dirty="0"/>
              <a:t>    </a:t>
            </a:r>
            <a:r>
              <a:rPr lang="en-US" sz="2000" dirty="0" err="1"/>
              <a:t>PrintWriter</a:t>
            </a:r>
            <a:r>
              <a:rPr lang="en-US" sz="2000" dirty="0"/>
              <a:t> out = </a:t>
            </a:r>
            <a:r>
              <a:rPr lang="en-US" sz="2000" dirty="0" err="1"/>
              <a:t>response.getWriter</a:t>
            </a:r>
            <a:r>
              <a:rPr lang="en-US" sz="2000" dirty="0"/>
              <a:t>();  </a:t>
            </a:r>
          </a:p>
          <a:p>
            <a:pPr>
              <a:spcBef>
                <a:spcPts val="0"/>
              </a:spcBef>
              <a:buNone/>
            </a:pPr>
            <a:r>
              <a:rPr lang="en-US" sz="2000" dirty="0"/>
              <a:t>      </a:t>
            </a:r>
          </a:p>
          <a:p>
            <a:pPr>
              <a:spcBef>
                <a:spcPts val="0"/>
              </a:spcBef>
              <a:buNone/>
            </a:pPr>
            <a:r>
              <a:rPr lang="en-US" sz="2000" dirty="0"/>
              <a:t>    Cookie ck[]=</a:t>
            </a:r>
            <a:r>
              <a:rPr lang="en-US" sz="2000" dirty="0" err="1"/>
              <a:t>request.getCookies</a:t>
            </a:r>
            <a:r>
              <a:rPr lang="en-US" sz="2000" dirty="0"/>
              <a:t>();  </a:t>
            </a:r>
          </a:p>
          <a:p>
            <a:pPr>
              <a:spcBef>
                <a:spcPts val="0"/>
              </a:spcBef>
              <a:buNone/>
            </a:pPr>
            <a:r>
              <a:rPr lang="en-US" sz="2000" dirty="0"/>
              <a:t>    </a:t>
            </a:r>
            <a:r>
              <a:rPr lang="en-US" sz="2000" dirty="0" err="1"/>
              <a:t>out.print</a:t>
            </a:r>
            <a:r>
              <a:rPr lang="en-US" sz="2000" dirty="0"/>
              <a:t>("Hello "+ck[0].</a:t>
            </a:r>
            <a:r>
              <a:rPr lang="en-US" sz="2000" dirty="0" err="1"/>
              <a:t>getValue</a:t>
            </a:r>
            <a:r>
              <a:rPr lang="en-US" sz="2000" dirty="0"/>
              <a:t>());  </a:t>
            </a:r>
          </a:p>
          <a:p>
            <a:pPr>
              <a:spcBef>
                <a:spcPts val="0"/>
              </a:spcBef>
              <a:buNone/>
            </a:pPr>
            <a:r>
              <a:rPr lang="en-US" sz="2000" dirty="0"/>
              <a:t>  </a:t>
            </a:r>
          </a:p>
          <a:p>
            <a:pPr>
              <a:spcBef>
                <a:spcPts val="0"/>
              </a:spcBef>
              <a:buNone/>
            </a:pPr>
            <a:r>
              <a:rPr lang="en-US" sz="2000" dirty="0"/>
              <a:t>    </a:t>
            </a:r>
            <a:r>
              <a:rPr lang="en-US" sz="2000" dirty="0" err="1"/>
              <a:t>out.close</a:t>
            </a:r>
            <a:r>
              <a:rPr lang="en-US" sz="2000" dirty="0"/>
              <a:t>();  </a:t>
            </a:r>
          </a:p>
          <a:p>
            <a:pPr>
              <a:spcBef>
                <a:spcPts val="0"/>
              </a:spcBef>
              <a:buNone/>
            </a:pPr>
            <a:r>
              <a:rPr lang="en-US" sz="2000" dirty="0"/>
              <a:t>  </a:t>
            </a:r>
          </a:p>
          <a:p>
            <a:pPr>
              <a:spcBef>
                <a:spcPts val="0"/>
              </a:spcBef>
              <a:buNone/>
            </a:pPr>
            <a:r>
              <a:rPr lang="en-US" sz="2000" dirty="0"/>
              <a:t>         }</a:t>
            </a:r>
            <a:r>
              <a:rPr lang="en-US" sz="2000" b="1" dirty="0"/>
              <a:t>catch</a:t>
            </a:r>
            <a:r>
              <a:rPr lang="en-US" sz="2000" dirty="0"/>
              <a:t>(Exception e){</a:t>
            </a:r>
            <a:r>
              <a:rPr lang="en-US" sz="2000" dirty="0" err="1"/>
              <a:t>System.out.println</a:t>
            </a:r>
            <a:r>
              <a:rPr lang="en-US" sz="2000" dirty="0"/>
              <a:t>(e);}  </a:t>
            </a:r>
          </a:p>
          <a:p>
            <a:pPr>
              <a:spcBef>
                <a:spcPts val="0"/>
              </a:spcBef>
              <a:buNone/>
            </a:pPr>
            <a:r>
              <a:rPr lang="en-US" sz="2000" dirty="0"/>
              <a:t>    } </a:t>
            </a:r>
          </a:p>
          <a:p>
            <a:pPr>
              <a:spcBef>
                <a:spcPts val="0"/>
              </a:spcBef>
              <a:buNone/>
            </a:pPr>
            <a:r>
              <a:rPr lang="en-US" sz="2000" dirty="0"/>
              <a:t>} </a:t>
            </a:r>
          </a:p>
          <a:p>
            <a:pPr>
              <a:buNone/>
            </a:pPr>
            <a:r>
              <a:rPr lang="en-US" dirty="0"/>
              <a:t>      </a:t>
            </a:r>
          </a:p>
          <a:p>
            <a:pPr>
              <a:buNone/>
            </a:pPr>
            <a:r>
              <a:rPr lang="en-US" dirty="0"/>
              <a:t>  </a:t>
            </a:r>
          </a:p>
          <a:p>
            <a:pPr>
              <a:buNone/>
            </a:pPr>
            <a:r>
              <a:rPr lang="en-US"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72</a:t>
            </a:fld>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a:t/>
            </a:r>
            <a:br>
              <a:rPr lang="en-GB" dirty="0"/>
            </a:br>
            <a:r>
              <a:rPr lang="en-US" dirty="0"/>
              <a:t>web.xml</a:t>
            </a:r>
            <a:br>
              <a:rPr lang="en-US" dirty="0"/>
            </a:br>
            <a:r>
              <a:rPr lang="en-GB" dirty="0"/>
              <a:t/>
            </a:r>
            <a:br>
              <a:rPr lang="en-GB" dirty="0"/>
            </a:b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US" sz="2000" dirty="0"/>
              <a:t>https://www.javatpoint.com/servlet-login-and-logout-example-using-cookies</a:t>
            </a:r>
          </a:p>
          <a:p>
            <a:pPr>
              <a:spcBef>
                <a:spcPts val="0"/>
              </a:spcBef>
              <a:buNone/>
            </a:pPr>
            <a:r>
              <a:rPr lang="en-US" sz="2000" dirty="0"/>
              <a:t>&lt;web-app&gt;  </a:t>
            </a:r>
          </a:p>
          <a:p>
            <a:pPr>
              <a:spcBef>
                <a:spcPts val="0"/>
              </a:spcBef>
              <a:buNone/>
            </a:pPr>
            <a:r>
              <a:rPr lang="en-US" sz="2000" dirty="0"/>
              <a:t>  </a:t>
            </a:r>
          </a:p>
          <a:p>
            <a:pPr>
              <a:spcBef>
                <a:spcPts val="0"/>
              </a:spcBef>
              <a:buNone/>
            </a:pPr>
            <a:r>
              <a:rPr lang="en-US" sz="2000" dirty="0"/>
              <a:t>&lt;</a:t>
            </a:r>
            <a:r>
              <a:rPr lang="en-US" sz="2000" dirty="0" err="1"/>
              <a:t>servlet</a:t>
            </a:r>
            <a:r>
              <a:rPr lang="en-US" sz="2000" dirty="0"/>
              <a:t>&gt;  </a:t>
            </a:r>
          </a:p>
          <a:p>
            <a:pPr>
              <a:spcBef>
                <a:spcPts val="0"/>
              </a:spcBef>
              <a:buNone/>
            </a:pPr>
            <a:r>
              <a:rPr lang="en-US" sz="2000" dirty="0"/>
              <a:t>&lt;</a:t>
            </a:r>
            <a:r>
              <a:rPr lang="en-US" sz="2000" dirty="0" err="1"/>
              <a:t>servlet</a:t>
            </a:r>
            <a:r>
              <a:rPr lang="en-US" sz="2000" dirty="0"/>
              <a:t>-name&gt;s1&lt;/</a:t>
            </a:r>
            <a:r>
              <a:rPr lang="en-US" sz="2000" dirty="0" err="1"/>
              <a:t>servlet</a:t>
            </a:r>
            <a:r>
              <a:rPr lang="en-US" sz="2000" dirty="0"/>
              <a:t>-name&gt;  </a:t>
            </a:r>
          </a:p>
          <a:p>
            <a:pPr>
              <a:spcBef>
                <a:spcPts val="0"/>
              </a:spcBef>
              <a:buNone/>
            </a:pPr>
            <a:r>
              <a:rPr lang="en-US" sz="2000" dirty="0"/>
              <a:t>&lt;</a:t>
            </a:r>
            <a:r>
              <a:rPr lang="en-US" sz="2000" dirty="0" err="1"/>
              <a:t>servlet</a:t>
            </a:r>
            <a:r>
              <a:rPr lang="en-US" sz="2000" dirty="0"/>
              <a:t>-</a:t>
            </a:r>
            <a:r>
              <a:rPr lang="en-US" sz="2000" b="1" dirty="0"/>
              <a:t>class</a:t>
            </a:r>
            <a:r>
              <a:rPr lang="en-US" sz="2000" dirty="0"/>
              <a:t>&gt;</a:t>
            </a:r>
            <a:r>
              <a:rPr lang="en-US" sz="2000" dirty="0" err="1"/>
              <a:t>FirstServlet</a:t>
            </a:r>
            <a:r>
              <a:rPr lang="en-US" sz="2000" dirty="0"/>
              <a:t>&lt;/</a:t>
            </a:r>
            <a:r>
              <a:rPr lang="en-US" sz="2000" dirty="0" err="1"/>
              <a:t>servlet</a:t>
            </a:r>
            <a:r>
              <a:rPr lang="en-US" sz="2000" dirty="0"/>
              <a:t>-</a:t>
            </a:r>
            <a:r>
              <a:rPr lang="en-US" sz="2000" b="1" dirty="0"/>
              <a:t>class</a:t>
            </a:r>
            <a:r>
              <a:rPr lang="en-US" sz="2000" dirty="0"/>
              <a:t>&gt;  </a:t>
            </a:r>
          </a:p>
          <a:p>
            <a:pPr>
              <a:spcBef>
                <a:spcPts val="0"/>
              </a:spcBef>
              <a:buNone/>
            </a:pPr>
            <a:r>
              <a:rPr lang="en-US" sz="2000" dirty="0"/>
              <a:t>&lt;/</a:t>
            </a:r>
            <a:r>
              <a:rPr lang="en-US" sz="2000" dirty="0" err="1"/>
              <a:t>servlet</a:t>
            </a:r>
            <a:r>
              <a:rPr lang="en-US" sz="2000" dirty="0"/>
              <a:t>&gt;  </a:t>
            </a:r>
          </a:p>
          <a:p>
            <a:pPr>
              <a:spcBef>
                <a:spcPts val="0"/>
              </a:spcBef>
              <a:buNone/>
            </a:pPr>
            <a:r>
              <a:rPr lang="en-US" sz="2000" dirty="0"/>
              <a:t>  </a:t>
            </a:r>
          </a:p>
          <a:p>
            <a:pPr>
              <a:spcBef>
                <a:spcPts val="0"/>
              </a:spcBef>
              <a:buNone/>
            </a:pPr>
            <a:r>
              <a:rPr lang="en-US" sz="2000" dirty="0"/>
              <a:t>&lt;</a:t>
            </a:r>
            <a:r>
              <a:rPr lang="en-US" sz="2000" dirty="0" err="1"/>
              <a:t>servlet</a:t>
            </a:r>
            <a:r>
              <a:rPr lang="en-US" sz="2000" dirty="0"/>
              <a:t>-mapping&gt;  </a:t>
            </a:r>
          </a:p>
          <a:p>
            <a:pPr>
              <a:spcBef>
                <a:spcPts val="0"/>
              </a:spcBef>
              <a:buNone/>
            </a:pPr>
            <a:r>
              <a:rPr lang="en-US" sz="2000" dirty="0"/>
              <a:t>&lt;</a:t>
            </a:r>
            <a:r>
              <a:rPr lang="en-US" sz="2000" dirty="0" err="1"/>
              <a:t>servlet</a:t>
            </a:r>
            <a:r>
              <a:rPr lang="en-US" sz="2000" dirty="0"/>
              <a:t>-name&gt;s1&lt;/</a:t>
            </a:r>
            <a:r>
              <a:rPr lang="en-US" sz="2000" dirty="0" err="1"/>
              <a:t>servlet</a:t>
            </a:r>
            <a:r>
              <a:rPr lang="en-US" sz="2000" dirty="0"/>
              <a:t>-name&gt;  </a:t>
            </a:r>
          </a:p>
          <a:p>
            <a:pPr>
              <a:spcBef>
                <a:spcPts val="0"/>
              </a:spcBef>
              <a:buNone/>
            </a:pPr>
            <a:r>
              <a:rPr lang="en-US" sz="2000" dirty="0"/>
              <a:t>&lt;</a:t>
            </a:r>
            <a:r>
              <a:rPr lang="en-US" sz="2000" dirty="0" err="1"/>
              <a:t>url</a:t>
            </a:r>
            <a:r>
              <a:rPr lang="en-US" sz="2000" dirty="0"/>
              <a:t>-pattern&gt;/servlet1&lt;/</a:t>
            </a:r>
            <a:r>
              <a:rPr lang="en-US" sz="2000" dirty="0" err="1"/>
              <a:t>url</a:t>
            </a:r>
            <a:r>
              <a:rPr lang="en-US" sz="2000" dirty="0"/>
              <a:t>-pattern&gt;  </a:t>
            </a:r>
          </a:p>
          <a:p>
            <a:pPr>
              <a:spcBef>
                <a:spcPts val="0"/>
              </a:spcBef>
              <a:buNone/>
            </a:pPr>
            <a:r>
              <a:rPr lang="en-US" sz="2000" dirty="0"/>
              <a:t>&lt;/</a:t>
            </a:r>
            <a:r>
              <a:rPr lang="en-US" sz="2000" dirty="0" err="1"/>
              <a:t>servlet</a:t>
            </a:r>
            <a:r>
              <a:rPr lang="en-US" sz="2000" dirty="0"/>
              <a:t>-mapping&gt;  </a:t>
            </a:r>
          </a:p>
          <a:p>
            <a:pPr>
              <a:spcBef>
                <a:spcPts val="0"/>
              </a:spcBef>
              <a:buNone/>
            </a:pPr>
            <a:r>
              <a:rPr lang="en-US" sz="2000" dirty="0"/>
              <a:t>  </a:t>
            </a:r>
          </a:p>
          <a:p>
            <a:pPr>
              <a:spcBef>
                <a:spcPts val="0"/>
              </a:spcBef>
              <a:buNone/>
            </a:pPr>
            <a:r>
              <a:rPr lang="en-US" sz="2000" dirty="0"/>
              <a:t>&lt;</a:t>
            </a:r>
            <a:r>
              <a:rPr lang="en-US" sz="2000" dirty="0" err="1"/>
              <a:t>servlet</a:t>
            </a:r>
            <a:r>
              <a:rPr lang="en-US" sz="2000" dirty="0"/>
              <a:t>&gt;  </a:t>
            </a:r>
          </a:p>
          <a:p>
            <a:pPr>
              <a:spcBef>
                <a:spcPts val="0"/>
              </a:spcBef>
              <a:buNone/>
            </a:pPr>
            <a:r>
              <a:rPr lang="en-US" sz="2000" dirty="0"/>
              <a:t>&lt;</a:t>
            </a:r>
            <a:r>
              <a:rPr lang="en-US" sz="2000" dirty="0" err="1"/>
              <a:t>servlet</a:t>
            </a:r>
            <a:r>
              <a:rPr lang="en-US" sz="2000" dirty="0"/>
              <a:t>-name&gt;s2&lt;/</a:t>
            </a:r>
            <a:r>
              <a:rPr lang="en-US" sz="2000" dirty="0" err="1"/>
              <a:t>servlet</a:t>
            </a:r>
            <a:r>
              <a:rPr lang="en-US" sz="2000" dirty="0"/>
              <a:t>-name&gt;  </a:t>
            </a:r>
          </a:p>
          <a:p>
            <a:pPr>
              <a:spcBef>
                <a:spcPts val="0"/>
              </a:spcBef>
              <a:buNone/>
            </a:pPr>
            <a:r>
              <a:rPr lang="en-US" sz="2000" dirty="0"/>
              <a:t>&lt;</a:t>
            </a:r>
            <a:r>
              <a:rPr lang="en-US" sz="2000" dirty="0" err="1"/>
              <a:t>servlet</a:t>
            </a:r>
            <a:r>
              <a:rPr lang="en-US" sz="2000" dirty="0"/>
              <a:t>-</a:t>
            </a:r>
            <a:r>
              <a:rPr lang="en-US" sz="2000" b="1" dirty="0"/>
              <a:t>class</a:t>
            </a:r>
            <a:r>
              <a:rPr lang="en-US" sz="2000" dirty="0"/>
              <a:t>&gt;</a:t>
            </a:r>
            <a:r>
              <a:rPr lang="en-US" sz="2000" dirty="0" err="1"/>
              <a:t>SecondServlet</a:t>
            </a:r>
            <a:r>
              <a:rPr lang="en-US" sz="2000" dirty="0"/>
              <a:t>&lt;/</a:t>
            </a:r>
            <a:r>
              <a:rPr lang="en-US" sz="2000" dirty="0" err="1"/>
              <a:t>servlet</a:t>
            </a:r>
            <a:r>
              <a:rPr lang="en-US" sz="2000" dirty="0"/>
              <a:t>-</a:t>
            </a:r>
            <a:r>
              <a:rPr lang="en-US" sz="2000" b="1" dirty="0"/>
              <a:t>class</a:t>
            </a:r>
            <a:r>
              <a:rPr lang="en-US" sz="2000" dirty="0"/>
              <a:t>&gt;  </a:t>
            </a:r>
          </a:p>
          <a:p>
            <a:pPr>
              <a:spcBef>
                <a:spcPts val="0"/>
              </a:spcBef>
              <a:buNone/>
            </a:pPr>
            <a:r>
              <a:rPr lang="en-US" sz="2000" dirty="0"/>
              <a:t>&lt;/</a:t>
            </a:r>
            <a:r>
              <a:rPr lang="en-US" sz="2000" dirty="0" err="1"/>
              <a:t>servlet</a:t>
            </a:r>
            <a:r>
              <a:rPr lang="en-US" sz="2000" dirty="0"/>
              <a:t>&gt;  </a:t>
            </a:r>
          </a:p>
          <a:p>
            <a:pPr>
              <a:spcBef>
                <a:spcPts val="0"/>
              </a:spcBef>
              <a:buNone/>
            </a:pPr>
            <a:r>
              <a:rPr lang="en-US" sz="2000" dirty="0"/>
              <a:t>  </a:t>
            </a:r>
          </a:p>
          <a:p>
            <a:pPr>
              <a:spcBef>
                <a:spcPts val="0"/>
              </a:spcBef>
              <a:buNone/>
            </a:pPr>
            <a:r>
              <a:rPr lang="en-US" sz="2000" dirty="0"/>
              <a:t>&lt;</a:t>
            </a:r>
            <a:r>
              <a:rPr lang="en-US" sz="2000" dirty="0" err="1"/>
              <a:t>servlet</a:t>
            </a:r>
            <a:r>
              <a:rPr lang="en-US" sz="2000" dirty="0"/>
              <a:t>-mapping&gt;  </a:t>
            </a:r>
          </a:p>
          <a:p>
            <a:pPr>
              <a:spcBef>
                <a:spcPts val="0"/>
              </a:spcBef>
              <a:buNone/>
            </a:pPr>
            <a:r>
              <a:rPr lang="en-US" sz="2000" dirty="0"/>
              <a:t>&lt;</a:t>
            </a:r>
            <a:r>
              <a:rPr lang="en-US" sz="2000" dirty="0" err="1"/>
              <a:t>servlet</a:t>
            </a:r>
            <a:r>
              <a:rPr lang="en-US" sz="2000" dirty="0"/>
              <a:t>-name&gt;s2&lt;/</a:t>
            </a:r>
            <a:r>
              <a:rPr lang="en-US" sz="2000" dirty="0" err="1"/>
              <a:t>servlet</a:t>
            </a:r>
            <a:r>
              <a:rPr lang="en-US" sz="2000" dirty="0"/>
              <a:t>-name&gt;  </a:t>
            </a:r>
          </a:p>
          <a:p>
            <a:pPr>
              <a:spcBef>
                <a:spcPts val="0"/>
              </a:spcBef>
              <a:buNone/>
            </a:pPr>
            <a:r>
              <a:rPr lang="en-US" sz="2000" dirty="0"/>
              <a:t>&lt;</a:t>
            </a:r>
            <a:r>
              <a:rPr lang="en-US" sz="2000" dirty="0" err="1"/>
              <a:t>url</a:t>
            </a:r>
            <a:r>
              <a:rPr lang="en-US" sz="2000" dirty="0"/>
              <a:t>-pattern&gt;/servlet2&lt;/</a:t>
            </a:r>
            <a:r>
              <a:rPr lang="en-US" sz="2000" dirty="0" err="1"/>
              <a:t>url</a:t>
            </a:r>
            <a:r>
              <a:rPr lang="en-US" sz="2000" dirty="0"/>
              <a:t>-pattern&gt;  </a:t>
            </a:r>
          </a:p>
          <a:p>
            <a:pPr>
              <a:spcBef>
                <a:spcPts val="0"/>
              </a:spcBef>
              <a:buNone/>
            </a:pPr>
            <a:r>
              <a:rPr lang="en-US" sz="2000" dirty="0"/>
              <a:t>&lt;/</a:t>
            </a:r>
            <a:r>
              <a:rPr lang="en-US" sz="2000" dirty="0" err="1"/>
              <a:t>servlet</a:t>
            </a:r>
            <a:r>
              <a:rPr lang="en-US" sz="2000" dirty="0"/>
              <a:t>-mapping&gt;  </a:t>
            </a:r>
          </a:p>
          <a:p>
            <a:pPr>
              <a:spcBef>
                <a:spcPts val="0"/>
              </a:spcBef>
            </a:pPr>
            <a:endParaRPr lang="en-US" sz="2000" dirty="0"/>
          </a:p>
          <a:p>
            <a:pPr>
              <a:spcBef>
                <a:spcPts val="0"/>
              </a:spcBef>
              <a:buNone/>
            </a:pPr>
            <a:r>
              <a:rPr lang="en-US" sz="2000" dirty="0"/>
              <a:t>&lt;/web-app&gt;  </a:t>
            </a:r>
          </a:p>
          <a:p>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73</a:t>
            </a:fld>
            <a:endParaRPr lang="en-US"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44212" cy="1325563"/>
          </a:xfrm>
        </p:spPr>
        <p:txBody>
          <a:bodyPr/>
          <a:lstStyle/>
          <a:p>
            <a:r>
              <a:rPr lang="en-US" dirty="0"/>
              <a:t> Hidden Form Field</a:t>
            </a:r>
          </a:p>
        </p:txBody>
      </p:sp>
      <p:sp>
        <p:nvSpPr>
          <p:cNvPr id="3" name="Content Placeholder 2"/>
          <p:cNvSpPr>
            <a:spLocks noGrp="1"/>
          </p:cNvSpPr>
          <p:nvPr>
            <p:ph idx="1"/>
          </p:nvPr>
        </p:nvSpPr>
        <p:spPr>
          <a:xfrm>
            <a:off x="838200" y="1357298"/>
            <a:ext cx="10515600" cy="4819665"/>
          </a:xfrm>
        </p:spPr>
        <p:txBody>
          <a:bodyPr/>
          <a:lstStyle/>
          <a:p>
            <a:r>
              <a:rPr lang="en-GB" dirty="0"/>
              <a:t>In case of Hidden Form Field </a:t>
            </a:r>
            <a:r>
              <a:rPr lang="en-GB" b="1" dirty="0"/>
              <a:t>a hidden (invisible) </a:t>
            </a:r>
            <a:r>
              <a:rPr lang="en-GB" b="1" dirty="0" err="1"/>
              <a:t>textfield</a:t>
            </a:r>
            <a:r>
              <a:rPr lang="en-GB" dirty="0"/>
              <a:t> is used for maintaining the state of an user.</a:t>
            </a:r>
          </a:p>
          <a:p>
            <a:r>
              <a:rPr lang="en-GB" dirty="0"/>
              <a:t>In such case, we store the information in the hidden field and get it from another </a:t>
            </a:r>
            <a:r>
              <a:rPr lang="en-GB" dirty="0" err="1"/>
              <a:t>servlet</a:t>
            </a:r>
            <a:r>
              <a:rPr lang="en-GB" dirty="0"/>
              <a:t>. This approach is better if we have to submit form in all the pages and we don't want to depend on the browser.</a:t>
            </a:r>
          </a:p>
          <a:p>
            <a:r>
              <a:rPr lang="en-GB" dirty="0"/>
              <a:t>Let's see the code to store value in hidden field.</a:t>
            </a:r>
          </a:p>
          <a:p>
            <a:r>
              <a:rPr lang="en-GB" dirty="0"/>
              <a:t>&lt;input type="hidden" name="</a:t>
            </a:r>
            <a:r>
              <a:rPr lang="en-GB" dirty="0" err="1"/>
              <a:t>uname</a:t>
            </a:r>
            <a:r>
              <a:rPr lang="en-GB" dirty="0"/>
              <a:t>" value="</a:t>
            </a:r>
            <a:r>
              <a:rPr lang="en-GB" dirty="0" err="1"/>
              <a:t>Vimal</a:t>
            </a:r>
            <a:r>
              <a:rPr lang="en-GB" dirty="0"/>
              <a:t> </a:t>
            </a:r>
            <a:r>
              <a:rPr lang="en-GB" dirty="0" err="1"/>
              <a:t>Jaiswal</a:t>
            </a:r>
            <a:r>
              <a:rPr lang="en-GB" dirty="0"/>
              <a:t>"&gt;  </a:t>
            </a:r>
          </a:p>
          <a:p>
            <a:r>
              <a:rPr lang="en-GB" dirty="0"/>
              <a:t>Here, </a:t>
            </a:r>
            <a:r>
              <a:rPr lang="en-GB" dirty="0" err="1"/>
              <a:t>uname</a:t>
            </a:r>
            <a:r>
              <a:rPr lang="en-GB" dirty="0"/>
              <a:t> is the hidden field name and </a:t>
            </a:r>
            <a:r>
              <a:rPr lang="en-GB" dirty="0" err="1"/>
              <a:t>Vimal</a:t>
            </a:r>
            <a:r>
              <a:rPr lang="en-GB" dirty="0"/>
              <a:t> </a:t>
            </a:r>
            <a:r>
              <a:rPr lang="en-GB" dirty="0" err="1"/>
              <a:t>Jaiswal</a:t>
            </a:r>
            <a:r>
              <a:rPr lang="en-GB" dirty="0"/>
              <a:t> is the hidden field value.</a:t>
            </a:r>
          </a:p>
          <a:p>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74</a:t>
            </a:fld>
            <a:endParaRPr lang="en-US"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Hidden Field</a:t>
            </a: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a:t>Real application of hidden form field</a:t>
            </a:r>
          </a:p>
          <a:p>
            <a:r>
              <a:rPr lang="en-GB" dirty="0"/>
              <a:t>It is widely used in comment form of a website. In such case, we store page id or page name in the hidden field so that each page can be uniquely identified.</a:t>
            </a:r>
          </a:p>
          <a:p>
            <a:r>
              <a:rPr lang="en-GB" dirty="0"/>
              <a:t>Advantage of Hidden Form Field</a:t>
            </a:r>
          </a:p>
          <a:p>
            <a:r>
              <a:rPr lang="en-GB" dirty="0"/>
              <a:t>It will always work whether cookie is disabled or not.</a:t>
            </a:r>
          </a:p>
          <a:p>
            <a:r>
              <a:rPr lang="en-GB" dirty="0"/>
              <a:t>Disadvantage of Hidden Form Field:</a:t>
            </a:r>
          </a:p>
          <a:p>
            <a:r>
              <a:rPr lang="en-GB" dirty="0"/>
              <a:t>It is maintained at server side.</a:t>
            </a:r>
          </a:p>
          <a:p>
            <a:r>
              <a:rPr lang="en-GB" dirty="0"/>
              <a:t>Extra form submission is required on each pages.</a:t>
            </a:r>
          </a:p>
          <a:p>
            <a:r>
              <a:rPr lang="en-GB" dirty="0"/>
              <a:t>Only textual information can be used.</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75</a:t>
            </a:fld>
            <a:endParaRPr lang="en-US"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of using Hidden Form Field</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76</a:t>
            </a:fld>
            <a:endParaRPr lang="en-US" altLang="en-US"/>
          </a:p>
        </p:txBody>
      </p:sp>
      <p:pic>
        <p:nvPicPr>
          <p:cNvPr id="6" name="Content Placeholder 5" descr="Hidden Form Field in Servlet"/>
          <p:cNvPicPr>
            <a:picLocks noGrp="1"/>
          </p:cNvPicPr>
          <p:nvPr>
            <p:ph idx="1"/>
          </p:nvPr>
        </p:nvPicPr>
        <p:blipFill>
          <a:blip r:embed="rId2"/>
          <a:srcRect/>
          <a:stretch>
            <a:fillRect/>
          </a:stretch>
        </p:blipFill>
        <p:spPr bwMode="auto">
          <a:xfrm>
            <a:off x="2762250" y="2300288"/>
            <a:ext cx="6667500" cy="2933700"/>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t>
            </a:r>
            <a:br>
              <a:rPr lang="en-US" dirty="0"/>
            </a:b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US" dirty="0"/>
              <a:t>index.html</a:t>
            </a:r>
          </a:p>
          <a:p>
            <a:pPr>
              <a:spcBef>
                <a:spcPts val="0"/>
              </a:spcBef>
              <a:buNone/>
            </a:pPr>
            <a:r>
              <a:rPr lang="en-US" dirty="0"/>
              <a:t>&lt;form action="servlet1"&gt;  </a:t>
            </a:r>
          </a:p>
          <a:p>
            <a:pPr>
              <a:spcBef>
                <a:spcPts val="0"/>
              </a:spcBef>
              <a:buNone/>
            </a:pPr>
            <a:r>
              <a:rPr lang="en-US" dirty="0"/>
              <a:t>Name:&lt;input type="text" name="</a:t>
            </a:r>
            <a:r>
              <a:rPr lang="en-US" dirty="0" err="1"/>
              <a:t>userName</a:t>
            </a:r>
            <a:r>
              <a:rPr lang="en-US" dirty="0"/>
              <a:t>"/&gt;&lt;</a:t>
            </a:r>
            <a:r>
              <a:rPr lang="en-US" dirty="0" err="1"/>
              <a:t>br</a:t>
            </a:r>
            <a:r>
              <a:rPr lang="en-US" dirty="0"/>
              <a:t>/&gt;  </a:t>
            </a:r>
          </a:p>
          <a:p>
            <a:pPr>
              <a:spcBef>
                <a:spcPts val="0"/>
              </a:spcBef>
              <a:buNone/>
            </a:pPr>
            <a:r>
              <a:rPr lang="en-US" dirty="0"/>
              <a:t>&lt;input type="submit" value="go"/&gt;  </a:t>
            </a:r>
          </a:p>
          <a:p>
            <a:pPr>
              <a:spcBef>
                <a:spcPts val="0"/>
              </a:spcBef>
              <a:buNone/>
            </a:pPr>
            <a:r>
              <a:rPr lang="en-US" dirty="0"/>
              <a:t>&lt;/form&gt;  </a:t>
            </a:r>
          </a:p>
          <a:p>
            <a:pPr>
              <a:spcBef>
                <a:spcPts val="0"/>
              </a:spcBef>
              <a:buNone/>
            </a:pPr>
            <a:r>
              <a:rPr lang="en-US" dirty="0"/>
              <a:t>FirstServlet.java</a:t>
            </a:r>
          </a:p>
          <a:p>
            <a:pPr>
              <a:spcBef>
                <a:spcPts val="0"/>
              </a:spcBef>
              <a:buNone/>
            </a:pPr>
            <a:r>
              <a:rPr lang="en-US" b="1" dirty="0"/>
              <a:t>import</a:t>
            </a:r>
            <a:r>
              <a:rPr lang="en-US" dirty="0"/>
              <a:t> java.io.*;  </a:t>
            </a:r>
          </a:p>
          <a:p>
            <a:pPr>
              <a:spcBef>
                <a:spcPts val="0"/>
              </a:spcBef>
              <a:buNone/>
            </a:pPr>
            <a:r>
              <a:rPr lang="en-US" b="1" dirty="0"/>
              <a:t>import</a:t>
            </a:r>
            <a:r>
              <a:rPr lang="en-US" dirty="0"/>
              <a:t> </a:t>
            </a:r>
            <a:r>
              <a:rPr lang="en-US" dirty="0" err="1"/>
              <a:t>javax.servlet</a:t>
            </a:r>
            <a:r>
              <a:rPr lang="en-US" dirty="0"/>
              <a:t>.*;  </a:t>
            </a:r>
          </a:p>
          <a:p>
            <a:pPr>
              <a:spcBef>
                <a:spcPts val="0"/>
              </a:spcBef>
              <a:buNone/>
            </a:pPr>
            <a:r>
              <a:rPr lang="en-US" b="1" dirty="0"/>
              <a:t>import</a:t>
            </a:r>
            <a:r>
              <a:rPr lang="en-US" dirty="0"/>
              <a:t> </a:t>
            </a:r>
            <a:r>
              <a:rPr lang="en-US" dirty="0" err="1"/>
              <a:t>javax.servlet.http</a:t>
            </a:r>
            <a:r>
              <a:rPr lang="en-US" dirty="0"/>
              <a:t>.*;  </a:t>
            </a:r>
          </a:p>
          <a:p>
            <a:pPr>
              <a:spcBef>
                <a:spcPts val="0"/>
              </a:spcBef>
              <a:buNone/>
            </a:pPr>
            <a:r>
              <a:rPr lang="en-US" dirty="0"/>
              <a:t>  </a:t>
            </a:r>
          </a:p>
          <a:p>
            <a:pPr>
              <a:spcBef>
                <a:spcPts val="0"/>
              </a:spcBef>
              <a:buNone/>
            </a:pPr>
            <a:r>
              <a:rPr lang="en-US" b="1" dirty="0"/>
              <a:t>public</a:t>
            </a:r>
            <a:r>
              <a:rPr lang="en-US" dirty="0"/>
              <a:t> </a:t>
            </a:r>
            <a:r>
              <a:rPr lang="en-US" b="1" dirty="0"/>
              <a:t>class</a:t>
            </a:r>
            <a:r>
              <a:rPr lang="en-US" dirty="0"/>
              <a:t> </a:t>
            </a:r>
            <a:r>
              <a:rPr lang="en-US" dirty="0" err="1"/>
              <a:t>FirstServlet</a:t>
            </a:r>
            <a:r>
              <a:rPr lang="en-US" dirty="0"/>
              <a:t> </a:t>
            </a:r>
            <a:r>
              <a:rPr lang="en-US" b="1" dirty="0"/>
              <a:t>extends</a:t>
            </a:r>
            <a:r>
              <a:rPr lang="en-US" dirty="0"/>
              <a:t> </a:t>
            </a:r>
            <a:r>
              <a:rPr lang="en-US" dirty="0" err="1"/>
              <a:t>HttpServlet</a:t>
            </a:r>
            <a:r>
              <a:rPr lang="en-US" dirty="0"/>
              <a:t> {  </a:t>
            </a:r>
          </a:p>
          <a:p>
            <a:pPr>
              <a:spcBef>
                <a:spcPts val="0"/>
              </a:spcBef>
              <a:buNone/>
            </a:pPr>
            <a:r>
              <a:rPr lang="en-US" b="1" dirty="0"/>
              <a:t>public</a:t>
            </a:r>
            <a:r>
              <a:rPr lang="en-US" dirty="0"/>
              <a:t> </a:t>
            </a:r>
            <a:r>
              <a:rPr lang="en-US" b="1" dirty="0"/>
              <a:t>void</a:t>
            </a:r>
            <a:r>
              <a:rPr lang="en-US" dirty="0"/>
              <a:t> </a:t>
            </a:r>
            <a:r>
              <a:rPr lang="en-US" dirty="0" err="1"/>
              <a:t>doGet</a:t>
            </a:r>
            <a:r>
              <a:rPr lang="en-US" dirty="0"/>
              <a:t>(</a:t>
            </a:r>
            <a:r>
              <a:rPr lang="en-US" dirty="0" err="1"/>
              <a:t>HttpServletRequest</a:t>
            </a:r>
            <a:r>
              <a:rPr lang="en-US" dirty="0"/>
              <a:t> request, </a:t>
            </a:r>
            <a:r>
              <a:rPr lang="en-US" dirty="0" err="1"/>
              <a:t>HttpServletResponse</a:t>
            </a:r>
            <a:r>
              <a:rPr lang="en-US" dirty="0"/>
              <a:t> response){  </a:t>
            </a:r>
          </a:p>
          <a:p>
            <a:pPr>
              <a:spcBef>
                <a:spcPts val="0"/>
              </a:spcBef>
              <a:buNone/>
            </a:pPr>
            <a:r>
              <a:rPr lang="en-US" dirty="0"/>
              <a:t>        </a:t>
            </a:r>
            <a:r>
              <a:rPr lang="en-US" b="1" dirty="0"/>
              <a:t>try</a:t>
            </a:r>
            <a:r>
              <a:rPr lang="en-US" dirty="0"/>
              <a:t>{  </a:t>
            </a:r>
          </a:p>
          <a:p>
            <a:pPr>
              <a:spcBef>
                <a:spcPts val="0"/>
              </a:spcBef>
              <a:buNone/>
            </a:pPr>
            <a:r>
              <a:rPr lang="en-US" dirty="0"/>
              <a:t>  </a:t>
            </a:r>
          </a:p>
          <a:p>
            <a:pPr>
              <a:spcBef>
                <a:spcPts val="0"/>
              </a:spcBef>
              <a:buNone/>
            </a:pPr>
            <a:r>
              <a:rPr lang="en-US" dirty="0"/>
              <a:t>        </a:t>
            </a:r>
            <a:r>
              <a:rPr lang="en-US" dirty="0" err="1"/>
              <a:t>response.setContentType</a:t>
            </a:r>
            <a:r>
              <a:rPr lang="en-US" dirty="0"/>
              <a:t>("text/html");  </a:t>
            </a:r>
          </a:p>
          <a:p>
            <a:pPr>
              <a:spcBef>
                <a:spcPts val="0"/>
              </a:spcBef>
              <a:buNone/>
            </a:pPr>
            <a:r>
              <a:rPr lang="en-US" dirty="0"/>
              <a:t>        </a:t>
            </a:r>
            <a:r>
              <a:rPr lang="en-US" dirty="0" err="1"/>
              <a:t>PrintWriter</a:t>
            </a:r>
            <a:r>
              <a:rPr lang="en-US" dirty="0"/>
              <a:t> out = </a:t>
            </a:r>
            <a:r>
              <a:rPr lang="en-US" dirty="0" err="1"/>
              <a:t>response.getWriter</a:t>
            </a:r>
            <a:r>
              <a:rPr lang="en-US" dirty="0"/>
              <a:t>();  </a:t>
            </a:r>
          </a:p>
          <a:p>
            <a:pPr>
              <a:spcBef>
                <a:spcPts val="0"/>
              </a:spcBef>
              <a:buNone/>
            </a:pPr>
            <a:r>
              <a:rPr lang="en-US" dirty="0"/>
              <a:t>          </a:t>
            </a:r>
          </a:p>
          <a:p>
            <a:pPr>
              <a:spcBef>
                <a:spcPts val="0"/>
              </a:spcBef>
              <a:buNone/>
            </a:pPr>
            <a:r>
              <a:rPr lang="en-US" dirty="0"/>
              <a:t>        String n=</a:t>
            </a:r>
            <a:r>
              <a:rPr lang="en-US" dirty="0" err="1"/>
              <a:t>request.getParameter</a:t>
            </a:r>
            <a:r>
              <a:rPr lang="en-US" dirty="0"/>
              <a:t>("</a:t>
            </a:r>
            <a:r>
              <a:rPr lang="en-US" dirty="0" err="1"/>
              <a:t>userName</a:t>
            </a:r>
            <a:r>
              <a:rPr lang="en-US" dirty="0"/>
              <a:t>");  </a:t>
            </a:r>
          </a:p>
          <a:p>
            <a:pPr>
              <a:spcBef>
                <a:spcPts val="0"/>
              </a:spcBef>
              <a:buNone/>
            </a:pPr>
            <a:r>
              <a:rPr lang="en-US" dirty="0"/>
              <a:t>        </a:t>
            </a:r>
            <a:r>
              <a:rPr lang="en-US" dirty="0" err="1"/>
              <a:t>out.print</a:t>
            </a:r>
            <a:r>
              <a:rPr lang="en-US" dirty="0"/>
              <a:t>("Welcome "+n);  </a:t>
            </a:r>
          </a:p>
          <a:p>
            <a:pPr>
              <a:spcBef>
                <a:spcPts val="0"/>
              </a:spcBef>
              <a:buNone/>
            </a:pPr>
            <a:r>
              <a:rPr lang="en-US" dirty="0"/>
              <a:t>          </a:t>
            </a:r>
          </a:p>
          <a:p>
            <a:pPr>
              <a:spcBef>
                <a:spcPts val="0"/>
              </a:spcBef>
              <a:buNone/>
            </a:pPr>
            <a:r>
              <a:rPr lang="en-US" dirty="0"/>
              <a:t>        //creating form that have invisible </a:t>
            </a:r>
            <a:r>
              <a:rPr lang="en-US" dirty="0" err="1"/>
              <a:t>textfield</a:t>
            </a:r>
            <a:r>
              <a:rPr lang="en-US" dirty="0"/>
              <a:t>  </a:t>
            </a:r>
          </a:p>
          <a:p>
            <a:pPr>
              <a:spcBef>
                <a:spcPts val="0"/>
              </a:spcBef>
              <a:buNone/>
            </a:pPr>
            <a:r>
              <a:rPr lang="en-US" dirty="0"/>
              <a:t>        </a:t>
            </a:r>
            <a:r>
              <a:rPr lang="en-US" dirty="0" err="1"/>
              <a:t>out.print</a:t>
            </a:r>
            <a:r>
              <a:rPr lang="en-US" dirty="0"/>
              <a:t>("&lt;form action='servlet2'&gt;");  </a:t>
            </a:r>
          </a:p>
          <a:p>
            <a:pPr>
              <a:spcBef>
                <a:spcPts val="0"/>
              </a:spcBef>
              <a:buNone/>
            </a:pPr>
            <a:r>
              <a:rPr lang="en-US" dirty="0"/>
              <a:t>        </a:t>
            </a:r>
            <a:r>
              <a:rPr lang="en-US" dirty="0" err="1"/>
              <a:t>out.print</a:t>
            </a:r>
            <a:r>
              <a:rPr lang="en-US" dirty="0"/>
              <a:t>("&lt;input type='hidden' name='</a:t>
            </a:r>
            <a:r>
              <a:rPr lang="en-US" dirty="0" err="1"/>
              <a:t>uname</a:t>
            </a:r>
            <a:r>
              <a:rPr lang="en-US" dirty="0"/>
              <a:t>' value='"+n+"'&gt;");  </a:t>
            </a:r>
          </a:p>
          <a:p>
            <a:pPr>
              <a:spcBef>
                <a:spcPts val="0"/>
              </a:spcBef>
              <a:buNone/>
            </a:pPr>
            <a:r>
              <a:rPr lang="en-US" dirty="0"/>
              <a:t>        </a:t>
            </a:r>
            <a:r>
              <a:rPr lang="en-US" dirty="0" err="1"/>
              <a:t>out.print</a:t>
            </a:r>
            <a:r>
              <a:rPr lang="en-US" dirty="0"/>
              <a:t>("&lt;input type='submit' value='go'&gt;");  </a:t>
            </a:r>
          </a:p>
          <a:p>
            <a:pPr>
              <a:spcBef>
                <a:spcPts val="0"/>
              </a:spcBef>
              <a:buNone/>
            </a:pPr>
            <a:r>
              <a:rPr lang="en-US" dirty="0"/>
              <a:t>        </a:t>
            </a:r>
            <a:r>
              <a:rPr lang="en-US" dirty="0" err="1"/>
              <a:t>out.print</a:t>
            </a:r>
            <a:r>
              <a:rPr lang="en-US" dirty="0"/>
              <a:t>("&lt;/form&gt;");  </a:t>
            </a:r>
          </a:p>
          <a:p>
            <a:pPr>
              <a:spcBef>
                <a:spcPts val="0"/>
              </a:spcBef>
              <a:buNone/>
            </a:pPr>
            <a:r>
              <a:rPr lang="en-US" dirty="0"/>
              <a:t>        </a:t>
            </a:r>
            <a:r>
              <a:rPr lang="en-US" dirty="0" err="1"/>
              <a:t>out.close</a:t>
            </a:r>
            <a:r>
              <a:rPr lang="en-US" dirty="0"/>
              <a:t>();  </a:t>
            </a:r>
          </a:p>
          <a:p>
            <a:pPr>
              <a:spcBef>
                <a:spcPts val="0"/>
              </a:spcBef>
              <a:buNone/>
            </a:pPr>
            <a:r>
              <a:rPr lang="en-US" dirty="0"/>
              <a:t>  </a:t>
            </a:r>
          </a:p>
          <a:p>
            <a:pPr>
              <a:spcBef>
                <a:spcPts val="0"/>
              </a:spcBef>
              <a:buNone/>
            </a:pPr>
            <a:r>
              <a:rPr lang="en-US" dirty="0"/>
              <a:t>                }</a:t>
            </a:r>
            <a:r>
              <a:rPr lang="en-US" b="1" dirty="0"/>
              <a:t>catch</a:t>
            </a:r>
            <a:r>
              <a:rPr lang="en-US" dirty="0"/>
              <a:t>(Exception e){</a:t>
            </a:r>
            <a:r>
              <a:rPr lang="en-US" dirty="0" err="1"/>
              <a:t>System.out.println</a:t>
            </a:r>
            <a:r>
              <a:rPr lang="en-US" dirty="0"/>
              <a:t>(e);}  </a:t>
            </a:r>
          </a:p>
          <a:p>
            <a:pPr>
              <a:spcBef>
                <a:spcPts val="0"/>
              </a:spcBef>
              <a:buNone/>
            </a:pPr>
            <a:r>
              <a:rPr lang="en-US" dirty="0"/>
              <a:t>    }  </a:t>
            </a:r>
          </a:p>
          <a:p>
            <a:pPr>
              <a:spcBef>
                <a:spcPts val="0"/>
              </a:spcBef>
              <a:buNone/>
            </a:pPr>
            <a:r>
              <a:rPr lang="en-US" dirty="0"/>
              <a:t>  </a:t>
            </a:r>
          </a:p>
          <a:p>
            <a:pPr>
              <a:spcBef>
                <a:spcPts val="0"/>
              </a:spcBef>
              <a:buNone/>
            </a:pPr>
            <a:r>
              <a:rPr lang="en-US" dirty="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77</a:t>
            </a:fld>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Ex</a:t>
            </a:r>
            <a:br>
              <a:rPr lang="en-US" dirty="0"/>
            </a:br>
            <a:endParaRPr lang="en-US" dirty="0"/>
          </a:p>
        </p:txBody>
      </p:sp>
      <p:sp>
        <p:nvSpPr>
          <p:cNvPr id="3" name="Content Placeholder 2"/>
          <p:cNvSpPr>
            <a:spLocks noGrp="1"/>
          </p:cNvSpPr>
          <p:nvPr>
            <p:ph idx="1"/>
          </p:nvPr>
        </p:nvSpPr>
        <p:spPr>
          <a:xfrm>
            <a:off x="838200" y="928670"/>
            <a:ext cx="10515600" cy="5248293"/>
          </a:xfrm>
        </p:spPr>
        <p:txBody>
          <a:bodyPr/>
          <a:lstStyle/>
          <a:p>
            <a:r>
              <a:rPr lang="en-US" dirty="0"/>
              <a:t>SecondServlet.java</a:t>
            </a:r>
          </a:p>
          <a:p>
            <a:pPr>
              <a:spcBef>
                <a:spcPts val="0"/>
              </a:spcBef>
              <a:buNone/>
            </a:pPr>
            <a:r>
              <a:rPr lang="en-US" b="1" dirty="0"/>
              <a:t>import</a:t>
            </a:r>
            <a:r>
              <a:rPr lang="en-US" dirty="0"/>
              <a:t> java.io.*;  </a:t>
            </a:r>
          </a:p>
          <a:p>
            <a:pPr>
              <a:spcBef>
                <a:spcPts val="0"/>
              </a:spcBef>
              <a:buNone/>
            </a:pPr>
            <a:r>
              <a:rPr lang="en-US" b="1" dirty="0"/>
              <a:t>import</a:t>
            </a:r>
            <a:r>
              <a:rPr lang="en-US" dirty="0"/>
              <a:t> </a:t>
            </a:r>
            <a:r>
              <a:rPr lang="en-US" dirty="0" err="1"/>
              <a:t>javax.servlet</a:t>
            </a:r>
            <a:r>
              <a:rPr lang="en-US" dirty="0"/>
              <a:t>.*;  </a:t>
            </a:r>
          </a:p>
          <a:p>
            <a:pPr>
              <a:spcBef>
                <a:spcPts val="0"/>
              </a:spcBef>
              <a:buNone/>
            </a:pPr>
            <a:r>
              <a:rPr lang="en-US" b="1" dirty="0"/>
              <a:t>import</a:t>
            </a:r>
            <a:r>
              <a:rPr lang="en-US" dirty="0"/>
              <a:t> </a:t>
            </a:r>
            <a:r>
              <a:rPr lang="en-US" dirty="0" err="1"/>
              <a:t>javax.servlet.http</a:t>
            </a:r>
            <a:r>
              <a:rPr lang="en-US" dirty="0"/>
              <a:t>.*;  </a:t>
            </a:r>
          </a:p>
          <a:p>
            <a:pPr>
              <a:spcBef>
                <a:spcPts val="0"/>
              </a:spcBef>
              <a:buNone/>
            </a:pPr>
            <a:r>
              <a:rPr lang="en-US" b="1" dirty="0"/>
              <a:t>public</a:t>
            </a:r>
            <a:r>
              <a:rPr lang="en-US" dirty="0"/>
              <a:t> </a:t>
            </a:r>
            <a:r>
              <a:rPr lang="en-US" b="1" dirty="0"/>
              <a:t>class</a:t>
            </a:r>
            <a:r>
              <a:rPr lang="en-US" dirty="0"/>
              <a:t> </a:t>
            </a:r>
            <a:r>
              <a:rPr lang="en-US" dirty="0" err="1"/>
              <a:t>SecondServlet</a:t>
            </a:r>
            <a:r>
              <a:rPr lang="en-US" dirty="0"/>
              <a:t> </a:t>
            </a:r>
            <a:r>
              <a:rPr lang="en-US" b="1" dirty="0"/>
              <a:t>extends</a:t>
            </a:r>
            <a:r>
              <a:rPr lang="en-US" dirty="0"/>
              <a:t> </a:t>
            </a:r>
            <a:r>
              <a:rPr lang="en-US" dirty="0" err="1"/>
              <a:t>HttpServlet</a:t>
            </a:r>
            <a:r>
              <a:rPr lang="en-US" dirty="0"/>
              <a:t> {  </a:t>
            </a:r>
          </a:p>
          <a:p>
            <a:pPr>
              <a:spcBef>
                <a:spcPts val="0"/>
              </a:spcBef>
              <a:buNone/>
            </a:pPr>
            <a:r>
              <a:rPr lang="en-US" b="1" dirty="0"/>
              <a:t>public</a:t>
            </a:r>
            <a:r>
              <a:rPr lang="en-US" dirty="0"/>
              <a:t> </a:t>
            </a:r>
            <a:r>
              <a:rPr lang="en-US" b="1" dirty="0"/>
              <a:t>void</a:t>
            </a:r>
            <a:r>
              <a:rPr lang="en-US" dirty="0"/>
              <a:t> </a:t>
            </a:r>
            <a:r>
              <a:rPr lang="en-US" dirty="0" err="1"/>
              <a:t>doGet</a:t>
            </a:r>
            <a:r>
              <a:rPr lang="en-US" dirty="0"/>
              <a:t>(</a:t>
            </a:r>
            <a:r>
              <a:rPr lang="en-US" dirty="0" err="1"/>
              <a:t>HttpServletRequest</a:t>
            </a:r>
            <a:r>
              <a:rPr lang="en-US" dirty="0"/>
              <a:t> request, </a:t>
            </a:r>
            <a:r>
              <a:rPr lang="en-US" dirty="0" err="1"/>
              <a:t>HttpServletResponse</a:t>
            </a:r>
            <a:r>
              <a:rPr lang="en-US" dirty="0"/>
              <a:t> response)  </a:t>
            </a:r>
          </a:p>
          <a:p>
            <a:pPr>
              <a:spcBef>
                <a:spcPts val="0"/>
              </a:spcBef>
              <a:buNone/>
            </a:pPr>
            <a:r>
              <a:rPr lang="en-US" dirty="0"/>
              <a:t>        </a:t>
            </a:r>
            <a:r>
              <a:rPr lang="en-US" b="1" dirty="0"/>
              <a:t>try</a:t>
            </a:r>
            <a:r>
              <a:rPr lang="en-US" dirty="0"/>
              <a:t>{  </a:t>
            </a:r>
          </a:p>
          <a:p>
            <a:pPr>
              <a:spcBef>
                <a:spcPts val="0"/>
              </a:spcBef>
              <a:buNone/>
            </a:pPr>
            <a:r>
              <a:rPr lang="en-US" dirty="0"/>
              <a:t>        </a:t>
            </a:r>
            <a:r>
              <a:rPr lang="en-US" dirty="0" err="1"/>
              <a:t>response.setContentType</a:t>
            </a:r>
            <a:r>
              <a:rPr lang="en-US" dirty="0"/>
              <a:t>("text/html");  </a:t>
            </a:r>
          </a:p>
          <a:p>
            <a:pPr>
              <a:spcBef>
                <a:spcPts val="0"/>
              </a:spcBef>
              <a:buNone/>
            </a:pPr>
            <a:r>
              <a:rPr lang="en-US" dirty="0"/>
              <a:t>        </a:t>
            </a:r>
            <a:r>
              <a:rPr lang="en-US" dirty="0" err="1"/>
              <a:t>PrintWriter</a:t>
            </a:r>
            <a:r>
              <a:rPr lang="en-US" dirty="0"/>
              <a:t> out = </a:t>
            </a:r>
            <a:r>
              <a:rPr lang="en-US" dirty="0" err="1"/>
              <a:t>response.getWriter</a:t>
            </a:r>
            <a:r>
              <a:rPr lang="en-US" dirty="0"/>
              <a:t>();  </a:t>
            </a:r>
          </a:p>
          <a:p>
            <a:pPr>
              <a:spcBef>
                <a:spcPts val="0"/>
              </a:spcBef>
              <a:buNone/>
            </a:pPr>
            <a:r>
              <a:rPr lang="en-US" dirty="0"/>
              <a:t>          </a:t>
            </a:r>
          </a:p>
          <a:p>
            <a:pPr>
              <a:spcBef>
                <a:spcPts val="0"/>
              </a:spcBef>
              <a:buNone/>
            </a:pPr>
            <a:r>
              <a:rPr lang="en-US" dirty="0"/>
              <a:t>        //Getting the value from the hidden field  </a:t>
            </a:r>
          </a:p>
          <a:p>
            <a:pPr>
              <a:spcBef>
                <a:spcPts val="0"/>
              </a:spcBef>
              <a:buNone/>
            </a:pPr>
            <a:r>
              <a:rPr lang="en-US" dirty="0"/>
              <a:t>        String n=</a:t>
            </a:r>
            <a:r>
              <a:rPr lang="en-US" dirty="0" err="1"/>
              <a:t>request.getParameter</a:t>
            </a:r>
            <a:r>
              <a:rPr lang="en-US" dirty="0"/>
              <a:t>("</a:t>
            </a:r>
            <a:r>
              <a:rPr lang="en-US" dirty="0" err="1"/>
              <a:t>uname</a:t>
            </a:r>
            <a:r>
              <a:rPr lang="en-US" dirty="0"/>
              <a:t>");  </a:t>
            </a:r>
          </a:p>
          <a:p>
            <a:pPr>
              <a:spcBef>
                <a:spcPts val="0"/>
              </a:spcBef>
              <a:buNone/>
            </a:pPr>
            <a:r>
              <a:rPr lang="en-US" dirty="0"/>
              <a:t>        </a:t>
            </a:r>
            <a:r>
              <a:rPr lang="en-US" dirty="0" err="1"/>
              <a:t>out.print</a:t>
            </a:r>
            <a:r>
              <a:rPr lang="en-US" dirty="0"/>
              <a:t>("Hello "+n);  </a:t>
            </a:r>
          </a:p>
          <a:p>
            <a:pPr>
              <a:spcBef>
                <a:spcPts val="0"/>
              </a:spcBef>
              <a:buNone/>
            </a:pPr>
            <a:r>
              <a:rPr lang="en-US" dirty="0"/>
              <a:t>  </a:t>
            </a:r>
          </a:p>
          <a:p>
            <a:pPr>
              <a:spcBef>
                <a:spcPts val="0"/>
              </a:spcBef>
              <a:buNone/>
            </a:pPr>
            <a:r>
              <a:rPr lang="en-US" dirty="0"/>
              <a:t>        </a:t>
            </a:r>
            <a:r>
              <a:rPr lang="en-US" dirty="0" err="1"/>
              <a:t>out.close</a:t>
            </a:r>
            <a:r>
              <a:rPr lang="en-US" dirty="0"/>
              <a:t>();  </a:t>
            </a:r>
          </a:p>
          <a:p>
            <a:pPr>
              <a:spcBef>
                <a:spcPts val="0"/>
              </a:spcBef>
              <a:buNone/>
            </a:pPr>
            <a:r>
              <a:rPr lang="en-US" dirty="0"/>
              <a:t>                }</a:t>
            </a:r>
            <a:r>
              <a:rPr lang="en-US" b="1" dirty="0"/>
              <a:t>catch</a:t>
            </a:r>
            <a:r>
              <a:rPr lang="en-US" dirty="0"/>
              <a:t>(Exception e){</a:t>
            </a:r>
            <a:r>
              <a:rPr lang="en-US" dirty="0" err="1"/>
              <a:t>System.out.println</a:t>
            </a:r>
            <a:r>
              <a:rPr lang="en-US" dirty="0"/>
              <a:t>(e);}  </a:t>
            </a:r>
          </a:p>
          <a:p>
            <a:pPr>
              <a:spcBef>
                <a:spcPts val="0"/>
              </a:spcBef>
              <a:buNone/>
            </a:pPr>
            <a:r>
              <a:rPr lang="en-US" dirty="0"/>
              <a:t>    }  </a:t>
            </a:r>
          </a:p>
          <a:p>
            <a:pPr>
              <a:spcBef>
                <a:spcPts val="0"/>
              </a:spcBef>
              <a:buNone/>
            </a:pPr>
            <a:r>
              <a:rPr lang="en-US" dirty="0"/>
              <a:t>}  </a:t>
            </a:r>
          </a:p>
          <a:p>
            <a:pPr>
              <a:spcBef>
                <a:spcPts val="0"/>
              </a:spcBef>
              <a:buNone/>
            </a:pPr>
            <a:r>
              <a:rPr lang="en-US" dirty="0"/>
              <a:t>web.xml</a:t>
            </a:r>
          </a:p>
          <a:p>
            <a:pPr>
              <a:spcBef>
                <a:spcPts val="0"/>
              </a:spcBef>
              <a:buNone/>
            </a:pPr>
            <a:r>
              <a:rPr lang="en-US" dirty="0"/>
              <a:t>&lt;web-app&gt;  </a:t>
            </a:r>
          </a:p>
          <a:p>
            <a:pPr>
              <a:spcBef>
                <a:spcPts val="0"/>
              </a:spcBef>
              <a:buNone/>
            </a:pPr>
            <a:r>
              <a:rPr lang="en-US" dirty="0"/>
              <a:t>  </a:t>
            </a:r>
          </a:p>
          <a:p>
            <a:pPr>
              <a:spcBef>
                <a:spcPts val="0"/>
              </a:spcBef>
              <a:buNone/>
            </a:pPr>
            <a:r>
              <a:rPr lang="en-US" dirty="0"/>
              <a:t>&lt;</a:t>
            </a:r>
            <a:r>
              <a:rPr lang="en-US" dirty="0" err="1"/>
              <a:t>servlet</a:t>
            </a:r>
            <a:r>
              <a:rPr lang="en-US" dirty="0"/>
              <a:t>&gt;  </a:t>
            </a:r>
          </a:p>
          <a:p>
            <a:pPr>
              <a:spcBef>
                <a:spcPts val="0"/>
              </a:spcBef>
              <a:buNone/>
            </a:pPr>
            <a:r>
              <a:rPr lang="en-US" dirty="0"/>
              <a:t>&lt;</a:t>
            </a:r>
            <a:r>
              <a:rPr lang="en-US" dirty="0" err="1"/>
              <a:t>servlet</a:t>
            </a:r>
            <a:r>
              <a:rPr lang="en-US" dirty="0"/>
              <a:t>-name&gt;s1&lt;/</a:t>
            </a:r>
            <a:r>
              <a:rPr lang="en-US" dirty="0" err="1"/>
              <a:t>servlet</a:t>
            </a:r>
            <a:r>
              <a:rPr lang="en-US" dirty="0"/>
              <a:t>-name&gt;  </a:t>
            </a:r>
          </a:p>
          <a:p>
            <a:pPr>
              <a:spcBef>
                <a:spcPts val="0"/>
              </a:spcBef>
              <a:buNone/>
            </a:pPr>
            <a:r>
              <a:rPr lang="en-US" dirty="0"/>
              <a:t>&lt;</a:t>
            </a:r>
            <a:r>
              <a:rPr lang="en-US" dirty="0" err="1"/>
              <a:t>servlet</a:t>
            </a:r>
            <a:r>
              <a:rPr lang="en-US" dirty="0"/>
              <a:t>-</a:t>
            </a:r>
            <a:r>
              <a:rPr lang="en-US" b="1" dirty="0"/>
              <a:t>class</a:t>
            </a:r>
            <a:r>
              <a:rPr lang="en-US" dirty="0"/>
              <a:t>&gt;</a:t>
            </a:r>
            <a:r>
              <a:rPr lang="en-US" dirty="0" err="1"/>
              <a:t>FirstServlet</a:t>
            </a:r>
            <a:r>
              <a:rPr lang="en-US" dirty="0"/>
              <a:t>&lt;/</a:t>
            </a:r>
            <a:r>
              <a:rPr lang="en-US" dirty="0" err="1"/>
              <a:t>servlet</a:t>
            </a:r>
            <a:r>
              <a:rPr lang="en-US" dirty="0"/>
              <a:t>-</a:t>
            </a:r>
            <a:r>
              <a:rPr lang="en-US" b="1" dirty="0"/>
              <a:t>class</a:t>
            </a:r>
            <a:r>
              <a:rPr lang="en-US" dirty="0"/>
              <a:t>&gt;  </a:t>
            </a:r>
          </a:p>
          <a:p>
            <a:pPr>
              <a:spcBef>
                <a:spcPts val="0"/>
              </a:spcBef>
              <a:buNone/>
            </a:pPr>
            <a:r>
              <a:rPr lang="en-US" dirty="0"/>
              <a:t>&lt;/</a:t>
            </a:r>
            <a:r>
              <a:rPr lang="en-US" dirty="0" err="1"/>
              <a:t>servlet</a:t>
            </a:r>
            <a:r>
              <a:rPr lang="en-US" dirty="0"/>
              <a:t>&gt;  </a:t>
            </a:r>
          </a:p>
          <a:p>
            <a:pPr>
              <a:spcBef>
                <a:spcPts val="0"/>
              </a:spcBef>
              <a:buNone/>
            </a:pPr>
            <a:r>
              <a:rPr lang="en-US" dirty="0"/>
              <a:t>  </a:t>
            </a:r>
          </a:p>
          <a:p>
            <a:pPr>
              <a:spcBef>
                <a:spcPts val="0"/>
              </a:spcBef>
              <a:buNone/>
            </a:pPr>
            <a:r>
              <a:rPr lang="en-US" dirty="0"/>
              <a:t>&lt;</a:t>
            </a:r>
            <a:r>
              <a:rPr lang="en-US" dirty="0" err="1"/>
              <a:t>servlet</a:t>
            </a:r>
            <a:r>
              <a:rPr lang="en-US" dirty="0"/>
              <a:t>-mapping&gt;  </a:t>
            </a:r>
          </a:p>
          <a:p>
            <a:pPr>
              <a:spcBef>
                <a:spcPts val="0"/>
              </a:spcBef>
              <a:buNone/>
            </a:pPr>
            <a:r>
              <a:rPr lang="en-US" dirty="0"/>
              <a:t>&lt;</a:t>
            </a:r>
            <a:r>
              <a:rPr lang="en-US" dirty="0" err="1"/>
              <a:t>servlet</a:t>
            </a:r>
            <a:r>
              <a:rPr lang="en-US" dirty="0"/>
              <a:t>-name&gt;s1&lt;/</a:t>
            </a:r>
            <a:r>
              <a:rPr lang="en-US" dirty="0" err="1"/>
              <a:t>servlet</a:t>
            </a:r>
            <a:r>
              <a:rPr lang="en-US" dirty="0"/>
              <a:t>-name&gt;  </a:t>
            </a:r>
          </a:p>
          <a:p>
            <a:pPr>
              <a:spcBef>
                <a:spcPts val="0"/>
              </a:spcBef>
              <a:buNone/>
            </a:pPr>
            <a:r>
              <a:rPr lang="en-US" dirty="0"/>
              <a:t>&lt;</a:t>
            </a:r>
            <a:r>
              <a:rPr lang="en-US" dirty="0" err="1"/>
              <a:t>url</a:t>
            </a:r>
            <a:r>
              <a:rPr lang="en-US" dirty="0"/>
              <a:t>-pattern&gt;/servlet1&lt;/</a:t>
            </a:r>
            <a:r>
              <a:rPr lang="en-US" dirty="0" err="1"/>
              <a:t>url</a:t>
            </a:r>
            <a:r>
              <a:rPr lang="en-US" dirty="0"/>
              <a:t>-pattern&gt;  </a:t>
            </a:r>
          </a:p>
          <a:p>
            <a:pPr>
              <a:spcBef>
                <a:spcPts val="0"/>
              </a:spcBef>
              <a:buNone/>
            </a:pPr>
            <a:r>
              <a:rPr lang="en-US" dirty="0"/>
              <a:t>&lt;/</a:t>
            </a:r>
            <a:r>
              <a:rPr lang="en-US" dirty="0" err="1"/>
              <a:t>servlet</a:t>
            </a:r>
            <a:r>
              <a:rPr lang="en-US" dirty="0"/>
              <a:t>-mapping&gt;  </a:t>
            </a:r>
          </a:p>
          <a:p>
            <a:pPr>
              <a:spcBef>
                <a:spcPts val="0"/>
              </a:spcBef>
              <a:buNone/>
            </a:pPr>
            <a:r>
              <a:rPr lang="en-US" dirty="0"/>
              <a:t>  </a:t>
            </a:r>
          </a:p>
          <a:p>
            <a:pPr>
              <a:spcBef>
                <a:spcPts val="0"/>
              </a:spcBef>
              <a:buNone/>
            </a:pPr>
            <a:r>
              <a:rPr lang="en-US" dirty="0"/>
              <a:t>&lt;</a:t>
            </a:r>
            <a:r>
              <a:rPr lang="en-US" dirty="0" err="1"/>
              <a:t>servlet</a:t>
            </a:r>
            <a:r>
              <a:rPr lang="en-US" dirty="0"/>
              <a:t>&gt;  </a:t>
            </a:r>
          </a:p>
          <a:p>
            <a:pPr>
              <a:spcBef>
                <a:spcPts val="0"/>
              </a:spcBef>
              <a:buNone/>
            </a:pPr>
            <a:r>
              <a:rPr lang="en-US" dirty="0"/>
              <a:t>&lt;</a:t>
            </a:r>
            <a:r>
              <a:rPr lang="en-US" dirty="0" err="1"/>
              <a:t>servlet</a:t>
            </a:r>
            <a:r>
              <a:rPr lang="en-US" dirty="0"/>
              <a:t>-name&gt;s2&lt;/</a:t>
            </a:r>
            <a:r>
              <a:rPr lang="en-US" dirty="0" err="1"/>
              <a:t>servlet</a:t>
            </a:r>
            <a:r>
              <a:rPr lang="en-US" dirty="0"/>
              <a:t>-name&gt;  </a:t>
            </a:r>
          </a:p>
          <a:p>
            <a:pPr>
              <a:spcBef>
                <a:spcPts val="0"/>
              </a:spcBef>
              <a:buNone/>
            </a:pPr>
            <a:r>
              <a:rPr lang="en-US" dirty="0"/>
              <a:t>&lt;</a:t>
            </a:r>
            <a:r>
              <a:rPr lang="en-US" dirty="0" err="1"/>
              <a:t>servlet</a:t>
            </a:r>
            <a:r>
              <a:rPr lang="en-US" dirty="0"/>
              <a:t>-</a:t>
            </a:r>
            <a:r>
              <a:rPr lang="en-US" b="1" dirty="0"/>
              <a:t>class</a:t>
            </a:r>
            <a:r>
              <a:rPr lang="en-US" dirty="0"/>
              <a:t>&gt;</a:t>
            </a:r>
            <a:r>
              <a:rPr lang="en-US" dirty="0" err="1"/>
              <a:t>SecondServlet</a:t>
            </a:r>
            <a:r>
              <a:rPr lang="en-US" dirty="0"/>
              <a:t>&lt;/</a:t>
            </a:r>
            <a:r>
              <a:rPr lang="en-US" dirty="0" err="1"/>
              <a:t>servlet</a:t>
            </a:r>
            <a:r>
              <a:rPr lang="en-US" dirty="0"/>
              <a:t>-</a:t>
            </a:r>
            <a:r>
              <a:rPr lang="en-US" b="1" dirty="0"/>
              <a:t>class</a:t>
            </a:r>
            <a:r>
              <a:rPr lang="en-US" dirty="0"/>
              <a:t>&gt;  </a:t>
            </a:r>
          </a:p>
          <a:p>
            <a:pPr>
              <a:spcBef>
                <a:spcPts val="0"/>
              </a:spcBef>
              <a:buNone/>
            </a:pPr>
            <a:r>
              <a:rPr lang="en-US" dirty="0"/>
              <a:t>&lt;/</a:t>
            </a:r>
            <a:r>
              <a:rPr lang="en-US" dirty="0" err="1"/>
              <a:t>servlet</a:t>
            </a:r>
            <a:r>
              <a:rPr lang="en-US" dirty="0"/>
              <a:t>&gt;  </a:t>
            </a:r>
          </a:p>
          <a:p>
            <a:pPr>
              <a:spcBef>
                <a:spcPts val="0"/>
              </a:spcBef>
              <a:buNone/>
            </a:pPr>
            <a:r>
              <a:rPr lang="en-US" dirty="0"/>
              <a:t>  </a:t>
            </a:r>
          </a:p>
          <a:p>
            <a:pPr>
              <a:spcBef>
                <a:spcPts val="0"/>
              </a:spcBef>
              <a:buNone/>
            </a:pPr>
            <a:r>
              <a:rPr lang="en-US" dirty="0"/>
              <a:t>&lt;</a:t>
            </a:r>
            <a:r>
              <a:rPr lang="en-US" dirty="0" err="1"/>
              <a:t>servlet</a:t>
            </a:r>
            <a:r>
              <a:rPr lang="en-US" dirty="0"/>
              <a:t>-mapping&gt;  </a:t>
            </a:r>
          </a:p>
          <a:p>
            <a:pPr>
              <a:spcBef>
                <a:spcPts val="0"/>
              </a:spcBef>
              <a:buNone/>
            </a:pPr>
            <a:r>
              <a:rPr lang="en-US" dirty="0"/>
              <a:t>&lt;</a:t>
            </a:r>
            <a:r>
              <a:rPr lang="en-US" dirty="0" err="1"/>
              <a:t>servlet</a:t>
            </a:r>
            <a:r>
              <a:rPr lang="en-US" dirty="0"/>
              <a:t>-name&gt;s2&lt;/</a:t>
            </a:r>
            <a:r>
              <a:rPr lang="en-US" dirty="0" err="1"/>
              <a:t>servlet</a:t>
            </a:r>
            <a:r>
              <a:rPr lang="en-US" dirty="0"/>
              <a:t>-name&gt;  </a:t>
            </a:r>
          </a:p>
          <a:p>
            <a:pPr>
              <a:spcBef>
                <a:spcPts val="0"/>
              </a:spcBef>
              <a:buNone/>
            </a:pPr>
            <a:r>
              <a:rPr lang="en-US" dirty="0"/>
              <a:t>&lt;</a:t>
            </a:r>
            <a:r>
              <a:rPr lang="en-US" dirty="0" err="1"/>
              <a:t>url</a:t>
            </a:r>
            <a:r>
              <a:rPr lang="en-US" dirty="0"/>
              <a:t>-pattern&gt;/servlet2&lt;/</a:t>
            </a:r>
            <a:r>
              <a:rPr lang="en-US" dirty="0" err="1"/>
              <a:t>url</a:t>
            </a:r>
            <a:r>
              <a:rPr lang="en-US" dirty="0"/>
              <a:t>-pattern&gt;  </a:t>
            </a:r>
          </a:p>
          <a:p>
            <a:pPr>
              <a:spcBef>
                <a:spcPts val="0"/>
              </a:spcBef>
              <a:buNone/>
            </a:pPr>
            <a:r>
              <a:rPr lang="en-US" dirty="0"/>
              <a:t>&lt;/</a:t>
            </a:r>
            <a:r>
              <a:rPr lang="en-US" dirty="0" err="1"/>
              <a:t>servlet</a:t>
            </a:r>
            <a:r>
              <a:rPr lang="en-US" dirty="0"/>
              <a:t>-mapping&gt;  </a:t>
            </a:r>
          </a:p>
          <a:p>
            <a:pPr>
              <a:spcBef>
                <a:spcPts val="0"/>
              </a:spcBef>
              <a:buNone/>
            </a:pPr>
            <a:r>
              <a:rPr lang="en-US" dirty="0"/>
              <a:t>  </a:t>
            </a:r>
          </a:p>
          <a:p>
            <a:pPr>
              <a:spcBef>
                <a:spcPts val="0"/>
              </a:spcBef>
              <a:buNone/>
            </a:pPr>
            <a:r>
              <a:rPr lang="en-US" dirty="0"/>
              <a:t>&lt;/web-app&gt;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78</a:t>
            </a:fld>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a:t>URL rewriting</a:t>
            </a:r>
          </a:p>
        </p:txBody>
      </p:sp>
      <p:sp>
        <p:nvSpPr>
          <p:cNvPr id="3" name="Content Placeholder 2"/>
          <p:cNvSpPr>
            <a:spLocks noGrp="1"/>
          </p:cNvSpPr>
          <p:nvPr>
            <p:ph idx="1"/>
          </p:nvPr>
        </p:nvSpPr>
        <p:spPr>
          <a:xfrm>
            <a:off x="838200" y="928670"/>
            <a:ext cx="10515600" cy="5248293"/>
          </a:xfrm>
        </p:spPr>
        <p:txBody>
          <a:bodyPr/>
          <a:lstStyle/>
          <a:p>
            <a:r>
              <a:rPr lang="en-GB" dirty="0"/>
              <a:t>URL rewriting, we append a token or identifier to the URL of the next </a:t>
            </a:r>
            <a:r>
              <a:rPr lang="en-GB" dirty="0" err="1"/>
              <a:t>Servlet</a:t>
            </a:r>
            <a:r>
              <a:rPr lang="en-GB" dirty="0"/>
              <a:t> or the next resource. We can send parameter name/value pairs using the following format:</a:t>
            </a:r>
          </a:p>
          <a:p>
            <a:r>
              <a:rPr lang="en-GB" dirty="0"/>
              <a:t>url?name1=value1&amp;name2=value2&amp;??</a:t>
            </a:r>
          </a:p>
          <a:p>
            <a:r>
              <a:rPr lang="en-GB" dirty="0"/>
              <a:t>A name and a value is separated using an equal = sign, a parameter name/value pair is separated from another parameter using the ampersand(&amp;). When the user clicks the hyperlink, the parameter name/value pairs Advantage of URL Rewriting</a:t>
            </a:r>
          </a:p>
          <a:p>
            <a:r>
              <a:rPr lang="en-GB" dirty="0"/>
              <a:t>It will always work whether cookie is disabled or not (browser independent).</a:t>
            </a:r>
          </a:p>
          <a:p>
            <a:r>
              <a:rPr lang="en-GB" dirty="0"/>
              <a:t>Extra form submission is not required on each pages.</a:t>
            </a:r>
          </a:p>
          <a:p>
            <a:r>
              <a:rPr lang="en-GB" dirty="0"/>
              <a:t>Disadvantage of URL Rewriting</a:t>
            </a:r>
          </a:p>
          <a:p>
            <a:r>
              <a:rPr lang="en-GB" dirty="0"/>
              <a:t>It will work only with links.</a:t>
            </a:r>
          </a:p>
          <a:p>
            <a:r>
              <a:rPr lang="en-GB" dirty="0"/>
              <a:t>It can send Only textual information.</a:t>
            </a:r>
          </a:p>
          <a:p>
            <a:r>
              <a:rPr lang="en-GB" dirty="0"/>
              <a:t> </a:t>
            </a:r>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79</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a:t> HTTP request methods </a:t>
            </a:r>
          </a:p>
        </p:txBody>
      </p:sp>
      <p:sp>
        <p:nvSpPr>
          <p:cNvPr id="3" name="Content Placeholder 2"/>
          <p:cNvSpPr>
            <a:spLocks noGrp="1"/>
          </p:cNvSpPr>
          <p:nvPr>
            <p:ph idx="1"/>
          </p:nvPr>
        </p:nvSpPr>
        <p:spPr>
          <a:xfrm>
            <a:off x="838200" y="1052955"/>
            <a:ext cx="10515600" cy="4748227"/>
          </a:xfrm>
        </p:spPr>
        <p:txBody>
          <a:bodyPr/>
          <a:lstStyle/>
          <a:p>
            <a:r>
              <a:rPr lang="en-GB" dirty="0"/>
              <a:t>The HTTP request method indicates the method to be performed on the resource identified by the </a:t>
            </a:r>
            <a:r>
              <a:rPr lang="en-GB" b="1" dirty="0"/>
              <a:t>Requested URI (Uniform Resource Identifier)</a:t>
            </a:r>
            <a:r>
              <a:rPr lang="en-GB" dirty="0"/>
              <a:t>. This method is case-sensitive and should be used in uppercase.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a:t>
            </a:fld>
            <a:endParaRPr lang="en-US"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80</a:t>
            </a:fld>
            <a:endParaRPr lang="en-US" altLang="en-US"/>
          </a:p>
        </p:txBody>
      </p:sp>
      <p:pic>
        <p:nvPicPr>
          <p:cNvPr id="5" name="Content Placeholder 4" descr="URL Rewriting"/>
          <p:cNvPicPr>
            <a:picLocks noGrp="1"/>
          </p:cNvPicPr>
          <p:nvPr>
            <p:ph idx="1"/>
          </p:nvPr>
        </p:nvPicPr>
        <p:blipFill>
          <a:blip r:embed="rId2"/>
          <a:srcRect/>
          <a:stretch>
            <a:fillRect/>
          </a:stretch>
        </p:blipFill>
        <p:spPr bwMode="auto">
          <a:xfrm>
            <a:off x="1952596" y="1643050"/>
            <a:ext cx="7039004" cy="3383769"/>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US" dirty="0"/>
          </a:p>
        </p:txBody>
      </p:sp>
      <p:sp>
        <p:nvSpPr>
          <p:cNvPr id="3" name="Content Placeholder 2"/>
          <p:cNvSpPr>
            <a:spLocks noGrp="1"/>
          </p:cNvSpPr>
          <p:nvPr>
            <p:ph idx="1"/>
          </p:nvPr>
        </p:nvSpPr>
        <p:spPr/>
        <p:txBody>
          <a:bodyPr/>
          <a:lstStyle/>
          <a:p>
            <a:pPr>
              <a:spcBef>
                <a:spcPts val="0"/>
              </a:spcBef>
              <a:buNone/>
            </a:pPr>
            <a:r>
              <a:rPr lang="en-US" sz="2000" dirty="0"/>
              <a:t>index.html</a:t>
            </a:r>
          </a:p>
          <a:p>
            <a:pPr>
              <a:spcBef>
                <a:spcPts val="0"/>
              </a:spcBef>
              <a:buNone/>
            </a:pPr>
            <a:r>
              <a:rPr lang="en-US" sz="2000" dirty="0"/>
              <a:t>&lt;form action="servlet1"&gt;  </a:t>
            </a:r>
          </a:p>
          <a:p>
            <a:pPr>
              <a:spcBef>
                <a:spcPts val="0"/>
              </a:spcBef>
              <a:buNone/>
            </a:pPr>
            <a:r>
              <a:rPr lang="en-US" sz="2000" dirty="0"/>
              <a:t>Name:&lt;input type="text" name="</a:t>
            </a:r>
            <a:r>
              <a:rPr lang="en-US" sz="2000" dirty="0" err="1"/>
              <a:t>userName</a:t>
            </a:r>
            <a:r>
              <a:rPr lang="en-US" sz="2000" dirty="0"/>
              <a:t>"/&gt;&lt;</a:t>
            </a:r>
            <a:r>
              <a:rPr lang="en-US" sz="2000" dirty="0" err="1"/>
              <a:t>br</a:t>
            </a:r>
            <a:r>
              <a:rPr lang="en-US" sz="2000" dirty="0"/>
              <a:t>/&gt;  </a:t>
            </a:r>
          </a:p>
          <a:p>
            <a:pPr>
              <a:spcBef>
                <a:spcPts val="0"/>
              </a:spcBef>
              <a:buNone/>
            </a:pPr>
            <a:r>
              <a:rPr lang="en-US" sz="2000" dirty="0"/>
              <a:t>&lt;input type="submit" value="go"/&gt;  </a:t>
            </a:r>
          </a:p>
          <a:p>
            <a:pPr>
              <a:spcBef>
                <a:spcPts val="0"/>
              </a:spcBef>
              <a:buNone/>
            </a:pPr>
            <a:r>
              <a:rPr lang="en-US" sz="2000" dirty="0"/>
              <a:t>&lt;/form&gt;  </a:t>
            </a:r>
          </a:p>
          <a:p>
            <a:pPr>
              <a:spcBef>
                <a:spcPts val="0"/>
              </a:spcBef>
              <a:buNone/>
            </a:pPr>
            <a:r>
              <a:rPr lang="en-US" sz="2000" dirty="0"/>
              <a:t>FirstServlet.java</a:t>
            </a:r>
          </a:p>
          <a:p>
            <a:pPr>
              <a:spcBef>
                <a:spcPts val="0"/>
              </a:spcBef>
              <a:buNone/>
            </a:pPr>
            <a:r>
              <a:rPr lang="en-US" sz="2000" b="1" dirty="0"/>
              <a:t>import</a:t>
            </a:r>
            <a:r>
              <a:rPr lang="en-US" sz="2000" dirty="0"/>
              <a:t> java.io.*;  </a:t>
            </a:r>
          </a:p>
          <a:p>
            <a:pPr>
              <a:spcBef>
                <a:spcPts val="0"/>
              </a:spcBef>
              <a:buNone/>
            </a:pPr>
            <a:r>
              <a:rPr lang="en-US" sz="2000" b="1" dirty="0"/>
              <a:t>import</a:t>
            </a:r>
            <a:r>
              <a:rPr lang="en-US" sz="2000" dirty="0"/>
              <a:t> </a:t>
            </a:r>
            <a:r>
              <a:rPr lang="en-US" sz="2000" dirty="0" err="1"/>
              <a:t>javax.servlet</a:t>
            </a:r>
            <a:r>
              <a:rPr lang="en-US" sz="2000" dirty="0"/>
              <a:t>.*;  </a:t>
            </a:r>
          </a:p>
          <a:p>
            <a:pPr>
              <a:spcBef>
                <a:spcPts val="0"/>
              </a:spcBef>
              <a:buNone/>
            </a:pPr>
            <a:r>
              <a:rPr lang="en-US" sz="2000" b="1" dirty="0"/>
              <a:t>import</a:t>
            </a:r>
            <a:r>
              <a:rPr lang="en-US" sz="2000" dirty="0"/>
              <a:t> </a:t>
            </a:r>
            <a:r>
              <a:rPr lang="en-US" sz="2000" dirty="0" err="1"/>
              <a:t>javax.servlet.http</a:t>
            </a:r>
            <a:r>
              <a:rPr lang="en-US" sz="2000" dirty="0"/>
              <a:t>.*;  </a:t>
            </a:r>
          </a:p>
          <a:p>
            <a:pPr>
              <a:spcBef>
                <a:spcPts val="0"/>
              </a:spcBef>
              <a:buNone/>
            </a:pP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FirstServlet</a:t>
            </a:r>
            <a:r>
              <a:rPr lang="en-US" sz="2000" dirty="0"/>
              <a:t> </a:t>
            </a:r>
            <a:r>
              <a:rPr lang="en-US" sz="2000" b="1" dirty="0"/>
              <a:t>extends</a:t>
            </a:r>
            <a:r>
              <a:rPr lang="en-US" sz="2000" dirty="0"/>
              <a:t> </a:t>
            </a:r>
            <a:r>
              <a:rPr lang="en-US" sz="2000" dirty="0" err="1"/>
              <a:t>HttpServlet</a:t>
            </a:r>
            <a:r>
              <a:rPr lang="en-US" sz="2000" dirty="0"/>
              <a:t> {  </a:t>
            </a:r>
          </a:p>
          <a:p>
            <a:pPr>
              <a:spcBef>
                <a:spcPts val="0"/>
              </a:spcBef>
              <a:buNone/>
            </a:pPr>
            <a:r>
              <a:rPr lang="en-US" sz="2000" dirty="0"/>
              <a:t>  </a:t>
            </a:r>
          </a:p>
          <a:p>
            <a:pPr>
              <a:spcBef>
                <a:spcPts val="0"/>
              </a:spcBef>
              <a:buNone/>
            </a:pPr>
            <a:r>
              <a:rPr lang="en-US" sz="2000" b="1" dirty="0"/>
              <a:t>public</a:t>
            </a:r>
            <a:r>
              <a:rPr lang="en-US" sz="2000" dirty="0"/>
              <a:t> </a:t>
            </a:r>
            <a:r>
              <a:rPr lang="en-US" sz="2000" b="1" dirty="0"/>
              <a:t>void</a:t>
            </a:r>
            <a:r>
              <a:rPr lang="en-US" sz="2000" dirty="0"/>
              <a:t> </a:t>
            </a:r>
            <a:r>
              <a:rPr lang="en-US" sz="2000" dirty="0" err="1"/>
              <a:t>doGet</a:t>
            </a:r>
            <a:r>
              <a:rPr lang="en-US" sz="2000" dirty="0"/>
              <a:t>(</a:t>
            </a:r>
            <a:r>
              <a:rPr lang="en-US" sz="2000" dirty="0" err="1"/>
              <a:t>HttpServletRequest</a:t>
            </a:r>
            <a:r>
              <a:rPr lang="en-US" sz="2000" dirty="0"/>
              <a:t> request, </a:t>
            </a:r>
            <a:r>
              <a:rPr lang="en-US" sz="2000" dirty="0" err="1"/>
              <a:t>HttpServletResponse</a:t>
            </a:r>
            <a:r>
              <a:rPr lang="en-US" sz="2000" dirty="0"/>
              <a:t> response){  </a:t>
            </a:r>
          </a:p>
          <a:p>
            <a:pPr>
              <a:spcBef>
                <a:spcPts val="0"/>
              </a:spcBef>
              <a:buNone/>
            </a:pPr>
            <a:r>
              <a:rPr lang="en-US" sz="2000" dirty="0"/>
              <a:t>        </a:t>
            </a:r>
            <a:r>
              <a:rPr lang="en-US" sz="2000" b="1" dirty="0"/>
              <a:t>try</a:t>
            </a:r>
            <a:r>
              <a:rPr lang="en-US" sz="2000" dirty="0"/>
              <a:t>{  </a:t>
            </a:r>
          </a:p>
          <a:p>
            <a:pPr>
              <a:spcBef>
                <a:spcPts val="0"/>
              </a:spcBef>
              <a:buNone/>
            </a:pPr>
            <a:r>
              <a:rPr lang="en-US" sz="2000" dirty="0"/>
              <a:t>  </a:t>
            </a:r>
          </a:p>
          <a:p>
            <a:pPr>
              <a:spcBef>
                <a:spcPts val="0"/>
              </a:spcBef>
              <a:buNone/>
            </a:pPr>
            <a:r>
              <a:rPr lang="en-US" sz="2000" dirty="0"/>
              <a:t>        </a:t>
            </a:r>
            <a:r>
              <a:rPr lang="en-US" sz="2000" dirty="0" err="1"/>
              <a:t>response.setContentType</a:t>
            </a:r>
            <a:r>
              <a:rPr lang="en-US" sz="2000" dirty="0"/>
              <a:t>("text/html");  </a:t>
            </a:r>
          </a:p>
          <a:p>
            <a:pPr>
              <a:spcBef>
                <a:spcPts val="0"/>
              </a:spcBef>
              <a:buNone/>
            </a:pPr>
            <a:r>
              <a:rPr lang="en-US" sz="2000" dirty="0"/>
              <a:t>        </a:t>
            </a:r>
            <a:r>
              <a:rPr lang="en-US" sz="2000" dirty="0" err="1"/>
              <a:t>PrintWriter</a:t>
            </a:r>
            <a:r>
              <a:rPr lang="en-US" sz="2000" dirty="0"/>
              <a:t> out = </a:t>
            </a:r>
            <a:r>
              <a:rPr lang="en-US" sz="2000" dirty="0" err="1"/>
              <a:t>response.getWriter</a:t>
            </a:r>
            <a:r>
              <a:rPr lang="en-US" sz="2000" dirty="0"/>
              <a:t>();  </a:t>
            </a:r>
          </a:p>
          <a:p>
            <a:pPr>
              <a:spcBef>
                <a:spcPts val="0"/>
              </a:spcBef>
              <a:buNone/>
            </a:pPr>
            <a:r>
              <a:rPr lang="en-US" sz="2000" dirty="0"/>
              <a:t>          </a:t>
            </a:r>
          </a:p>
          <a:p>
            <a:pPr>
              <a:spcBef>
                <a:spcPts val="0"/>
              </a:spcBef>
              <a:buNone/>
            </a:pPr>
            <a:r>
              <a:rPr lang="en-US" sz="2000" dirty="0"/>
              <a:t>        String n=</a:t>
            </a:r>
            <a:r>
              <a:rPr lang="en-US" sz="2000" dirty="0" err="1"/>
              <a:t>request.getParameter</a:t>
            </a:r>
            <a:r>
              <a:rPr lang="en-US" sz="2000" dirty="0"/>
              <a:t>("</a:t>
            </a:r>
            <a:r>
              <a:rPr lang="en-US" sz="2000" dirty="0" err="1"/>
              <a:t>userName</a:t>
            </a:r>
            <a:r>
              <a:rPr lang="en-US" sz="2000" dirty="0"/>
              <a:t>");  </a:t>
            </a:r>
          </a:p>
          <a:p>
            <a:pPr>
              <a:spcBef>
                <a:spcPts val="0"/>
              </a:spcBef>
              <a:buNone/>
            </a:pPr>
            <a:r>
              <a:rPr lang="en-US" sz="2000" dirty="0"/>
              <a:t>        </a:t>
            </a:r>
            <a:r>
              <a:rPr lang="en-US" sz="2000" dirty="0" err="1"/>
              <a:t>out.print</a:t>
            </a:r>
            <a:r>
              <a:rPr lang="en-US" sz="2000" dirty="0"/>
              <a:t>("Welcome "+n);  </a:t>
            </a:r>
          </a:p>
          <a:p>
            <a:pPr>
              <a:spcBef>
                <a:spcPts val="0"/>
              </a:spcBef>
              <a:buNone/>
            </a:pPr>
            <a:r>
              <a:rPr lang="en-US" sz="2000" dirty="0"/>
              <a:t>  </a:t>
            </a:r>
          </a:p>
          <a:p>
            <a:pPr>
              <a:spcBef>
                <a:spcPts val="0"/>
              </a:spcBef>
              <a:buNone/>
            </a:pPr>
            <a:r>
              <a:rPr lang="en-US" sz="2000" dirty="0"/>
              <a:t>        //appending the username in the query string  </a:t>
            </a:r>
          </a:p>
          <a:p>
            <a:pPr>
              <a:spcBef>
                <a:spcPts val="0"/>
              </a:spcBef>
              <a:buNone/>
            </a:pPr>
            <a:r>
              <a:rPr lang="en-US" sz="2000" dirty="0"/>
              <a:t>        </a:t>
            </a:r>
            <a:r>
              <a:rPr lang="en-US" sz="2000" dirty="0" err="1"/>
              <a:t>out.print</a:t>
            </a:r>
            <a:r>
              <a:rPr lang="en-US" sz="2000" dirty="0"/>
              <a:t>("&lt;a </a:t>
            </a:r>
            <a:r>
              <a:rPr lang="en-US" sz="2000" dirty="0" err="1"/>
              <a:t>href</a:t>
            </a:r>
            <a:r>
              <a:rPr lang="en-US" sz="2000" dirty="0"/>
              <a:t>='servlet2?uname="+n+"'&gt;visit&lt;/a&gt;");  </a:t>
            </a:r>
          </a:p>
          <a:p>
            <a:pPr>
              <a:spcBef>
                <a:spcPts val="0"/>
              </a:spcBef>
              <a:buNone/>
            </a:pPr>
            <a:r>
              <a:rPr lang="en-US" sz="2000" dirty="0"/>
              <a:t>                  </a:t>
            </a:r>
          </a:p>
          <a:p>
            <a:pPr>
              <a:spcBef>
                <a:spcPts val="0"/>
              </a:spcBef>
              <a:buNone/>
            </a:pPr>
            <a:r>
              <a:rPr lang="en-US" sz="2000" dirty="0"/>
              <a:t>        </a:t>
            </a:r>
            <a:r>
              <a:rPr lang="en-US" sz="2000" dirty="0" err="1"/>
              <a:t>out.close</a:t>
            </a:r>
            <a:r>
              <a:rPr lang="en-US" sz="2000" dirty="0"/>
              <a:t>();  </a:t>
            </a:r>
          </a:p>
          <a:p>
            <a:pPr>
              <a:spcBef>
                <a:spcPts val="0"/>
              </a:spcBef>
              <a:buNone/>
            </a:pPr>
            <a:r>
              <a:rPr lang="en-US" sz="2000" dirty="0"/>
              <a:t>  </a:t>
            </a:r>
          </a:p>
          <a:p>
            <a:pPr>
              <a:spcBef>
                <a:spcPts val="0"/>
              </a:spcBef>
              <a:buNone/>
            </a:pPr>
            <a:r>
              <a:rPr lang="en-US" sz="2000" dirty="0"/>
              <a:t>                }</a:t>
            </a:r>
            <a:r>
              <a:rPr lang="en-US" sz="2000" b="1" dirty="0"/>
              <a:t>catch</a:t>
            </a:r>
            <a:r>
              <a:rPr lang="en-US" sz="2000" dirty="0"/>
              <a:t>(Exception e){</a:t>
            </a:r>
            <a:r>
              <a:rPr lang="en-US" sz="2000" dirty="0" err="1"/>
              <a:t>System.out.println</a:t>
            </a:r>
            <a:r>
              <a:rPr lang="en-US" sz="2000" dirty="0"/>
              <a:t>(e);}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81</a:t>
            </a:fld>
            <a:endParaRPr lang="en-US"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a:t>Example</a:t>
            </a:r>
            <a:endParaRPr lang="en-US" dirty="0"/>
          </a:p>
        </p:txBody>
      </p:sp>
      <p:sp>
        <p:nvSpPr>
          <p:cNvPr id="3" name="Content Placeholder 2"/>
          <p:cNvSpPr>
            <a:spLocks noGrp="1"/>
          </p:cNvSpPr>
          <p:nvPr>
            <p:ph idx="1"/>
          </p:nvPr>
        </p:nvSpPr>
        <p:spPr>
          <a:xfrm>
            <a:off x="838200" y="928670"/>
            <a:ext cx="10515600" cy="5248293"/>
          </a:xfrm>
        </p:spPr>
        <p:txBody>
          <a:bodyPr/>
          <a:lstStyle/>
          <a:p>
            <a:pPr>
              <a:spcBef>
                <a:spcPts val="0"/>
              </a:spcBef>
            </a:pPr>
            <a:r>
              <a:rPr lang="en-US" sz="2000" dirty="0"/>
              <a:t>SecondServlet.java</a:t>
            </a:r>
          </a:p>
          <a:p>
            <a:pPr>
              <a:spcBef>
                <a:spcPts val="0"/>
              </a:spcBef>
              <a:buNone/>
            </a:pPr>
            <a:r>
              <a:rPr lang="en-US" sz="2000" b="1" dirty="0"/>
              <a:t>import</a:t>
            </a:r>
            <a:r>
              <a:rPr lang="en-US" sz="2000" dirty="0"/>
              <a:t> java.io.*;  </a:t>
            </a:r>
          </a:p>
          <a:p>
            <a:pPr>
              <a:spcBef>
                <a:spcPts val="0"/>
              </a:spcBef>
              <a:buNone/>
            </a:pPr>
            <a:r>
              <a:rPr lang="en-US" sz="2000" b="1" dirty="0"/>
              <a:t>import</a:t>
            </a:r>
            <a:r>
              <a:rPr lang="en-US" sz="2000" dirty="0"/>
              <a:t> </a:t>
            </a:r>
            <a:r>
              <a:rPr lang="en-US" sz="2000" dirty="0" err="1"/>
              <a:t>javax.servlet</a:t>
            </a:r>
            <a:r>
              <a:rPr lang="en-US" sz="2000" dirty="0"/>
              <a:t>.*;  </a:t>
            </a:r>
          </a:p>
          <a:p>
            <a:pPr>
              <a:spcBef>
                <a:spcPts val="0"/>
              </a:spcBef>
              <a:buNone/>
            </a:pPr>
            <a:r>
              <a:rPr lang="en-US" sz="2000" b="1" dirty="0"/>
              <a:t>import</a:t>
            </a:r>
            <a:r>
              <a:rPr lang="en-US" sz="2000" dirty="0"/>
              <a:t> </a:t>
            </a:r>
            <a:r>
              <a:rPr lang="en-US" sz="2000" dirty="0" err="1"/>
              <a:t>javax.servlet.http</a:t>
            </a: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SecondServlet</a:t>
            </a:r>
            <a:r>
              <a:rPr lang="en-US" sz="2000" dirty="0"/>
              <a:t> </a:t>
            </a:r>
            <a:r>
              <a:rPr lang="en-US" sz="2000" b="1" dirty="0"/>
              <a:t>extends</a:t>
            </a:r>
            <a:r>
              <a:rPr lang="en-US" sz="2000" dirty="0"/>
              <a:t> </a:t>
            </a:r>
            <a:r>
              <a:rPr lang="en-US" sz="2000" dirty="0" err="1"/>
              <a:t>HttpServlet</a:t>
            </a:r>
            <a:r>
              <a:rPr lang="en-US" sz="2000" dirty="0"/>
              <a:t> {  </a:t>
            </a:r>
          </a:p>
          <a:p>
            <a:pPr>
              <a:spcBef>
                <a:spcPts val="0"/>
              </a:spcBef>
              <a:buNone/>
            </a:pPr>
            <a:r>
              <a:rPr lang="en-US" sz="2000" dirty="0"/>
              <a:t>  </a:t>
            </a:r>
          </a:p>
          <a:p>
            <a:pPr>
              <a:spcBef>
                <a:spcPts val="0"/>
              </a:spcBef>
              <a:buNone/>
            </a:pPr>
            <a:r>
              <a:rPr lang="en-US" sz="2000" b="1" dirty="0"/>
              <a:t>public</a:t>
            </a:r>
            <a:r>
              <a:rPr lang="en-US" sz="2000" dirty="0"/>
              <a:t> </a:t>
            </a:r>
            <a:r>
              <a:rPr lang="en-US" sz="2000" b="1" dirty="0"/>
              <a:t>void</a:t>
            </a:r>
            <a:r>
              <a:rPr lang="en-US" sz="2000" dirty="0"/>
              <a:t> </a:t>
            </a:r>
            <a:r>
              <a:rPr lang="en-US" sz="2000" dirty="0" err="1"/>
              <a:t>doGet</a:t>
            </a:r>
            <a:r>
              <a:rPr lang="en-US" sz="2000" dirty="0"/>
              <a:t>(</a:t>
            </a:r>
            <a:r>
              <a:rPr lang="en-US" sz="2000" dirty="0" err="1"/>
              <a:t>HttpServletRequest</a:t>
            </a:r>
            <a:r>
              <a:rPr lang="en-US" sz="2000" dirty="0"/>
              <a:t> request, </a:t>
            </a:r>
            <a:r>
              <a:rPr lang="en-US" sz="2000" dirty="0" err="1"/>
              <a:t>HttpServletResponse</a:t>
            </a:r>
            <a:r>
              <a:rPr lang="en-US" sz="2000" dirty="0"/>
              <a:t> response)  </a:t>
            </a:r>
          </a:p>
          <a:p>
            <a:pPr>
              <a:spcBef>
                <a:spcPts val="0"/>
              </a:spcBef>
              <a:buNone/>
            </a:pPr>
            <a:r>
              <a:rPr lang="en-US" sz="2000" dirty="0"/>
              <a:t>        </a:t>
            </a:r>
            <a:r>
              <a:rPr lang="en-US" sz="2000" b="1" dirty="0"/>
              <a:t>try</a:t>
            </a:r>
            <a:r>
              <a:rPr lang="en-US" sz="2000" dirty="0"/>
              <a:t>{  </a:t>
            </a:r>
          </a:p>
          <a:p>
            <a:pPr>
              <a:spcBef>
                <a:spcPts val="0"/>
              </a:spcBef>
              <a:buNone/>
            </a:pPr>
            <a:r>
              <a:rPr lang="en-US" sz="2000" dirty="0"/>
              <a:t>  </a:t>
            </a:r>
          </a:p>
          <a:p>
            <a:pPr>
              <a:spcBef>
                <a:spcPts val="0"/>
              </a:spcBef>
              <a:buNone/>
            </a:pPr>
            <a:r>
              <a:rPr lang="en-US" sz="2000" dirty="0"/>
              <a:t>        </a:t>
            </a:r>
            <a:r>
              <a:rPr lang="en-US" sz="2000" dirty="0" err="1"/>
              <a:t>response.setContentType</a:t>
            </a:r>
            <a:r>
              <a:rPr lang="en-US" sz="2000" dirty="0"/>
              <a:t>("text/html");  </a:t>
            </a:r>
          </a:p>
          <a:p>
            <a:pPr>
              <a:spcBef>
                <a:spcPts val="0"/>
              </a:spcBef>
              <a:buNone/>
            </a:pPr>
            <a:r>
              <a:rPr lang="en-US" sz="2000" dirty="0"/>
              <a:t>        </a:t>
            </a:r>
            <a:r>
              <a:rPr lang="en-US" sz="2000" dirty="0" err="1"/>
              <a:t>PrintWriter</a:t>
            </a:r>
            <a:r>
              <a:rPr lang="en-US" sz="2000" dirty="0"/>
              <a:t> out = </a:t>
            </a:r>
            <a:r>
              <a:rPr lang="en-US" sz="2000" dirty="0" err="1"/>
              <a:t>response.getWriter</a:t>
            </a:r>
            <a:r>
              <a:rPr lang="en-US" sz="2000" dirty="0"/>
              <a:t>();  </a:t>
            </a:r>
          </a:p>
          <a:p>
            <a:pPr>
              <a:spcBef>
                <a:spcPts val="0"/>
              </a:spcBef>
              <a:buNone/>
            </a:pPr>
            <a:r>
              <a:rPr lang="en-US" sz="2000" dirty="0"/>
              <a:t>          </a:t>
            </a:r>
          </a:p>
          <a:p>
            <a:pPr>
              <a:spcBef>
                <a:spcPts val="0"/>
              </a:spcBef>
              <a:buNone/>
            </a:pPr>
            <a:r>
              <a:rPr lang="en-US" sz="2000" dirty="0"/>
              <a:t>        //getting value from the query string  </a:t>
            </a:r>
          </a:p>
          <a:p>
            <a:pPr>
              <a:spcBef>
                <a:spcPts val="0"/>
              </a:spcBef>
              <a:buNone/>
            </a:pPr>
            <a:r>
              <a:rPr lang="en-US" sz="2000" dirty="0"/>
              <a:t>        String n=</a:t>
            </a:r>
            <a:r>
              <a:rPr lang="en-US" sz="2000" dirty="0" err="1"/>
              <a:t>request.getParameter</a:t>
            </a:r>
            <a:r>
              <a:rPr lang="en-US" sz="2000" dirty="0"/>
              <a:t>("</a:t>
            </a:r>
            <a:r>
              <a:rPr lang="en-US" sz="2000" dirty="0" err="1"/>
              <a:t>uname</a:t>
            </a:r>
            <a:r>
              <a:rPr lang="en-US" sz="2000" dirty="0"/>
              <a:t>");  </a:t>
            </a:r>
          </a:p>
          <a:p>
            <a:pPr>
              <a:spcBef>
                <a:spcPts val="0"/>
              </a:spcBef>
              <a:buNone/>
            </a:pPr>
            <a:r>
              <a:rPr lang="en-US" sz="2000" dirty="0"/>
              <a:t>        </a:t>
            </a:r>
            <a:r>
              <a:rPr lang="en-US" sz="2000" dirty="0" err="1"/>
              <a:t>out.print</a:t>
            </a:r>
            <a:r>
              <a:rPr lang="en-US" sz="2000" dirty="0"/>
              <a:t>("Hello "+n);  </a:t>
            </a:r>
          </a:p>
          <a:p>
            <a:pPr>
              <a:spcBef>
                <a:spcPts val="0"/>
              </a:spcBef>
              <a:buNone/>
            </a:pPr>
            <a:r>
              <a:rPr lang="en-US" sz="2000" dirty="0"/>
              <a:t>  </a:t>
            </a:r>
          </a:p>
          <a:p>
            <a:pPr>
              <a:spcBef>
                <a:spcPts val="0"/>
              </a:spcBef>
              <a:buNone/>
            </a:pPr>
            <a:r>
              <a:rPr lang="en-US" sz="2000" dirty="0"/>
              <a:t>        </a:t>
            </a:r>
            <a:r>
              <a:rPr lang="en-US" sz="2000" dirty="0" err="1"/>
              <a:t>out.close</a:t>
            </a:r>
            <a:r>
              <a:rPr lang="en-US" sz="2000" dirty="0"/>
              <a:t>();  </a:t>
            </a:r>
          </a:p>
          <a:p>
            <a:pPr>
              <a:spcBef>
                <a:spcPts val="0"/>
              </a:spcBef>
              <a:buNone/>
            </a:pPr>
            <a:r>
              <a:rPr lang="en-US" sz="2000" dirty="0"/>
              <a:t>  </a:t>
            </a:r>
          </a:p>
          <a:p>
            <a:pPr>
              <a:spcBef>
                <a:spcPts val="0"/>
              </a:spcBef>
              <a:buNone/>
            </a:pPr>
            <a:r>
              <a:rPr lang="en-US" sz="2000" dirty="0"/>
              <a:t>                }</a:t>
            </a:r>
            <a:r>
              <a:rPr lang="en-US" sz="2000" b="1" dirty="0"/>
              <a:t>catch</a:t>
            </a:r>
            <a:r>
              <a:rPr lang="en-US" sz="2000" dirty="0"/>
              <a:t>(Exception e){</a:t>
            </a:r>
            <a:r>
              <a:rPr lang="en-US" sz="2000" dirty="0" err="1"/>
              <a:t>System.out.println</a:t>
            </a:r>
            <a:r>
              <a:rPr lang="en-US" sz="2000" dirty="0"/>
              <a:t>(e);}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spcBef>
                <a:spcPts val="0"/>
              </a:spcBef>
              <a:buNone/>
            </a:pPr>
            <a:r>
              <a:rPr lang="en-US" sz="2000" dirty="0"/>
              <a:t>}  </a:t>
            </a:r>
          </a:p>
          <a:p>
            <a:pPr>
              <a:spcBef>
                <a:spcPts val="0"/>
              </a:spcBef>
            </a:pPr>
            <a:r>
              <a:rPr lang="en-US" sz="2000" dirty="0"/>
              <a:t>web.xml</a:t>
            </a:r>
          </a:p>
          <a:p>
            <a:pPr>
              <a:spcBef>
                <a:spcPts val="0"/>
              </a:spcBef>
              <a:buNone/>
            </a:pPr>
            <a:r>
              <a:rPr lang="en-US" sz="2000" dirty="0"/>
              <a:t>&lt;web-app&gt;  </a:t>
            </a:r>
          </a:p>
          <a:p>
            <a:pPr>
              <a:spcBef>
                <a:spcPts val="0"/>
              </a:spcBef>
              <a:buNone/>
            </a:pPr>
            <a:r>
              <a:rPr lang="en-US" sz="2000" dirty="0"/>
              <a:t>  </a:t>
            </a:r>
          </a:p>
          <a:p>
            <a:pPr>
              <a:spcBef>
                <a:spcPts val="0"/>
              </a:spcBef>
              <a:buNone/>
            </a:pPr>
            <a:r>
              <a:rPr lang="en-US" sz="2000" dirty="0"/>
              <a:t>&lt;</a:t>
            </a:r>
            <a:r>
              <a:rPr lang="en-US" sz="2000" dirty="0" err="1"/>
              <a:t>servlet</a:t>
            </a:r>
            <a:r>
              <a:rPr lang="en-US" sz="2000" dirty="0"/>
              <a:t>&gt;  </a:t>
            </a:r>
          </a:p>
          <a:p>
            <a:pPr>
              <a:spcBef>
                <a:spcPts val="0"/>
              </a:spcBef>
              <a:buNone/>
            </a:pPr>
            <a:r>
              <a:rPr lang="en-US" sz="2000" dirty="0"/>
              <a:t>&lt;</a:t>
            </a:r>
            <a:r>
              <a:rPr lang="en-US" sz="2000" dirty="0" err="1"/>
              <a:t>servlet</a:t>
            </a:r>
            <a:r>
              <a:rPr lang="en-US" sz="2000" dirty="0"/>
              <a:t>-name&gt;s1&lt;/</a:t>
            </a:r>
            <a:r>
              <a:rPr lang="en-US" sz="2000" dirty="0" err="1"/>
              <a:t>servlet</a:t>
            </a:r>
            <a:r>
              <a:rPr lang="en-US" sz="2000" dirty="0"/>
              <a:t>-name&gt;  </a:t>
            </a:r>
          </a:p>
          <a:p>
            <a:pPr>
              <a:spcBef>
                <a:spcPts val="0"/>
              </a:spcBef>
              <a:buNone/>
            </a:pPr>
            <a:r>
              <a:rPr lang="en-US" sz="2000" dirty="0"/>
              <a:t>&lt;</a:t>
            </a:r>
            <a:r>
              <a:rPr lang="en-US" sz="2000" dirty="0" err="1"/>
              <a:t>servlet</a:t>
            </a:r>
            <a:r>
              <a:rPr lang="en-US" sz="2000" dirty="0"/>
              <a:t>-</a:t>
            </a:r>
            <a:r>
              <a:rPr lang="en-US" sz="2000" b="1" dirty="0"/>
              <a:t>class</a:t>
            </a:r>
            <a:r>
              <a:rPr lang="en-US" sz="2000" dirty="0"/>
              <a:t>&gt;</a:t>
            </a:r>
            <a:r>
              <a:rPr lang="en-US" sz="2000" dirty="0" err="1"/>
              <a:t>FirstServlet</a:t>
            </a:r>
            <a:r>
              <a:rPr lang="en-US" sz="2000" dirty="0"/>
              <a:t>&lt;/</a:t>
            </a:r>
            <a:r>
              <a:rPr lang="en-US" sz="2000" dirty="0" err="1"/>
              <a:t>servlet</a:t>
            </a:r>
            <a:r>
              <a:rPr lang="en-US" sz="2000" dirty="0"/>
              <a:t>-</a:t>
            </a:r>
            <a:r>
              <a:rPr lang="en-US" sz="2000" b="1" dirty="0"/>
              <a:t>class</a:t>
            </a:r>
            <a:r>
              <a:rPr lang="en-US" sz="2000" dirty="0"/>
              <a:t>&gt;  </a:t>
            </a:r>
          </a:p>
          <a:p>
            <a:pPr>
              <a:spcBef>
                <a:spcPts val="0"/>
              </a:spcBef>
              <a:buNone/>
            </a:pPr>
            <a:r>
              <a:rPr lang="en-US" sz="2000" dirty="0"/>
              <a:t>&lt;/</a:t>
            </a:r>
            <a:r>
              <a:rPr lang="en-US" sz="2000" dirty="0" err="1"/>
              <a:t>servlet</a:t>
            </a:r>
            <a:r>
              <a:rPr lang="en-US" sz="2000" dirty="0"/>
              <a:t>&gt;  </a:t>
            </a:r>
          </a:p>
          <a:p>
            <a:pPr>
              <a:spcBef>
                <a:spcPts val="0"/>
              </a:spcBef>
              <a:buNone/>
            </a:pPr>
            <a:r>
              <a:rPr lang="en-US" sz="2000" dirty="0"/>
              <a:t>  </a:t>
            </a:r>
          </a:p>
          <a:p>
            <a:pPr>
              <a:spcBef>
                <a:spcPts val="0"/>
              </a:spcBef>
              <a:buNone/>
            </a:pPr>
            <a:r>
              <a:rPr lang="en-US" sz="2000" dirty="0"/>
              <a:t>&lt;</a:t>
            </a:r>
            <a:r>
              <a:rPr lang="en-US" sz="2000" dirty="0" err="1"/>
              <a:t>servlet</a:t>
            </a:r>
            <a:r>
              <a:rPr lang="en-US" sz="2000" dirty="0"/>
              <a:t>-mapping&gt;  </a:t>
            </a:r>
          </a:p>
          <a:p>
            <a:pPr>
              <a:spcBef>
                <a:spcPts val="0"/>
              </a:spcBef>
              <a:buNone/>
            </a:pPr>
            <a:r>
              <a:rPr lang="en-US" sz="2000" dirty="0"/>
              <a:t>&lt;</a:t>
            </a:r>
            <a:r>
              <a:rPr lang="en-US" sz="2000" dirty="0" err="1"/>
              <a:t>servlet</a:t>
            </a:r>
            <a:r>
              <a:rPr lang="en-US" sz="2000" dirty="0"/>
              <a:t>-name&gt;s1&lt;/</a:t>
            </a:r>
            <a:r>
              <a:rPr lang="en-US" sz="2000" dirty="0" err="1"/>
              <a:t>servlet</a:t>
            </a:r>
            <a:r>
              <a:rPr lang="en-US" sz="2000" dirty="0"/>
              <a:t>-name&gt;  </a:t>
            </a:r>
          </a:p>
          <a:p>
            <a:pPr>
              <a:spcBef>
                <a:spcPts val="0"/>
              </a:spcBef>
              <a:buNone/>
            </a:pPr>
            <a:r>
              <a:rPr lang="en-US" sz="2000" dirty="0"/>
              <a:t>&lt;</a:t>
            </a:r>
            <a:r>
              <a:rPr lang="en-US" sz="2000" dirty="0" err="1"/>
              <a:t>url</a:t>
            </a:r>
            <a:r>
              <a:rPr lang="en-US" sz="2000" dirty="0"/>
              <a:t>-pattern&gt;/servlet1&lt;/</a:t>
            </a:r>
            <a:r>
              <a:rPr lang="en-US" sz="2000" dirty="0" err="1"/>
              <a:t>url</a:t>
            </a:r>
            <a:r>
              <a:rPr lang="en-US" sz="2000" dirty="0"/>
              <a:t>-pattern&gt;  </a:t>
            </a:r>
          </a:p>
          <a:p>
            <a:pPr>
              <a:spcBef>
                <a:spcPts val="0"/>
              </a:spcBef>
              <a:buNone/>
            </a:pPr>
            <a:r>
              <a:rPr lang="en-US" sz="2000" dirty="0"/>
              <a:t>&lt;/</a:t>
            </a:r>
            <a:r>
              <a:rPr lang="en-US" sz="2000" dirty="0" err="1"/>
              <a:t>servlet</a:t>
            </a:r>
            <a:r>
              <a:rPr lang="en-US" sz="2000" dirty="0"/>
              <a:t>-mapping&gt;  </a:t>
            </a:r>
          </a:p>
          <a:p>
            <a:pPr>
              <a:spcBef>
                <a:spcPts val="0"/>
              </a:spcBef>
              <a:buNone/>
            </a:pPr>
            <a:r>
              <a:rPr lang="en-US" sz="2000" dirty="0"/>
              <a:t>  </a:t>
            </a:r>
          </a:p>
          <a:p>
            <a:pPr>
              <a:spcBef>
                <a:spcPts val="0"/>
              </a:spcBef>
              <a:buNone/>
            </a:pPr>
            <a:r>
              <a:rPr lang="en-US" sz="2000" dirty="0"/>
              <a:t>&lt;</a:t>
            </a:r>
            <a:r>
              <a:rPr lang="en-US" sz="2000" dirty="0" err="1"/>
              <a:t>servlet</a:t>
            </a:r>
            <a:r>
              <a:rPr lang="en-US" sz="2000" dirty="0"/>
              <a:t>&gt;  </a:t>
            </a:r>
          </a:p>
          <a:p>
            <a:pPr>
              <a:spcBef>
                <a:spcPts val="0"/>
              </a:spcBef>
              <a:buNone/>
            </a:pPr>
            <a:r>
              <a:rPr lang="en-US" sz="2000" dirty="0"/>
              <a:t>&lt;</a:t>
            </a:r>
            <a:r>
              <a:rPr lang="en-US" sz="2000" dirty="0" err="1"/>
              <a:t>servlet</a:t>
            </a:r>
            <a:r>
              <a:rPr lang="en-US" sz="2000" dirty="0"/>
              <a:t>-name&gt;s2&lt;/</a:t>
            </a:r>
            <a:r>
              <a:rPr lang="en-US" sz="2000" dirty="0" err="1"/>
              <a:t>servlet</a:t>
            </a:r>
            <a:r>
              <a:rPr lang="en-US" sz="2000" dirty="0"/>
              <a:t>-name&gt;  </a:t>
            </a:r>
          </a:p>
          <a:p>
            <a:pPr>
              <a:spcBef>
                <a:spcPts val="0"/>
              </a:spcBef>
              <a:buNone/>
            </a:pPr>
            <a:r>
              <a:rPr lang="en-US" sz="2000" dirty="0"/>
              <a:t>&lt;</a:t>
            </a:r>
            <a:r>
              <a:rPr lang="en-US" sz="2000" dirty="0" err="1"/>
              <a:t>servlet</a:t>
            </a:r>
            <a:r>
              <a:rPr lang="en-US" sz="2000" dirty="0"/>
              <a:t>-</a:t>
            </a:r>
            <a:r>
              <a:rPr lang="en-US" sz="2000" b="1" dirty="0"/>
              <a:t>class</a:t>
            </a:r>
            <a:r>
              <a:rPr lang="en-US" sz="2000" dirty="0"/>
              <a:t>&gt;</a:t>
            </a:r>
            <a:r>
              <a:rPr lang="en-US" sz="2000" dirty="0" err="1"/>
              <a:t>SecondServlet</a:t>
            </a:r>
            <a:r>
              <a:rPr lang="en-US" sz="2000" dirty="0"/>
              <a:t>&lt;/</a:t>
            </a:r>
            <a:r>
              <a:rPr lang="en-US" sz="2000" dirty="0" err="1"/>
              <a:t>servlet</a:t>
            </a:r>
            <a:r>
              <a:rPr lang="en-US" sz="2000" dirty="0"/>
              <a:t>-</a:t>
            </a:r>
            <a:r>
              <a:rPr lang="en-US" sz="2000" b="1" dirty="0"/>
              <a:t>class</a:t>
            </a:r>
            <a:r>
              <a:rPr lang="en-US" sz="2000" dirty="0"/>
              <a:t>&gt;  </a:t>
            </a:r>
          </a:p>
          <a:p>
            <a:pPr>
              <a:spcBef>
                <a:spcPts val="0"/>
              </a:spcBef>
              <a:buNone/>
            </a:pPr>
            <a:r>
              <a:rPr lang="en-US" sz="2000" dirty="0"/>
              <a:t>&lt;/</a:t>
            </a:r>
            <a:r>
              <a:rPr lang="en-US" sz="2000" dirty="0" err="1"/>
              <a:t>servlet</a:t>
            </a:r>
            <a:r>
              <a:rPr lang="en-US" sz="2000" dirty="0"/>
              <a:t>&gt;  </a:t>
            </a:r>
          </a:p>
          <a:p>
            <a:pPr>
              <a:spcBef>
                <a:spcPts val="0"/>
              </a:spcBef>
              <a:buNone/>
            </a:pPr>
            <a:r>
              <a:rPr lang="en-US" sz="2000" dirty="0"/>
              <a:t>  </a:t>
            </a:r>
          </a:p>
          <a:p>
            <a:pPr>
              <a:spcBef>
                <a:spcPts val="0"/>
              </a:spcBef>
              <a:buNone/>
            </a:pPr>
            <a:r>
              <a:rPr lang="en-US" sz="2000" dirty="0"/>
              <a:t>&lt;</a:t>
            </a:r>
            <a:r>
              <a:rPr lang="en-US" sz="2000" dirty="0" err="1"/>
              <a:t>servlet</a:t>
            </a:r>
            <a:r>
              <a:rPr lang="en-US" sz="2000" dirty="0"/>
              <a:t>-mapping&gt;  </a:t>
            </a:r>
          </a:p>
          <a:p>
            <a:pPr>
              <a:spcBef>
                <a:spcPts val="0"/>
              </a:spcBef>
              <a:buNone/>
            </a:pPr>
            <a:r>
              <a:rPr lang="en-US" sz="2000" dirty="0"/>
              <a:t>&lt;</a:t>
            </a:r>
            <a:r>
              <a:rPr lang="en-US" sz="2000" dirty="0" err="1"/>
              <a:t>servlet</a:t>
            </a:r>
            <a:r>
              <a:rPr lang="en-US" sz="2000" dirty="0"/>
              <a:t>-name&gt;s2&lt;/</a:t>
            </a:r>
            <a:r>
              <a:rPr lang="en-US" sz="2000" dirty="0" err="1"/>
              <a:t>servlet</a:t>
            </a:r>
            <a:r>
              <a:rPr lang="en-US" sz="2000" dirty="0"/>
              <a:t>-name&gt;  </a:t>
            </a:r>
          </a:p>
          <a:p>
            <a:pPr>
              <a:spcBef>
                <a:spcPts val="0"/>
              </a:spcBef>
              <a:buNone/>
            </a:pPr>
            <a:r>
              <a:rPr lang="en-US" sz="2000" dirty="0"/>
              <a:t>&lt;</a:t>
            </a:r>
            <a:r>
              <a:rPr lang="en-US" sz="2000" dirty="0" err="1"/>
              <a:t>url</a:t>
            </a:r>
            <a:r>
              <a:rPr lang="en-US" sz="2000" dirty="0"/>
              <a:t>-pattern&gt;/servlet2&lt;/</a:t>
            </a:r>
            <a:r>
              <a:rPr lang="en-US" sz="2000" dirty="0" err="1"/>
              <a:t>url</a:t>
            </a:r>
            <a:r>
              <a:rPr lang="en-US" sz="2000" dirty="0"/>
              <a:t>-pattern&gt;  </a:t>
            </a:r>
          </a:p>
          <a:p>
            <a:pPr>
              <a:spcBef>
                <a:spcPts val="0"/>
              </a:spcBef>
              <a:buNone/>
            </a:pPr>
            <a:r>
              <a:rPr lang="en-US" sz="2000" dirty="0"/>
              <a:t>&lt;/</a:t>
            </a:r>
            <a:r>
              <a:rPr lang="en-US" sz="2000" dirty="0" err="1"/>
              <a:t>servlet</a:t>
            </a:r>
            <a:r>
              <a:rPr lang="en-US" sz="2000" dirty="0"/>
              <a:t>-mapping&gt;  </a:t>
            </a:r>
          </a:p>
          <a:p>
            <a:pPr>
              <a:spcBef>
                <a:spcPts val="0"/>
              </a:spcBef>
              <a:buNone/>
            </a:pPr>
            <a:r>
              <a:rPr lang="en-US" sz="2000" dirty="0"/>
              <a:t>  </a:t>
            </a:r>
          </a:p>
          <a:p>
            <a:pPr>
              <a:buNone/>
            </a:pPr>
            <a:r>
              <a:rPr lang="en-US" sz="2000" dirty="0"/>
              <a:t>&lt;/web-app&gt;  </a:t>
            </a:r>
          </a:p>
          <a:p>
            <a:pPr>
              <a:spcBef>
                <a:spcPts val="0"/>
              </a:spcBef>
              <a:buNone/>
            </a:pPr>
            <a:endParaRPr lang="en-US" sz="2000" dirty="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82</a:t>
            </a:fld>
            <a:endParaRPr lang="en-US"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HttpSession</a:t>
            </a:r>
            <a:r>
              <a:rPr lang="en-US" dirty="0"/>
              <a:t> interface</a:t>
            </a:r>
          </a:p>
        </p:txBody>
      </p:sp>
      <p:sp>
        <p:nvSpPr>
          <p:cNvPr id="3" name="Content Placeholder 2"/>
          <p:cNvSpPr>
            <a:spLocks noGrp="1"/>
          </p:cNvSpPr>
          <p:nvPr>
            <p:ph idx="1"/>
          </p:nvPr>
        </p:nvSpPr>
        <p:spPr>
          <a:xfrm>
            <a:off x="838200" y="1285860"/>
            <a:ext cx="10515600" cy="4891103"/>
          </a:xfrm>
        </p:spPr>
        <p:txBody>
          <a:bodyPr/>
          <a:lstStyle/>
          <a:p>
            <a:r>
              <a:rPr lang="en-GB" dirty="0"/>
              <a:t>In such case, container creates a session id for each </a:t>
            </a:r>
            <a:r>
              <a:rPr lang="en-GB" dirty="0" err="1"/>
              <a:t>user.The</a:t>
            </a:r>
            <a:r>
              <a:rPr lang="en-GB" dirty="0"/>
              <a:t> container uses this id to identify the particular </a:t>
            </a:r>
            <a:r>
              <a:rPr lang="en-GB" dirty="0" err="1"/>
              <a:t>user.An</a:t>
            </a:r>
            <a:r>
              <a:rPr lang="en-GB" dirty="0"/>
              <a:t> object of </a:t>
            </a:r>
            <a:r>
              <a:rPr lang="en-GB" dirty="0" err="1"/>
              <a:t>HttpSession</a:t>
            </a:r>
            <a:r>
              <a:rPr lang="en-GB" dirty="0"/>
              <a:t> can be used to perform two tasks:</a:t>
            </a:r>
          </a:p>
          <a:p>
            <a:pPr marL="514350" indent="-514350">
              <a:buFont typeface="+mj-lt"/>
              <a:buAutoNum type="arabicPeriod"/>
            </a:pPr>
            <a:r>
              <a:rPr lang="en-GB" dirty="0"/>
              <a:t>bind objects</a:t>
            </a:r>
          </a:p>
          <a:p>
            <a:pPr marL="514350" indent="-514350">
              <a:buFont typeface="+mj-lt"/>
              <a:buAutoNum type="arabicPeriod"/>
            </a:pPr>
            <a:r>
              <a:rPr lang="en-GB" dirty="0"/>
              <a:t>view and manipulate information about a session, such as the session identifier, creation time, and last accessed time.</a:t>
            </a:r>
          </a:p>
          <a:p>
            <a:pPr>
              <a:buNone/>
            </a:pPr>
            <a:r>
              <a:rPr lang="en-GB" dirty="0"/>
              <a:t/>
            </a:r>
            <a:br>
              <a:rPr lang="en-GB" dirty="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83</a:t>
            </a:fld>
            <a:endParaRPr lang="en-US" altLang="en-US"/>
          </a:p>
        </p:txBody>
      </p:sp>
      <p:pic>
        <p:nvPicPr>
          <p:cNvPr id="5" name="Picture 4" descr="HttpSession object"/>
          <p:cNvPicPr/>
          <p:nvPr/>
        </p:nvPicPr>
        <p:blipFill>
          <a:blip r:embed="rId2"/>
          <a:srcRect/>
          <a:stretch>
            <a:fillRect/>
          </a:stretch>
        </p:blipFill>
        <p:spPr bwMode="auto">
          <a:xfrm>
            <a:off x="4595802" y="4000504"/>
            <a:ext cx="5943600" cy="2572612"/>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HttpSession</a:t>
            </a:r>
            <a:r>
              <a:rPr lang="en-US" dirty="0"/>
              <a:t/>
            </a:r>
            <a:br>
              <a:rPr lang="en-US" dirty="0"/>
            </a:br>
            <a:endParaRPr lang="en-US" dirty="0"/>
          </a:p>
        </p:txBody>
      </p:sp>
      <p:sp>
        <p:nvSpPr>
          <p:cNvPr id="3" name="Content Placeholder 2"/>
          <p:cNvSpPr>
            <a:spLocks noGrp="1"/>
          </p:cNvSpPr>
          <p:nvPr>
            <p:ph idx="1"/>
          </p:nvPr>
        </p:nvSpPr>
        <p:spPr>
          <a:xfrm>
            <a:off x="838200" y="1357298"/>
            <a:ext cx="10515600" cy="4819665"/>
          </a:xfrm>
        </p:spPr>
        <p:txBody>
          <a:bodyPr/>
          <a:lstStyle/>
          <a:p>
            <a:r>
              <a:rPr lang="en-GB" sz="2000" dirty="0"/>
              <a:t>How to get the </a:t>
            </a:r>
            <a:r>
              <a:rPr lang="en-GB" sz="2000" dirty="0" err="1"/>
              <a:t>HttpSession</a:t>
            </a:r>
            <a:r>
              <a:rPr lang="en-GB" sz="2000" dirty="0"/>
              <a:t> object ?</a:t>
            </a:r>
          </a:p>
          <a:p>
            <a:r>
              <a:rPr lang="en-GB" sz="2000" dirty="0"/>
              <a:t>The </a:t>
            </a:r>
            <a:r>
              <a:rPr lang="en-GB" sz="2000" dirty="0" err="1"/>
              <a:t>HttpServletRequest</a:t>
            </a:r>
            <a:r>
              <a:rPr lang="en-GB" sz="2000" dirty="0"/>
              <a:t> interface provides two methods to get the object of </a:t>
            </a:r>
            <a:r>
              <a:rPr lang="en-GB" sz="2000" dirty="0" err="1"/>
              <a:t>HttpSession</a:t>
            </a:r>
            <a:r>
              <a:rPr lang="en-GB" sz="2000" dirty="0"/>
              <a:t>:</a:t>
            </a:r>
          </a:p>
          <a:p>
            <a:r>
              <a:rPr lang="en-GB" sz="2000" b="1" dirty="0"/>
              <a:t>public </a:t>
            </a:r>
            <a:r>
              <a:rPr lang="en-GB" sz="2000" b="1" dirty="0" err="1"/>
              <a:t>HttpSession</a:t>
            </a:r>
            <a:r>
              <a:rPr lang="en-GB" sz="2000" b="1" dirty="0"/>
              <a:t> </a:t>
            </a:r>
            <a:r>
              <a:rPr lang="en-GB" sz="2000" b="1" dirty="0" err="1"/>
              <a:t>getSession</a:t>
            </a:r>
            <a:r>
              <a:rPr lang="en-GB" sz="2000" b="1" dirty="0"/>
              <a:t>():</a:t>
            </a:r>
            <a:r>
              <a:rPr lang="en-GB" sz="2000" dirty="0"/>
              <a:t>Returns the current session associated with this request, or if the request does not have a session, creates one.</a:t>
            </a:r>
          </a:p>
          <a:p>
            <a:r>
              <a:rPr lang="en-GB" sz="2000" b="1" dirty="0"/>
              <a:t>public </a:t>
            </a:r>
            <a:r>
              <a:rPr lang="en-GB" sz="2000" b="1" dirty="0" err="1"/>
              <a:t>HttpSession</a:t>
            </a:r>
            <a:r>
              <a:rPr lang="en-GB" sz="2000" b="1" dirty="0"/>
              <a:t> </a:t>
            </a:r>
            <a:r>
              <a:rPr lang="en-GB" sz="2000" b="1" dirty="0" err="1"/>
              <a:t>getSession</a:t>
            </a:r>
            <a:r>
              <a:rPr lang="en-GB" sz="2000" b="1" dirty="0"/>
              <a:t>(</a:t>
            </a:r>
            <a:r>
              <a:rPr lang="en-GB" sz="2000" b="1" dirty="0" err="1"/>
              <a:t>boolean</a:t>
            </a:r>
            <a:r>
              <a:rPr lang="en-GB" sz="2000" b="1" dirty="0"/>
              <a:t> create):</a:t>
            </a:r>
            <a:r>
              <a:rPr lang="en-GB" sz="2000" dirty="0"/>
              <a:t>Returns the current </a:t>
            </a:r>
            <a:r>
              <a:rPr lang="en-GB" sz="2000" dirty="0" err="1"/>
              <a:t>HttpSession</a:t>
            </a:r>
            <a:r>
              <a:rPr lang="en-GB" sz="2000" dirty="0"/>
              <a:t> associated with this request or, if there is no current session and create is true, returns a new session.</a:t>
            </a:r>
          </a:p>
          <a:p>
            <a:r>
              <a:rPr lang="en-GB" sz="2000" dirty="0"/>
              <a:t>Commonly used methods of </a:t>
            </a:r>
            <a:r>
              <a:rPr lang="en-GB" sz="2000" dirty="0" err="1"/>
              <a:t>HttpSession</a:t>
            </a:r>
            <a:r>
              <a:rPr lang="en-GB" sz="2000" dirty="0"/>
              <a:t> interface</a:t>
            </a:r>
          </a:p>
          <a:p>
            <a:r>
              <a:rPr lang="en-GB" sz="2000" b="1" dirty="0"/>
              <a:t>public String </a:t>
            </a:r>
            <a:r>
              <a:rPr lang="en-GB" sz="2000" b="1" dirty="0" err="1"/>
              <a:t>getId</a:t>
            </a:r>
            <a:r>
              <a:rPr lang="en-GB" sz="2000" b="1" dirty="0"/>
              <a:t>():</a:t>
            </a:r>
            <a:r>
              <a:rPr lang="en-GB" sz="2000" dirty="0"/>
              <a:t>Returns a string containing the unique identifier value.</a:t>
            </a:r>
          </a:p>
          <a:p>
            <a:r>
              <a:rPr lang="en-GB" sz="2000" b="1" dirty="0"/>
              <a:t>public long </a:t>
            </a:r>
            <a:r>
              <a:rPr lang="en-GB" sz="2000" b="1" dirty="0" err="1"/>
              <a:t>getCreationTime</a:t>
            </a:r>
            <a:r>
              <a:rPr lang="en-GB" sz="2000" b="1" dirty="0"/>
              <a:t>():</a:t>
            </a:r>
            <a:r>
              <a:rPr lang="en-GB" sz="2000" dirty="0"/>
              <a:t>Returns the time when this session was created, measured in milliseconds since midnight January 1, 1970 GMT.</a:t>
            </a:r>
          </a:p>
          <a:p>
            <a:r>
              <a:rPr lang="en-GB" sz="2000" b="1" dirty="0"/>
              <a:t>public long </a:t>
            </a:r>
            <a:r>
              <a:rPr lang="en-GB" sz="2000" b="1" dirty="0" err="1"/>
              <a:t>getLastAccessedTime</a:t>
            </a:r>
            <a:r>
              <a:rPr lang="en-GB" sz="2000" b="1" dirty="0"/>
              <a:t>():</a:t>
            </a:r>
            <a:r>
              <a:rPr lang="en-GB" sz="2000" dirty="0"/>
              <a:t>Returns the last time the client sent a request associated with this session, as the number of milliseconds since midnight January 1, 1970 GMT.</a:t>
            </a:r>
          </a:p>
          <a:p>
            <a:r>
              <a:rPr lang="en-GB" sz="2000" b="1" dirty="0"/>
              <a:t>public void invalidate():</a:t>
            </a:r>
            <a:r>
              <a:rPr lang="en-GB" sz="2000" dirty="0"/>
              <a:t>Invalidates this session then unbinds any objects bound to it.</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84</a:t>
            </a:fld>
            <a:endParaRPr lang="en-US"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using </a:t>
            </a:r>
            <a:r>
              <a:rPr lang="en-US" dirty="0" err="1"/>
              <a:t>HttpSession</a:t>
            </a:r>
            <a:r>
              <a:rPr lang="en-US" dirty="0"/>
              <a:t/>
            </a:r>
            <a:br>
              <a:rPr lang="en-US" dirty="0"/>
            </a:br>
            <a:endParaRPr lang="en-US" dirty="0"/>
          </a:p>
        </p:txBody>
      </p:sp>
      <p:sp>
        <p:nvSpPr>
          <p:cNvPr id="3" name="Content Placeholder 2"/>
          <p:cNvSpPr>
            <a:spLocks noGrp="1"/>
          </p:cNvSpPr>
          <p:nvPr>
            <p:ph idx="1"/>
          </p:nvPr>
        </p:nvSpPr>
        <p:spPr/>
        <p:txBody>
          <a:bodyPr/>
          <a:lstStyle/>
          <a:p>
            <a:pPr>
              <a:spcBef>
                <a:spcPts val="0"/>
              </a:spcBef>
              <a:buNone/>
            </a:pPr>
            <a:r>
              <a:rPr lang="en-US" sz="2000" dirty="0"/>
              <a:t>index.html</a:t>
            </a:r>
          </a:p>
          <a:p>
            <a:pPr>
              <a:spcBef>
                <a:spcPts val="0"/>
              </a:spcBef>
              <a:buNone/>
            </a:pPr>
            <a:r>
              <a:rPr lang="en-US" sz="2000" dirty="0"/>
              <a:t>&lt;form action="servlet1"&gt;  </a:t>
            </a:r>
          </a:p>
          <a:p>
            <a:pPr>
              <a:spcBef>
                <a:spcPts val="0"/>
              </a:spcBef>
              <a:buNone/>
            </a:pPr>
            <a:r>
              <a:rPr lang="en-US" sz="2000" dirty="0"/>
              <a:t>Name:&lt;input type="text" name="</a:t>
            </a:r>
            <a:r>
              <a:rPr lang="en-US" sz="2000" dirty="0" err="1"/>
              <a:t>userName</a:t>
            </a:r>
            <a:r>
              <a:rPr lang="en-US" sz="2000" dirty="0"/>
              <a:t>"/&gt;&lt;</a:t>
            </a:r>
            <a:r>
              <a:rPr lang="en-US" sz="2000" dirty="0" err="1"/>
              <a:t>br</a:t>
            </a:r>
            <a:r>
              <a:rPr lang="en-US" sz="2000" dirty="0"/>
              <a:t>/&gt;  </a:t>
            </a:r>
          </a:p>
          <a:p>
            <a:pPr>
              <a:spcBef>
                <a:spcPts val="0"/>
              </a:spcBef>
              <a:buNone/>
            </a:pPr>
            <a:r>
              <a:rPr lang="en-US" sz="2000" dirty="0"/>
              <a:t>&lt;input type="submit" value="go"/&gt;  </a:t>
            </a:r>
          </a:p>
          <a:p>
            <a:pPr>
              <a:spcBef>
                <a:spcPts val="0"/>
              </a:spcBef>
              <a:buNone/>
            </a:pPr>
            <a:r>
              <a:rPr lang="en-US" sz="2000" dirty="0"/>
              <a:t>&lt;/form&gt;  </a:t>
            </a:r>
          </a:p>
          <a:p>
            <a:pPr>
              <a:spcBef>
                <a:spcPts val="0"/>
              </a:spcBef>
              <a:buNone/>
            </a:pPr>
            <a:r>
              <a:rPr lang="en-US" sz="2000" dirty="0"/>
              <a:t>FirstServlet.java</a:t>
            </a:r>
          </a:p>
          <a:p>
            <a:pPr>
              <a:spcBef>
                <a:spcPts val="0"/>
              </a:spcBef>
              <a:buNone/>
            </a:pPr>
            <a:r>
              <a:rPr lang="en-US" sz="2000" b="1" dirty="0"/>
              <a:t>import</a:t>
            </a:r>
            <a:r>
              <a:rPr lang="en-US" sz="2000" dirty="0"/>
              <a:t> java.io.*;  </a:t>
            </a:r>
          </a:p>
          <a:p>
            <a:pPr>
              <a:spcBef>
                <a:spcPts val="0"/>
              </a:spcBef>
              <a:buNone/>
            </a:pPr>
            <a:r>
              <a:rPr lang="en-US" sz="2000" b="1" dirty="0"/>
              <a:t>import</a:t>
            </a:r>
            <a:r>
              <a:rPr lang="en-US" sz="2000" dirty="0"/>
              <a:t> </a:t>
            </a:r>
            <a:r>
              <a:rPr lang="en-US" sz="2000" dirty="0" err="1"/>
              <a:t>javax.servlet</a:t>
            </a:r>
            <a:r>
              <a:rPr lang="en-US" sz="2000" dirty="0"/>
              <a:t>.*;  </a:t>
            </a:r>
          </a:p>
          <a:p>
            <a:pPr>
              <a:spcBef>
                <a:spcPts val="0"/>
              </a:spcBef>
              <a:buNone/>
            </a:pPr>
            <a:r>
              <a:rPr lang="en-US" sz="2000" b="1" dirty="0"/>
              <a:t>import</a:t>
            </a:r>
            <a:r>
              <a:rPr lang="en-US" sz="2000" dirty="0"/>
              <a:t> </a:t>
            </a:r>
            <a:r>
              <a:rPr lang="en-US" sz="2000" dirty="0" err="1"/>
              <a:t>javax.servlet.http</a:t>
            </a:r>
            <a:r>
              <a:rPr lang="en-US" sz="2000" dirty="0"/>
              <a:t>.*;  </a:t>
            </a:r>
          </a:p>
          <a:p>
            <a:pPr>
              <a:spcBef>
                <a:spcPts val="0"/>
              </a:spcBef>
              <a:buNone/>
            </a:pP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FirstServlet</a:t>
            </a:r>
            <a:r>
              <a:rPr lang="en-US" sz="2000" dirty="0"/>
              <a:t> </a:t>
            </a:r>
            <a:r>
              <a:rPr lang="en-US" sz="2000" b="1" dirty="0"/>
              <a:t>extends</a:t>
            </a:r>
            <a:r>
              <a:rPr lang="en-US" sz="2000" dirty="0"/>
              <a:t> </a:t>
            </a:r>
            <a:r>
              <a:rPr lang="en-US" sz="2000" dirty="0" err="1"/>
              <a:t>HttpServlet</a:t>
            </a:r>
            <a:r>
              <a:rPr lang="en-US" sz="2000" dirty="0"/>
              <a:t> {  </a:t>
            </a:r>
          </a:p>
          <a:p>
            <a:pPr>
              <a:spcBef>
                <a:spcPts val="0"/>
              </a:spcBef>
              <a:buNone/>
            </a:pPr>
            <a:r>
              <a:rPr lang="en-US" sz="2000" dirty="0"/>
              <a:t>  </a:t>
            </a:r>
          </a:p>
          <a:p>
            <a:pPr>
              <a:spcBef>
                <a:spcPts val="0"/>
              </a:spcBef>
              <a:buNone/>
            </a:pPr>
            <a:r>
              <a:rPr lang="en-US" sz="2000" b="1" dirty="0"/>
              <a:t>public</a:t>
            </a:r>
            <a:r>
              <a:rPr lang="en-US" sz="2000" dirty="0"/>
              <a:t> </a:t>
            </a:r>
            <a:r>
              <a:rPr lang="en-US" sz="2000" b="1" dirty="0"/>
              <a:t>void</a:t>
            </a:r>
            <a:r>
              <a:rPr lang="en-US" sz="2000" dirty="0"/>
              <a:t> </a:t>
            </a:r>
            <a:r>
              <a:rPr lang="en-US" sz="2000" dirty="0" err="1"/>
              <a:t>doGet</a:t>
            </a:r>
            <a:r>
              <a:rPr lang="en-US" sz="2000" dirty="0"/>
              <a:t>(</a:t>
            </a:r>
            <a:r>
              <a:rPr lang="en-US" sz="2000" dirty="0" err="1"/>
              <a:t>HttpServletRequest</a:t>
            </a:r>
            <a:r>
              <a:rPr lang="en-US" sz="2000" dirty="0"/>
              <a:t> request, </a:t>
            </a:r>
            <a:r>
              <a:rPr lang="en-US" sz="2000" dirty="0" err="1"/>
              <a:t>HttpServletResponse</a:t>
            </a:r>
            <a:r>
              <a:rPr lang="en-US" sz="2000" dirty="0"/>
              <a:t> response){  </a:t>
            </a:r>
          </a:p>
          <a:p>
            <a:pPr>
              <a:spcBef>
                <a:spcPts val="0"/>
              </a:spcBef>
              <a:buNone/>
            </a:pPr>
            <a:r>
              <a:rPr lang="en-US" sz="2000" dirty="0"/>
              <a:t>        </a:t>
            </a:r>
            <a:r>
              <a:rPr lang="en-US" sz="2000" b="1" dirty="0"/>
              <a:t>try</a:t>
            </a:r>
            <a:r>
              <a:rPr lang="en-US" sz="2000" dirty="0"/>
              <a:t>{  </a:t>
            </a:r>
          </a:p>
          <a:p>
            <a:pPr>
              <a:spcBef>
                <a:spcPts val="0"/>
              </a:spcBef>
              <a:buNone/>
            </a:pPr>
            <a:r>
              <a:rPr lang="en-US" sz="2000" dirty="0"/>
              <a:t>  </a:t>
            </a:r>
          </a:p>
          <a:p>
            <a:pPr>
              <a:spcBef>
                <a:spcPts val="0"/>
              </a:spcBef>
              <a:buNone/>
            </a:pPr>
            <a:r>
              <a:rPr lang="en-US" sz="2000" dirty="0"/>
              <a:t>        </a:t>
            </a:r>
            <a:r>
              <a:rPr lang="en-US" sz="2000" dirty="0" err="1"/>
              <a:t>response.setContentType</a:t>
            </a:r>
            <a:r>
              <a:rPr lang="en-US" sz="2000" dirty="0"/>
              <a:t>("text/html");  </a:t>
            </a:r>
          </a:p>
          <a:p>
            <a:pPr>
              <a:spcBef>
                <a:spcPts val="0"/>
              </a:spcBef>
              <a:buNone/>
            </a:pPr>
            <a:r>
              <a:rPr lang="en-US" sz="2000" dirty="0"/>
              <a:t>        </a:t>
            </a:r>
            <a:r>
              <a:rPr lang="en-US" sz="2000" dirty="0" err="1"/>
              <a:t>PrintWriter</a:t>
            </a:r>
            <a:r>
              <a:rPr lang="en-US" sz="2000" dirty="0"/>
              <a:t> out = </a:t>
            </a:r>
            <a:r>
              <a:rPr lang="en-US" sz="2000" dirty="0" err="1"/>
              <a:t>response.getWriter</a:t>
            </a:r>
            <a:r>
              <a:rPr lang="en-US" sz="2000" dirty="0"/>
              <a:t>();  </a:t>
            </a:r>
          </a:p>
          <a:p>
            <a:pPr>
              <a:spcBef>
                <a:spcPts val="0"/>
              </a:spcBef>
              <a:buNone/>
            </a:pPr>
            <a:r>
              <a:rPr lang="en-US" sz="2000" dirty="0"/>
              <a:t>          </a:t>
            </a:r>
          </a:p>
          <a:p>
            <a:pPr>
              <a:spcBef>
                <a:spcPts val="0"/>
              </a:spcBef>
              <a:buNone/>
            </a:pPr>
            <a:r>
              <a:rPr lang="en-US" sz="2000" dirty="0"/>
              <a:t>        String n=</a:t>
            </a:r>
            <a:r>
              <a:rPr lang="en-US" sz="2000" dirty="0" err="1"/>
              <a:t>request.getParameter</a:t>
            </a:r>
            <a:r>
              <a:rPr lang="en-US" sz="2000" dirty="0"/>
              <a:t>("</a:t>
            </a:r>
            <a:r>
              <a:rPr lang="en-US" sz="2000" dirty="0" err="1"/>
              <a:t>userName</a:t>
            </a:r>
            <a:r>
              <a:rPr lang="en-US" sz="2000" dirty="0"/>
              <a:t>");  </a:t>
            </a:r>
          </a:p>
          <a:p>
            <a:pPr>
              <a:spcBef>
                <a:spcPts val="0"/>
              </a:spcBef>
              <a:buNone/>
            </a:pPr>
            <a:r>
              <a:rPr lang="en-US" sz="2000" dirty="0"/>
              <a:t>        </a:t>
            </a:r>
            <a:r>
              <a:rPr lang="en-US" sz="2000" dirty="0" err="1"/>
              <a:t>out.print</a:t>
            </a:r>
            <a:r>
              <a:rPr lang="en-US" sz="2000" dirty="0"/>
              <a:t>("Welcome "+n);  </a:t>
            </a:r>
          </a:p>
          <a:p>
            <a:pPr>
              <a:spcBef>
                <a:spcPts val="0"/>
              </a:spcBef>
              <a:buNone/>
            </a:pPr>
            <a:r>
              <a:rPr lang="en-US" sz="2000" dirty="0"/>
              <a:t>          </a:t>
            </a:r>
          </a:p>
          <a:p>
            <a:pPr>
              <a:spcBef>
                <a:spcPts val="0"/>
              </a:spcBef>
              <a:buNone/>
            </a:pPr>
            <a:r>
              <a:rPr lang="en-US" sz="2000" dirty="0"/>
              <a:t>        </a:t>
            </a:r>
            <a:r>
              <a:rPr lang="en-US" sz="2000" dirty="0" err="1"/>
              <a:t>HttpSession</a:t>
            </a:r>
            <a:r>
              <a:rPr lang="en-US" sz="2000" dirty="0"/>
              <a:t> session=</a:t>
            </a:r>
            <a:r>
              <a:rPr lang="en-US" sz="2000" dirty="0" err="1"/>
              <a:t>request.getSession</a:t>
            </a:r>
            <a:r>
              <a:rPr lang="en-US" sz="2000" dirty="0"/>
              <a:t>();  </a:t>
            </a:r>
          </a:p>
          <a:p>
            <a:pPr>
              <a:spcBef>
                <a:spcPts val="0"/>
              </a:spcBef>
              <a:buNone/>
            </a:pPr>
            <a:r>
              <a:rPr lang="en-US" sz="2000" dirty="0"/>
              <a:t>        </a:t>
            </a:r>
            <a:r>
              <a:rPr lang="en-US" sz="2000" dirty="0" err="1"/>
              <a:t>session.setAttribute</a:t>
            </a:r>
            <a:r>
              <a:rPr lang="en-US" sz="2000" dirty="0"/>
              <a:t>("</a:t>
            </a:r>
            <a:r>
              <a:rPr lang="en-US" sz="2000" dirty="0" err="1"/>
              <a:t>uname",n</a:t>
            </a:r>
            <a:r>
              <a:rPr lang="en-US" sz="2000" dirty="0"/>
              <a:t>);  </a:t>
            </a:r>
          </a:p>
          <a:p>
            <a:pPr>
              <a:spcBef>
                <a:spcPts val="0"/>
              </a:spcBef>
              <a:buNone/>
            </a:pPr>
            <a:r>
              <a:rPr lang="en-US" sz="2000" dirty="0"/>
              <a:t>  </a:t>
            </a:r>
          </a:p>
          <a:p>
            <a:pPr>
              <a:spcBef>
                <a:spcPts val="0"/>
              </a:spcBef>
              <a:buNone/>
            </a:pPr>
            <a:r>
              <a:rPr lang="en-US" sz="2000" dirty="0"/>
              <a:t>        </a:t>
            </a:r>
            <a:r>
              <a:rPr lang="en-US" sz="2000" dirty="0" err="1"/>
              <a:t>out.print</a:t>
            </a:r>
            <a:r>
              <a:rPr lang="en-US" sz="2000" dirty="0"/>
              <a:t>("&lt;a </a:t>
            </a:r>
            <a:r>
              <a:rPr lang="en-US" sz="2000" dirty="0" err="1"/>
              <a:t>href</a:t>
            </a:r>
            <a:r>
              <a:rPr lang="en-US" sz="2000" dirty="0"/>
              <a:t>='servlet2'&gt;visit&lt;/a&gt;");  </a:t>
            </a:r>
          </a:p>
          <a:p>
            <a:pPr>
              <a:spcBef>
                <a:spcPts val="0"/>
              </a:spcBef>
              <a:buNone/>
            </a:pPr>
            <a:r>
              <a:rPr lang="en-US" sz="2000" dirty="0"/>
              <a:t>                  </a:t>
            </a:r>
          </a:p>
          <a:p>
            <a:pPr>
              <a:spcBef>
                <a:spcPts val="0"/>
              </a:spcBef>
              <a:buNone/>
            </a:pPr>
            <a:r>
              <a:rPr lang="en-US" sz="2000" dirty="0"/>
              <a:t>        </a:t>
            </a:r>
            <a:r>
              <a:rPr lang="en-US" sz="2000" dirty="0" err="1"/>
              <a:t>out.close</a:t>
            </a:r>
            <a:r>
              <a:rPr lang="en-US" sz="2000" dirty="0"/>
              <a:t>();  </a:t>
            </a:r>
          </a:p>
          <a:p>
            <a:pPr>
              <a:spcBef>
                <a:spcPts val="0"/>
              </a:spcBef>
              <a:buNone/>
            </a:pPr>
            <a:r>
              <a:rPr lang="en-US" sz="2000" dirty="0"/>
              <a:t>  </a:t>
            </a:r>
          </a:p>
          <a:p>
            <a:pPr>
              <a:spcBef>
                <a:spcPts val="0"/>
              </a:spcBef>
              <a:buNone/>
            </a:pPr>
            <a:r>
              <a:rPr lang="en-US" sz="2000" dirty="0"/>
              <a:t>                }</a:t>
            </a:r>
            <a:r>
              <a:rPr lang="en-US" sz="2000" b="1" dirty="0"/>
              <a:t>catch</a:t>
            </a:r>
            <a:r>
              <a:rPr lang="en-US" sz="2000" dirty="0"/>
              <a:t>(Exception e){</a:t>
            </a:r>
            <a:r>
              <a:rPr lang="en-US" sz="2000" dirty="0" err="1"/>
              <a:t>System.out.println</a:t>
            </a:r>
            <a:r>
              <a:rPr lang="en-US" sz="2000" dirty="0"/>
              <a:t>(e);}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spcBef>
                <a:spcPts val="0"/>
              </a:spcBef>
              <a:buNone/>
            </a:pPr>
            <a:r>
              <a:rPr lang="en-US" sz="2000" dirty="0"/>
              <a:t>SecondServlet.java</a:t>
            </a:r>
          </a:p>
          <a:p>
            <a:pPr>
              <a:spcBef>
                <a:spcPts val="0"/>
              </a:spcBef>
              <a:buNone/>
            </a:pPr>
            <a:r>
              <a:rPr lang="en-US" sz="2000" b="1" dirty="0"/>
              <a:t>import</a:t>
            </a:r>
            <a:r>
              <a:rPr lang="en-US" sz="2000" dirty="0"/>
              <a:t> java.io.*;  </a:t>
            </a:r>
          </a:p>
          <a:p>
            <a:pPr>
              <a:spcBef>
                <a:spcPts val="0"/>
              </a:spcBef>
              <a:buNone/>
            </a:pPr>
            <a:r>
              <a:rPr lang="en-US" sz="2000" b="1" dirty="0"/>
              <a:t>import</a:t>
            </a:r>
            <a:r>
              <a:rPr lang="en-US" sz="2000" dirty="0"/>
              <a:t> </a:t>
            </a:r>
            <a:r>
              <a:rPr lang="en-US" sz="2000" dirty="0" err="1"/>
              <a:t>javax.servlet</a:t>
            </a:r>
            <a:r>
              <a:rPr lang="en-US" sz="2000" dirty="0"/>
              <a:t>.*;  </a:t>
            </a:r>
          </a:p>
          <a:p>
            <a:pPr>
              <a:spcBef>
                <a:spcPts val="0"/>
              </a:spcBef>
              <a:buNone/>
            </a:pPr>
            <a:r>
              <a:rPr lang="en-US" sz="2000" b="1" dirty="0"/>
              <a:t>import</a:t>
            </a:r>
            <a:r>
              <a:rPr lang="en-US" sz="2000" dirty="0"/>
              <a:t> </a:t>
            </a:r>
            <a:r>
              <a:rPr lang="en-US" sz="2000" dirty="0" err="1"/>
              <a:t>javax.servlet.http</a:t>
            </a: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SecondServlet</a:t>
            </a:r>
            <a:r>
              <a:rPr lang="en-US" sz="2000" dirty="0"/>
              <a:t> </a:t>
            </a:r>
            <a:r>
              <a:rPr lang="en-US" sz="2000" b="1" dirty="0"/>
              <a:t>extends</a:t>
            </a:r>
            <a:r>
              <a:rPr lang="en-US" sz="2000" dirty="0"/>
              <a:t> </a:t>
            </a:r>
            <a:r>
              <a:rPr lang="en-US" sz="2000" dirty="0" err="1"/>
              <a:t>HttpServlet</a:t>
            </a:r>
            <a:r>
              <a:rPr lang="en-US" sz="2000" dirty="0"/>
              <a:t> {  </a:t>
            </a:r>
          </a:p>
          <a:p>
            <a:pPr>
              <a:spcBef>
                <a:spcPts val="0"/>
              </a:spcBef>
              <a:buNone/>
            </a:pPr>
            <a:r>
              <a:rPr lang="en-US" sz="2000" dirty="0"/>
              <a:t>  </a:t>
            </a:r>
          </a:p>
          <a:p>
            <a:pPr>
              <a:spcBef>
                <a:spcPts val="0"/>
              </a:spcBef>
              <a:buNone/>
            </a:pPr>
            <a:r>
              <a:rPr lang="en-US" sz="2000" b="1" dirty="0"/>
              <a:t>public</a:t>
            </a:r>
            <a:r>
              <a:rPr lang="en-US" sz="2000" dirty="0"/>
              <a:t> </a:t>
            </a:r>
            <a:r>
              <a:rPr lang="en-US" sz="2000" b="1" dirty="0"/>
              <a:t>void</a:t>
            </a:r>
            <a:r>
              <a:rPr lang="en-US" sz="2000" dirty="0"/>
              <a:t> </a:t>
            </a:r>
            <a:r>
              <a:rPr lang="en-US" sz="2000" dirty="0" err="1"/>
              <a:t>doGet</a:t>
            </a:r>
            <a:r>
              <a:rPr lang="en-US" sz="2000" dirty="0"/>
              <a:t>(</a:t>
            </a:r>
            <a:r>
              <a:rPr lang="en-US" sz="2000" dirty="0" err="1"/>
              <a:t>HttpServletRequest</a:t>
            </a:r>
            <a:r>
              <a:rPr lang="en-US" sz="2000" dirty="0"/>
              <a:t> request, </a:t>
            </a:r>
            <a:r>
              <a:rPr lang="en-US" sz="2000" dirty="0" err="1"/>
              <a:t>HttpServletResponse</a:t>
            </a:r>
            <a:r>
              <a:rPr lang="en-US" sz="2000" dirty="0"/>
              <a:t> response)  </a:t>
            </a:r>
          </a:p>
          <a:p>
            <a:pPr>
              <a:spcBef>
                <a:spcPts val="0"/>
              </a:spcBef>
              <a:buNone/>
            </a:pPr>
            <a:r>
              <a:rPr lang="en-US" sz="2000" dirty="0"/>
              <a:t>        </a:t>
            </a:r>
            <a:r>
              <a:rPr lang="en-US" sz="2000" b="1" dirty="0"/>
              <a:t>try</a:t>
            </a:r>
            <a:r>
              <a:rPr lang="en-US" sz="2000" dirty="0"/>
              <a:t>{  </a:t>
            </a:r>
          </a:p>
          <a:p>
            <a:pPr>
              <a:spcBef>
                <a:spcPts val="0"/>
              </a:spcBef>
              <a:buNone/>
            </a:pPr>
            <a:r>
              <a:rPr lang="en-US" sz="2000" dirty="0"/>
              <a:t>  </a:t>
            </a:r>
          </a:p>
          <a:p>
            <a:pPr>
              <a:spcBef>
                <a:spcPts val="0"/>
              </a:spcBef>
              <a:buNone/>
            </a:pPr>
            <a:r>
              <a:rPr lang="en-US" sz="2000" dirty="0"/>
              <a:t>        </a:t>
            </a:r>
            <a:r>
              <a:rPr lang="en-US" sz="2000" dirty="0" err="1"/>
              <a:t>response.setContentType</a:t>
            </a:r>
            <a:r>
              <a:rPr lang="en-US" sz="2000" dirty="0"/>
              <a:t>("text/html");  </a:t>
            </a:r>
          </a:p>
          <a:p>
            <a:pPr>
              <a:spcBef>
                <a:spcPts val="0"/>
              </a:spcBef>
              <a:buNone/>
            </a:pPr>
            <a:r>
              <a:rPr lang="en-US" sz="2000" dirty="0"/>
              <a:t>        </a:t>
            </a:r>
            <a:r>
              <a:rPr lang="en-US" sz="2000" dirty="0" err="1"/>
              <a:t>PrintWriter</a:t>
            </a:r>
            <a:r>
              <a:rPr lang="en-US" sz="2000" dirty="0"/>
              <a:t> out = </a:t>
            </a:r>
            <a:r>
              <a:rPr lang="en-US" sz="2000" dirty="0" err="1"/>
              <a:t>response.getWriter</a:t>
            </a:r>
            <a:r>
              <a:rPr lang="en-US" sz="2000" dirty="0"/>
              <a:t>();  </a:t>
            </a:r>
          </a:p>
          <a:p>
            <a:pPr>
              <a:spcBef>
                <a:spcPts val="0"/>
              </a:spcBef>
              <a:buNone/>
            </a:pPr>
            <a:r>
              <a:rPr lang="en-US" sz="2000" dirty="0"/>
              <a:t>          </a:t>
            </a:r>
          </a:p>
          <a:p>
            <a:pPr>
              <a:spcBef>
                <a:spcPts val="0"/>
              </a:spcBef>
              <a:buNone/>
            </a:pPr>
            <a:r>
              <a:rPr lang="en-US" sz="2000" dirty="0"/>
              <a:t>        </a:t>
            </a:r>
            <a:r>
              <a:rPr lang="en-US" sz="2000" dirty="0" err="1"/>
              <a:t>HttpSession</a:t>
            </a:r>
            <a:r>
              <a:rPr lang="en-US" sz="2000" dirty="0"/>
              <a:t> session=</a:t>
            </a:r>
            <a:r>
              <a:rPr lang="en-US" sz="2000" dirty="0" err="1"/>
              <a:t>request.getSession</a:t>
            </a:r>
            <a:r>
              <a:rPr lang="en-US" sz="2000" dirty="0"/>
              <a:t>(</a:t>
            </a:r>
            <a:r>
              <a:rPr lang="en-US" sz="2000" b="1" dirty="0"/>
              <a:t>false</a:t>
            </a:r>
            <a:r>
              <a:rPr lang="en-US" sz="2000" dirty="0"/>
              <a:t>);  </a:t>
            </a:r>
          </a:p>
          <a:p>
            <a:pPr>
              <a:spcBef>
                <a:spcPts val="0"/>
              </a:spcBef>
              <a:buNone/>
            </a:pPr>
            <a:r>
              <a:rPr lang="en-US" sz="2000" dirty="0"/>
              <a:t>        String n=(String)</a:t>
            </a:r>
            <a:r>
              <a:rPr lang="en-US" sz="2000" dirty="0" err="1"/>
              <a:t>session.getAttribute</a:t>
            </a:r>
            <a:r>
              <a:rPr lang="en-US" sz="2000" dirty="0"/>
              <a:t>("</a:t>
            </a:r>
            <a:r>
              <a:rPr lang="en-US" sz="2000" dirty="0" err="1"/>
              <a:t>uname</a:t>
            </a:r>
            <a:r>
              <a:rPr lang="en-US" sz="2000" dirty="0"/>
              <a:t>");  </a:t>
            </a:r>
          </a:p>
          <a:p>
            <a:pPr>
              <a:spcBef>
                <a:spcPts val="0"/>
              </a:spcBef>
              <a:buNone/>
            </a:pPr>
            <a:r>
              <a:rPr lang="en-US" sz="2000" dirty="0"/>
              <a:t>        </a:t>
            </a:r>
            <a:r>
              <a:rPr lang="en-US" sz="2000" dirty="0" err="1"/>
              <a:t>out.print</a:t>
            </a:r>
            <a:r>
              <a:rPr lang="en-US" sz="2000" dirty="0"/>
              <a:t>("Hello "+n);  </a:t>
            </a:r>
          </a:p>
          <a:p>
            <a:pPr>
              <a:spcBef>
                <a:spcPts val="0"/>
              </a:spcBef>
              <a:buNone/>
            </a:pPr>
            <a:r>
              <a:rPr lang="en-US" sz="2000" dirty="0"/>
              <a:t>  </a:t>
            </a:r>
          </a:p>
          <a:p>
            <a:pPr>
              <a:spcBef>
                <a:spcPts val="0"/>
              </a:spcBef>
              <a:buNone/>
            </a:pPr>
            <a:r>
              <a:rPr lang="en-US" sz="2000" dirty="0"/>
              <a:t>        </a:t>
            </a:r>
            <a:r>
              <a:rPr lang="en-US" sz="2000" dirty="0" err="1"/>
              <a:t>out.close</a:t>
            </a:r>
            <a:r>
              <a:rPr lang="en-US" sz="2000" dirty="0"/>
              <a:t>();  </a:t>
            </a:r>
          </a:p>
          <a:p>
            <a:pPr>
              <a:spcBef>
                <a:spcPts val="0"/>
              </a:spcBef>
              <a:buNone/>
            </a:pPr>
            <a:r>
              <a:rPr lang="en-US" sz="2000" dirty="0"/>
              <a:t>  </a:t>
            </a:r>
          </a:p>
          <a:p>
            <a:pPr>
              <a:spcBef>
                <a:spcPts val="0"/>
              </a:spcBef>
              <a:buNone/>
            </a:pPr>
            <a:r>
              <a:rPr lang="en-US" sz="2000" dirty="0"/>
              <a:t>                }</a:t>
            </a:r>
            <a:r>
              <a:rPr lang="en-US" sz="2000" b="1" dirty="0"/>
              <a:t>catch</a:t>
            </a:r>
            <a:r>
              <a:rPr lang="en-US" sz="2000" dirty="0"/>
              <a:t>(Exception e){</a:t>
            </a:r>
            <a:r>
              <a:rPr lang="en-US" sz="2000" dirty="0" err="1"/>
              <a:t>System.out.println</a:t>
            </a:r>
            <a:r>
              <a:rPr lang="en-US" sz="2000" dirty="0"/>
              <a:t>(e);}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spcBef>
                <a:spcPts val="0"/>
              </a:spcBef>
              <a:buNone/>
            </a:pPr>
            <a:r>
              <a:rPr lang="en-US" sz="2000" dirty="0"/>
              <a:t>}  </a:t>
            </a:r>
          </a:p>
          <a:p>
            <a:pPr>
              <a:spcBef>
                <a:spcPts val="0"/>
              </a:spcBef>
              <a:buNone/>
            </a:pPr>
            <a:r>
              <a:rPr lang="en-US" sz="2000" dirty="0"/>
              <a:t>web.xml</a:t>
            </a:r>
          </a:p>
          <a:p>
            <a:pPr>
              <a:spcBef>
                <a:spcPts val="0"/>
              </a:spcBef>
              <a:buNone/>
            </a:pPr>
            <a:r>
              <a:rPr lang="en-US" sz="2000" dirty="0"/>
              <a:t>&lt;web-app&gt;  </a:t>
            </a:r>
          </a:p>
          <a:p>
            <a:pPr>
              <a:spcBef>
                <a:spcPts val="0"/>
              </a:spcBef>
              <a:buNone/>
            </a:pPr>
            <a:r>
              <a:rPr lang="en-US" sz="2000" dirty="0"/>
              <a:t>  </a:t>
            </a:r>
          </a:p>
          <a:p>
            <a:pPr>
              <a:spcBef>
                <a:spcPts val="0"/>
              </a:spcBef>
              <a:buNone/>
            </a:pPr>
            <a:r>
              <a:rPr lang="en-US" sz="2000" dirty="0"/>
              <a:t>&lt;</a:t>
            </a:r>
            <a:r>
              <a:rPr lang="en-US" sz="2000" dirty="0" err="1"/>
              <a:t>servlet</a:t>
            </a:r>
            <a:r>
              <a:rPr lang="en-US" sz="2000" dirty="0"/>
              <a:t>&gt;  </a:t>
            </a:r>
          </a:p>
          <a:p>
            <a:pPr>
              <a:spcBef>
                <a:spcPts val="0"/>
              </a:spcBef>
              <a:buNone/>
            </a:pPr>
            <a:r>
              <a:rPr lang="en-US" sz="2000" dirty="0"/>
              <a:t>&lt;</a:t>
            </a:r>
            <a:r>
              <a:rPr lang="en-US" sz="2000" dirty="0" err="1"/>
              <a:t>servlet</a:t>
            </a:r>
            <a:r>
              <a:rPr lang="en-US" sz="2000" dirty="0"/>
              <a:t>-name&gt;s1&lt;/</a:t>
            </a:r>
            <a:r>
              <a:rPr lang="en-US" sz="2000" dirty="0" err="1"/>
              <a:t>servlet</a:t>
            </a:r>
            <a:r>
              <a:rPr lang="en-US" sz="2000" dirty="0"/>
              <a:t>-name&gt;  </a:t>
            </a:r>
          </a:p>
          <a:p>
            <a:pPr>
              <a:spcBef>
                <a:spcPts val="0"/>
              </a:spcBef>
              <a:buNone/>
            </a:pPr>
            <a:r>
              <a:rPr lang="en-US" sz="2000" dirty="0"/>
              <a:t>&lt;</a:t>
            </a:r>
            <a:r>
              <a:rPr lang="en-US" sz="2000" dirty="0" err="1"/>
              <a:t>servlet</a:t>
            </a:r>
            <a:r>
              <a:rPr lang="en-US" sz="2000" dirty="0"/>
              <a:t>-</a:t>
            </a:r>
            <a:r>
              <a:rPr lang="en-US" sz="2000" b="1" dirty="0"/>
              <a:t>class</a:t>
            </a:r>
            <a:r>
              <a:rPr lang="en-US" sz="2000" dirty="0"/>
              <a:t>&gt;</a:t>
            </a:r>
            <a:r>
              <a:rPr lang="en-US" sz="2000" dirty="0" err="1"/>
              <a:t>FirstServlet</a:t>
            </a:r>
            <a:r>
              <a:rPr lang="en-US" sz="2000" dirty="0"/>
              <a:t>&lt;/</a:t>
            </a:r>
            <a:r>
              <a:rPr lang="en-US" sz="2000" dirty="0" err="1"/>
              <a:t>servlet</a:t>
            </a:r>
            <a:r>
              <a:rPr lang="en-US" sz="2000" dirty="0"/>
              <a:t>-</a:t>
            </a:r>
            <a:r>
              <a:rPr lang="en-US" sz="2000" b="1" dirty="0"/>
              <a:t>class</a:t>
            </a:r>
            <a:r>
              <a:rPr lang="en-US" sz="2000" dirty="0"/>
              <a:t>&gt;  </a:t>
            </a:r>
          </a:p>
          <a:p>
            <a:pPr>
              <a:spcBef>
                <a:spcPts val="0"/>
              </a:spcBef>
              <a:buNone/>
            </a:pPr>
            <a:r>
              <a:rPr lang="en-US" sz="2000" dirty="0"/>
              <a:t>&lt;/</a:t>
            </a:r>
            <a:r>
              <a:rPr lang="en-US" sz="2000" dirty="0" err="1"/>
              <a:t>servlet</a:t>
            </a:r>
            <a:r>
              <a:rPr lang="en-US" sz="2000" dirty="0"/>
              <a:t>&gt;  </a:t>
            </a:r>
          </a:p>
          <a:p>
            <a:pPr>
              <a:spcBef>
                <a:spcPts val="0"/>
              </a:spcBef>
              <a:buNone/>
            </a:pPr>
            <a:r>
              <a:rPr lang="en-US" sz="2000" dirty="0"/>
              <a:t>  </a:t>
            </a:r>
          </a:p>
          <a:p>
            <a:pPr>
              <a:spcBef>
                <a:spcPts val="0"/>
              </a:spcBef>
              <a:buNone/>
            </a:pPr>
            <a:r>
              <a:rPr lang="en-US" sz="2000" dirty="0"/>
              <a:t>&lt;</a:t>
            </a:r>
            <a:r>
              <a:rPr lang="en-US" sz="2000" dirty="0" err="1"/>
              <a:t>servlet</a:t>
            </a:r>
            <a:r>
              <a:rPr lang="en-US" sz="2000" dirty="0"/>
              <a:t>-mapping&gt;  </a:t>
            </a:r>
          </a:p>
          <a:p>
            <a:pPr>
              <a:spcBef>
                <a:spcPts val="0"/>
              </a:spcBef>
              <a:buNone/>
            </a:pPr>
            <a:r>
              <a:rPr lang="en-US" sz="2000" dirty="0"/>
              <a:t>&lt;</a:t>
            </a:r>
            <a:r>
              <a:rPr lang="en-US" sz="2000" dirty="0" err="1"/>
              <a:t>servlet</a:t>
            </a:r>
            <a:r>
              <a:rPr lang="en-US" sz="2000" dirty="0"/>
              <a:t>-name&gt;s1&lt;/</a:t>
            </a:r>
            <a:r>
              <a:rPr lang="en-US" sz="2000" dirty="0" err="1"/>
              <a:t>servlet</a:t>
            </a:r>
            <a:r>
              <a:rPr lang="en-US" sz="2000" dirty="0"/>
              <a:t>-name&gt;  </a:t>
            </a:r>
          </a:p>
          <a:p>
            <a:pPr>
              <a:spcBef>
                <a:spcPts val="0"/>
              </a:spcBef>
              <a:buNone/>
            </a:pPr>
            <a:r>
              <a:rPr lang="en-US" sz="2000" dirty="0"/>
              <a:t>&lt;</a:t>
            </a:r>
            <a:r>
              <a:rPr lang="en-US" sz="2000" dirty="0" err="1"/>
              <a:t>url</a:t>
            </a:r>
            <a:r>
              <a:rPr lang="en-US" sz="2000" dirty="0"/>
              <a:t>-pattern&gt;/servlet1&lt;/</a:t>
            </a:r>
            <a:r>
              <a:rPr lang="en-US" sz="2000" dirty="0" err="1"/>
              <a:t>url</a:t>
            </a:r>
            <a:r>
              <a:rPr lang="en-US" sz="2000" dirty="0"/>
              <a:t>-pattern&gt;  </a:t>
            </a:r>
          </a:p>
          <a:p>
            <a:pPr>
              <a:spcBef>
                <a:spcPts val="0"/>
              </a:spcBef>
              <a:buNone/>
            </a:pPr>
            <a:r>
              <a:rPr lang="en-US" sz="2000" dirty="0"/>
              <a:t>&lt;/</a:t>
            </a:r>
            <a:r>
              <a:rPr lang="en-US" sz="2000" dirty="0" err="1"/>
              <a:t>servlet</a:t>
            </a:r>
            <a:r>
              <a:rPr lang="en-US" sz="2000" dirty="0"/>
              <a:t>-mapping&gt;  </a:t>
            </a:r>
          </a:p>
          <a:p>
            <a:pPr>
              <a:spcBef>
                <a:spcPts val="0"/>
              </a:spcBef>
              <a:buNone/>
            </a:pPr>
            <a:r>
              <a:rPr lang="en-US" sz="2000" dirty="0"/>
              <a:t>  </a:t>
            </a:r>
          </a:p>
          <a:p>
            <a:pPr>
              <a:spcBef>
                <a:spcPts val="0"/>
              </a:spcBef>
              <a:buNone/>
            </a:pPr>
            <a:r>
              <a:rPr lang="en-US" sz="2000" dirty="0"/>
              <a:t>&lt;</a:t>
            </a:r>
            <a:r>
              <a:rPr lang="en-US" sz="2000" dirty="0" err="1"/>
              <a:t>servlet</a:t>
            </a:r>
            <a:r>
              <a:rPr lang="en-US" sz="2000" dirty="0"/>
              <a:t>&gt;  </a:t>
            </a:r>
          </a:p>
          <a:p>
            <a:pPr>
              <a:spcBef>
                <a:spcPts val="0"/>
              </a:spcBef>
              <a:buNone/>
            </a:pPr>
            <a:r>
              <a:rPr lang="en-US" sz="2000" dirty="0"/>
              <a:t>&lt;</a:t>
            </a:r>
            <a:r>
              <a:rPr lang="en-US" sz="2000" dirty="0" err="1"/>
              <a:t>servlet</a:t>
            </a:r>
            <a:r>
              <a:rPr lang="en-US" sz="2000" dirty="0"/>
              <a:t>-name&gt;s2&lt;/</a:t>
            </a:r>
            <a:r>
              <a:rPr lang="en-US" sz="2000" dirty="0" err="1"/>
              <a:t>servlet</a:t>
            </a:r>
            <a:r>
              <a:rPr lang="en-US" sz="2000" dirty="0"/>
              <a:t>-name&gt;  </a:t>
            </a:r>
          </a:p>
          <a:p>
            <a:pPr>
              <a:spcBef>
                <a:spcPts val="0"/>
              </a:spcBef>
              <a:buNone/>
            </a:pPr>
            <a:r>
              <a:rPr lang="en-US" sz="2000" dirty="0"/>
              <a:t>&lt;</a:t>
            </a:r>
            <a:r>
              <a:rPr lang="en-US" sz="2000" dirty="0" err="1"/>
              <a:t>servlet</a:t>
            </a:r>
            <a:r>
              <a:rPr lang="en-US" sz="2000" dirty="0"/>
              <a:t>-</a:t>
            </a:r>
            <a:r>
              <a:rPr lang="en-US" sz="2000" b="1" dirty="0"/>
              <a:t>class</a:t>
            </a:r>
            <a:r>
              <a:rPr lang="en-US" sz="2000" dirty="0"/>
              <a:t>&gt;</a:t>
            </a:r>
            <a:r>
              <a:rPr lang="en-US" sz="2000" dirty="0" err="1"/>
              <a:t>SecondServlet</a:t>
            </a:r>
            <a:r>
              <a:rPr lang="en-US" sz="2000" dirty="0"/>
              <a:t>&lt;/</a:t>
            </a:r>
            <a:r>
              <a:rPr lang="en-US" sz="2000" dirty="0" err="1"/>
              <a:t>servlet</a:t>
            </a:r>
            <a:r>
              <a:rPr lang="en-US" sz="2000" dirty="0"/>
              <a:t>-</a:t>
            </a:r>
            <a:r>
              <a:rPr lang="en-US" sz="2000" b="1" dirty="0"/>
              <a:t>class</a:t>
            </a:r>
            <a:r>
              <a:rPr lang="en-US" sz="2000" dirty="0"/>
              <a:t>&gt;  </a:t>
            </a:r>
          </a:p>
          <a:p>
            <a:pPr>
              <a:spcBef>
                <a:spcPts val="0"/>
              </a:spcBef>
              <a:buNone/>
            </a:pPr>
            <a:r>
              <a:rPr lang="en-US" sz="2000" dirty="0"/>
              <a:t>&lt;/</a:t>
            </a:r>
            <a:r>
              <a:rPr lang="en-US" sz="2000" dirty="0" err="1"/>
              <a:t>servlet</a:t>
            </a:r>
            <a:r>
              <a:rPr lang="en-US" sz="2000" dirty="0"/>
              <a:t>&gt;  </a:t>
            </a:r>
          </a:p>
          <a:p>
            <a:pPr>
              <a:spcBef>
                <a:spcPts val="0"/>
              </a:spcBef>
              <a:buNone/>
            </a:pPr>
            <a:r>
              <a:rPr lang="en-US" sz="2000" dirty="0"/>
              <a:t>  </a:t>
            </a:r>
          </a:p>
          <a:p>
            <a:pPr>
              <a:spcBef>
                <a:spcPts val="0"/>
              </a:spcBef>
              <a:buNone/>
            </a:pPr>
            <a:r>
              <a:rPr lang="en-US" sz="2000" dirty="0"/>
              <a:t>&lt;</a:t>
            </a:r>
            <a:r>
              <a:rPr lang="en-US" sz="2000" dirty="0" err="1"/>
              <a:t>servlet</a:t>
            </a:r>
            <a:r>
              <a:rPr lang="en-US" sz="2000" dirty="0"/>
              <a:t>-mapping&gt;  </a:t>
            </a:r>
          </a:p>
          <a:p>
            <a:pPr>
              <a:spcBef>
                <a:spcPts val="0"/>
              </a:spcBef>
              <a:buNone/>
            </a:pPr>
            <a:r>
              <a:rPr lang="en-US" sz="2000" dirty="0"/>
              <a:t>&lt;</a:t>
            </a:r>
            <a:r>
              <a:rPr lang="en-US" sz="2000" dirty="0" err="1"/>
              <a:t>servlet</a:t>
            </a:r>
            <a:r>
              <a:rPr lang="en-US" sz="2000" dirty="0"/>
              <a:t>-name&gt;s2&lt;/</a:t>
            </a:r>
            <a:r>
              <a:rPr lang="en-US" sz="2000" dirty="0" err="1"/>
              <a:t>servlet</a:t>
            </a:r>
            <a:r>
              <a:rPr lang="en-US" sz="2000" dirty="0"/>
              <a:t>-name&gt;  </a:t>
            </a:r>
          </a:p>
          <a:p>
            <a:pPr>
              <a:spcBef>
                <a:spcPts val="0"/>
              </a:spcBef>
              <a:buNone/>
            </a:pPr>
            <a:r>
              <a:rPr lang="en-US" sz="2000" dirty="0"/>
              <a:t>&lt;</a:t>
            </a:r>
            <a:r>
              <a:rPr lang="en-US" sz="2000" dirty="0" err="1"/>
              <a:t>url</a:t>
            </a:r>
            <a:r>
              <a:rPr lang="en-US" sz="2000" dirty="0"/>
              <a:t>-pattern&gt;/servlet2&lt;/</a:t>
            </a:r>
            <a:r>
              <a:rPr lang="en-US" sz="2000" dirty="0" err="1"/>
              <a:t>url</a:t>
            </a:r>
            <a:r>
              <a:rPr lang="en-US" sz="2000" dirty="0"/>
              <a:t>-pattern&gt;  </a:t>
            </a:r>
          </a:p>
          <a:p>
            <a:pPr>
              <a:spcBef>
                <a:spcPts val="0"/>
              </a:spcBef>
              <a:buNone/>
            </a:pPr>
            <a:r>
              <a:rPr lang="en-US" sz="2000" dirty="0"/>
              <a:t>&lt;/</a:t>
            </a:r>
            <a:r>
              <a:rPr lang="en-US" sz="2000" dirty="0" err="1"/>
              <a:t>servlet</a:t>
            </a:r>
            <a:r>
              <a:rPr lang="en-US" sz="2000" dirty="0"/>
              <a:t>-mapping&gt;  </a:t>
            </a:r>
          </a:p>
          <a:p>
            <a:pPr>
              <a:spcBef>
                <a:spcPts val="0"/>
              </a:spcBef>
              <a:buNone/>
            </a:pPr>
            <a:r>
              <a:rPr lang="en-US" sz="2000" dirty="0"/>
              <a:t>  </a:t>
            </a:r>
          </a:p>
          <a:p>
            <a:pPr>
              <a:spcBef>
                <a:spcPts val="0"/>
              </a:spcBef>
              <a:buNone/>
            </a:pPr>
            <a:r>
              <a:rPr lang="en-US" sz="2000" dirty="0"/>
              <a:t>&lt;/web-app&gt;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85</a:t>
            </a:fld>
            <a:endParaRPr lang="en-US"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849297"/>
          </a:xfrm>
        </p:spPr>
        <p:txBody>
          <a:bodyPr/>
          <a:lstStyle/>
          <a:p>
            <a:pPr algn="ctr"/>
            <a:r>
              <a:rPr lang="en-GB" dirty="0"/>
              <a:t>JSP</a:t>
            </a:r>
            <a:endParaRPr lang="en-US" dirty="0"/>
          </a:p>
        </p:txBody>
      </p:sp>
      <p:sp>
        <p:nvSpPr>
          <p:cNvPr id="5" name="Content Placeholder 4"/>
          <p:cNvSpPr>
            <a:spLocks noGrp="1"/>
          </p:cNvSpPr>
          <p:nvPr>
            <p:ph idx="1"/>
          </p:nvPr>
        </p:nvSpPr>
        <p:spPr>
          <a:xfrm>
            <a:off x="838200" y="1285860"/>
            <a:ext cx="10515600" cy="4500595"/>
          </a:xfrm>
        </p:spPr>
        <p:txBody>
          <a:bodyPr/>
          <a:lstStyle/>
          <a:p>
            <a:r>
              <a:rPr lang="en-GB" sz="1800" b="1" dirty="0"/>
              <a:t>JSP </a:t>
            </a:r>
            <a:r>
              <a:rPr lang="en-GB" sz="1800" dirty="0"/>
              <a:t> is a technology</a:t>
            </a:r>
          </a:p>
          <a:p>
            <a:r>
              <a:rPr lang="en-GB" sz="1800" dirty="0"/>
              <a:t>used to create web application just like </a:t>
            </a:r>
            <a:r>
              <a:rPr lang="en-GB" sz="1800" dirty="0" err="1"/>
              <a:t>Servlet</a:t>
            </a:r>
            <a:r>
              <a:rPr lang="en-GB" sz="1800" dirty="0"/>
              <a:t> technology. </a:t>
            </a:r>
          </a:p>
          <a:p>
            <a:r>
              <a:rPr lang="en-GB" sz="1800" dirty="0"/>
              <a:t>It can be thought of as an extension to </a:t>
            </a:r>
            <a:r>
              <a:rPr lang="en-GB" sz="1800" dirty="0" err="1"/>
              <a:t>Servlet</a:t>
            </a:r>
            <a:r>
              <a:rPr lang="en-GB" sz="1800" dirty="0"/>
              <a:t> because it provides more functionality than </a:t>
            </a:r>
            <a:r>
              <a:rPr lang="en-GB" sz="1800" dirty="0" err="1"/>
              <a:t>servlet</a:t>
            </a:r>
            <a:r>
              <a:rPr lang="en-GB" sz="1800" dirty="0"/>
              <a:t> such as expression language, JSTL, etc.</a:t>
            </a:r>
          </a:p>
          <a:p>
            <a:r>
              <a:rPr lang="en-GB" sz="1800" dirty="0"/>
              <a:t>A JSP page consists of HTML tags and JSP tags. </a:t>
            </a:r>
          </a:p>
          <a:p>
            <a:r>
              <a:rPr lang="en-GB" sz="1800" dirty="0"/>
              <a:t>The JSP pages are easier to maintain than </a:t>
            </a:r>
            <a:r>
              <a:rPr lang="en-GB" sz="1800" dirty="0" err="1"/>
              <a:t>Servlet</a:t>
            </a:r>
            <a:r>
              <a:rPr lang="en-GB" sz="1800" dirty="0"/>
              <a:t> because we can separate designing and development.</a:t>
            </a:r>
          </a:p>
          <a:p>
            <a:r>
              <a:rPr lang="en-GB" sz="1800" dirty="0"/>
              <a:t> It provides some additional features such as Expression Language, Custom Tags, etc.</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86</a:t>
            </a:fld>
            <a:endParaRPr lang="en-US" altLang="en-US"/>
          </a:p>
        </p:txBody>
      </p:sp>
    </p:spTree>
    <p:extLst>
      <p:ext uri="{BB962C8B-B14F-4D97-AF65-F5344CB8AC3E}">
        <p14:creationId xmlns:p14="http://schemas.microsoft.com/office/powerpoint/2010/main" val="62522866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of JSP over </a:t>
            </a:r>
            <a:r>
              <a:rPr lang="en-GB" dirty="0" err="1"/>
              <a:t>Servlet</a:t>
            </a:r>
            <a:r>
              <a:rPr lang="en-GB" u="sng" dirty="0"/>
              <a:t/>
            </a:r>
            <a:br>
              <a:rPr lang="en-GB" u="sng" dirty="0"/>
            </a:br>
            <a:endParaRPr lang="en-US" dirty="0"/>
          </a:p>
        </p:txBody>
      </p:sp>
      <p:sp>
        <p:nvSpPr>
          <p:cNvPr id="3" name="Content Placeholder 2"/>
          <p:cNvSpPr>
            <a:spLocks noGrp="1"/>
          </p:cNvSpPr>
          <p:nvPr>
            <p:ph idx="1"/>
          </p:nvPr>
        </p:nvSpPr>
        <p:spPr>
          <a:xfrm>
            <a:off x="838200" y="1214422"/>
            <a:ext cx="10515600" cy="4962541"/>
          </a:xfrm>
        </p:spPr>
        <p:txBody>
          <a:bodyPr/>
          <a:lstStyle/>
          <a:p>
            <a:pPr>
              <a:buNone/>
            </a:pPr>
            <a:r>
              <a:rPr lang="en-GB" dirty="0"/>
              <a:t>1) Extension to </a:t>
            </a:r>
            <a:r>
              <a:rPr lang="en-GB" dirty="0" err="1"/>
              <a:t>Servlet</a:t>
            </a:r>
            <a:endParaRPr lang="en-GB" dirty="0"/>
          </a:p>
          <a:p>
            <a:r>
              <a:rPr lang="en-GB" dirty="0"/>
              <a:t>JSP technology is the extension to </a:t>
            </a:r>
            <a:r>
              <a:rPr lang="en-GB" dirty="0" err="1"/>
              <a:t>Servlet</a:t>
            </a:r>
            <a:r>
              <a:rPr lang="en-GB" dirty="0"/>
              <a:t> technology. We can use all the features of the </a:t>
            </a:r>
            <a:r>
              <a:rPr lang="en-GB" dirty="0" err="1"/>
              <a:t>Servlet</a:t>
            </a:r>
            <a:r>
              <a:rPr lang="en-GB" dirty="0"/>
              <a:t> in JSP. In addition to, we can use implicit objects, predefined tags, expression language and Custom tags in JSP, that makes JSP development easy.</a:t>
            </a:r>
          </a:p>
          <a:p>
            <a:r>
              <a:rPr lang="en-GB" dirty="0"/>
              <a:t>2) Easy to maintain</a:t>
            </a:r>
          </a:p>
          <a:p>
            <a:r>
              <a:rPr lang="en-GB" dirty="0"/>
              <a:t>JSP can be easily managed because we can easily separate our business logic with presentation logic. In </a:t>
            </a:r>
            <a:r>
              <a:rPr lang="en-GB" dirty="0" err="1"/>
              <a:t>Servlet</a:t>
            </a:r>
            <a:r>
              <a:rPr lang="en-GB" dirty="0"/>
              <a:t> technology, we mix our business logic with the presentation logic.</a:t>
            </a:r>
          </a:p>
          <a:p>
            <a:r>
              <a:rPr lang="en-GB" dirty="0"/>
              <a:t>3) Fast Development: No need to recompile and redeploy</a:t>
            </a:r>
          </a:p>
          <a:p>
            <a:r>
              <a:rPr lang="en-GB" dirty="0"/>
              <a:t>If JSP page is modified, we don't need to recompile and redeploy the project. The </a:t>
            </a:r>
            <a:r>
              <a:rPr lang="en-GB" dirty="0" err="1"/>
              <a:t>Servlet</a:t>
            </a:r>
            <a:r>
              <a:rPr lang="en-GB" dirty="0"/>
              <a:t> code needs to be updated and recompiled if we have to change the look and feel of the application.</a:t>
            </a:r>
          </a:p>
          <a:p>
            <a:r>
              <a:rPr lang="en-GB" dirty="0"/>
              <a:t>4) Less code than </a:t>
            </a:r>
            <a:r>
              <a:rPr lang="en-GB" dirty="0" err="1"/>
              <a:t>Servlet</a:t>
            </a:r>
            <a:endParaRPr lang="en-GB" dirty="0"/>
          </a:p>
          <a:p>
            <a:r>
              <a:rPr lang="en-GB" dirty="0"/>
              <a:t>In JSP, we can use many tags such as action tags, JSTL, custom tags, etc. that reduces the code. Moreover, we can use EL, implicit objects, etc.</a:t>
            </a:r>
          </a:p>
          <a:p>
            <a:pPr>
              <a:buNone/>
            </a:pPr>
            <a:r>
              <a:rPr lang="en-GB" dirty="0"/>
              <a:t/>
            </a:r>
            <a:br>
              <a:rPr lang="en-GB" dirty="0"/>
            </a:br>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87</a:t>
            </a:fld>
            <a:endParaRPr lang="en-US"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a:t>Lifecycle of a JSP Page</a:t>
            </a:r>
          </a:p>
        </p:txBody>
      </p:sp>
      <p:sp>
        <p:nvSpPr>
          <p:cNvPr id="3" name="Content Placeholder 2"/>
          <p:cNvSpPr>
            <a:spLocks noGrp="1"/>
          </p:cNvSpPr>
          <p:nvPr>
            <p:ph idx="1"/>
          </p:nvPr>
        </p:nvSpPr>
        <p:spPr>
          <a:xfrm>
            <a:off x="838200" y="1142984"/>
            <a:ext cx="10515600" cy="5033979"/>
          </a:xfrm>
        </p:spPr>
        <p:txBody>
          <a:bodyPr/>
          <a:lstStyle/>
          <a:p>
            <a:r>
              <a:rPr lang="en-GB" sz="2000" dirty="0"/>
              <a:t>The JSP pages follow these phases:</a:t>
            </a:r>
          </a:p>
          <a:p>
            <a:r>
              <a:rPr lang="en-GB" sz="2000" dirty="0"/>
              <a:t>Translation of JSP Page</a:t>
            </a:r>
          </a:p>
          <a:p>
            <a:r>
              <a:rPr lang="en-GB" sz="2000" dirty="0"/>
              <a:t>Compilation of JSP Page</a:t>
            </a:r>
          </a:p>
          <a:p>
            <a:r>
              <a:rPr lang="en-GB" sz="2000" dirty="0" err="1"/>
              <a:t>Classloading</a:t>
            </a:r>
            <a:r>
              <a:rPr lang="en-GB" sz="2000" dirty="0"/>
              <a:t> (the </a:t>
            </a:r>
            <a:r>
              <a:rPr lang="en-GB" sz="2000" dirty="0" err="1"/>
              <a:t>classloader</a:t>
            </a:r>
            <a:r>
              <a:rPr lang="en-GB" sz="2000" dirty="0"/>
              <a:t> loads class file)</a:t>
            </a:r>
          </a:p>
          <a:p>
            <a:r>
              <a:rPr lang="en-GB" sz="2000" dirty="0"/>
              <a:t>Instantiation (Object of the Generated </a:t>
            </a:r>
            <a:r>
              <a:rPr lang="en-GB" sz="2000" dirty="0" err="1"/>
              <a:t>Servlet</a:t>
            </a:r>
            <a:r>
              <a:rPr lang="en-GB" sz="2000" dirty="0"/>
              <a:t> is created).</a:t>
            </a:r>
          </a:p>
          <a:p>
            <a:r>
              <a:rPr lang="en-GB" sz="2000" dirty="0"/>
              <a:t>Initialization ( the container invokes </a:t>
            </a:r>
            <a:r>
              <a:rPr lang="en-GB" sz="2000" dirty="0" err="1"/>
              <a:t>jspInit</a:t>
            </a:r>
            <a:r>
              <a:rPr lang="en-GB" sz="2000" dirty="0"/>
              <a:t>() method).</a:t>
            </a:r>
          </a:p>
          <a:p>
            <a:r>
              <a:rPr lang="en-GB" sz="2000" dirty="0"/>
              <a:t>Request processing ( the container invokes _</a:t>
            </a:r>
            <a:r>
              <a:rPr lang="en-GB" sz="2000" dirty="0" err="1"/>
              <a:t>jspService</a:t>
            </a:r>
            <a:r>
              <a:rPr lang="en-GB" sz="2000" dirty="0"/>
              <a:t>() method).</a:t>
            </a:r>
          </a:p>
          <a:p>
            <a:r>
              <a:rPr lang="en-GB" sz="2000" dirty="0"/>
              <a:t>Destroy ( the container invokes </a:t>
            </a:r>
            <a:r>
              <a:rPr lang="en-GB" sz="2000" dirty="0" err="1"/>
              <a:t>jspDestroy</a:t>
            </a:r>
            <a:r>
              <a:rPr lang="en-GB" sz="2000" dirty="0"/>
              <a:t>() method).</a:t>
            </a:r>
          </a:p>
          <a:p>
            <a:r>
              <a:rPr lang="en-GB" sz="2000" dirty="0"/>
              <a:t>Note: </a:t>
            </a:r>
            <a:r>
              <a:rPr lang="en-GB" sz="2000" dirty="0" err="1"/>
              <a:t>jspInit</a:t>
            </a:r>
            <a:r>
              <a:rPr lang="en-GB" sz="2000" dirty="0"/>
              <a:t>(), _</a:t>
            </a:r>
            <a:r>
              <a:rPr lang="en-GB" sz="2000" dirty="0" err="1"/>
              <a:t>jspService</a:t>
            </a:r>
            <a:r>
              <a:rPr lang="en-GB" sz="2000" dirty="0"/>
              <a:t>() and </a:t>
            </a:r>
            <a:r>
              <a:rPr lang="en-GB" sz="2000" dirty="0" err="1"/>
              <a:t>jspDestroy</a:t>
            </a:r>
            <a:r>
              <a:rPr lang="en-GB" sz="2000" dirty="0"/>
              <a:t>() are the life cycle methods of JSP.</a:t>
            </a:r>
          </a:p>
          <a:p>
            <a:r>
              <a:rPr lang="en-GB" sz="2000" dirty="0"/>
              <a:t>JSP page is translated into </a:t>
            </a:r>
            <a:r>
              <a:rPr lang="en-GB" sz="2000" dirty="0" err="1"/>
              <a:t>Servlet</a:t>
            </a:r>
            <a:r>
              <a:rPr lang="en-GB" sz="2000" dirty="0"/>
              <a:t> by the help of JSP translator. The JSP translator is a part of the web server which is responsible for translating the JSP page into </a:t>
            </a:r>
            <a:r>
              <a:rPr lang="en-GB" sz="2000" dirty="0" err="1"/>
              <a:t>Servlet</a:t>
            </a:r>
            <a:r>
              <a:rPr lang="en-GB" sz="2000" dirty="0"/>
              <a:t>. After that, </a:t>
            </a:r>
            <a:r>
              <a:rPr lang="en-GB" sz="2000" dirty="0" err="1"/>
              <a:t>Servlet</a:t>
            </a:r>
            <a:r>
              <a:rPr lang="en-GB" sz="2000" dirty="0"/>
              <a:t> page is compiled by the compiler and gets converted into the class file. Moreover, all the processes that happen in </a:t>
            </a:r>
            <a:r>
              <a:rPr lang="en-GB" sz="2000" dirty="0" err="1"/>
              <a:t>Servlet</a:t>
            </a:r>
            <a:r>
              <a:rPr lang="en-GB" sz="2000" dirty="0"/>
              <a:t> are performed on JSP later like initialization, committing response to the browser and destroy.</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88</a:t>
            </a:fld>
            <a:endParaRPr lang="en-US" altLang="en-US"/>
          </a:p>
        </p:txBody>
      </p:sp>
      <p:pic>
        <p:nvPicPr>
          <p:cNvPr id="6" name="Picture 5" descr="How JSP is converted into Servlet"/>
          <p:cNvPicPr/>
          <p:nvPr/>
        </p:nvPicPr>
        <p:blipFill>
          <a:blip r:embed="rId2"/>
          <a:srcRect/>
          <a:stretch>
            <a:fillRect/>
          </a:stretch>
        </p:blipFill>
        <p:spPr bwMode="auto">
          <a:xfrm>
            <a:off x="6953256" y="285728"/>
            <a:ext cx="5238744" cy="3214710"/>
          </a:xfrm>
          <a:prstGeom prst="rect">
            <a:avLst/>
          </a:prstGeom>
          <a:noFill/>
          <a:ln w="9525">
            <a:no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a:t>Creating a simple JSP Page</a:t>
            </a:r>
          </a:p>
        </p:txBody>
      </p:sp>
      <p:sp>
        <p:nvSpPr>
          <p:cNvPr id="3" name="Content Placeholder 2"/>
          <p:cNvSpPr>
            <a:spLocks noGrp="1"/>
          </p:cNvSpPr>
          <p:nvPr>
            <p:ph idx="1"/>
          </p:nvPr>
        </p:nvSpPr>
        <p:spPr>
          <a:xfrm>
            <a:off x="838200" y="1142984"/>
            <a:ext cx="10515600" cy="5033979"/>
          </a:xfrm>
        </p:spPr>
        <p:txBody>
          <a:bodyPr/>
          <a:lstStyle/>
          <a:p>
            <a:r>
              <a:rPr lang="en-GB" sz="1800" dirty="0"/>
              <a:t>To create the first JSP page, write some HTML code as given below, and save it by .</a:t>
            </a:r>
            <a:r>
              <a:rPr lang="en-GB" sz="1800" dirty="0" err="1"/>
              <a:t>jsp</a:t>
            </a:r>
            <a:r>
              <a:rPr lang="en-GB" sz="1800" dirty="0"/>
              <a:t> extension. We have saved this file as index.jsp. Put it in a folder and paste the folder in the web-apps directory in apache tomcat to run the JSP page.</a:t>
            </a:r>
          </a:p>
          <a:p>
            <a:r>
              <a:rPr lang="en-GB" sz="1800" b="1" dirty="0" err="1"/>
              <a:t>index.jsp</a:t>
            </a:r>
            <a:r>
              <a:rPr lang="en-GB" sz="1800" dirty="0" err="1"/>
              <a:t>Let's</a:t>
            </a:r>
            <a:r>
              <a:rPr lang="en-GB" sz="1800" dirty="0"/>
              <a:t> see the simple example of JSP where we are using the </a:t>
            </a:r>
            <a:r>
              <a:rPr lang="en-GB" sz="1800" dirty="0" err="1"/>
              <a:t>scriptlet</a:t>
            </a:r>
            <a:r>
              <a:rPr lang="en-GB" sz="1800" dirty="0"/>
              <a:t> tag to put Java code in the JSP page.</a:t>
            </a:r>
          </a:p>
          <a:p>
            <a:r>
              <a:rPr lang="en-GB" sz="1800" dirty="0"/>
              <a:t>&lt;html&gt;  </a:t>
            </a:r>
          </a:p>
          <a:p>
            <a:r>
              <a:rPr lang="en-GB" sz="1800" dirty="0"/>
              <a:t>&lt;body&gt;  </a:t>
            </a:r>
          </a:p>
          <a:p>
            <a:r>
              <a:rPr lang="en-GB" sz="1800" dirty="0"/>
              <a:t>&lt;% </a:t>
            </a:r>
            <a:r>
              <a:rPr lang="en-GB" sz="1800" dirty="0" err="1"/>
              <a:t>out.print</a:t>
            </a:r>
            <a:r>
              <a:rPr lang="en-GB" sz="1800" dirty="0"/>
              <a:t>(2*5); %&gt;  </a:t>
            </a:r>
          </a:p>
          <a:p>
            <a:r>
              <a:rPr lang="en-GB" sz="1800" dirty="0"/>
              <a:t>&lt;/body&gt;  </a:t>
            </a:r>
          </a:p>
          <a:p>
            <a:r>
              <a:rPr lang="en-GB" sz="1800" dirty="0"/>
              <a:t>&lt;/html&gt;  </a:t>
            </a:r>
          </a:p>
          <a:p>
            <a:r>
              <a:rPr lang="en-GB" sz="1800" dirty="0"/>
              <a:t>How to run a simple JSP Page?</a:t>
            </a:r>
          </a:p>
          <a:p>
            <a:r>
              <a:rPr lang="en-GB" sz="1800" dirty="0"/>
              <a:t>Follow the following steps to execute this JSP page:</a:t>
            </a:r>
          </a:p>
          <a:p>
            <a:r>
              <a:rPr lang="en-GB" sz="1800" dirty="0"/>
              <a:t>Start the server</a:t>
            </a:r>
          </a:p>
          <a:p>
            <a:r>
              <a:rPr lang="en-GB" sz="1800" dirty="0"/>
              <a:t>Put the JSP file in a folder and deploy on the server</a:t>
            </a:r>
          </a:p>
          <a:p>
            <a:r>
              <a:rPr lang="en-GB" sz="1800" dirty="0"/>
              <a:t>Visit the browser by the URL http://localhost:portno/contextRoot/jspfile, for example, http://localhost:8888/myapplication/index.jsp</a:t>
            </a:r>
          </a:p>
          <a:p>
            <a:pPr>
              <a:buNone/>
            </a:pPr>
            <a:endParaRPr lang="en-GB" sz="1800" dirty="0"/>
          </a:p>
          <a:p>
            <a:pPr>
              <a:buNone/>
            </a:pPr>
            <a:endParaRPr lang="en-GB" sz="14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89</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 xmlns:a16="http://schemas.microsoft.com/office/drawing/2014/main" id="{6D763ED4-DDEB-FFDA-6E67-EC2D19A5FDA6}"/>
              </a:ext>
            </a:extLst>
          </p:cNvPr>
          <p:cNvGraphicFramePr>
            <a:graphicFrameLocks noGrp="1"/>
          </p:cNvGraphicFramePr>
          <p:nvPr>
            <p:ph idx="1"/>
            <p:extLst>
              <p:ext uri="{D42A27DB-BD31-4B8C-83A1-F6EECF244321}">
                <p14:modId xmlns:p14="http://schemas.microsoft.com/office/powerpoint/2010/main" val="189907766"/>
              </p:ext>
            </p:extLst>
          </p:nvPr>
        </p:nvGraphicFramePr>
        <p:xfrm>
          <a:off x="838200" y="186606"/>
          <a:ext cx="10515599" cy="4914900"/>
        </p:xfrm>
        <a:graphic>
          <a:graphicData uri="http://schemas.openxmlformats.org/drawingml/2006/table">
            <a:tbl>
              <a:tblPr bandRow="1">
                <a:tableStyleId>{5C22544A-7EE6-4342-B048-85BDC9FD1C3A}</a:tableStyleId>
              </a:tblPr>
              <a:tblGrid>
                <a:gridCol w="1291567">
                  <a:extLst>
                    <a:ext uri="{9D8B030D-6E8A-4147-A177-3AD203B41FA5}">
                      <a16:colId xmlns="" xmlns:a16="http://schemas.microsoft.com/office/drawing/2014/main" val="1651572042"/>
                    </a:ext>
                  </a:extLst>
                </a:gridCol>
                <a:gridCol w="9224032">
                  <a:extLst>
                    <a:ext uri="{9D8B030D-6E8A-4147-A177-3AD203B41FA5}">
                      <a16:colId xmlns="" xmlns:a16="http://schemas.microsoft.com/office/drawing/2014/main" val="1256519655"/>
                    </a:ext>
                  </a:extLst>
                </a:gridCol>
              </a:tblGrid>
              <a:tr h="781050">
                <a:tc>
                  <a:txBody>
                    <a:bodyPr/>
                    <a:lstStyle/>
                    <a:p>
                      <a:pPr algn="l" fontAlgn="base">
                        <a:lnSpc>
                          <a:spcPts val="2175"/>
                        </a:lnSpc>
                      </a:pPr>
                      <a:r>
                        <a:rPr lang="en-US" sz="1800" b="1" i="0">
                          <a:solidFill>
                            <a:srgbClr val="000000"/>
                          </a:solidFill>
                          <a:effectLst/>
                          <a:latin typeface="times new roman" panose="02020603050405020304" pitchFamily="18" charset="0"/>
                        </a:rPr>
                        <a:t>HTTP Request</a:t>
                      </a:r>
                      <a:endParaRPr lang="en-US" b="1" i="0">
                        <a:solidFill>
                          <a:srgbClr val="FFFFFF"/>
                        </a:solidFill>
                        <a:effectLst/>
                      </a:endParaRPr>
                    </a:p>
                  </a:txBody>
                  <a:tcPr marL="114300" marR="114300" marT="114300" marB="114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1069" cap="flat" cmpd="sng" algn="ctr">
                      <a:solidFill>
                        <a:srgbClr val="FFFFFF"/>
                      </a:solidFill>
                      <a:prstDash val="solid"/>
                      <a:round/>
                      <a:headEnd type="none" w="med" len="med"/>
                      <a:tailEnd type="none" w="med" len="med"/>
                    </a:lnB>
                    <a:solidFill>
                      <a:srgbClr val="5B9BD5"/>
                    </a:solidFill>
                  </a:tcPr>
                </a:tc>
                <a:tc>
                  <a:txBody>
                    <a:bodyPr/>
                    <a:lstStyle/>
                    <a:p>
                      <a:pPr algn="l" fontAlgn="base">
                        <a:lnSpc>
                          <a:spcPts val="2175"/>
                        </a:lnSpc>
                      </a:pPr>
                      <a:r>
                        <a:rPr lang="en-US" sz="1800" b="1" i="0">
                          <a:solidFill>
                            <a:srgbClr val="000000"/>
                          </a:solidFill>
                          <a:effectLst/>
                          <a:latin typeface="times new roman" panose="02020603050405020304" pitchFamily="18" charset="0"/>
                        </a:rPr>
                        <a:t>Description</a:t>
                      </a:r>
                      <a:endParaRPr lang="en-US" b="1" i="0">
                        <a:solidFill>
                          <a:srgbClr val="FFFFFF"/>
                        </a:solidFill>
                        <a:effectLst/>
                      </a:endParaRPr>
                    </a:p>
                  </a:txBody>
                  <a:tcPr marL="114300" marR="114300" marT="114300" marB="1143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1069" cap="flat" cmpd="sng" algn="ctr">
                      <a:solidFill>
                        <a:srgbClr val="FFFFFF"/>
                      </a:solidFill>
                      <a:prstDash val="solid"/>
                      <a:round/>
                      <a:headEnd type="none" w="med" len="med"/>
                      <a:tailEnd type="none" w="med" len="med"/>
                    </a:lnB>
                    <a:solidFill>
                      <a:srgbClr val="5B9BD5"/>
                    </a:solidFill>
                  </a:tcPr>
                </a:tc>
                <a:extLst>
                  <a:ext uri="{0D108BD9-81ED-4DB2-BD59-A6C34878D82A}">
                    <a16:rowId xmlns="" xmlns:a16="http://schemas.microsoft.com/office/drawing/2014/main" val="3511385855"/>
                  </a:ext>
                </a:extLst>
              </a:tr>
              <a:tr h="428625">
                <a:tc>
                  <a:txBody>
                    <a:bodyPr/>
                    <a:lstStyle/>
                    <a:p>
                      <a:pPr algn="just" fontAlgn="base">
                        <a:lnSpc>
                          <a:spcPts val="2175"/>
                        </a:lnSpc>
                      </a:pPr>
                      <a:r>
                        <a:rPr lang="en-US" sz="1800" b="1" i="0">
                          <a:solidFill>
                            <a:srgbClr val="333333"/>
                          </a:solidFill>
                          <a:effectLst/>
                          <a:latin typeface="inter-bold"/>
                        </a:rPr>
                        <a:t>GET</a:t>
                      </a:r>
                      <a:endParaRPr lang="en-US" b="0" i="0">
                        <a:solidFill>
                          <a:srgbClr val="000000"/>
                        </a:solidFill>
                        <a:effectLst/>
                      </a:endParaRPr>
                    </a:p>
                  </a:txBody>
                  <a:tcPr marL="76200" marR="76200" marT="76200" marB="762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1069"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tc>
                  <a:txBody>
                    <a:bodyPr/>
                    <a:lstStyle/>
                    <a:p>
                      <a:pPr algn="just" fontAlgn="base">
                        <a:lnSpc>
                          <a:spcPts val="2175"/>
                        </a:lnSpc>
                      </a:pPr>
                      <a:r>
                        <a:rPr lang="en-GB" sz="1800" b="0" i="0">
                          <a:solidFill>
                            <a:srgbClr val="333333"/>
                          </a:solidFill>
                          <a:effectLst/>
                          <a:latin typeface="inter-regular"/>
                        </a:rPr>
                        <a:t>Asks to get the resource at the requested URL.</a:t>
                      </a:r>
                      <a:endParaRPr lang="en-GB" b="0" i="0">
                        <a:solidFill>
                          <a:srgbClr val="000000"/>
                        </a:solidFill>
                        <a:effectLst/>
                      </a:endParaRPr>
                    </a:p>
                  </a:txBody>
                  <a:tcPr marL="76200" marR="76200" marT="76200" marB="762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21069"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extLst>
                  <a:ext uri="{0D108BD9-81ED-4DB2-BD59-A6C34878D82A}">
                    <a16:rowId xmlns="" xmlns:a16="http://schemas.microsoft.com/office/drawing/2014/main" val="3468024874"/>
                  </a:ext>
                </a:extLst>
              </a:tr>
              <a:tr h="704850">
                <a:tc>
                  <a:txBody>
                    <a:bodyPr/>
                    <a:lstStyle/>
                    <a:p>
                      <a:pPr algn="just" fontAlgn="base">
                        <a:lnSpc>
                          <a:spcPts val="2175"/>
                        </a:lnSpc>
                      </a:pPr>
                      <a:r>
                        <a:rPr lang="en-US" sz="1800" b="1" i="0">
                          <a:solidFill>
                            <a:srgbClr val="333333"/>
                          </a:solidFill>
                          <a:effectLst/>
                          <a:latin typeface="inter-bold"/>
                        </a:rPr>
                        <a:t>POST</a:t>
                      </a:r>
                      <a:endParaRPr lang="en-US" b="0" i="0">
                        <a:solidFill>
                          <a:srgbClr val="000000"/>
                        </a:solidFill>
                        <a:effectLst/>
                      </a:endParaRPr>
                    </a:p>
                  </a:txBody>
                  <a:tcPr marL="76200" marR="76200" marT="76200" marB="762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AEFF7"/>
                    </a:solidFill>
                  </a:tcPr>
                </a:tc>
                <a:tc>
                  <a:txBody>
                    <a:bodyPr/>
                    <a:lstStyle/>
                    <a:p>
                      <a:pPr algn="just" fontAlgn="base">
                        <a:lnSpc>
                          <a:spcPts val="2175"/>
                        </a:lnSpc>
                      </a:pPr>
                      <a:r>
                        <a:rPr lang="en-GB" sz="1800" b="0" i="0">
                          <a:solidFill>
                            <a:srgbClr val="333333"/>
                          </a:solidFill>
                          <a:effectLst/>
                          <a:latin typeface="inter-regular"/>
                        </a:rPr>
                        <a:t>Asks the server to accept the body info attached. It is like GET request with extra info sent with the request.</a:t>
                      </a:r>
                      <a:endParaRPr lang="en-GB" b="0" i="0">
                        <a:solidFill>
                          <a:srgbClr val="000000"/>
                        </a:solidFill>
                        <a:effectLst/>
                      </a:endParaRPr>
                    </a:p>
                  </a:txBody>
                  <a:tcPr marL="76200" marR="76200" marT="76200" marB="762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AEFF7"/>
                    </a:solidFill>
                  </a:tcPr>
                </a:tc>
                <a:extLst>
                  <a:ext uri="{0D108BD9-81ED-4DB2-BD59-A6C34878D82A}">
                    <a16:rowId xmlns="" xmlns:a16="http://schemas.microsoft.com/office/drawing/2014/main" val="4111070598"/>
                  </a:ext>
                </a:extLst>
              </a:tr>
              <a:tr h="704850">
                <a:tc>
                  <a:txBody>
                    <a:bodyPr/>
                    <a:lstStyle/>
                    <a:p>
                      <a:pPr algn="just" fontAlgn="base">
                        <a:lnSpc>
                          <a:spcPts val="2175"/>
                        </a:lnSpc>
                      </a:pPr>
                      <a:r>
                        <a:rPr lang="en-US" sz="1800" b="1" i="0">
                          <a:solidFill>
                            <a:srgbClr val="333333"/>
                          </a:solidFill>
                          <a:effectLst/>
                          <a:latin typeface="inter-bold"/>
                        </a:rPr>
                        <a:t>HEAD</a:t>
                      </a:r>
                      <a:endParaRPr lang="en-US" b="0" i="0">
                        <a:solidFill>
                          <a:srgbClr val="000000"/>
                        </a:solidFill>
                        <a:effectLst/>
                      </a:endParaRPr>
                    </a:p>
                  </a:txBody>
                  <a:tcPr marL="76200" marR="76200" marT="76200" marB="762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tc>
                  <a:txBody>
                    <a:bodyPr/>
                    <a:lstStyle/>
                    <a:p>
                      <a:pPr algn="just" fontAlgn="base">
                        <a:lnSpc>
                          <a:spcPts val="2175"/>
                        </a:lnSpc>
                      </a:pPr>
                      <a:r>
                        <a:rPr lang="en-GB" sz="1800" b="0" i="0">
                          <a:solidFill>
                            <a:srgbClr val="333333"/>
                          </a:solidFill>
                          <a:effectLst/>
                          <a:latin typeface="inter-regular"/>
                        </a:rPr>
                        <a:t>Asks for only the header part of whatever a GET would return. Just like GET but with no body.</a:t>
                      </a:r>
                      <a:endParaRPr lang="en-GB" b="0" i="0">
                        <a:solidFill>
                          <a:srgbClr val="000000"/>
                        </a:solidFill>
                        <a:effectLst/>
                      </a:endParaRPr>
                    </a:p>
                  </a:txBody>
                  <a:tcPr marL="76200" marR="76200" marT="76200" marB="762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extLst>
                  <a:ext uri="{0D108BD9-81ED-4DB2-BD59-A6C34878D82A}">
                    <a16:rowId xmlns="" xmlns:a16="http://schemas.microsoft.com/office/drawing/2014/main" val="3206397594"/>
                  </a:ext>
                </a:extLst>
              </a:tr>
              <a:tr h="704850">
                <a:tc>
                  <a:txBody>
                    <a:bodyPr/>
                    <a:lstStyle/>
                    <a:p>
                      <a:pPr algn="just" fontAlgn="base">
                        <a:lnSpc>
                          <a:spcPts val="2175"/>
                        </a:lnSpc>
                      </a:pPr>
                      <a:r>
                        <a:rPr lang="en-US" sz="1800" b="1" i="0">
                          <a:solidFill>
                            <a:srgbClr val="333333"/>
                          </a:solidFill>
                          <a:effectLst/>
                          <a:latin typeface="inter-bold"/>
                        </a:rPr>
                        <a:t>TRACE</a:t>
                      </a:r>
                      <a:endParaRPr lang="en-US" b="0" i="0">
                        <a:solidFill>
                          <a:srgbClr val="000000"/>
                        </a:solidFill>
                        <a:effectLst/>
                      </a:endParaRPr>
                    </a:p>
                  </a:txBody>
                  <a:tcPr marL="76200" marR="76200" marT="76200" marB="762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AEFF7"/>
                    </a:solidFill>
                  </a:tcPr>
                </a:tc>
                <a:tc>
                  <a:txBody>
                    <a:bodyPr/>
                    <a:lstStyle/>
                    <a:p>
                      <a:pPr algn="just" fontAlgn="base">
                        <a:lnSpc>
                          <a:spcPts val="2175"/>
                        </a:lnSpc>
                      </a:pPr>
                      <a:r>
                        <a:rPr lang="en-GB" sz="1800" b="0" i="0">
                          <a:solidFill>
                            <a:srgbClr val="333333"/>
                          </a:solidFill>
                          <a:effectLst/>
                          <a:latin typeface="inter-regular"/>
                        </a:rPr>
                        <a:t>Asks for the loopback of the request message, for testing or troubleshooting.</a:t>
                      </a:r>
                      <a:endParaRPr lang="en-GB" b="0" i="0">
                        <a:solidFill>
                          <a:srgbClr val="000000"/>
                        </a:solidFill>
                        <a:effectLst/>
                      </a:endParaRPr>
                    </a:p>
                  </a:txBody>
                  <a:tcPr marL="76200" marR="76200" marT="76200" marB="762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AEFF7"/>
                    </a:solidFill>
                  </a:tcPr>
                </a:tc>
                <a:extLst>
                  <a:ext uri="{0D108BD9-81ED-4DB2-BD59-A6C34878D82A}">
                    <a16:rowId xmlns="" xmlns:a16="http://schemas.microsoft.com/office/drawing/2014/main" val="437601304"/>
                  </a:ext>
                </a:extLst>
              </a:tr>
              <a:tr h="428625">
                <a:tc>
                  <a:txBody>
                    <a:bodyPr/>
                    <a:lstStyle/>
                    <a:p>
                      <a:pPr algn="just" fontAlgn="base">
                        <a:lnSpc>
                          <a:spcPts val="2175"/>
                        </a:lnSpc>
                      </a:pPr>
                      <a:r>
                        <a:rPr lang="en-US" sz="1800" b="1" i="0">
                          <a:solidFill>
                            <a:srgbClr val="333333"/>
                          </a:solidFill>
                          <a:effectLst/>
                          <a:latin typeface="inter-bold"/>
                        </a:rPr>
                        <a:t>PUT</a:t>
                      </a:r>
                      <a:endParaRPr lang="en-US" b="0" i="0">
                        <a:solidFill>
                          <a:srgbClr val="000000"/>
                        </a:solidFill>
                        <a:effectLst/>
                      </a:endParaRPr>
                    </a:p>
                  </a:txBody>
                  <a:tcPr marL="76200" marR="76200" marT="76200" marB="762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tc>
                  <a:txBody>
                    <a:bodyPr/>
                    <a:lstStyle/>
                    <a:p>
                      <a:pPr algn="just" fontAlgn="base">
                        <a:lnSpc>
                          <a:spcPts val="2175"/>
                        </a:lnSpc>
                      </a:pPr>
                      <a:r>
                        <a:rPr lang="en-GB" sz="1800" b="0" i="0">
                          <a:solidFill>
                            <a:srgbClr val="333333"/>
                          </a:solidFill>
                          <a:effectLst/>
                          <a:latin typeface="inter-regular"/>
                        </a:rPr>
                        <a:t>Says to put the enclosed info (the body) at the requested URL.</a:t>
                      </a:r>
                      <a:endParaRPr lang="en-GB" b="0" i="0">
                        <a:solidFill>
                          <a:srgbClr val="000000"/>
                        </a:solidFill>
                        <a:effectLst/>
                      </a:endParaRPr>
                    </a:p>
                  </a:txBody>
                  <a:tcPr marL="76200" marR="76200" marT="76200" marB="762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extLst>
                  <a:ext uri="{0D108BD9-81ED-4DB2-BD59-A6C34878D82A}">
                    <a16:rowId xmlns="" xmlns:a16="http://schemas.microsoft.com/office/drawing/2014/main" val="2645690716"/>
                  </a:ext>
                </a:extLst>
              </a:tr>
              <a:tr h="428625">
                <a:tc>
                  <a:txBody>
                    <a:bodyPr/>
                    <a:lstStyle/>
                    <a:p>
                      <a:pPr algn="just" fontAlgn="base">
                        <a:lnSpc>
                          <a:spcPts val="2175"/>
                        </a:lnSpc>
                      </a:pPr>
                      <a:r>
                        <a:rPr lang="en-US" sz="1800" b="1" i="0">
                          <a:solidFill>
                            <a:srgbClr val="333333"/>
                          </a:solidFill>
                          <a:effectLst/>
                          <a:latin typeface="inter-bold"/>
                        </a:rPr>
                        <a:t>DELETE</a:t>
                      </a:r>
                      <a:endParaRPr lang="en-US" b="0" i="0">
                        <a:solidFill>
                          <a:srgbClr val="000000"/>
                        </a:solidFill>
                        <a:effectLst/>
                      </a:endParaRPr>
                    </a:p>
                  </a:txBody>
                  <a:tcPr marL="76200" marR="76200" marT="76200" marB="762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AEFF7"/>
                    </a:solidFill>
                  </a:tcPr>
                </a:tc>
                <a:tc>
                  <a:txBody>
                    <a:bodyPr/>
                    <a:lstStyle/>
                    <a:p>
                      <a:pPr algn="just" fontAlgn="base">
                        <a:lnSpc>
                          <a:spcPts val="2175"/>
                        </a:lnSpc>
                      </a:pPr>
                      <a:r>
                        <a:rPr lang="en-GB" sz="1800" b="0" i="0">
                          <a:solidFill>
                            <a:srgbClr val="333333"/>
                          </a:solidFill>
                          <a:effectLst/>
                          <a:latin typeface="inter-regular"/>
                        </a:rPr>
                        <a:t>Says to delete the resource at the requested URL.</a:t>
                      </a:r>
                      <a:endParaRPr lang="en-GB" b="0" i="0">
                        <a:solidFill>
                          <a:srgbClr val="000000"/>
                        </a:solidFill>
                        <a:effectLst/>
                      </a:endParaRPr>
                    </a:p>
                  </a:txBody>
                  <a:tcPr marL="76200" marR="76200" marT="76200" marB="762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AEFF7"/>
                    </a:solidFill>
                  </a:tcPr>
                </a:tc>
                <a:extLst>
                  <a:ext uri="{0D108BD9-81ED-4DB2-BD59-A6C34878D82A}">
                    <a16:rowId xmlns="" xmlns:a16="http://schemas.microsoft.com/office/drawing/2014/main" val="3292578171"/>
                  </a:ext>
                </a:extLst>
              </a:tr>
              <a:tr h="704850">
                <a:tc>
                  <a:txBody>
                    <a:bodyPr/>
                    <a:lstStyle/>
                    <a:p>
                      <a:pPr algn="just" fontAlgn="base">
                        <a:lnSpc>
                          <a:spcPts val="2175"/>
                        </a:lnSpc>
                      </a:pPr>
                      <a:r>
                        <a:rPr lang="en-US" sz="1800" b="1" i="0">
                          <a:solidFill>
                            <a:srgbClr val="333333"/>
                          </a:solidFill>
                          <a:effectLst/>
                          <a:latin typeface="inter-bold"/>
                        </a:rPr>
                        <a:t>OPTIONS</a:t>
                      </a:r>
                      <a:endParaRPr lang="en-US" b="0" i="0">
                        <a:solidFill>
                          <a:srgbClr val="000000"/>
                        </a:solidFill>
                        <a:effectLst/>
                      </a:endParaRPr>
                    </a:p>
                  </a:txBody>
                  <a:tcPr marL="76200" marR="76200" marT="76200" marB="762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tc>
                  <a:txBody>
                    <a:bodyPr/>
                    <a:lstStyle/>
                    <a:p>
                      <a:pPr algn="just" fontAlgn="base">
                        <a:lnSpc>
                          <a:spcPts val="2175"/>
                        </a:lnSpc>
                      </a:pPr>
                      <a:r>
                        <a:rPr lang="en-GB" sz="1800" b="0" i="0">
                          <a:solidFill>
                            <a:srgbClr val="333333"/>
                          </a:solidFill>
                          <a:effectLst/>
                          <a:latin typeface="inter-regular"/>
                        </a:rPr>
                        <a:t>Asks for a list of the HTTP methods to which the thing at the request URL can respond</a:t>
                      </a:r>
                      <a:endParaRPr lang="en-GB" b="0" i="0">
                        <a:solidFill>
                          <a:srgbClr val="000000"/>
                        </a:solidFill>
                        <a:effectLst/>
                      </a:endParaRPr>
                    </a:p>
                  </a:txBody>
                  <a:tcPr marL="76200" marR="76200" marT="76200" marB="76200">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D2DEEF"/>
                    </a:solidFill>
                  </a:tcPr>
                </a:tc>
                <a:extLst>
                  <a:ext uri="{0D108BD9-81ED-4DB2-BD59-A6C34878D82A}">
                    <a16:rowId xmlns="" xmlns:a16="http://schemas.microsoft.com/office/drawing/2014/main" val="1836185513"/>
                  </a:ext>
                </a:extLst>
              </a:tr>
            </a:tbl>
          </a:graphicData>
        </a:graphic>
      </p:graphicFrame>
      <p:sp>
        <p:nvSpPr>
          <p:cNvPr id="4" name="Slide Number Placeholder 3">
            <a:extLst>
              <a:ext uri="{FF2B5EF4-FFF2-40B4-BE49-F238E27FC236}">
                <a16:creationId xmlns="" xmlns:a16="http://schemas.microsoft.com/office/drawing/2014/main" id="{2AAEFDD7-805D-8A7A-BBCB-F5B34CA98381}"/>
              </a:ext>
            </a:extLst>
          </p:cNvPr>
          <p:cNvSpPr>
            <a:spLocks noGrp="1"/>
          </p:cNvSpPr>
          <p:nvPr>
            <p:ph type="sldNum" sz="quarter" idx="12"/>
          </p:nvPr>
        </p:nvSpPr>
        <p:spPr/>
        <p:txBody>
          <a:bodyPr/>
          <a:lstStyle/>
          <a:p>
            <a:pPr>
              <a:defRPr/>
            </a:pPr>
            <a:fld id="{A01CA5F2-CD08-4EF5-BAD9-872B7BB27165}" type="slidenum">
              <a:rPr lang="en-US" altLang="en-US"/>
              <a:pPr>
                <a:defRPr/>
              </a:pPr>
              <a:t>9</a:t>
            </a:fld>
            <a:endParaRPr lang="en-US" altLang="en-US"/>
          </a:p>
        </p:txBody>
      </p:sp>
    </p:spTree>
    <p:extLst>
      <p:ext uri="{BB962C8B-B14F-4D97-AF65-F5344CB8AC3E}">
        <p14:creationId xmlns:p14="http://schemas.microsoft.com/office/powerpoint/2010/main" val="34468455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a:t>The Directory structure of JSP</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90</a:t>
            </a:fld>
            <a:endParaRPr lang="en-US" altLang="en-US"/>
          </a:p>
        </p:txBody>
      </p:sp>
      <p:pic>
        <p:nvPicPr>
          <p:cNvPr id="6" name="Content Placeholder 5" descr="The directory structure of JSP"/>
          <p:cNvPicPr>
            <a:picLocks noGrp="1"/>
          </p:cNvPicPr>
          <p:nvPr>
            <p:ph idx="1"/>
          </p:nvPr>
        </p:nvPicPr>
        <p:blipFill>
          <a:blip r:embed="rId2"/>
          <a:srcRect/>
          <a:stretch>
            <a:fillRect/>
          </a:stretch>
        </p:blipFill>
        <p:spPr bwMode="auto">
          <a:xfrm>
            <a:off x="2166910" y="1978819"/>
            <a:ext cx="5695977" cy="3362325"/>
          </a:xfrm>
          <a:prstGeom prst="rect">
            <a:avLst/>
          </a:prstGeom>
          <a:noFill/>
          <a:ln w="9525">
            <a:noFill/>
            <a:miter lim="800000"/>
            <a:headEnd/>
            <a:tailEnd/>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a:t> </a:t>
            </a:r>
            <a:r>
              <a:rPr lang="en-IN" dirty="0"/>
              <a:t/>
            </a:r>
            <a:br>
              <a:rPr lang="en-IN" dirty="0"/>
            </a:br>
            <a:r>
              <a:rPr lang="en-IN" dirty="0"/>
              <a:t/>
            </a:r>
            <a:br>
              <a:rPr lang="en-IN" dirty="0"/>
            </a:br>
            <a:r>
              <a:rPr lang="en-US" dirty="0"/>
              <a:t>The JSP API</a:t>
            </a:r>
            <a:br>
              <a:rPr lang="en-US" dirty="0"/>
            </a:br>
            <a:r>
              <a:rPr lang="en-US" dirty="0"/>
              <a:t/>
            </a:r>
            <a:br>
              <a:rPr lang="en-US" dirty="0"/>
            </a:br>
            <a:endParaRPr lang="en-US" dirty="0"/>
          </a:p>
        </p:txBody>
      </p:sp>
      <p:sp>
        <p:nvSpPr>
          <p:cNvPr id="3" name="Content Placeholder 2"/>
          <p:cNvSpPr>
            <a:spLocks noGrp="1"/>
          </p:cNvSpPr>
          <p:nvPr>
            <p:ph idx="1"/>
          </p:nvPr>
        </p:nvSpPr>
        <p:spPr>
          <a:xfrm>
            <a:off x="838200" y="1071546"/>
            <a:ext cx="10515600" cy="5105417"/>
          </a:xfrm>
        </p:spPr>
        <p:txBody>
          <a:bodyPr/>
          <a:lstStyle/>
          <a:p>
            <a:r>
              <a:rPr lang="en-US" dirty="0"/>
              <a:t>The JSP API consists of two packages:</a:t>
            </a:r>
          </a:p>
          <a:p>
            <a:pPr marL="514350" indent="-514350">
              <a:buFont typeface="+mj-lt"/>
              <a:buAutoNum type="arabicPeriod"/>
            </a:pPr>
            <a:r>
              <a:rPr lang="en-US" dirty="0" err="1"/>
              <a:t>javax.servlet.jsp</a:t>
            </a:r>
            <a:endParaRPr lang="en-US" dirty="0"/>
          </a:p>
          <a:p>
            <a:pPr marL="514350" indent="-514350">
              <a:buFont typeface="+mj-lt"/>
              <a:buAutoNum type="arabicPeriod"/>
            </a:pPr>
            <a:r>
              <a:rPr lang="en-US" dirty="0" err="1"/>
              <a:t>javax.servlet.jsp.tagext</a:t>
            </a:r>
            <a:endParaRPr lang="en-US" dirty="0"/>
          </a:p>
          <a:p>
            <a:r>
              <a:rPr lang="en-US" b="1" dirty="0" err="1"/>
              <a:t>javax.servlet.jsp</a:t>
            </a:r>
            <a:r>
              <a:rPr lang="en-US" b="1" dirty="0"/>
              <a:t> package</a:t>
            </a:r>
          </a:p>
          <a:p>
            <a:r>
              <a:rPr lang="en-US" dirty="0"/>
              <a:t>The </a:t>
            </a:r>
            <a:r>
              <a:rPr lang="en-US" dirty="0" err="1"/>
              <a:t>javax.servlet.jsp</a:t>
            </a:r>
            <a:r>
              <a:rPr lang="en-US" dirty="0"/>
              <a:t> package has two interfaces and </a:t>
            </a:r>
            <a:r>
              <a:rPr lang="en-US" dirty="0" err="1"/>
              <a:t>classes.The</a:t>
            </a:r>
            <a:r>
              <a:rPr lang="en-US" dirty="0"/>
              <a:t> two interfaces are as follows:</a:t>
            </a:r>
          </a:p>
          <a:p>
            <a:pPr marL="514350" indent="-514350">
              <a:buFont typeface="+mj-lt"/>
              <a:buAutoNum type="arabicPeriod"/>
            </a:pPr>
            <a:r>
              <a:rPr lang="en-US" dirty="0" err="1"/>
              <a:t>JspPage</a:t>
            </a:r>
            <a:endParaRPr lang="en-US" dirty="0"/>
          </a:p>
          <a:p>
            <a:pPr marL="514350" indent="-514350">
              <a:buFont typeface="+mj-lt"/>
              <a:buAutoNum type="arabicPeriod"/>
            </a:pPr>
            <a:r>
              <a:rPr lang="en-US" dirty="0" err="1"/>
              <a:t>HttpJspPage</a:t>
            </a:r>
            <a:endParaRPr lang="en-US" dirty="0"/>
          </a:p>
          <a:p>
            <a:r>
              <a:rPr lang="en-US" dirty="0"/>
              <a:t>The classes are as follows:</a:t>
            </a:r>
          </a:p>
          <a:p>
            <a:pPr>
              <a:buFont typeface="Wingdings" pitchFamily="2" charset="2"/>
              <a:buChar char="Ø"/>
            </a:pPr>
            <a:r>
              <a:rPr lang="en-US" dirty="0" err="1"/>
              <a:t>JspWriter</a:t>
            </a:r>
            <a:endParaRPr lang="en-US" dirty="0"/>
          </a:p>
          <a:p>
            <a:pPr>
              <a:buFont typeface="Wingdings" pitchFamily="2" charset="2"/>
              <a:buChar char="Ø"/>
            </a:pPr>
            <a:r>
              <a:rPr lang="en-US" dirty="0" err="1"/>
              <a:t>PageContext</a:t>
            </a:r>
            <a:endParaRPr lang="en-US" dirty="0"/>
          </a:p>
          <a:p>
            <a:pPr>
              <a:buFont typeface="Wingdings" pitchFamily="2" charset="2"/>
              <a:buChar char="Ø"/>
            </a:pPr>
            <a:r>
              <a:rPr lang="en-US" dirty="0" err="1"/>
              <a:t>JspFactory</a:t>
            </a:r>
            <a:endParaRPr lang="en-US" dirty="0"/>
          </a:p>
          <a:p>
            <a:pPr>
              <a:buFont typeface="Wingdings" pitchFamily="2" charset="2"/>
              <a:buChar char="Ø"/>
            </a:pPr>
            <a:r>
              <a:rPr lang="en-US" dirty="0" err="1"/>
              <a:t>JspEngineInfo</a:t>
            </a:r>
            <a:endParaRPr lang="en-US" dirty="0"/>
          </a:p>
          <a:p>
            <a:pPr>
              <a:buFont typeface="Wingdings" pitchFamily="2" charset="2"/>
              <a:buChar char="Ø"/>
            </a:pPr>
            <a:r>
              <a:rPr lang="en-US" dirty="0" err="1"/>
              <a:t>JspException</a:t>
            </a:r>
            <a:endParaRPr lang="en-US" dirty="0"/>
          </a:p>
          <a:p>
            <a:pPr>
              <a:buFont typeface="Wingdings" pitchFamily="2" charset="2"/>
              <a:buChar char="Ø"/>
            </a:pPr>
            <a:r>
              <a:rPr lang="en-US" dirty="0" err="1"/>
              <a:t>JspError</a:t>
            </a:r>
            <a:endParaRPr lang="en-US" dirty="0"/>
          </a:p>
          <a:p>
            <a:pPr>
              <a:buNone/>
            </a:pPr>
            <a:r>
              <a:rPr lang="en-US" dirty="0"/>
              <a:t/>
            </a:r>
            <a:br>
              <a:rPr lang="en-US" dirty="0"/>
            </a:br>
            <a:endParaRPr lang="en-US" dirty="0"/>
          </a:p>
          <a:p>
            <a:pPr>
              <a:buNone/>
            </a:pPr>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91</a:t>
            </a:fld>
            <a:endParaRPr lang="en-US"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JSP Page Interface</a:t>
            </a:r>
          </a:p>
        </p:txBody>
      </p:sp>
      <p:sp>
        <p:nvSpPr>
          <p:cNvPr id="3" name="Content Placeholder 2"/>
          <p:cNvSpPr>
            <a:spLocks noGrp="1"/>
          </p:cNvSpPr>
          <p:nvPr>
            <p:ph idx="1"/>
          </p:nvPr>
        </p:nvSpPr>
        <p:spPr>
          <a:xfrm>
            <a:off x="838200" y="1357298"/>
            <a:ext cx="10515600" cy="4819665"/>
          </a:xfrm>
        </p:spPr>
        <p:txBody>
          <a:bodyPr/>
          <a:lstStyle/>
          <a:p>
            <a:r>
              <a:rPr lang="en-GB" dirty="0"/>
              <a:t>According to the JSP specification, all the generated </a:t>
            </a:r>
            <a:r>
              <a:rPr lang="en-GB" dirty="0" err="1"/>
              <a:t>servlet</a:t>
            </a:r>
            <a:r>
              <a:rPr lang="en-GB" dirty="0"/>
              <a:t> classes must implement the </a:t>
            </a:r>
            <a:r>
              <a:rPr lang="en-GB" dirty="0" err="1"/>
              <a:t>JspPage</a:t>
            </a:r>
            <a:r>
              <a:rPr lang="en-GB" dirty="0"/>
              <a:t> interface. It extends the </a:t>
            </a:r>
            <a:r>
              <a:rPr lang="en-GB" dirty="0" err="1"/>
              <a:t>Servlet</a:t>
            </a:r>
            <a:r>
              <a:rPr lang="en-GB" dirty="0"/>
              <a:t> interface. It provides two life cycle methods.</a:t>
            </a:r>
          </a:p>
          <a:p>
            <a:pPr marL="514350" indent="-514350">
              <a:buFont typeface="+mj-lt"/>
              <a:buAutoNum type="arabicPeriod"/>
            </a:pPr>
            <a:r>
              <a:rPr lang="en-GB" b="1" dirty="0"/>
              <a:t>public void </a:t>
            </a:r>
            <a:r>
              <a:rPr lang="en-GB" b="1" dirty="0" err="1"/>
              <a:t>jspInit</a:t>
            </a:r>
            <a:r>
              <a:rPr lang="en-GB" b="1" dirty="0"/>
              <a:t>():</a:t>
            </a:r>
            <a:r>
              <a:rPr lang="en-GB" dirty="0"/>
              <a:t> It is invoked only once during the life cycle of the JSP when JSP page is requested firstly. It is used to perform initialization. It is same as the init() method of </a:t>
            </a:r>
            <a:r>
              <a:rPr lang="en-GB" dirty="0" err="1"/>
              <a:t>Servlet</a:t>
            </a:r>
            <a:r>
              <a:rPr lang="en-GB" dirty="0"/>
              <a:t> interface.</a:t>
            </a:r>
          </a:p>
          <a:p>
            <a:pPr marL="514350" indent="-514350">
              <a:buFont typeface="+mj-lt"/>
              <a:buAutoNum type="arabicPeriod"/>
            </a:pPr>
            <a:r>
              <a:rPr lang="en-GB" b="1" dirty="0"/>
              <a:t>public void </a:t>
            </a:r>
            <a:r>
              <a:rPr lang="en-GB" b="1" dirty="0" err="1"/>
              <a:t>jspDestroy</a:t>
            </a:r>
            <a:r>
              <a:rPr lang="en-GB" b="1" dirty="0"/>
              <a:t>():</a:t>
            </a:r>
            <a:r>
              <a:rPr lang="en-GB" dirty="0"/>
              <a:t> It is invoked only once during the life cycle of the JSP before the JSP page is destroyed. It can be used to perform some clean up operation.</a:t>
            </a:r>
          </a:p>
          <a:p>
            <a:pPr>
              <a:buNone/>
            </a:pPr>
            <a:r>
              <a:rPr lang="en-GB" dirty="0"/>
              <a:t/>
            </a:r>
            <a:br>
              <a:rPr lang="en-GB" dirty="0"/>
            </a:br>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92</a:t>
            </a:fld>
            <a:endParaRPr lang="en-US" altLang="en-US"/>
          </a:p>
        </p:txBody>
      </p:sp>
      <p:pic>
        <p:nvPicPr>
          <p:cNvPr id="5" name="Picture 4" descr="JSP API"/>
          <p:cNvPicPr/>
          <p:nvPr/>
        </p:nvPicPr>
        <p:blipFill>
          <a:blip r:embed="rId2"/>
          <a:srcRect/>
          <a:stretch>
            <a:fillRect/>
          </a:stretch>
        </p:blipFill>
        <p:spPr bwMode="auto">
          <a:xfrm>
            <a:off x="7239008" y="4572008"/>
            <a:ext cx="1849755" cy="2428892"/>
          </a:xfrm>
          <a:prstGeom prst="rect">
            <a:avLst/>
          </a:prstGeom>
          <a:noFill/>
          <a:ln w="9525">
            <a:noFill/>
            <a:miter lim="800000"/>
            <a:headEnd/>
            <a:tailEnd/>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err="1"/>
              <a:t>HttpJspPage</a:t>
            </a:r>
            <a:r>
              <a:rPr lang="en-US" dirty="0"/>
              <a:t> interface</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93</a:t>
            </a:fld>
            <a:endParaRPr lang="en-US" altLang="en-US"/>
          </a:p>
        </p:txBody>
      </p:sp>
      <p:sp>
        <p:nvSpPr>
          <p:cNvPr id="7" name="Content Placeholder 6"/>
          <p:cNvSpPr>
            <a:spLocks noGrp="1"/>
          </p:cNvSpPr>
          <p:nvPr>
            <p:ph idx="1"/>
          </p:nvPr>
        </p:nvSpPr>
        <p:spPr/>
        <p:txBody>
          <a:bodyPr/>
          <a:lstStyle/>
          <a:p>
            <a:r>
              <a:rPr lang="en-GB" b="1" dirty="0"/>
              <a:t>3.public void _</a:t>
            </a:r>
            <a:r>
              <a:rPr lang="en-GB" b="1" dirty="0" err="1"/>
              <a:t>jspService</a:t>
            </a:r>
            <a:r>
              <a:rPr lang="en-GB" b="1" dirty="0"/>
              <a:t>():</a:t>
            </a:r>
            <a:r>
              <a:rPr lang="en-GB" dirty="0"/>
              <a:t> It is invoked each time when request for the JSP page comes to the container. It is used to process the request. The underscore _ signifies that you cannot override this method.</a:t>
            </a:r>
          </a:p>
          <a:p>
            <a:pPr>
              <a:buNone/>
            </a:pP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GB" dirty="0"/>
              <a:t>JSP </a:t>
            </a:r>
            <a:r>
              <a:rPr lang="en-GB" dirty="0" err="1"/>
              <a:t>Scriptlet</a:t>
            </a:r>
            <a:r>
              <a:rPr lang="en-GB" dirty="0"/>
              <a:t> tag (Scripting elements)</a:t>
            </a:r>
            <a:br>
              <a:rPr lang="en-GB" dirty="0"/>
            </a:br>
            <a:endParaRPr lang="en-US" dirty="0"/>
          </a:p>
        </p:txBody>
      </p:sp>
      <p:sp>
        <p:nvSpPr>
          <p:cNvPr id="6" name="Subtitle 5"/>
          <p:cNvSpPr>
            <a:spLocks noGrp="1"/>
          </p:cNvSpPr>
          <p:nvPr>
            <p:ph type="subTitle" idx="1"/>
          </p:nvPr>
        </p:nvSpPr>
        <p:spPr/>
        <p:txBody>
          <a:bodyPr/>
          <a:lstStyle/>
          <a:p>
            <a:r>
              <a:rPr lang="en-GB" dirty="0"/>
              <a:t>In JSP, java code can be written inside the </a:t>
            </a:r>
            <a:r>
              <a:rPr lang="en-GB" dirty="0" err="1"/>
              <a:t>jsp</a:t>
            </a:r>
            <a:r>
              <a:rPr lang="en-GB" dirty="0"/>
              <a:t> page using the </a:t>
            </a:r>
            <a:r>
              <a:rPr lang="en-GB" dirty="0" err="1"/>
              <a:t>scriptlet</a:t>
            </a:r>
            <a:r>
              <a:rPr lang="en-GB" dirty="0"/>
              <a:t> tag</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94</a:t>
            </a:fld>
            <a:endParaRPr lang="en-US"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a:t> </a:t>
            </a:r>
            <a:br>
              <a:rPr lang="en-GB" dirty="0"/>
            </a:br>
            <a:r>
              <a:rPr lang="en-US" dirty="0"/>
              <a:t>JSP Scripting elements</a:t>
            </a:r>
            <a:br>
              <a:rPr lang="en-US" dirty="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a:t>The scripting elements provides the ability to insert java code inside the </a:t>
            </a:r>
            <a:r>
              <a:rPr lang="en-GB" dirty="0" err="1"/>
              <a:t>jsp</a:t>
            </a:r>
            <a:r>
              <a:rPr lang="en-GB" dirty="0"/>
              <a:t>. There are three types of scripting elements:</a:t>
            </a:r>
          </a:p>
          <a:p>
            <a:pPr>
              <a:buFont typeface="Wingdings" pitchFamily="2" charset="2"/>
              <a:buChar char="Ø"/>
            </a:pPr>
            <a:r>
              <a:rPr lang="en-GB" dirty="0" err="1"/>
              <a:t>scriptlet</a:t>
            </a:r>
            <a:r>
              <a:rPr lang="en-GB" dirty="0"/>
              <a:t> tag</a:t>
            </a:r>
          </a:p>
          <a:p>
            <a:pPr>
              <a:buFont typeface="Wingdings" pitchFamily="2" charset="2"/>
              <a:buChar char="Ø"/>
            </a:pPr>
            <a:r>
              <a:rPr lang="en-GB" dirty="0"/>
              <a:t>expression tag</a:t>
            </a:r>
          </a:p>
          <a:p>
            <a:pPr>
              <a:buFont typeface="Wingdings" pitchFamily="2" charset="2"/>
              <a:buChar char="Ø"/>
            </a:pPr>
            <a:r>
              <a:rPr lang="en-GB" dirty="0"/>
              <a:t>declaration tag</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95</a:t>
            </a:fld>
            <a:endParaRPr lang="en-US"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a:t>JSP </a:t>
            </a:r>
            <a:r>
              <a:rPr lang="en-US" dirty="0" err="1"/>
              <a:t>scriptlet</a:t>
            </a:r>
            <a:r>
              <a:rPr lang="en-US" dirty="0"/>
              <a:t> tag</a:t>
            </a:r>
          </a:p>
        </p:txBody>
      </p:sp>
      <p:sp>
        <p:nvSpPr>
          <p:cNvPr id="3" name="Content Placeholder 2"/>
          <p:cNvSpPr>
            <a:spLocks noGrp="1"/>
          </p:cNvSpPr>
          <p:nvPr>
            <p:ph idx="1"/>
          </p:nvPr>
        </p:nvSpPr>
        <p:spPr>
          <a:xfrm>
            <a:off x="838200" y="1357298"/>
            <a:ext cx="10515600" cy="4819665"/>
          </a:xfrm>
        </p:spPr>
        <p:txBody>
          <a:bodyPr/>
          <a:lstStyle/>
          <a:p>
            <a:r>
              <a:rPr lang="en-GB" dirty="0"/>
              <a:t>A </a:t>
            </a:r>
            <a:r>
              <a:rPr lang="en-GB" dirty="0" err="1"/>
              <a:t>scriptlet</a:t>
            </a:r>
            <a:r>
              <a:rPr lang="en-GB" dirty="0"/>
              <a:t> tag is used to execute java source code in JSP. Syntax is as follows:</a:t>
            </a:r>
          </a:p>
          <a:p>
            <a:pPr>
              <a:spcBef>
                <a:spcPts val="0"/>
              </a:spcBef>
              <a:buNone/>
            </a:pPr>
            <a:r>
              <a:rPr lang="en-GB" sz="2000" dirty="0"/>
              <a:t>&lt;%  java source code %&gt;  </a:t>
            </a:r>
          </a:p>
          <a:p>
            <a:pPr>
              <a:spcBef>
                <a:spcPts val="0"/>
              </a:spcBef>
              <a:buNone/>
            </a:pPr>
            <a:r>
              <a:rPr lang="en-US" sz="2000" dirty="0"/>
              <a:t>Example</a:t>
            </a:r>
          </a:p>
          <a:p>
            <a:pPr>
              <a:spcBef>
                <a:spcPts val="0"/>
              </a:spcBef>
              <a:buNone/>
            </a:pPr>
            <a:r>
              <a:rPr lang="en-GB" sz="2000" b="1" dirty="0"/>
              <a:t>&lt;html&gt;</a:t>
            </a:r>
            <a:r>
              <a:rPr lang="en-GB" sz="2000" dirty="0"/>
              <a:t>  </a:t>
            </a:r>
          </a:p>
          <a:p>
            <a:pPr>
              <a:spcBef>
                <a:spcPts val="0"/>
              </a:spcBef>
              <a:buNone/>
            </a:pPr>
            <a:r>
              <a:rPr lang="en-GB" sz="2000" b="1" dirty="0"/>
              <a:t>&lt;body&gt;</a:t>
            </a:r>
            <a:r>
              <a:rPr lang="en-GB" sz="2000" dirty="0"/>
              <a:t>  </a:t>
            </a:r>
          </a:p>
          <a:p>
            <a:pPr>
              <a:spcBef>
                <a:spcPts val="0"/>
              </a:spcBef>
              <a:buNone/>
            </a:pPr>
            <a:r>
              <a:rPr lang="en-GB" sz="2000" b="1" dirty="0"/>
              <a:t>&lt;</a:t>
            </a:r>
            <a:r>
              <a:rPr lang="en-GB" sz="2000" dirty="0"/>
              <a:t>% </a:t>
            </a:r>
            <a:r>
              <a:rPr lang="en-GB" sz="2000" dirty="0" err="1"/>
              <a:t>out.print</a:t>
            </a:r>
            <a:r>
              <a:rPr lang="en-GB" sz="2000" dirty="0"/>
              <a:t>("welcome to </a:t>
            </a:r>
            <a:r>
              <a:rPr lang="en-GB" sz="2000" dirty="0" err="1"/>
              <a:t>jsp</a:t>
            </a:r>
            <a:r>
              <a:rPr lang="en-GB" sz="2000" dirty="0"/>
              <a:t>"); %</a:t>
            </a:r>
            <a:r>
              <a:rPr lang="en-GB" sz="2000" b="1" dirty="0"/>
              <a:t>&gt;</a:t>
            </a:r>
            <a:r>
              <a:rPr lang="en-GB" sz="2000" dirty="0"/>
              <a:t>  </a:t>
            </a:r>
          </a:p>
          <a:p>
            <a:pPr>
              <a:spcBef>
                <a:spcPts val="0"/>
              </a:spcBef>
              <a:buNone/>
            </a:pPr>
            <a:r>
              <a:rPr lang="en-GB" sz="2000" b="1" dirty="0"/>
              <a:t>&lt;/body&gt;</a:t>
            </a:r>
            <a:r>
              <a:rPr lang="en-GB" sz="2000" dirty="0"/>
              <a:t>  </a:t>
            </a:r>
          </a:p>
          <a:p>
            <a:pPr>
              <a:spcBef>
                <a:spcPts val="0"/>
              </a:spcBef>
              <a:buNone/>
            </a:pPr>
            <a:r>
              <a:rPr lang="en-GB" sz="2000" b="1" dirty="0"/>
              <a:t>&lt;/html&gt;</a:t>
            </a:r>
            <a:r>
              <a:rPr lang="en-GB" dirty="0"/>
              <a:t>  </a:t>
            </a:r>
          </a:p>
          <a:p>
            <a:pPr>
              <a:spcBef>
                <a:spcPts val="0"/>
              </a:spcBef>
              <a:buNone/>
            </a:pPr>
            <a:r>
              <a:rPr lang="en-US" sz="2000" i="1" dirty="0"/>
              <a:t>File: index.html</a:t>
            </a:r>
          </a:p>
          <a:p>
            <a:pPr>
              <a:spcBef>
                <a:spcPts val="0"/>
              </a:spcBef>
              <a:buNone/>
            </a:pPr>
            <a:r>
              <a:rPr lang="en-US" sz="2000" b="1" dirty="0"/>
              <a:t>&lt;html&gt;</a:t>
            </a:r>
            <a:r>
              <a:rPr lang="en-US" sz="2000" dirty="0"/>
              <a:t>  </a:t>
            </a:r>
          </a:p>
          <a:p>
            <a:pPr>
              <a:spcBef>
                <a:spcPts val="0"/>
              </a:spcBef>
              <a:buNone/>
            </a:pPr>
            <a:r>
              <a:rPr lang="en-US" sz="2000" b="1" dirty="0"/>
              <a:t>&lt;body&gt;</a:t>
            </a:r>
            <a:r>
              <a:rPr lang="en-US" sz="2000" dirty="0"/>
              <a:t>  </a:t>
            </a:r>
          </a:p>
          <a:p>
            <a:pPr>
              <a:spcBef>
                <a:spcPts val="0"/>
              </a:spcBef>
              <a:buNone/>
            </a:pPr>
            <a:r>
              <a:rPr lang="en-US" sz="2000" b="1" dirty="0"/>
              <a:t>&lt;form</a:t>
            </a:r>
            <a:r>
              <a:rPr lang="en-US" sz="2000" dirty="0"/>
              <a:t> action="welcome.jsp"</a:t>
            </a:r>
            <a:r>
              <a:rPr lang="en-US" sz="2000" b="1" dirty="0"/>
              <a:t>&gt;</a:t>
            </a:r>
            <a:r>
              <a:rPr lang="en-US" sz="2000" dirty="0"/>
              <a:t>  </a:t>
            </a:r>
          </a:p>
          <a:p>
            <a:pPr>
              <a:spcBef>
                <a:spcPts val="0"/>
              </a:spcBef>
              <a:buNone/>
            </a:pPr>
            <a:r>
              <a:rPr lang="en-US" sz="2000" b="1" dirty="0"/>
              <a:t>&lt;input</a:t>
            </a:r>
            <a:r>
              <a:rPr lang="en-US" sz="2000" dirty="0"/>
              <a:t> type="text" name="</a:t>
            </a:r>
            <a:r>
              <a:rPr lang="en-US" sz="2000" dirty="0" err="1"/>
              <a:t>uname</a:t>
            </a:r>
            <a:r>
              <a:rPr lang="en-US" sz="2000" dirty="0"/>
              <a:t>"</a:t>
            </a:r>
            <a:r>
              <a:rPr lang="en-US" sz="2000" b="1" dirty="0"/>
              <a:t>&gt;</a:t>
            </a:r>
            <a:r>
              <a:rPr lang="en-US" sz="2000" dirty="0"/>
              <a:t>  </a:t>
            </a:r>
          </a:p>
          <a:p>
            <a:pPr>
              <a:spcBef>
                <a:spcPts val="0"/>
              </a:spcBef>
              <a:buNone/>
            </a:pPr>
            <a:r>
              <a:rPr lang="en-US" sz="2000" b="1" dirty="0"/>
              <a:t>&lt;input</a:t>
            </a:r>
            <a:r>
              <a:rPr lang="en-US" sz="2000" dirty="0"/>
              <a:t> type="submit" value="go"</a:t>
            </a:r>
            <a:r>
              <a:rPr lang="en-US" sz="2000" b="1" dirty="0"/>
              <a:t>&gt;&lt;</a:t>
            </a:r>
            <a:r>
              <a:rPr lang="en-US" sz="2000" b="1" dirty="0" err="1"/>
              <a:t>br</a:t>
            </a:r>
            <a:r>
              <a:rPr lang="en-US" sz="2000" b="1" dirty="0"/>
              <a:t>/&gt;</a:t>
            </a:r>
            <a:r>
              <a:rPr lang="en-US" sz="2000" dirty="0"/>
              <a:t>  </a:t>
            </a:r>
          </a:p>
          <a:p>
            <a:pPr>
              <a:spcBef>
                <a:spcPts val="0"/>
              </a:spcBef>
              <a:buNone/>
            </a:pPr>
            <a:r>
              <a:rPr lang="en-US" sz="2000" b="1" dirty="0"/>
              <a:t>&lt;/form&gt;</a:t>
            </a:r>
            <a:r>
              <a:rPr lang="en-US" sz="2000" dirty="0"/>
              <a:t>  </a:t>
            </a:r>
          </a:p>
          <a:p>
            <a:pPr>
              <a:spcBef>
                <a:spcPts val="0"/>
              </a:spcBef>
              <a:buNone/>
            </a:pPr>
            <a:r>
              <a:rPr lang="en-US" sz="2000" b="1" dirty="0"/>
              <a:t>&lt;/body&gt;</a:t>
            </a:r>
            <a:r>
              <a:rPr lang="en-US" sz="2000" dirty="0"/>
              <a:t>  </a:t>
            </a:r>
          </a:p>
          <a:p>
            <a:pPr>
              <a:spcBef>
                <a:spcPts val="0"/>
              </a:spcBef>
              <a:buNone/>
            </a:pPr>
            <a:r>
              <a:rPr lang="en-US" sz="2000" b="1" dirty="0"/>
              <a:t>&lt;/html&gt;</a:t>
            </a:r>
            <a:r>
              <a:rPr lang="en-US" sz="2000" dirty="0"/>
              <a:t>  </a:t>
            </a:r>
          </a:p>
          <a:p>
            <a:pPr>
              <a:spcBef>
                <a:spcPts val="0"/>
              </a:spcBef>
              <a:buNone/>
            </a:pPr>
            <a:r>
              <a:rPr lang="en-US" sz="2000" i="1" dirty="0"/>
              <a:t>File: welcome.jsp</a:t>
            </a:r>
          </a:p>
          <a:p>
            <a:pPr>
              <a:spcBef>
                <a:spcPts val="0"/>
              </a:spcBef>
              <a:buNone/>
            </a:pPr>
            <a:r>
              <a:rPr lang="en-US" sz="2000" dirty="0"/>
              <a:t>&lt;html&gt;  </a:t>
            </a:r>
          </a:p>
          <a:p>
            <a:pPr>
              <a:spcBef>
                <a:spcPts val="0"/>
              </a:spcBef>
              <a:buNone/>
            </a:pPr>
            <a:r>
              <a:rPr lang="en-US" sz="2000" dirty="0"/>
              <a:t>&lt;body&gt;  </a:t>
            </a:r>
          </a:p>
          <a:p>
            <a:pPr>
              <a:spcBef>
                <a:spcPts val="0"/>
              </a:spcBef>
              <a:buNone/>
            </a:pPr>
            <a:r>
              <a:rPr lang="en-US" sz="2000" dirty="0"/>
              <a:t>&lt;%  </a:t>
            </a:r>
          </a:p>
          <a:p>
            <a:pPr>
              <a:spcBef>
                <a:spcPts val="0"/>
              </a:spcBef>
              <a:buNone/>
            </a:pPr>
            <a:r>
              <a:rPr lang="en-US" sz="2000" dirty="0"/>
              <a:t>String name=</a:t>
            </a:r>
            <a:r>
              <a:rPr lang="en-US" sz="2000" dirty="0" err="1"/>
              <a:t>request.getParameter</a:t>
            </a:r>
            <a:r>
              <a:rPr lang="en-US" sz="2000" dirty="0"/>
              <a:t>("</a:t>
            </a:r>
            <a:r>
              <a:rPr lang="en-US" sz="2000" dirty="0" err="1"/>
              <a:t>uname</a:t>
            </a:r>
            <a:r>
              <a:rPr lang="en-US" sz="2000" dirty="0"/>
              <a:t>");  </a:t>
            </a:r>
          </a:p>
          <a:p>
            <a:pPr>
              <a:spcBef>
                <a:spcPts val="0"/>
              </a:spcBef>
              <a:buNone/>
            </a:pPr>
            <a:r>
              <a:rPr lang="en-US" sz="2000" dirty="0" err="1"/>
              <a:t>out.print</a:t>
            </a:r>
            <a:r>
              <a:rPr lang="en-US" sz="2000" dirty="0"/>
              <a:t>("welcome "+name);  </a:t>
            </a:r>
          </a:p>
          <a:p>
            <a:pPr>
              <a:spcBef>
                <a:spcPts val="0"/>
              </a:spcBef>
              <a:buNone/>
            </a:pPr>
            <a:r>
              <a:rPr lang="en-US" sz="2000" dirty="0"/>
              <a:t>%&gt;  </a:t>
            </a:r>
          </a:p>
          <a:p>
            <a:pPr>
              <a:spcBef>
                <a:spcPts val="0"/>
              </a:spcBef>
              <a:buNone/>
            </a:pPr>
            <a:r>
              <a:rPr lang="en-US" sz="2000" dirty="0"/>
              <a:t>&lt;/form&gt;  </a:t>
            </a:r>
          </a:p>
          <a:p>
            <a:pPr>
              <a:spcBef>
                <a:spcPts val="0"/>
              </a:spcBef>
              <a:buNone/>
            </a:pPr>
            <a:r>
              <a:rPr lang="en-US" sz="2000" dirty="0"/>
              <a:t>&lt;/body&gt;  </a:t>
            </a:r>
          </a:p>
          <a:p>
            <a:pPr>
              <a:spcBef>
                <a:spcPts val="0"/>
              </a:spcBef>
              <a:buNone/>
            </a:pPr>
            <a:r>
              <a:rPr lang="en-US" sz="2000" dirty="0"/>
              <a:t>&lt;/html&gt;  </a:t>
            </a:r>
          </a:p>
          <a:p>
            <a:pPr>
              <a:spcBef>
                <a:spcPts val="0"/>
              </a:spcBef>
            </a:pPr>
            <a:endParaRPr lang="en-US" sz="2000" dirty="0"/>
          </a:p>
          <a:p>
            <a:endParaRPr lang="en-US" dirty="0"/>
          </a:p>
          <a:p>
            <a:endParaRPr lang="en-US" dirty="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96</a:t>
            </a:fld>
            <a:endParaRPr lang="en-US"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a:t>JSP expression tag</a:t>
            </a:r>
          </a:p>
        </p:txBody>
      </p:sp>
      <p:sp>
        <p:nvSpPr>
          <p:cNvPr id="3" name="Content Placeholder 2"/>
          <p:cNvSpPr>
            <a:spLocks noGrp="1"/>
          </p:cNvSpPr>
          <p:nvPr>
            <p:ph idx="1"/>
          </p:nvPr>
        </p:nvSpPr>
        <p:spPr>
          <a:xfrm>
            <a:off x="838200" y="1214422"/>
            <a:ext cx="10515600" cy="4962541"/>
          </a:xfrm>
        </p:spPr>
        <p:txBody>
          <a:bodyPr/>
          <a:lstStyle/>
          <a:p>
            <a:r>
              <a:rPr lang="en-IN" sz="1600" dirty="0"/>
              <a:t> </a:t>
            </a:r>
            <a:r>
              <a:rPr lang="en-GB" sz="1800" dirty="0"/>
              <a:t>The code placed within </a:t>
            </a:r>
            <a:r>
              <a:rPr lang="en-GB" sz="1800" b="1" dirty="0"/>
              <a:t>JSP expression tag</a:t>
            </a:r>
            <a:r>
              <a:rPr lang="en-GB" sz="1800" dirty="0"/>
              <a:t> is </a:t>
            </a:r>
            <a:r>
              <a:rPr lang="en-GB" sz="1800" i="1" dirty="0"/>
              <a:t>written to the output stream of the response</a:t>
            </a:r>
            <a:r>
              <a:rPr lang="en-GB" sz="1800" dirty="0"/>
              <a:t>. So you need not write </a:t>
            </a:r>
            <a:r>
              <a:rPr lang="en-GB" sz="1800" dirty="0" err="1"/>
              <a:t>out.print</a:t>
            </a:r>
            <a:r>
              <a:rPr lang="en-GB" sz="1800" dirty="0"/>
              <a:t>() to write data. It is mainly used to print the values of variable or method.</a:t>
            </a:r>
          </a:p>
          <a:p>
            <a:r>
              <a:rPr lang="en-GB" sz="1800" dirty="0"/>
              <a:t>Syntax of JSP expression tag</a:t>
            </a:r>
          </a:p>
          <a:p>
            <a:r>
              <a:rPr lang="en-GB" sz="1800" b="1" dirty="0"/>
              <a:t>&lt;</a:t>
            </a:r>
            <a:r>
              <a:rPr lang="en-GB" sz="1800" dirty="0"/>
              <a:t>%=  statement %</a:t>
            </a:r>
            <a:r>
              <a:rPr lang="en-GB" sz="1800" b="1" dirty="0"/>
              <a:t>&gt;</a:t>
            </a:r>
            <a:r>
              <a:rPr lang="en-GB" sz="1800" dirty="0"/>
              <a:t>  </a:t>
            </a:r>
          </a:p>
          <a:p>
            <a:r>
              <a:rPr lang="en-US" sz="1800" dirty="0"/>
              <a:t>Example - </a:t>
            </a:r>
            <a:r>
              <a:rPr lang="en-GB" sz="1800" dirty="0"/>
              <a:t>simply displaying a welcome message.</a:t>
            </a:r>
          </a:p>
          <a:p>
            <a:pPr>
              <a:buNone/>
            </a:pPr>
            <a:r>
              <a:rPr lang="en-GB" sz="1800" b="1" dirty="0"/>
              <a:t>&lt;html&gt;</a:t>
            </a:r>
            <a:r>
              <a:rPr lang="en-GB" sz="1800" dirty="0"/>
              <a:t>  </a:t>
            </a:r>
          </a:p>
          <a:p>
            <a:pPr>
              <a:buNone/>
            </a:pPr>
            <a:r>
              <a:rPr lang="en-GB" sz="1800" b="1" dirty="0"/>
              <a:t>&lt;body&gt;</a:t>
            </a:r>
            <a:r>
              <a:rPr lang="en-GB" sz="1800" dirty="0"/>
              <a:t>  </a:t>
            </a:r>
          </a:p>
          <a:p>
            <a:pPr>
              <a:buNone/>
            </a:pPr>
            <a:r>
              <a:rPr lang="en-GB" sz="1800" b="1" dirty="0"/>
              <a:t>&lt;</a:t>
            </a:r>
            <a:r>
              <a:rPr lang="en-GB" sz="1800" dirty="0"/>
              <a:t>%= "welcome to </a:t>
            </a:r>
            <a:r>
              <a:rPr lang="en-GB" sz="1800" dirty="0" err="1"/>
              <a:t>jsp</a:t>
            </a:r>
            <a:r>
              <a:rPr lang="en-GB" sz="1800" dirty="0"/>
              <a:t>" %</a:t>
            </a:r>
            <a:r>
              <a:rPr lang="en-GB" sz="1800" b="1" dirty="0"/>
              <a:t>&gt;</a:t>
            </a:r>
            <a:r>
              <a:rPr lang="en-GB" sz="1800" dirty="0"/>
              <a:t>  </a:t>
            </a:r>
          </a:p>
          <a:p>
            <a:pPr>
              <a:buNone/>
            </a:pPr>
            <a:r>
              <a:rPr lang="en-GB" sz="1800" b="1" dirty="0"/>
              <a:t>&lt;/body&gt;</a:t>
            </a:r>
            <a:r>
              <a:rPr lang="en-GB" sz="1800" dirty="0"/>
              <a:t>  </a:t>
            </a:r>
          </a:p>
          <a:p>
            <a:pPr>
              <a:buNone/>
            </a:pPr>
            <a:r>
              <a:rPr lang="en-GB" sz="1800" b="1" dirty="0"/>
              <a:t>&lt;/html&gt;</a:t>
            </a:r>
          </a:p>
          <a:p>
            <a:r>
              <a:rPr lang="en-US" sz="1800" dirty="0"/>
              <a:t>Example – </a:t>
            </a:r>
            <a:r>
              <a:rPr lang="en-GB" sz="1800" dirty="0"/>
              <a:t>display current time</a:t>
            </a:r>
          </a:p>
          <a:p>
            <a:pPr>
              <a:buNone/>
            </a:pPr>
            <a:r>
              <a:rPr lang="en-GB" sz="1800" b="1" dirty="0"/>
              <a:t>&lt;html&gt;</a:t>
            </a:r>
            <a:r>
              <a:rPr lang="en-GB" sz="1800" dirty="0"/>
              <a:t>  </a:t>
            </a:r>
          </a:p>
          <a:p>
            <a:pPr>
              <a:buNone/>
            </a:pPr>
            <a:r>
              <a:rPr lang="en-GB" sz="1800" b="1" dirty="0"/>
              <a:t>&lt;body&gt;</a:t>
            </a:r>
            <a:r>
              <a:rPr lang="en-GB" sz="1800" dirty="0"/>
              <a:t>  </a:t>
            </a:r>
          </a:p>
          <a:p>
            <a:pPr>
              <a:buNone/>
            </a:pPr>
            <a:r>
              <a:rPr lang="en-GB" sz="1800" dirty="0"/>
              <a:t>Current Time: </a:t>
            </a:r>
            <a:r>
              <a:rPr lang="en-GB" sz="1800" b="1" dirty="0"/>
              <a:t>&lt;</a:t>
            </a:r>
            <a:r>
              <a:rPr lang="en-GB" sz="1800" dirty="0"/>
              <a:t>%= </a:t>
            </a:r>
            <a:r>
              <a:rPr lang="en-GB" sz="1800" dirty="0" err="1"/>
              <a:t>java.util.Calendar.getInstance</a:t>
            </a:r>
            <a:r>
              <a:rPr lang="en-GB" sz="1800" dirty="0"/>
              <a:t>().</a:t>
            </a:r>
            <a:r>
              <a:rPr lang="en-GB" sz="1800" dirty="0" err="1"/>
              <a:t>getTime</a:t>
            </a:r>
            <a:r>
              <a:rPr lang="en-GB" sz="1800" dirty="0"/>
              <a:t>() %</a:t>
            </a:r>
            <a:r>
              <a:rPr lang="en-GB" sz="1800" b="1" dirty="0"/>
              <a:t>&gt;</a:t>
            </a:r>
            <a:r>
              <a:rPr lang="en-GB" sz="1800" dirty="0"/>
              <a:t>  </a:t>
            </a:r>
          </a:p>
          <a:p>
            <a:pPr>
              <a:buNone/>
            </a:pPr>
            <a:r>
              <a:rPr lang="en-GB" sz="1800" b="1" dirty="0"/>
              <a:t>&lt;/body&gt;</a:t>
            </a:r>
            <a:r>
              <a:rPr lang="en-GB" sz="1800" dirty="0"/>
              <a:t>  </a:t>
            </a:r>
          </a:p>
          <a:p>
            <a:pPr>
              <a:buNone/>
            </a:pPr>
            <a:r>
              <a:rPr lang="en-GB" sz="1800" b="1" dirty="0"/>
              <a:t>&lt;/html&gt;</a:t>
            </a:r>
            <a:r>
              <a:rPr lang="en-GB" sz="1800" dirty="0"/>
              <a:t>  </a:t>
            </a:r>
          </a:p>
          <a:p>
            <a:pPr>
              <a:buNone/>
            </a:pPr>
            <a:r>
              <a:rPr lang="en-GB" sz="1800" dirty="0"/>
              <a:t>example, we are printing the username using the expression tag</a:t>
            </a:r>
          </a:p>
          <a:p>
            <a:r>
              <a:rPr lang="en-US" sz="1800" i="1" dirty="0"/>
              <a:t>File: index.jsp</a:t>
            </a:r>
          </a:p>
          <a:p>
            <a:pPr>
              <a:buNone/>
            </a:pPr>
            <a:r>
              <a:rPr lang="en-US" sz="1800" b="1" dirty="0"/>
              <a:t>&lt;html&gt;</a:t>
            </a:r>
            <a:r>
              <a:rPr lang="en-US" sz="1800" dirty="0"/>
              <a:t>  </a:t>
            </a:r>
          </a:p>
          <a:p>
            <a:pPr>
              <a:buNone/>
            </a:pPr>
            <a:r>
              <a:rPr lang="en-US" sz="1800" b="1" dirty="0"/>
              <a:t>&lt;body&gt;</a:t>
            </a:r>
            <a:r>
              <a:rPr lang="en-US" sz="1800" dirty="0"/>
              <a:t>  </a:t>
            </a:r>
          </a:p>
          <a:p>
            <a:pPr>
              <a:buNone/>
            </a:pPr>
            <a:r>
              <a:rPr lang="en-US" sz="1800" b="1" dirty="0"/>
              <a:t>&lt;form</a:t>
            </a:r>
            <a:r>
              <a:rPr lang="en-US" sz="1800" dirty="0"/>
              <a:t> action="welcome.jsp"</a:t>
            </a:r>
            <a:r>
              <a:rPr lang="en-US" sz="1800" b="1" dirty="0"/>
              <a:t>&gt;</a:t>
            </a:r>
            <a:r>
              <a:rPr lang="en-US" sz="1800" dirty="0"/>
              <a:t>  </a:t>
            </a:r>
          </a:p>
          <a:p>
            <a:pPr>
              <a:buNone/>
            </a:pPr>
            <a:r>
              <a:rPr lang="en-US" sz="1800" b="1" dirty="0"/>
              <a:t>&lt;input</a:t>
            </a:r>
            <a:r>
              <a:rPr lang="en-US" sz="1800" dirty="0"/>
              <a:t> type="text" name="</a:t>
            </a:r>
            <a:r>
              <a:rPr lang="en-US" sz="1800" dirty="0" err="1"/>
              <a:t>uname</a:t>
            </a:r>
            <a:r>
              <a:rPr lang="en-US" sz="1800" dirty="0"/>
              <a:t>"</a:t>
            </a:r>
            <a:r>
              <a:rPr lang="en-US" sz="1800" b="1" dirty="0"/>
              <a:t>&gt;&lt;</a:t>
            </a:r>
            <a:r>
              <a:rPr lang="en-US" sz="1800" b="1" dirty="0" err="1"/>
              <a:t>br</a:t>
            </a:r>
            <a:r>
              <a:rPr lang="en-US" sz="1800" b="1" dirty="0"/>
              <a:t>/&gt;</a:t>
            </a:r>
            <a:r>
              <a:rPr lang="en-US" sz="1800" dirty="0"/>
              <a:t>  </a:t>
            </a:r>
          </a:p>
          <a:p>
            <a:pPr>
              <a:buNone/>
            </a:pPr>
            <a:r>
              <a:rPr lang="en-US" sz="1800" b="1" dirty="0"/>
              <a:t>&lt;input</a:t>
            </a:r>
            <a:r>
              <a:rPr lang="en-US" sz="1800" dirty="0"/>
              <a:t> type="submit" value="go"</a:t>
            </a:r>
            <a:r>
              <a:rPr lang="en-US" sz="1800" b="1" dirty="0"/>
              <a:t>&gt;</a:t>
            </a:r>
            <a:r>
              <a:rPr lang="en-US" sz="1800" dirty="0"/>
              <a:t>  </a:t>
            </a:r>
          </a:p>
          <a:p>
            <a:pPr>
              <a:buNone/>
            </a:pPr>
            <a:r>
              <a:rPr lang="en-US" sz="1800" b="1" dirty="0"/>
              <a:t>&lt;/form&gt;</a:t>
            </a:r>
            <a:r>
              <a:rPr lang="en-US" sz="1800" dirty="0"/>
              <a:t>  </a:t>
            </a:r>
          </a:p>
          <a:p>
            <a:pPr>
              <a:buNone/>
            </a:pPr>
            <a:r>
              <a:rPr lang="en-US" sz="1800" b="1" dirty="0"/>
              <a:t>&lt;/body&gt;</a:t>
            </a:r>
            <a:r>
              <a:rPr lang="en-US" sz="1800" dirty="0"/>
              <a:t>  </a:t>
            </a:r>
          </a:p>
          <a:p>
            <a:pPr>
              <a:buNone/>
            </a:pPr>
            <a:r>
              <a:rPr lang="en-US" sz="1800" b="1" dirty="0"/>
              <a:t>&lt;/html&gt;</a:t>
            </a:r>
            <a:r>
              <a:rPr lang="en-US" sz="1800" dirty="0"/>
              <a:t>  </a:t>
            </a:r>
          </a:p>
          <a:p>
            <a:r>
              <a:rPr lang="en-US" sz="1800" i="1" dirty="0"/>
              <a:t>File: welcome.jsp</a:t>
            </a:r>
          </a:p>
          <a:p>
            <a:pPr>
              <a:buNone/>
            </a:pPr>
            <a:r>
              <a:rPr lang="en-US" sz="1800" b="1" dirty="0"/>
              <a:t>&lt;html&gt;</a:t>
            </a:r>
            <a:r>
              <a:rPr lang="en-US" sz="1800" dirty="0"/>
              <a:t>  </a:t>
            </a:r>
          </a:p>
          <a:p>
            <a:pPr>
              <a:buNone/>
            </a:pPr>
            <a:r>
              <a:rPr lang="en-US" sz="1800" b="1" dirty="0"/>
              <a:t>&lt;body&gt;</a:t>
            </a:r>
            <a:r>
              <a:rPr lang="en-US" sz="1800" dirty="0"/>
              <a:t>  </a:t>
            </a:r>
          </a:p>
          <a:p>
            <a:pPr>
              <a:buNone/>
            </a:pPr>
            <a:r>
              <a:rPr lang="en-US" sz="1800" b="1" dirty="0"/>
              <a:t>&lt;</a:t>
            </a:r>
            <a:r>
              <a:rPr lang="en-US" sz="1800" dirty="0"/>
              <a:t>%= "Welcome "+</a:t>
            </a:r>
            <a:r>
              <a:rPr lang="en-US" sz="1800" dirty="0" err="1"/>
              <a:t>request.getParameter</a:t>
            </a:r>
            <a:r>
              <a:rPr lang="en-US" sz="1800" dirty="0"/>
              <a:t>("</a:t>
            </a:r>
            <a:r>
              <a:rPr lang="en-US" sz="1800" dirty="0" err="1"/>
              <a:t>uname</a:t>
            </a:r>
            <a:r>
              <a:rPr lang="en-US" sz="1800" dirty="0"/>
              <a:t>") %</a:t>
            </a:r>
            <a:r>
              <a:rPr lang="en-US" sz="1800" b="1" dirty="0"/>
              <a:t>&gt;</a:t>
            </a:r>
            <a:r>
              <a:rPr lang="en-US" sz="1800" dirty="0"/>
              <a:t>  </a:t>
            </a:r>
          </a:p>
          <a:p>
            <a:pPr>
              <a:buNone/>
            </a:pPr>
            <a:r>
              <a:rPr lang="en-US" sz="1800" b="1" dirty="0"/>
              <a:t>&lt;/body&gt;</a:t>
            </a:r>
            <a:r>
              <a:rPr lang="en-US" sz="1800" dirty="0"/>
              <a:t>  </a:t>
            </a:r>
          </a:p>
          <a:p>
            <a:pPr>
              <a:buNone/>
            </a:pPr>
            <a:r>
              <a:rPr lang="en-US" sz="1800" b="1" dirty="0"/>
              <a:t>&lt;/html&gt;</a:t>
            </a:r>
            <a:r>
              <a:rPr lang="en-US" sz="1800" dirty="0"/>
              <a:t>  </a:t>
            </a:r>
          </a:p>
          <a:p>
            <a:pPr>
              <a:buNone/>
            </a:pPr>
            <a:endParaRPr lang="en-GB" sz="1800" dirty="0"/>
          </a:p>
          <a:p>
            <a:pPr>
              <a:buNone/>
            </a:pPr>
            <a:endParaRPr lang="en-GB" sz="1800" dirty="0"/>
          </a:p>
          <a:p>
            <a:pPr>
              <a:buNone/>
            </a:pPr>
            <a:endParaRPr lang="en-GB" sz="1800" dirty="0"/>
          </a:p>
          <a:p>
            <a:endParaRPr lang="en-US" sz="1800" dirty="0"/>
          </a:p>
          <a:p>
            <a:endParaRPr lang="en-GB" sz="1800" dirty="0"/>
          </a:p>
          <a:p>
            <a:endParaRPr lang="en-GB" sz="1800" dirty="0"/>
          </a:p>
          <a:p>
            <a:endParaRPr lang="en-US" sz="1800" dirty="0"/>
          </a:p>
          <a:p>
            <a:endParaRPr lang="en-GB" sz="1800"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97</a:t>
            </a:fld>
            <a:endParaRPr lang="en-US"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err="1"/>
              <a:t>Jsp</a:t>
            </a:r>
            <a:r>
              <a:rPr lang="en-GB" dirty="0"/>
              <a:t> declaration tag</a:t>
            </a:r>
          </a:p>
        </p:txBody>
      </p:sp>
      <p:sp>
        <p:nvSpPr>
          <p:cNvPr id="3" name="Content Placeholder 2"/>
          <p:cNvSpPr>
            <a:spLocks noGrp="1"/>
          </p:cNvSpPr>
          <p:nvPr>
            <p:ph idx="1"/>
          </p:nvPr>
        </p:nvSpPr>
        <p:spPr>
          <a:xfrm>
            <a:off x="838200" y="1357298"/>
            <a:ext cx="10515600" cy="4819665"/>
          </a:xfrm>
        </p:spPr>
        <p:txBody>
          <a:bodyPr/>
          <a:lstStyle/>
          <a:p>
            <a:r>
              <a:rPr lang="en-GB" dirty="0"/>
              <a:t>The </a:t>
            </a:r>
            <a:r>
              <a:rPr lang="en-GB" b="1" dirty="0"/>
              <a:t>JSP declaration tag</a:t>
            </a:r>
            <a:r>
              <a:rPr lang="en-GB" dirty="0"/>
              <a:t> is used </a:t>
            </a:r>
            <a:r>
              <a:rPr lang="en-GB" i="1" dirty="0"/>
              <a:t>to declare fields and methods</a:t>
            </a:r>
            <a:r>
              <a:rPr lang="en-GB" dirty="0"/>
              <a:t>.</a:t>
            </a:r>
          </a:p>
          <a:p>
            <a:r>
              <a:rPr lang="en-GB" dirty="0"/>
              <a:t>The code written inside the </a:t>
            </a:r>
            <a:r>
              <a:rPr lang="en-GB" dirty="0" err="1"/>
              <a:t>jsp</a:t>
            </a:r>
            <a:r>
              <a:rPr lang="en-GB" dirty="0"/>
              <a:t> declaration tag is placed outside the service() method of auto generated </a:t>
            </a:r>
            <a:r>
              <a:rPr lang="en-GB" dirty="0" err="1"/>
              <a:t>servlet</a:t>
            </a:r>
            <a:r>
              <a:rPr lang="en-GB" dirty="0"/>
              <a:t>. So it doesn't get memory at each request.</a:t>
            </a:r>
          </a:p>
          <a:p>
            <a:r>
              <a:rPr lang="en-GB" dirty="0"/>
              <a:t>Syntax</a:t>
            </a:r>
          </a:p>
          <a:p>
            <a:pPr>
              <a:buNone/>
            </a:pPr>
            <a:r>
              <a:rPr lang="en-US" b="1" dirty="0"/>
              <a:t>&lt;</a:t>
            </a:r>
            <a:r>
              <a:rPr lang="en-US" dirty="0"/>
              <a:t>%!  field or method declaration %</a:t>
            </a:r>
            <a:r>
              <a:rPr lang="en-US" b="1" dirty="0"/>
              <a:t>&gt;</a:t>
            </a:r>
            <a:r>
              <a:rPr lang="en-US" dirty="0"/>
              <a:t>  </a:t>
            </a:r>
          </a:p>
          <a:p>
            <a:pPr>
              <a:buNone/>
            </a:pPr>
            <a:r>
              <a:rPr lang="en-GB" u="sng" dirty="0"/>
              <a:t>Example of JSP declaration tag that declares field</a:t>
            </a:r>
          </a:p>
          <a:p>
            <a:r>
              <a:rPr lang="en-GB" dirty="0"/>
              <a:t>declaring the field and printing the value of the declared field using the </a:t>
            </a:r>
            <a:r>
              <a:rPr lang="en-GB" dirty="0" err="1"/>
              <a:t>jsp</a:t>
            </a:r>
            <a:r>
              <a:rPr lang="en-GB" dirty="0"/>
              <a:t> expression tag.</a:t>
            </a:r>
          </a:p>
          <a:p>
            <a:r>
              <a:rPr lang="en-GB" dirty="0"/>
              <a:t>index.jsp</a:t>
            </a:r>
          </a:p>
          <a:p>
            <a:pPr>
              <a:spcBef>
                <a:spcPts val="0"/>
              </a:spcBef>
              <a:buNone/>
            </a:pPr>
            <a:r>
              <a:rPr lang="en-GB" sz="2000" b="1" dirty="0"/>
              <a:t>&lt;html&gt;</a:t>
            </a:r>
            <a:r>
              <a:rPr lang="en-GB" sz="2000" dirty="0"/>
              <a:t>  </a:t>
            </a:r>
          </a:p>
          <a:p>
            <a:pPr>
              <a:spcBef>
                <a:spcPts val="0"/>
              </a:spcBef>
              <a:buNone/>
            </a:pPr>
            <a:r>
              <a:rPr lang="en-GB" sz="2000" b="1" dirty="0"/>
              <a:t>&lt;body&gt;</a:t>
            </a:r>
            <a:r>
              <a:rPr lang="en-GB" sz="2000" dirty="0"/>
              <a:t>  </a:t>
            </a:r>
          </a:p>
          <a:p>
            <a:pPr>
              <a:spcBef>
                <a:spcPts val="0"/>
              </a:spcBef>
              <a:buNone/>
            </a:pPr>
            <a:r>
              <a:rPr lang="en-GB" sz="2000" b="1" dirty="0"/>
              <a:t>&lt;</a:t>
            </a:r>
            <a:r>
              <a:rPr lang="en-GB" sz="2000" dirty="0"/>
              <a:t>%! </a:t>
            </a:r>
            <a:r>
              <a:rPr lang="en-GB" sz="2000" dirty="0" err="1"/>
              <a:t>int</a:t>
            </a:r>
            <a:r>
              <a:rPr lang="en-GB" sz="2000" dirty="0"/>
              <a:t> data=50; %</a:t>
            </a:r>
            <a:r>
              <a:rPr lang="en-GB" sz="2000" b="1" dirty="0"/>
              <a:t>&gt;</a:t>
            </a:r>
            <a:r>
              <a:rPr lang="en-GB" sz="2000" dirty="0"/>
              <a:t>  </a:t>
            </a:r>
          </a:p>
          <a:p>
            <a:pPr>
              <a:spcBef>
                <a:spcPts val="0"/>
              </a:spcBef>
              <a:buNone/>
            </a:pPr>
            <a:r>
              <a:rPr lang="en-GB" sz="2000" b="1" dirty="0"/>
              <a:t>&lt;</a:t>
            </a:r>
            <a:r>
              <a:rPr lang="en-GB" sz="2000" dirty="0"/>
              <a:t>%= "Value of the variable is:"+data %</a:t>
            </a:r>
            <a:r>
              <a:rPr lang="en-GB" sz="2000" b="1" dirty="0"/>
              <a:t>&gt;</a:t>
            </a:r>
            <a:r>
              <a:rPr lang="en-GB" sz="2000" dirty="0"/>
              <a:t>  </a:t>
            </a:r>
          </a:p>
          <a:p>
            <a:pPr>
              <a:spcBef>
                <a:spcPts val="0"/>
              </a:spcBef>
              <a:buNone/>
            </a:pPr>
            <a:r>
              <a:rPr lang="en-GB" sz="2000" b="1" dirty="0"/>
              <a:t>&lt;/body&gt;</a:t>
            </a:r>
            <a:r>
              <a:rPr lang="en-GB" sz="2000" dirty="0"/>
              <a:t>  </a:t>
            </a:r>
          </a:p>
          <a:p>
            <a:pPr>
              <a:spcBef>
                <a:spcPts val="0"/>
              </a:spcBef>
              <a:buNone/>
            </a:pPr>
            <a:r>
              <a:rPr lang="en-GB" sz="2000" b="1" dirty="0"/>
              <a:t>&lt;/html&gt;</a:t>
            </a:r>
            <a:r>
              <a:rPr lang="en-GB" sz="2000" dirty="0"/>
              <a:t>  </a:t>
            </a:r>
          </a:p>
          <a:p>
            <a:r>
              <a:rPr lang="en-GB" sz="2000" u="sng" dirty="0"/>
              <a:t>Example of JSP declaration tag that declares method</a:t>
            </a:r>
          </a:p>
          <a:p>
            <a:r>
              <a:rPr lang="en-GB" sz="2000" dirty="0"/>
              <a:t>In this example of JSP declaration tag, we are defining the method which returns the cube of given number and calling this method from the </a:t>
            </a:r>
            <a:r>
              <a:rPr lang="en-GB" sz="2000" dirty="0" err="1"/>
              <a:t>jsp</a:t>
            </a:r>
            <a:r>
              <a:rPr lang="en-GB" sz="2000" dirty="0"/>
              <a:t> expression tag.</a:t>
            </a:r>
          </a:p>
          <a:p>
            <a:pPr>
              <a:spcBef>
                <a:spcPts val="0"/>
              </a:spcBef>
              <a:buNone/>
            </a:pPr>
            <a:r>
              <a:rPr lang="en-GB" sz="2000" b="1" dirty="0"/>
              <a:t>&lt;html&gt;</a:t>
            </a:r>
            <a:r>
              <a:rPr lang="en-GB" sz="2000" dirty="0"/>
              <a:t>  </a:t>
            </a:r>
          </a:p>
          <a:p>
            <a:pPr>
              <a:spcBef>
                <a:spcPts val="0"/>
              </a:spcBef>
              <a:buNone/>
            </a:pPr>
            <a:r>
              <a:rPr lang="en-GB" sz="2000" b="1" dirty="0"/>
              <a:t>&lt;body&gt;</a:t>
            </a:r>
            <a:r>
              <a:rPr lang="en-GB" sz="2000" dirty="0"/>
              <a:t>  </a:t>
            </a:r>
          </a:p>
          <a:p>
            <a:pPr>
              <a:spcBef>
                <a:spcPts val="0"/>
              </a:spcBef>
              <a:buNone/>
            </a:pPr>
            <a:r>
              <a:rPr lang="en-GB" sz="2000" b="1" dirty="0"/>
              <a:t>&lt;</a:t>
            </a:r>
            <a:r>
              <a:rPr lang="en-GB" sz="2000" dirty="0"/>
              <a:t>%!   </a:t>
            </a:r>
          </a:p>
          <a:p>
            <a:pPr>
              <a:spcBef>
                <a:spcPts val="0"/>
              </a:spcBef>
              <a:buNone/>
            </a:pPr>
            <a:r>
              <a:rPr lang="en-GB" sz="2000" dirty="0" err="1"/>
              <a:t>int</a:t>
            </a:r>
            <a:r>
              <a:rPr lang="en-GB" sz="2000" dirty="0"/>
              <a:t> cube(</a:t>
            </a:r>
            <a:r>
              <a:rPr lang="en-GB" sz="2000" dirty="0" err="1"/>
              <a:t>int</a:t>
            </a:r>
            <a:r>
              <a:rPr lang="en-GB" sz="2000" dirty="0"/>
              <a:t> n){  </a:t>
            </a:r>
          </a:p>
          <a:p>
            <a:pPr>
              <a:spcBef>
                <a:spcPts val="0"/>
              </a:spcBef>
              <a:buNone/>
            </a:pPr>
            <a:r>
              <a:rPr lang="en-GB" sz="2000" dirty="0"/>
              <a:t>return n*n*n*;  </a:t>
            </a:r>
          </a:p>
          <a:p>
            <a:pPr>
              <a:spcBef>
                <a:spcPts val="0"/>
              </a:spcBef>
              <a:buNone/>
            </a:pPr>
            <a:r>
              <a:rPr lang="en-GB" sz="2000" dirty="0"/>
              <a:t>}  </a:t>
            </a:r>
          </a:p>
          <a:p>
            <a:pPr>
              <a:spcBef>
                <a:spcPts val="0"/>
              </a:spcBef>
              <a:buNone/>
            </a:pPr>
            <a:r>
              <a:rPr lang="en-GB" sz="2000" dirty="0"/>
              <a:t>%</a:t>
            </a:r>
            <a:r>
              <a:rPr lang="en-GB" sz="2000" b="1" dirty="0"/>
              <a:t>&gt;</a:t>
            </a:r>
            <a:r>
              <a:rPr lang="en-GB" sz="2000" dirty="0"/>
              <a:t>  </a:t>
            </a:r>
          </a:p>
          <a:p>
            <a:pPr>
              <a:spcBef>
                <a:spcPts val="0"/>
              </a:spcBef>
              <a:buNone/>
            </a:pPr>
            <a:r>
              <a:rPr lang="en-GB" sz="2000" b="1" dirty="0"/>
              <a:t>&lt;</a:t>
            </a:r>
            <a:r>
              <a:rPr lang="en-GB" sz="2000" dirty="0"/>
              <a:t>%= "Cube of 3 is:"+cube(3) %</a:t>
            </a:r>
            <a:r>
              <a:rPr lang="en-GB" sz="2000" b="1" dirty="0"/>
              <a:t>&gt;</a:t>
            </a:r>
            <a:r>
              <a:rPr lang="en-GB" sz="2000" dirty="0"/>
              <a:t>  </a:t>
            </a:r>
          </a:p>
          <a:p>
            <a:pPr>
              <a:spcBef>
                <a:spcPts val="0"/>
              </a:spcBef>
              <a:buNone/>
            </a:pPr>
            <a:r>
              <a:rPr lang="en-GB" sz="2000" b="1" dirty="0"/>
              <a:t>&lt;/body&gt;</a:t>
            </a:r>
            <a:r>
              <a:rPr lang="en-GB" sz="2000" dirty="0"/>
              <a:t>  </a:t>
            </a:r>
          </a:p>
          <a:p>
            <a:pPr>
              <a:spcBef>
                <a:spcPts val="0"/>
              </a:spcBef>
              <a:buNone/>
            </a:pPr>
            <a:r>
              <a:rPr lang="en-GB" sz="2000" b="1" dirty="0"/>
              <a:t>&lt;/html&gt;</a:t>
            </a:r>
            <a:r>
              <a:rPr lang="en-GB" sz="2000" dirty="0"/>
              <a:t>  </a:t>
            </a:r>
          </a:p>
          <a:p>
            <a:pPr>
              <a:spcBef>
                <a:spcPts val="0"/>
              </a:spcBef>
              <a:buNone/>
            </a:pPr>
            <a:endParaRPr lang="en-GB" sz="2000" dirty="0"/>
          </a:p>
          <a:p>
            <a:pPr>
              <a:spcBef>
                <a:spcPts val="0"/>
              </a:spcBef>
              <a:buNone/>
            </a:pPr>
            <a:endParaRPr lang="en-GB" sz="2000" dirty="0"/>
          </a:p>
          <a:p>
            <a:pPr>
              <a:spcBef>
                <a:spcPts val="0"/>
              </a:spcBef>
              <a:buNone/>
            </a:pPr>
            <a:endParaRPr lang="en-GB" sz="2000" dirty="0"/>
          </a:p>
          <a:p>
            <a:pPr>
              <a:buNone/>
            </a:pPr>
            <a:endParaRPr lang="en-US" dirty="0"/>
          </a:p>
          <a:p>
            <a:endParaRPr lang="en-GB" dirty="0"/>
          </a:p>
          <a:p>
            <a:pPr marL="514350" indent="-514350">
              <a:buNone/>
            </a:pPr>
            <a:endParaRPr lang="en-GB" dirty="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98</a:t>
            </a:fld>
            <a:endParaRPr lang="en-US"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a:t/>
            </a:r>
            <a:br>
              <a:rPr lang="en-US" dirty="0"/>
            </a:br>
            <a:r>
              <a:rPr lang="en-US" dirty="0"/>
              <a:t/>
            </a:r>
            <a:br>
              <a:rPr lang="en-US" dirty="0"/>
            </a:br>
            <a:r>
              <a:rPr lang="en-US" dirty="0"/>
              <a:t>JSP implicit objects</a:t>
            </a:r>
            <a:br>
              <a:rPr lang="en-US" dirty="0"/>
            </a:br>
            <a:r>
              <a:rPr lang="en-GB" dirty="0"/>
              <a:t/>
            </a:r>
            <a:br>
              <a:rPr lang="en-GB" dirty="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a:t>There are </a:t>
            </a:r>
            <a:r>
              <a:rPr lang="en-GB" b="1" dirty="0"/>
              <a:t>9 </a:t>
            </a:r>
            <a:r>
              <a:rPr lang="en-GB" b="1" dirty="0" err="1"/>
              <a:t>jsp</a:t>
            </a:r>
            <a:r>
              <a:rPr lang="en-GB" b="1" dirty="0"/>
              <a:t> implicit objects</a:t>
            </a:r>
            <a:r>
              <a:rPr lang="en-GB" dirty="0"/>
              <a:t>. These objects are </a:t>
            </a:r>
            <a:r>
              <a:rPr lang="en-GB" i="1" dirty="0"/>
              <a:t>created by the web container</a:t>
            </a:r>
            <a:r>
              <a:rPr lang="en-GB" dirty="0"/>
              <a:t> that are available to all the </a:t>
            </a:r>
            <a:r>
              <a:rPr lang="en-GB" dirty="0" err="1"/>
              <a:t>jsp</a:t>
            </a:r>
            <a:r>
              <a:rPr lang="en-GB" dirty="0"/>
              <a:t> pages.</a:t>
            </a:r>
          </a:p>
          <a:p>
            <a:r>
              <a:rPr lang="en-GB" dirty="0"/>
              <a:t>The available implicit objects are out, request, </a:t>
            </a:r>
            <a:r>
              <a:rPr lang="en-GB" dirty="0" err="1"/>
              <a:t>config</a:t>
            </a:r>
            <a:r>
              <a:rPr lang="en-GB" dirty="0"/>
              <a:t>, session, application etc</a:t>
            </a:r>
          </a:p>
          <a:p>
            <a:pPr marL="514350" indent="-514350">
              <a:buNone/>
            </a:pP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99</a:t>
            </a:fld>
            <a:endParaRPr lang="en-US" altLang="en-US"/>
          </a:p>
        </p:txBody>
      </p:sp>
      <p:graphicFrame>
        <p:nvGraphicFramePr>
          <p:cNvPr id="6" name="Table 5"/>
          <p:cNvGraphicFramePr>
            <a:graphicFrameLocks noGrp="1"/>
          </p:cNvGraphicFramePr>
          <p:nvPr/>
        </p:nvGraphicFramePr>
        <p:xfrm>
          <a:off x="5238744" y="2500306"/>
          <a:ext cx="4429156" cy="4657004"/>
        </p:xfrm>
        <a:graphic>
          <a:graphicData uri="http://schemas.openxmlformats.org/drawingml/2006/table">
            <a:tbl>
              <a:tblPr firstRow="1" bandRow="1">
                <a:tableStyleId>{5C22544A-7EE6-4342-B048-85BDC9FD1C3A}</a:tableStyleId>
              </a:tblPr>
              <a:tblGrid>
                <a:gridCol w="1928826">
                  <a:extLst>
                    <a:ext uri="{9D8B030D-6E8A-4147-A177-3AD203B41FA5}">
                      <a16:colId xmlns="" xmlns:a16="http://schemas.microsoft.com/office/drawing/2014/main" val="20000"/>
                    </a:ext>
                  </a:extLst>
                </a:gridCol>
                <a:gridCol w="2500330">
                  <a:extLst>
                    <a:ext uri="{9D8B030D-6E8A-4147-A177-3AD203B41FA5}">
                      <a16:colId xmlns="" xmlns:a16="http://schemas.microsoft.com/office/drawing/2014/main" val="20001"/>
                    </a:ext>
                  </a:extLst>
                </a:gridCol>
              </a:tblGrid>
              <a:tr h="418613">
                <a:tc>
                  <a:txBody>
                    <a:bodyPr/>
                    <a:lstStyle/>
                    <a:p>
                      <a:pPr algn="l" fontAlgn="t"/>
                      <a:r>
                        <a:rPr lang="en-US" dirty="0">
                          <a:solidFill>
                            <a:srgbClr val="000000"/>
                          </a:solidFill>
                          <a:latin typeface="times new roman"/>
                        </a:rPr>
                        <a:t>Object</a:t>
                      </a:r>
                    </a:p>
                  </a:txBody>
                  <a:tcPr marL="114300" marR="114300" marT="114300" marB="114300"/>
                </a:tc>
                <a:tc>
                  <a:txBody>
                    <a:bodyPr/>
                    <a:lstStyle/>
                    <a:p>
                      <a:pPr algn="l" fontAlgn="t"/>
                      <a:r>
                        <a:rPr lang="en-US">
                          <a:solidFill>
                            <a:srgbClr val="000000"/>
                          </a:solidFill>
                          <a:latin typeface="times new roman"/>
                        </a:rPr>
                        <a:t>Type</a:t>
                      </a:r>
                    </a:p>
                  </a:txBody>
                  <a:tcPr marL="114300" marR="114300" marT="114300" marB="114300"/>
                </a:tc>
                <a:extLst>
                  <a:ext uri="{0D108BD9-81ED-4DB2-BD59-A6C34878D82A}">
                    <a16:rowId xmlns="" xmlns:a16="http://schemas.microsoft.com/office/drawing/2014/main" val="10000"/>
                  </a:ext>
                </a:extLst>
              </a:tr>
              <a:tr h="355187">
                <a:tc>
                  <a:txBody>
                    <a:bodyPr/>
                    <a:lstStyle/>
                    <a:p>
                      <a:pPr algn="just" fontAlgn="t"/>
                      <a:r>
                        <a:rPr lang="en-US">
                          <a:solidFill>
                            <a:srgbClr val="333333"/>
                          </a:solidFill>
                          <a:latin typeface="inter-regular"/>
                        </a:rPr>
                        <a:t>out</a:t>
                      </a:r>
                    </a:p>
                  </a:txBody>
                  <a:tcPr marL="76200" marR="76200" marT="76200" marB="76200"/>
                </a:tc>
                <a:tc>
                  <a:txBody>
                    <a:bodyPr/>
                    <a:lstStyle/>
                    <a:p>
                      <a:pPr algn="just" fontAlgn="t"/>
                      <a:r>
                        <a:rPr lang="en-US">
                          <a:solidFill>
                            <a:srgbClr val="333333"/>
                          </a:solidFill>
                          <a:latin typeface="inter-regular"/>
                        </a:rPr>
                        <a:t>JspWriter</a:t>
                      </a:r>
                    </a:p>
                  </a:txBody>
                  <a:tcPr marL="76200" marR="76200" marT="76200" marB="76200"/>
                </a:tc>
                <a:extLst>
                  <a:ext uri="{0D108BD9-81ED-4DB2-BD59-A6C34878D82A}">
                    <a16:rowId xmlns="" xmlns:a16="http://schemas.microsoft.com/office/drawing/2014/main" val="10001"/>
                  </a:ext>
                </a:extLst>
              </a:tr>
              <a:tr h="355187">
                <a:tc>
                  <a:txBody>
                    <a:bodyPr/>
                    <a:lstStyle/>
                    <a:p>
                      <a:pPr algn="just" fontAlgn="t"/>
                      <a:r>
                        <a:rPr lang="en-US" dirty="0">
                          <a:solidFill>
                            <a:srgbClr val="333333"/>
                          </a:solidFill>
                          <a:latin typeface="inter-regular"/>
                        </a:rPr>
                        <a:t>request</a:t>
                      </a:r>
                    </a:p>
                  </a:txBody>
                  <a:tcPr marL="76200" marR="76200" marT="76200" marB="76200"/>
                </a:tc>
                <a:tc>
                  <a:txBody>
                    <a:bodyPr/>
                    <a:lstStyle/>
                    <a:p>
                      <a:pPr algn="just" fontAlgn="t"/>
                      <a:r>
                        <a:rPr lang="en-US">
                          <a:solidFill>
                            <a:srgbClr val="333333"/>
                          </a:solidFill>
                          <a:latin typeface="inter-regular"/>
                        </a:rPr>
                        <a:t>HttpServletRequest</a:t>
                      </a:r>
                    </a:p>
                  </a:txBody>
                  <a:tcPr marL="76200" marR="76200" marT="76200" marB="76200"/>
                </a:tc>
                <a:extLst>
                  <a:ext uri="{0D108BD9-81ED-4DB2-BD59-A6C34878D82A}">
                    <a16:rowId xmlns="" xmlns:a16="http://schemas.microsoft.com/office/drawing/2014/main" val="10002"/>
                  </a:ext>
                </a:extLst>
              </a:tr>
              <a:tr h="355187">
                <a:tc>
                  <a:txBody>
                    <a:bodyPr/>
                    <a:lstStyle/>
                    <a:p>
                      <a:pPr algn="just" fontAlgn="t"/>
                      <a:r>
                        <a:rPr lang="en-US">
                          <a:solidFill>
                            <a:srgbClr val="333333"/>
                          </a:solidFill>
                          <a:latin typeface="inter-regular"/>
                        </a:rPr>
                        <a:t>response</a:t>
                      </a:r>
                    </a:p>
                  </a:txBody>
                  <a:tcPr marL="76200" marR="76200" marT="76200" marB="76200"/>
                </a:tc>
                <a:tc>
                  <a:txBody>
                    <a:bodyPr/>
                    <a:lstStyle/>
                    <a:p>
                      <a:pPr algn="just" fontAlgn="t"/>
                      <a:r>
                        <a:rPr lang="en-US">
                          <a:solidFill>
                            <a:srgbClr val="333333"/>
                          </a:solidFill>
                          <a:latin typeface="inter-regular"/>
                        </a:rPr>
                        <a:t>HttpServletResponse</a:t>
                      </a:r>
                    </a:p>
                  </a:txBody>
                  <a:tcPr marL="76200" marR="76200" marT="76200" marB="76200"/>
                </a:tc>
                <a:extLst>
                  <a:ext uri="{0D108BD9-81ED-4DB2-BD59-A6C34878D82A}">
                    <a16:rowId xmlns="" xmlns:a16="http://schemas.microsoft.com/office/drawing/2014/main" val="10003"/>
                  </a:ext>
                </a:extLst>
              </a:tr>
              <a:tr h="355187">
                <a:tc>
                  <a:txBody>
                    <a:bodyPr/>
                    <a:lstStyle/>
                    <a:p>
                      <a:pPr algn="just" fontAlgn="t"/>
                      <a:r>
                        <a:rPr lang="en-US">
                          <a:solidFill>
                            <a:srgbClr val="333333"/>
                          </a:solidFill>
                          <a:latin typeface="inter-regular"/>
                        </a:rPr>
                        <a:t>config</a:t>
                      </a:r>
                    </a:p>
                  </a:txBody>
                  <a:tcPr marL="76200" marR="76200" marT="76200" marB="76200"/>
                </a:tc>
                <a:tc>
                  <a:txBody>
                    <a:bodyPr/>
                    <a:lstStyle/>
                    <a:p>
                      <a:pPr algn="just" fontAlgn="t"/>
                      <a:r>
                        <a:rPr lang="en-US">
                          <a:solidFill>
                            <a:srgbClr val="333333"/>
                          </a:solidFill>
                          <a:latin typeface="inter-regular"/>
                        </a:rPr>
                        <a:t>ServletConfig</a:t>
                      </a:r>
                    </a:p>
                  </a:txBody>
                  <a:tcPr marL="76200" marR="76200" marT="76200" marB="76200"/>
                </a:tc>
                <a:extLst>
                  <a:ext uri="{0D108BD9-81ED-4DB2-BD59-A6C34878D82A}">
                    <a16:rowId xmlns="" xmlns:a16="http://schemas.microsoft.com/office/drawing/2014/main" val="10004"/>
                  </a:ext>
                </a:extLst>
              </a:tr>
              <a:tr h="583522">
                <a:tc>
                  <a:txBody>
                    <a:bodyPr/>
                    <a:lstStyle/>
                    <a:p>
                      <a:pPr algn="just" fontAlgn="t"/>
                      <a:r>
                        <a:rPr lang="en-US">
                          <a:solidFill>
                            <a:srgbClr val="333333"/>
                          </a:solidFill>
                          <a:latin typeface="inter-regular"/>
                        </a:rPr>
                        <a:t>application</a:t>
                      </a:r>
                    </a:p>
                  </a:txBody>
                  <a:tcPr marL="76200" marR="76200" marT="76200" marB="76200"/>
                </a:tc>
                <a:tc>
                  <a:txBody>
                    <a:bodyPr/>
                    <a:lstStyle/>
                    <a:p>
                      <a:pPr algn="just" fontAlgn="t"/>
                      <a:r>
                        <a:rPr lang="en-US">
                          <a:solidFill>
                            <a:srgbClr val="333333"/>
                          </a:solidFill>
                          <a:latin typeface="inter-regular"/>
                        </a:rPr>
                        <a:t>ServletContext</a:t>
                      </a:r>
                    </a:p>
                  </a:txBody>
                  <a:tcPr marL="76200" marR="76200" marT="76200" marB="76200"/>
                </a:tc>
                <a:extLst>
                  <a:ext uri="{0D108BD9-81ED-4DB2-BD59-A6C34878D82A}">
                    <a16:rowId xmlns="" xmlns:a16="http://schemas.microsoft.com/office/drawing/2014/main" val="10005"/>
                  </a:ext>
                </a:extLst>
              </a:tr>
              <a:tr h="355187">
                <a:tc>
                  <a:txBody>
                    <a:bodyPr/>
                    <a:lstStyle/>
                    <a:p>
                      <a:pPr algn="just" fontAlgn="t"/>
                      <a:r>
                        <a:rPr lang="en-US">
                          <a:solidFill>
                            <a:srgbClr val="333333"/>
                          </a:solidFill>
                          <a:latin typeface="inter-regular"/>
                        </a:rPr>
                        <a:t>session</a:t>
                      </a:r>
                    </a:p>
                  </a:txBody>
                  <a:tcPr marL="76200" marR="76200" marT="76200" marB="76200"/>
                </a:tc>
                <a:tc>
                  <a:txBody>
                    <a:bodyPr/>
                    <a:lstStyle/>
                    <a:p>
                      <a:pPr algn="just" fontAlgn="t"/>
                      <a:r>
                        <a:rPr lang="en-US">
                          <a:solidFill>
                            <a:srgbClr val="333333"/>
                          </a:solidFill>
                          <a:latin typeface="inter-regular"/>
                        </a:rPr>
                        <a:t>HttpSession</a:t>
                      </a:r>
                    </a:p>
                  </a:txBody>
                  <a:tcPr marL="76200" marR="76200" marT="76200" marB="76200"/>
                </a:tc>
                <a:extLst>
                  <a:ext uri="{0D108BD9-81ED-4DB2-BD59-A6C34878D82A}">
                    <a16:rowId xmlns="" xmlns:a16="http://schemas.microsoft.com/office/drawing/2014/main" val="10006"/>
                  </a:ext>
                </a:extLst>
              </a:tr>
              <a:tr h="583522">
                <a:tc>
                  <a:txBody>
                    <a:bodyPr/>
                    <a:lstStyle/>
                    <a:p>
                      <a:pPr algn="just" fontAlgn="t"/>
                      <a:r>
                        <a:rPr lang="en-US">
                          <a:solidFill>
                            <a:srgbClr val="333333"/>
                          </a:solidFill>
                          <a:latin typeface="inter-regular"/>
                        </a:rPr>
                        <a:t>pageContext</a:t>
                      </a:r>
                    </a:p>
                  </a:txBody>
                  <a:tcPr marL="76200" marR="76200" marT="76200" marB="76200"/>
                </a:tc>
                <a:tc>
                  <a:txBody>
                    <a:bodyPr/>
                    <a:lstStyle/>
                    <a:p>
                      <a:pPr algn="just" fontAlgn="t"/>
                      <a:r>
                        <a:rPr lang="en-US">
                          <a:solidFill>
                            <a:srgbClr val="333333"/>
                          </a:solidFill>
                          <a:latin typeface="inter-regular"/>
                        </a:rPr>
                        <a:t>PageContext</a:t>
                      </a:r>
                    </a:p>
                  </a:txBody>
                  <a:tcPr marL="76200" marR="76200" marT="76200" marB="76200"/>
                </a:tc>
                <a:extLst>
                  <a:ext uri="{0D108BD9-81ED-4DB2-BD59-A6C34878D82A}">
                    <a16:rowId xmlns="" xmlns:a16="http://schemas.microsoft.com/office/drawing/2014/main" val="10007"/>
                  </a:ext>
                </a:extLst>
              </a:tr>
              <a:tr h="355187">
                <a:tc>
                  <a:txBody>
                    <a:bodyPr/>
                    <a:lstStyle/>
                    <a:p>
                      <a:pPr algn="just" fontAlgn="t"/>
                      <a:r>
                        <a:rPr lang="en-US">
                          <a:solidFill>
                            <a:srgbClr val="333333"/>
                          </a:solidFill>
                          <a:latin typeface="inter-regular"/>
                        </a:rPr>
                        <a:t>page</a:t>
                      </a:r>
                    </a:p>
                  </a:txBody>
                  <a:tcPr marL="76200" marR="76200" marT="76200" marB="76200"/>
                </a:tc>
                <a:tc>
                  <a:txBody>
                    <a:bodyPr/>
                    <a:lstStyle/>
                    <a:p>
                      <a:pPr algn="just" fontAlgn="t"/>
                      <a:r>
                        <a:rPr lang="en-US">
                          <a:solidFill>
                            <a:srgbClr val="333333"/>
                          </a:solidFill>
                          <a:latin typeface="inter-regular"/>
                        </a:rPr>
                        <a:t>Object</a:t>
                      </a:r>
                    </a:p>
                  </a:txBody>
                  <a:tcPr marL="76200" marR="76200" marT="76200" marB="76200"/>
                </a:tc>
                <a:extLst>
                  <a:ext uri="{0D108BD9-81ED-4DB2-BD59-A6C34878D82A}">
                    <a16:rowId xmlns="" xmlns:a16="http://schemas.microsoft.com/office/drawing/2014/main" val="10008"/>
                  </a:ext>
                </a:extLst>
              </a:tr>
              <a:tr h="355187">
                <a:tc>
                  <a:txBody>
                    <a:bodyPr/>
                    <a:lstStyle/>
                    <a:p>
                      <a:pPr algn="just" fontAlgn="t"/>
                      <a:r>
                        <a:rPr lang="en-US">
                          <a:solidFill>
                            <a:srgbClr val="333333"/>
                          </a:solidFill>
                          <a:latin typeface="inter-regular"/>
                        </a:rPr>
                        <a:t>exception</a:t>
                      </a:r>
                    </a:p>
                  </a:txBody>
                  <a:tcPr marL="76200" marR="76200" marT="76200" marB="76200"/>
                </a:tc>
                <a:tc>
                  <a:txBody>
                    <a:bodyPr/>
                    <a:lstStyle/>
                    <a:p>
                      <a:pPr algn="just" fontAlgn="t"/>
                      <a:r>
                        <a:rPr lang="en-US" dirty="0" err="1">
                          <a:solidFill>
                            <a:srgbClr val="333333"/>
                          </a:solidFill>
                          <a:latin typeface="inter-regular"/>
                        </a:rPr>
                        <a:t>Throwable</a:t>
                      </a:r>
                      <a:endParaRPr lang="en-US" dirty="0">
                        <a:solidFill>
                          <a:srgbClr val="333333"/>
                        </a:solidFill>
                        <a:latin typeface="inter-regular"/>
                      </a:endParaRPr>
                    </a:p>
                  </a:txBody>
                  <a:tcPr marL="76200" marR="76200" marT="76200" marB="76200"/>
                </a:tc>
                <a:extLst>
                  <a:ext uri="{0D108BD9-81ED-4DB2-BD59-A6C34878D82A}">
                    <a16:rowId xmlns=""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C1DE35D32F8A9489F9CB065DAD17BDC" ma:contentTypeVersion="4" ma:contentTypeDescription="Create a new document." ma:contentTypeScope="" ma:versionID="06e5a418d8fb9cc4997eb20698978736">
  <xsd:schema xmlns:xsd="http://www.w3.org/2001/XMLSchema" xmlns:xs="http://www.w3.org/2001/XMLSchema" xmlns:p="http://schemas.microsoft.com/office/2006/metadata/properties" xmlns:ns2="be89791f-b053-47b8-996c-5f8fd4f0316a" targetNamespace="http://schemas.microsoft.com/office/2006/metadata/properties" ma:root="true" ma:fieldsID="2d870f90b3838ddefc78dcad9d8bd211" ns2:_="">
    <xsd:import namespace="be89791f-b053-47b8-996c-5f8fd4f0316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9791f-b053-47b8-996c-5f8fd4f031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7E4008-C1A1-49AB-BF0B-B9E91987EFBA}">
  <ds:schemaRefs>
    <ds:schemaRef ds:uri="http://schemas.microsoft.com/sharepoint/v3/contenttype/forms"/>
  </ds:schemaRefs>
</ds:datastoreItem>
</file>

<file path=customXml/itemProps2.xml><?xml version="1.0" encoding="utf-8"?>
<ds:datastoreItem xmlns:ds="http://schemas.openxmlformats.org/officeDocument/2006/customXml" ds:itemID="{C491DDCF-9795-4F23-A19A-036E031258F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1A62769-F64C-4D3B-B653-1E8B04231C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89791f-b053-47b8-996c-5f8fd4f031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25814</TotalTime>
  <Words>7110</Words>
  <Application>Microsoft Office PowerPoint</Application>
  <PresentationFormat>Widescreen</PresentationFormat>
  <Paragraphs>3053</Paragraphs>
  <Slides>177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177</vt:i4>
      </vt:variant>
    </vt:vector>
  </HeadingPairs>
  <TitlesOfParts>
    <vt:vector size="188" baseType="lpstr">
      <vt:lpstr>Arial</vt:lpstr>
      <vt:lpstr>Calibri</vt:lpstr>
      <vt:lpstr>Calibri Light</vt:lpstr>
      <vt:lpstr>Courier New</vt:lpstr>
      <vt:lpstr>erdana</vt:lpstr>
      <vt:lpstr>inter-bold</vt:lpstr>
      <vt:lpstr>inter-regular</vt:lpstr>
      <vt:lpstr>Segoe UI</vt:lpstr>
      <vt:lpstr>times new roman</vt:lpstr>
      <vt:lpstr>Wingdings</vt:lpstr>
      <vt:lpstr>Office Theme</vt:lpstr>
      <vt:lpstr>Module 2 </vt:lpstr>
      <vt:lpstr>             Content to be discussed</vt:lpstr>
      <vt:lpstr>Eclipse &amp; Apache Tomcat Server</vt:lpstr>
      <vt:lpstr> Servlet </vt:lpstr>
      <vt:lpstr>How servlet operates?</vt:lpstr>
      <vt:lpstr>What is a web application?</vt:lpstr>
      <vt:lpstr>Advantages of Servlet</vt:lpstr>
      <vt:lpstr> HTTP request methods </vt:lpstr>
      <vt:lpstr>PowerPoint Presentation</vt:lpstr>
      <vt:lpstr> Servlet Container </vt:lpstr>
      <vt:lpstr>Servlet Container States</vt:lpstr>
      <vt:lpstr> The Servlet Container performs many operation </vt:lpstr>
      <vt:lpstr>Servlet API</vt:lpstr>
      <vt:lpstr>Interfaces in javax.servlet package</vt:lpstr>
      <vt:lpstr>Classes in javax.servlet package </vt:lpstr>
      <vt:lpstr> Interfaces in javax.servlet.http package  </vt:lpstr>
      <vt:lpstr>Classes in javax.servlet.http package</vt:lpstr>
      <vt:lpstr>Servlet Interface</vt:lpstr>
      <vt:lpstr>Methods of Servlet interface  </vt:lpstr>
      <vt:lpstr>Servlet Example by implementing Servlet interface</vt:lpstr>
      <vt:lpstr>  GenericServlet class  </vt:lpstr>
      <vt:lpstr>PowerPoint Presentation</vt:lpstr>
      <vt:lpstr>Servlet Example by inheriting the GenericServlet class</vt:lpstr>
      <vt:lpstr>HttpServlet class</vt:lpstr>
      <vt:lpstr>PowerPoint Presentation</vt:lpstr>
      <vt:lpstr>Life Cycle of a Servlet (Servlet Life Cycle)</vt:lpstr>
      <vt:lpstr>Servlet Life Cycle</vt:lpstr>
      <vt:lpstr>PowerPoint Presentation</vt:lpstr>
      <vt:lpstr>Steps to create a servlet example</vt:lpstr>
      <vt:lpstr>The steps are as follows:</vt:lpstr>
      <vt:lpstr>1. Create a directory structures </vt:lpstr>
      <vt:lpstr>2. Create a Servlet</vt:lpstr>
      <vt:lpstr>3. Compile the servlet</vt:lpstr>
      <vt:lpstr>PowerPoint Presentation</vt:lpstr>
      <vt:lpstr> 4. Create the deployment descriptor (web.xml file) </vt:lpstr>
      <vt:lpstr>5. Description of the elements of web.xml file</vt:lpstr>
      <vt:lpstr>PowerPoint Presentation</vt:lpstr>
      <vt:lpstr>6. Start the Server and deploy the project</vt:lpstr>
      <vt:lpstr> How to access the servlet  </vt:lpstr>
      <vt:lpstr>  ServletRequest Interface  </vt:lpstr>
      <vt:lpstr>Example</vt:lpstr>
      <vt:lpstr>RequestDispatcher in Servlet </vt:lpstr>
      <vt:lpstr> forward method</vt:lpstr>
      <vt:lpstr>Include method </vt:lpstr>
      <vt:lpstr> How to get the object of RequestDispatcher </vt:lpstr>
      <vt:lpstr> Example of RequestDispatcher interface  </vt:lpstr>
      <vt:lpstr> Example </vt:lpstr>
      <vt:lpstr>Example </vt:lpstr>
      <vt:lpstr>PowerPoint Presentation</vt:lpstr>
      <vt:lpstr>PowerPoint Presentation</vt:lpstr>
      <vt:lpstr>SendRedirect in servlet  </vt:lpstr>
      <vt:lpstr> Example </vt:lpstr>
      <vt:lpstr>ServletConfig Interface</vt:lpstr>
      <vt:lpstr>Example of ServletConfig to get initialization parameter</vt:lpstr>
      <vt:lpstr>Example of ServletConfig to get all the initialization parameters </vt:lpstr>
      <vt:lpstr>ServletContext Interface  </vt:lpstr>
      <vt:lpstr>Difference between ServletConfig and ServletContext </vt:lpstr>
      <vt:lpstr>  How to get the object of ServletContext interface  </vt:lpstr>
      <vt:lpstr>How to get the object of ServletContext interface  </vt:lpstr>
      <vt:lpstr>  Example of ServletContext to get the initialization parameter  </vt:lpstr>
      <vt:lpstr>Example of ServletContext to get all the initialization parameters  </vt:lpstr>
      <vt:lpstr>  Attribute in Servlet  </vt:lpstr>
      <vt:lpstr>  Example of ServletContext to set and get attribute  </vt:lpstr>
      <vt:lpstr>Session Tracking/Session Management </vt:lpstr>
      <vt:lpstr> Session Tracking Techniques  </vt:lpstr>
      <vt:lpstr>Cookies </vt:lpstr>
      <vt:lpstr>  Types of Cookie  </vt:lpstr>
      <vt:lpstr>How create/delete/get/cookie</vt:lpstr>
      <vt:lpstr>Example</vt:lpstr>
      <vt:lpstr>index.html</vt:lpstr>
      <vt:lpstr>FirstServlet.java</vt:lpstr>
      <vt:lpstr> SecondServlet.java  </vt:lpstr>
      <vt:lpstr> web.xml  </vt:lpstr>
      <vt:lpstr> Hidden Form Field</vt:lpstr>
      <vt:lpstr>Hidden Field</vt:lpstr>
      <vt:lpstr>Example of using Hidden Form Field</vt:lpstr>
      <vt:lpstr>Ex </vt:lpstr>
      <vt:lpstr>Ex </vt:lpstr>
      <vt:lpstr>URL rewriting</vt:lpstr>
      <vt:lpstr>Example</vt:lpstr>
      <vt:lpstr>Example</vt:lpstr>
      <vt:lpstr>Example</vt:lpstr>
      <vt:lpstr>HttpSession interface</vt:lpstr>
      <vt:lpstr>HttpSession </vt:lpstr>
      <vt:lpstr>Example of using HttpSession </vt:lpstr>
      <vt:lpstr>JSP</vt:lpstr>
      <vt:lpstr>Advantages of JSP over Servlet </vt:lpstr>
      <vt:lpstr>Lifecycle of a JSP Page</vt:lpstr>
      <vt:lpstr>Creating a simple JSP Page</vt:lpstr>
      <vt:lpstr>The Directory structure of JSP</vt:lpstr>
      <vt:lpstr>   The JSP API  </vt:lpstr>
      <vt:lpstr>JSP Page Interface</vt:lpstr>
      <vt:lpstr>HttpJspPage interface</vt:lpstr>
      <vt:lpstr>JSP Scriptlet tag (Scripting elements) </vt:lpstr>
      <vt:lpstr>  JSP Scripting elements </vt:lpstr>
      <vt:lpstr>JSP scriptlet tag</vt:lpstr>
      <vt:lpstr>JSP expression tag</vt:lpstr>
      <vt:lpstr>Jsp declaration tag</vt:lpstr>
      <vt:lpstr>  JSP implicit objects  </vt:lpstr>
      <vt:lpstr> JSP out implicit object  </vt:lpstr>
      <vt:lpstr> JSP request implicit object </vt:lpstr>
      <vt:lpstr>JSP response implicit object</vt:lpstr>
      <vt:lpstr>  JSP config implicit object  </vt:lpstr>
      <vt:lpstr>  JSP application implicit object  </vt:lpstr>
      <vt:lpstr>  session implicit object  </vt:lpstr>
      <vt:lpstr> pageContext implicit object  </vt:lpstr>
      <vt:lpstr>page implicit object:</vt:lpstr>
      <vt:lpstr>  exception implicit object  </vt:lpstr>
      <vt:lpstr>JSP directives</vt:lpstr>
      <vt:lpstr>JSP page directive</vt:lpstr>
      <vt:lpstr> import </vt:lpstr>
      <vt:lpstr>  contentType  </vt:lpstr>
      <vt:lpstr>Extends &amp; info </vt:lpstr>
      <vt:lpstr>   language &amp; isELIgnored &amp; isThreadSafe    </vt:lpstr>
      <vt:lpstr>   errorPage &amp; isErrorPage   </vt:lpstr>
      <vt:lpstr> Jsp Include Directive  </vt:lpstr>
      <vt:lpstr>  JSP Taglib directive  </vt:lpstr>
      <vt:lpstr>Exception Handling in JSP</vt:lpstr>
      <vt:lpstr>JSP Action Tags </vt:lpstr>
      <vt:lpstr>jsp:forward action tag</vt:lpstr>
      <vt:lpstr>  Example of jsp:forward action tag with parameter  </vt:lpstr>
      <vt:lpstr>  jsp:include action tag  </vt:lpstr>
      <vt:lpstr>JavaBean</vt:lpstr>
      <vt:lpstr>Example</vt:lpstr>
      <vt:lpstr>jsp:useBean action tag</vt:lpstr>
      <vt:lpstr>example of jsp:useBean action tag</vt:lpstr>
      <vt:lpstr>jsp:setProperty and jsp:getProperty action tags</vt:lpstr>
      <vt:lpstr> Example of bean development in JSP  </vt:lpstr>
      <vt:lpstr>JSTL (JSP Standard Tag Library) </vt:lpstr>
      <vt:lpstr>JSTL Tags</vt:lpstr>
      <vt:lpstr> JSTL Core Tags </vt:lpstr>
      <vt:lpstr>JSTL Core &lt;c:out&gt; Tag</vt:lpstr>
      <vt:lpstr>JSTL Core &lt;c:import&gt; Tag</vt:lpstr>
      <vt:lpstr>JSTL Core &lt;c:set&gt; Tag</vt:lpstr>
      <vt:lpstr>JSTL Core &lt;c:remove&gt; Tag</vt:lpstr>
      <vt:lpstr>JSTL Core &lt;c:catch&gt; Tag</vt:lpstr>
      <vt:lpstr>JSTL Core &lt;c:if&gt; Tag</vt:lpstr>
      <vt:lpstr>JSTL Core &lt;c:choose&gt;, &lt;c:when&gt;, &lt;c:otherwise&gt; Tag</vt:lpstr>
      <vt:lpstr>JSTL Core &lt;c:forEach&gt; Tag </vt:lpstr>
      <vt:lpstr>JSTL Core &lt;c:forTokens&gt; Tag</vt:lpstr>
      <vt:lpstr>JSTL Core &lt;c:param&gt; Tag </vt:lpstr>
      <vt:lpstr>JSTL Core &lt;c:redirect&gt; Tag</vt:lpstr>
      <vt:lpstr>JSTL Core &lt;c:url&gt; Tag</vt:lpstr>
      <vt:lpstr>JSTL Function Tags </vt:lpstr>
      <vt:lpstr>JSTL fn:contains() Function</vt:lpstr>
      <vt:lpstr> JSTL fn:containsIgnoreCase() Function </vt:lpstr>
      <vt:lpstr>JSTL fn:endsWith() Function</vt:lpstr>
      <vt:lpstr>JSTL fn:escapeXml() Function</vt:lpstr>
      <vt:lpstr>  JSTL fn:indexOf() Function  </vt:lpstr>
      <vt:lpstr>JSTL fn:trim() Function</vt:lpstr>
      <vt:lpstr>JSTL fn:startsWith() Function</vt:lpstr>
      <vt:lpstr> JSTL fn:split() Function </vt:lpstr>
      <vt:lpstr> JSTL fn:toLowerCase() Function  </vt:lpstr>
      <vt:lpstr>JSTL fn:toUpperCase() Function</vt:lpstr>
      <vt:lpstr>  JSTL fn:substring() Function  </vt:lpstr>
      <vt:lpstr> JSTL fn:substringAfter() Function  </vt:lpstr>
      <vt:lpstr>JSTL fn:substringBefore() Function</vt:lpstr>
      <vt:lpstr>  JSTL fn:length() Function  </vt:lpstr>
      <vt:lpstr>JSTL fn:replace() Function</vt:lpstr>
      <vt:lpstr> MVC </vt:lpstr>
      <vt:lpstr>(Model 2) Architecture</vt:lpstr>
      <vt:lpstr>MVC Example</vt:lpstr>
      <vt:lpstr> File: index.jsp</vt:lpstr>
      <vt:lpstr>File: ControllerServlet</vt:lpstr>
      <vt:lpstr>File: LoginBean.java</vt:lpstr>
      <vt:lpstr> File: login-success.jsp  </vt:lpstr>
      <vt:lpstr>File: login-error.jsp</vt:lpstr>
      <vt:lpstr>File: web.xml  </vt:lpstr>
      <vt:lpstr>MVC app with JDBC</vt:lpstr>
      <vt:lpstr>  MySQL Database Setup  </vt:lpstr>
      <vt:lpstr> Model Layer </vt:lpstr>
      <vt:lpstr>  DAO Layer  </vt:lpstr>
      <vt:lpstr>Controller Layer</vt:lpstr>
      <vt:lpstr>  View Layer  </vt:lpstr>
      <vt:lpstr>View </vt:lpstr>
      <vt:lpstr>  employeedetails.jsp  </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dc:title>
  <dc:creator>admin</dc:creator>
  <cp:lastModifiedBy>MONA</cp:lastModifiedBy>
  <cp:revision>984</cp:revision>
  <dcterms:created xsi:type="dcterms:W3CDTF">2007-08-28T09:12:38Z</dcterms:created>
  <dcterms:modified xsi:type="dcterms:W3CDTF">2025-02-24T04:41:06Z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0x0101004C1DE35D32F8A9489F9CB065DAD17BDC</vt:lpwstr>
  </property>
  <property fmtid="{D5CDD505-2E9C-101B-9397-08002B2CF9AE}" pid="3" name="Order">
    <vt:r8>12000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