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5" r:id="rId1"/>
  </p:sldMasterIdLst>
  <p:notesMasterIdLst>
    <p:notesMasterId r:id="rId188"/>
  </p:notesMasterIdLst>
  <p:handoutMasterIdLst>
    <p:handoutMasterId r:id="rId189"/>
  </p:handoutMasterIdLst>
  <p:sldIdLst>
    <p:sldId id="729" r:id="rId2"/>
    <p:sldId id="520" r:id="rId3"/>
    <p:sldId id="728" r:id="rId4"/>
    <p:sldId id="730" r:id="rId5"/>
    <p:sldId id="630" r:id="rId6"/>
    <p:sldId id="631" r:id="rId7"/>
    <p:sldId id="632" r:id="rId8"/>
    <p:sldId id="771" r:id="rId9"/>
    <p:sldId id="633" r:id="rId10"/>
    <p:sldId id="634" r:id="rId11"/>
    <p:sldId id="635" r:id="rId12"/>
    <p:sldId id="636" r:id="rId13"/>
    <p:sldId id="637" r:id="rId14"/>
    <p:sldId id="638" r:id="rId15"/>
    <p:sldId id="642" r:id="rId16"/>
    <p:sldId id="943" r:id="rId17"/>
    <p:sldId id="731" r:id="rId18"/>
    <p:sldId id="717" r:id="rId19"/>
    <p:sldId id="772" r:id="rId20"/>
    <p:sldId id="718" r:id="rId21"/>
    <p:sldId id="773" r:id="rId22"/>
    <p:sldId id="774" r:id="rId23"/>
    <p:sldId id="775" r:id="rId24"/>
    <p:sldId id="778" r:id="rId25"/>
    <p:sldId id="779" r:id="rId26"/>
    <p:sldId id="921" r:id="rId27"/>
    <p:sldId id="776" r:id="rId28"/>
    <p:sldId id="777" r:id="rId29"/>
    <p:sldId id="932" r:id="rId30"/>
    <p:sldId id="925" r:id="rId31"/>
    <p:sldId id="935" r:id="rId32"/>
    <p:sldId id="936" r:id="rId33"/>
    <p:sldId id="942" r:id="rId34"/>
    <p:sldId id="781" r:id="rId35"/>
    <p:sldId id="782" r:id="rId36"/>
    <p:sldId id="784" r:id="rId37"/>
    <p:sldId id="785" r:id="rId38"/>
    <p:sldId id="787" r:id="rId39"/>
    <p:sldId id="922" r:id="rId40"/>
    <p:sldId id="923" r:id="rId41"/>
    <p:sldId id="940" r:id="rId42"/>
    <p:sldId id="924" r:id="rId43"/>
    <p:sldId id="926" r:id="rId44"/>
    <p:sldId id="928" r:id="rId45"/>
    <p:sldId id="929" r:id="rId46"/>
    <p:sldId id="933" r:id="rId47"/>
    <p:sldId id="934" r:id="rId48"/>
    <p:sldId id="790" r:id="rId49"/>
    <p:sldId id="791" r:id="rId50"/>
    <p:sldId id="792" r:id="rId51"/>
    <p:sldId id="930" r:id="rId52"/>
    <p:sldId id="802" r:id="rId53"/>
    <p:sldId id="801" r:id="rId54"/>
    <p:sldId id="803" r:id="rId55"/>
    <p:sldId id="804" r:id="rId56"/>
    <p:sldId id="805" r:id="rId57"/>
    <p:sldId id="806" r:id="rId58"/>
    <p:sldId id="807" r:id="rId59"/>
    <p:sldId id="808" r:id="rId60"/>
    <p:sldId id="809" r:id="rId61"/>
    <p:sldId id="810" r:id="rId62"/>
    <p:sldId id="811" r:id="rId63"/>
    <p:sldId id="812" r:id="rId64"/>
    <p:sldId id="813" r:id="rId65"/>
    <p:sldId id="941" r:id="rId66"/>
    <p:sldId id="821" r:id="rId67"/>
    <p:sldId id="822" r:id="rId68"/>
    <p:sldId id="823" r:id="rId69"/>
    <p:sldId id="824" r:id="rId70"/>
    <p:sldId id="825" r:id="rId71"/>
    <p:sldId id="826" r:id="rId72"/>
    <p:sldId id="827" r:id="rId73"/>
    <p:sldId id="828" r:id="rId74"/>
    <p:sldId id="829" r:id="rId75"/>
    <p:sldId id="830" r:id="rId76"/>
    <p:sldId id="831" r:id="rId77"/>
    <p:sldId id="832" r:id="rId78"/>
    <p:sldId id="833" r:id="rId79"/>
    <p:sldId id="834" r:id="rId80"/>
    <p:sldId id="835" r:id="rId81"/>
    <p:sldId id="836" r:id="rId82"/>
    <p:sldId id="837" r:id="rId83"/>
    <p:sldId id="838" r:id="rId84"/>
    <p:sldId id="839" r:id="rId85"/>
    <p:sldId id="840" r:id="rId86"/>
    <p:sldId id="841" r:id="rId87"/>
    <p:sldId id="842" r:id="rId88"/>
    <p:sldId id="843" r:id="rId89"/>
    <p:sldId id="844" r:id="rId90"/>
    <p:sldId id="845" r:id="rId91"/>
    <p:sldId id="846" r:id="rId92"/>
    <p:sldId id="847" r:id="rId93"/>
    <p:sldId id="848" r:id="rId94"/>
    <p:sldId id="849" r:id="rId95"/>
    <p:sldId id="850" r:id="rId96"/>
    <p:sldId id="851" r:id="rId97"/>
    <p:sldId id="852" r:id="rId98"/>
    <p:sldId id="853" r:id="rId99"/>
    <p:sldId id="854" r:id="rId100"/>
    <p:sldId id="855" r:id="rId101"/>
    <p:sldId id="856" r:id="rId102"/>
    <p:sldId id="857" r:id="rId103"/>
    <p:sldId id="858" r:id="rId104"/>
    <p:sldId id="859" r:id="rId105"/>
    <p:sldId id="860" r:id="rId106"/>
    <p:sldId id="861" r:id="rId107"/>
    <p:sldId id="862" r:id="rId108"/>
    <p:sldId id="944" r:id="rId109"/>
    <p:sldId id="868" r:id="rId110"/>
    <p:sldId id="869" r:id="rId111"/>
    <p:sldId id="870" r:id="rId112"/>
    <p:sldId id="871" r:id="rId113"/>
    <p:sldId id="873" r:id="rId114"/>
    <p:sldId id="874" r:id="rId115"/>
    <p:sldId id="875" r:id="rId116"/>
    <p:sldId id="876" r:id="rId117"/>
    <p:sldId id="938" r:id="rId118"/>
    <p:sldId id="937" r:id="rId119"/>
    <p:sldId id="939" r:id="rId120"/>
    <p:sldId id="877" r:id="rId121"/>
    <p:sldId id="878" r:id="rId122"/>
    <p:sldId id="879" r:id="rId123"/>
    <p:sldId id="881" r:id="rId124"/>
    <p:sldId id="882" r:id="rId125"/>
    <p:sldId id="872" r:id="rId126"/>
    <p:sldId id="883" r:id="rId127"/>
    <p:sldId id="884" r:id="rId128"/>
    <p:sldId id="885" r:id="rId129"/>
    <p:sldId id="886" r:id="rId130"/>
    <p:sldId id="887" r:id="rId131"/>
    <p:sldId id="888" r:id="rId132"/>
    <p:sldId id="889" r:id="rId133"/>
    <p:sldId id="890" r:id="rId134"/>
    <p:sldId id="891" r:id="rId135"/>
    <p:sldId id="892" r:id="rId136"/>
    <p:sldId id="893" r:id="rId137"/>
    <p:sldId id="894" r:id="rId138"/>
    <p:sldId id="895" r:id="rId139"/>
    <p:sldId id="896" r:id="rId140"/>
    <p:sldId id="897" r:id="rId141"/>
    <p:sldId id="898" r:id="rId142"/>
    <p:sldId id="899" r:id="rId143"/>
    <p:sldId id="900" r:id="rId144"/>
    <p:sldId id="901" r:id="rId145"/>
    <p:sldId id="902" r:id="rId146"/>
    <p:sldId id="903" r:id="rId147"/>
    <p:sldId id="905" r:id="rId148"/>
    <p:sldId id="906" r:id="rId149"/>
    <p:sldId id="907" r:id="rId150"/>
    <p:sldId id="908" r:id="rId151"/>
    <p:sldId id="909" r:id="rId152"/>
    <p:sldId id="910" r:id="rId153"/>
    <p:sldId id="911" r:id="rId154"/>
    <p:sldId id="912" r:id="rId155"/>
    <p:sldId id="913" r:id="rId156"/>
    <p:sldId id="914" r:id="rId157"/>
    <p:sldId id="915" r:id="rId158"/>
    <p:sldId id="916" r:id="rId159"/>
    <p:sldId id="917" r:id="rId160"/>
    <p:sldId id="918" r:id="rId161"/>
    <p:sldId id="919" r:id="rId162"/>
    <p:sldId id="920" r:id="rId163"/>
    <p:sldId id="732" r:id="rId164"/>
    <p:sldId id="733" r:id="rId165"/>
    <p:sldId id="734" r:id="rId166"/>
    <p:sldId id="735" r:id="rId167"/>
    <p:sldId id="736" r:id="rId168"/>
    <p:sldId id="737" r:id="rId169"/>
    <p:sldId id="738" r:id="rId170"/>
    <p:sldId id="739" r:id="rId171"/>
    <p:sldId id="740" r:id="rId172"/>
    <p:sldId id="741" r:id="rId173"/>
    <p:sldId id="742" r:id="rId174"/>
    <p:sldId id="743" r:id="rId175"/>
    <p:sldId id="744" r:id="rId176"/>
    <p:sldId id="745" r:id="rId177"/>
    <p:sldId id="746" r:id="rId178"/>
    <p:sldId id="747" r:id="rId179"/>
    <p:sldId id="748" r:id="rId180"/>
    <p:sldId id="749" r:id="rId181"/>
    <p:sldId id="750" r:id="rId182"/>
    <p:sldId id="751" r:id="rId183"/>
    <p:sldId id="752" r:id="rId184"/>
    <p:sldId id="753" r:id="rId185"/>
    <p:sldId id="754" r:id="rId186"/>
    <p:sldId id="760" r:id="rId187"/>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FEB29A"/>
    <a:srgbClr val="000F2E"/>
    <a:srgbClr val="00194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50557E8-C28F-800D-08E3-E0CEF776F9E1}" v="6" dt="2024-01-25T05:12:48.10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706" autoAdjust="0"/>
    <p:restoredTop sz="94434" autoAdjust="0"/>
  </p:normalViewPr>
  <p:slideViewPr>
    <p:cSldViewPr>
      <p:cViewPr varScale="1">
        <p:scale>
          <a:sx n="73" d="100"/>
          <a:sy n="73" d="100"/>
        </p:scale>
        <p:origin x="420" y="7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theme" Target="theme/theme1.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tableStyles" Target="tableStyles.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handoutMaster" Target="handoutMasters/handoutMaster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microsoft.com/office/2015/10/relationships/revisionInfo" Target="revisionInfo.xml"/><Relationship Id="rId190"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anon#ffe4f65ab61b9496dd240f256bd02fe7c53c0c46fa3d80010c4a776a878f0ce5::" providerId="AD" clId="Web-{F50557E8-C28F-800D-08E3-E0CEF776F9E1}"/>
    <pc:docChg chg="modSld">
      <pc:chgData name="Guest User" userId="S::urn:spo:anon#ffe4f65ab61b9496dd240f256bd02fe7c53c0c46fa3d80010c4a776a878f0ce5::" providerId="AD" clId="Web-{F50557E8-C28F-800D-08E3-E0CEF776F9E1}" dt="2024-01-25T05:12:48.108" v="5" actId="1076"/>
      <pc:docMkLst>
        <pc:docMk/>
      </pc:docMkLst>
      <pc:sldChg chg="modSp">
        <pc:chgData name="Guest User" userId="S::urn:spo:anon#ffe4f65ab61b9496dd240f256bd02fe7c53c0c46fa3d80010c4a776a878f0ce5::" providerId="AD" clId="Web-{F50557E8-C28F-800D-08E3-E0CEF776F9E1}" dt="2024-01-25T05:04:40.554" v="4" actId="1076"/>
        <pc:sldMkLst>
          <pc:docMk/>
          <pc:sldMk cId="0" sldId="791"/>
        </pc:sldMkLst>
        <pc:spChg chg="mod">
          <ac:chgData name="Guest User" userId="S::urn:spo:anon#ffe4f65ab61b9496dd240f256bd02fe7c53c0c46fa3d80010c4a776a878f0ce5::" providerId="AD" clId="Web-{F50557E8-C28F-800D-08E3-E0CEF776F9E1}" dt="2024-01-25T05:04:40.554" v="4" actId="1076"/>
          <ac:spMkLst>
            <pc:docMk/>
            <pc:sldMk cId="0" sldId="791"/>
            <ac:spMk id="3" creationId="{00000000-0000-0000-0000-000000000000}"/>
          </ac:spMkLst>
        </pc:spChg>
      </pc:sldChg>
      <pc:sldChg chg="modSp">
        <pc:chgData name="Guest User" userId="S::urn:spo:anon#ffe4f65ab61b9496dd240f256bd02fe7c53c0c46fa3d80010c4a776a878f0ce5::" providerId="AD" clId="Web-{F50557E8-C28F-800D-08E3-E0CEF776F9E1}" dt="2024-01-25T05:12:48.108" v="5" actId="1076"/>
        <pc:sldMkLst>
          <pc:docMk/>
          <pc:sldMk cId="0" sldId="802"/>
        </pc:sldMkLst>
        <pc:spChg chg="mod">
          <ac:chgData name="Guest User" userId="S::urn:spo:anon#ffe4f65ab61b9496dd240f256bd02fe7c53c0c46fa3d80010c4a776a878f0ce5::" providerId="AD" clId="Web-{F50557E8-C28F-800D-08E3-E0CEF776F9E1}" dt="2024-01-25T05:12:48.108" v="5" actId="1076"/>
          <ac:spMkLst>
            <pc:docMk/>
            <pc:sldMk cId="0" sldId="802"/>
            <ac:spMk id="3" creationId="{00000000-0000-0000-0000-000000000000}"/>
          </ac:spMkLst>
        </pc:spChg>
      </pc:sldChg>
      <pc:sldChg chg="modSp">
        <pc:chgData name="Guest User" userId="S::urn:spo:anon#ffe4f65ab61b9496dd240f256bd02fe7c53c0c46fa3d80010c4a776a878f0ce5::" providerId="AD" clId="Web-{F50557E8-C28F-800D-08E3-E0CEF776F9E1}" dt="2024-01-25T05:00:50.035" v="3" actId="1076"/>
        <pc:sldMkLst>
          <pc:docMk/>
          <pc:sldMk cId="0" sldId="928"/>
        </pc:sldMkLst>
        <pc:picChg chg="mod">
          <ac:chgData name="Guest User" userId="S::urn:spo:anon#ffe4f65ab61b9496dd240f256bd02fe7c53c0c46fa3d80010c4a776a878f0ce5::" providerId="AD" clId="Web-{F50557E8-C28F-800D-08E3-E0CEF776F9E1}" dt="2024-01-25T05:00:50.035" v="3" actId="1076"/>
          <ac:picMkLst>
            <pc:docMk/>
            <pc:sldMk cId="0" sldId="928"/>
            <ac:picMk id="5" creationId="{00000000-0000-0000-0000-000000000000}"/>
          </ac:picMkLst>
        </pc:picChg>
      </pc:sldChg>
      <pc:sldChg chg="modSp">
        <pc:chgData name="Guest User" userId="S::urn:spo:anon#ffe4f65ab61b9496dd240f256bd02fe7c53c0c46fa3d80010c4a776a878f0ce5::" providerId="AD" clId="Web-{F50557E8-C28F-800D-08E3-E0CEF776F9E1}" dt="2024-01-25T04:26:12.444" v="0" actId="1076"/>
        <pc:sldMkLst>
          <pc:docMk/>
          <pc:sldMk cId="0" sldId="936"/>
        </pc:sldMkLst>
        <pc:spChg chg="mod">
          <ac:chgData name="Guest User" userId="S::urn:spo:anon#ffe4f65ab61b9496dd240f256bd02fe7c53c0c46fa3d80010c4a776a878f0ce5::" providerId="AD" clId="Web-{F50557E8-C28F-800D-08E3-E0CEF776F9E1}" dt="2024-01-25T04:26:12.444" v="0" actId="1076"/>
          <ac:spMkLst>
            <pc:docMk/>
            <pc:sldMk cId="0" sldId="936"/>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D5163DD-12C9-4B8E-91F3-BECE4B548A1F}" type="datetimeFigureOut">
              <a:rPr lang="en-US" smtClean="0"/>
              <a:pPr/>
              <a:t>1/30/2024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9884565-77A9-41BC-A3D1-C71554A711C1}" type="slidenum">
              <a:rPr lang="en-US" smtClean="0"/>
              <a:pPr/>
              <a:t>‹#›</a:t>
            </a:fld>
            <a:endParaRPr lang="en-US"/>
          </a:p>
        </p:txBody>
      </p:sp>
    </p:spTree>
    <p:extLst>
      <p:ext uri="{BB962C8B-B14F-4D97-AF65-F5344CB8AC3E}">
        <p14:creationId xmlns:p14="http://schemas.microsoft.com/office/powerpoint/2010/main" val="5344151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hangingPunct="1">
              <a:defRPr sz="1200"/>
            </a:lvl1pPr>
          </a:lstStyle>
          <a:p>
            <a:pPr>
              <a:defRPr/>
            </a:pPr>
            <a:fld id="{B35E0ABE-3FD2-4491-A84F-F5DF78F574D2}" type="datetimeFigureOut">
              <a:rPr lang="en-US"/>
              <a:pPr>
                <a:defRPr/>
              </a:pPr>
              <a:t>1/30/2024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pPr>
              <a:defRPr/>
            </a:pPr>
            <a:fld id="{CDD763F7-5C11-4DBC-83B1-39D83E1FBE10}" type="slidenum">
              <a:rPr lang="en-US" altLang="en-US"/>
              <a:pPr>
                <a:defRPr/>
              </a:pPr>
              <a:t>‹#›</a:t>
            </a:fld>
            <a:endParaRPr lang="en-US" altLang="en-US"/>
          </a:p>
        </p:txBody>
      </p:sp>
    </p:spTree>
    <p:extLst>
      <p:ext uri="{BB962C8B-B14F-4D97-AF65-F5344CB8AC3E}">
        <p14:creationId xmlns:p14="http://schemas.microsoft.com/office/powerpoint/2010/main" val="2171985713"/>
      </p:ext>
    </p:extLst>
  </p:cSld>
  <p:clrMap bg1="lt1" tx1="dk1" bg2="lt2" tx2="dk2" accent1="accent1" accent2="accent2" accent3="accent3" accent4="accent4" accent5="accent5" accent6="accent6" hlink="hlink" folHlink="folHlink"/>
  <p:hf hd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CDD763F7-5C11-4DBC-83B1-39D83E1FBE10}" type="slidenum">
              <a:rPr lang="en-US" altLang="en-US" smtClean="0"/>
              <a:pPr>
                <a:defRPr/>
              </a:pPr>
              <a:t>2</a:t>
            </a:fld>
            <a:endParaRPr lang="en-US" altLang="en-US"/>
          </a:p>
        </p:txBody>
      </p:sp>
      <p:sp>
        <p:nvSpPr>
          <p:cNvPr id="5" name="Footer Placeholder 4"/>
          <p:cNvSpPr>
            <a:spLocks noGrp="1"/>
          </p:cNvSpPr>
          <p:nvPr>
            <p:ph type="ftr" sz="quarter" idx="11"/>
          </p:nvPr>
        </p:nvSpPr>
        <p:spPr/>
        <p:txBody>
          <a:bodyPr/>
          <a:lstStyle/>
          <a:p>
            <a:pPr>
              <a:defRPr/>
            </a:pPr>
            <a:endParaRPr lang="en-US"/>
          </a:p>
        </p:txBody>
      </p:sp>
    </p:spTree>
    <p:extLst>
      <p:ext uri="{BB962C8B-B14F-4D97-AF65-F5344CB8AC3E}">
        <p14:creationId xmlns:p14="http://schemas.microsoft.com/office/powerpoint/2010/main" val="4180037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32292E83-4E84-4740-8999-21B99A524EB4}" type="datetime1">
              <a:rPr lang="en-US" smtClean="0"/>
              <a:pPr>
                <a:defRPr/>
              </a:pPr>
              <a:t>1/30/2024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772A8AC2-F0C4-4335-A6D7-C22D8A222454}" type="slidenum">
              <a:rPr lang="en-US" altLang="en-US"/>
              <a:pPr>
                <a:defRPr/>
              </a:pPr>
              <a:t>‹#›</a:t>
            </a:fld>
            <a:endParaRPr lang="en-US" altLang="en-US"/>
          </a:p>
        </p:txBody>
      </p:sp>
    </p:spTree>
    <p:extLst>
      <p:ext uri="{BB962C8B-B14F-4D97-AF65-F5344CB8AC3E}">
        <p14:creationId xmlns:p14="http://schemas.microsoft.com/office/powerpoint/2010/main" val="20965966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74AD883A-3962-435F-9831-24ADC35CB10C}" type="datetime1">
              <a:rPr lang="en-US" smtClean="0"/>
              <a:pPr>
                <a:defRPr/>
              </a:pPr>
              <a:t>1/30/2024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9A110372-953E-4601-976C-D82CD9FCE073}" type="slidenum">
              <a:rPr lang="en-US" altLang="en-US"/>
              <a:pPr>
                <a:defRPr/>
              </a:pPr>
              <a:t>‹#›</a:t>
            </a:fld>
            <a:endParaRPr lang="en-US" altLang="en-US"/>
          </a:p>
        </p:txBody>
      </p:sp>
    </p:spTree>
    <p:extLst>
      <p:ext uri="{BB962C8B-B14F-4D97-AF65-F5344CB8AC3E}">
        <p14:creationId xmlns:p14="http://schemas.microsoft.com/office/powerpoint/2010/main" val="23149182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CADF5F9B-46DC-4E4F-98F8-47F377D811C8}" type="datetime1">
              <a:rPr lang="en-US" smtClean="0"/>
              <a:pPr>
                <a:defRPr/>
              </a:pPr>
              <a:t>1/30/2024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BCDF80F-6F68-4B94-9701-0F2026993C48}" type="slidenum">
              <a:rPr lang="en-US" altLang="en-US"/>
              <a:pPr>
                <a:defRPr/>
              </a:pPr>
              <a:t>‹#›</a:t>
            </a:fld>
            <a:endParaRPr lang="en-US" altLang="en-US"/>
          </a:p>
        </p:txBody>
      </p:sp>
    </p:spTree>
    <p:extLst>
      <p:ext uri="{BB962C8B-B14F-4D97-AF65-F5344CB8AC3E}">
        <p14:creationId xmlns:p14="http://schemas.microsoft.com/office/powerpoint/2010/main" val="21440113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3B3B847F-E800-49BB-B888-ECFD11F24C1D}" type="datetime1">
              <a:rPr lang="en-US" smtClean="0"/>
              <a:pPr>
                <a:defRPr/>
              </a:pPr>
              <a:t>1/30/2024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A01CA5F2-CD08-4EF5-BAD9-872B7BB27165}" type="slidenum">
              <a:rPr lang="en-US" altLang="en-US"/>
              <a:pPr>
                <a:defRPr/>
              </a:pPr>
              <a:t>‹#›</a:t>
            </a:fld>
            <a:endParaRPr lang="en-US" altLang="en-US"/>
          </a:p>
        </p:txBody>
      </p:sp>
    </p:spTree>
    <p:extLst>
      <p:ext uri="{BB962C8B-B14F-4D97-AF65-F5344CB8AC3E}">
        <p14:creationId xmlns:p14="http://schemas.microsoft.com/office/powerpoint/2010/main" val="36336792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1A39EC45-EBE1-44DB-AD55-76A5CDEE8551}" type="datetime1">
              <a:rPr lang="en-US" smtClean="0"/>
              <a:pPr>
                <a:defRPr/>
              </a:pPr>
              <a:t>1/30/2024</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CB43365-358E-4EFB-9D2F-D6778ADA2A33}" type="slidenum">
              <a:rPr lang="en-US" altLang="en-US"/>
              <a:pPr>
                <a:defRPr/>
              </a:pPr>
              <a:t>‹#›</a:t>
            </a:fld>
            <a:endParaRPr lang="en-US" altLang="en-US"/>
          </a:p>
        </p:txBody>
      </p:sp>
    </p:spTree>
    <p:extLst>
      <p:ext uri="{BB962C8B-B14F-4D97-AF65-F5344CB8AC3E}">
        <p14:creationId xmlns:p14="http://schemas.microsoft.com/office/powerpoint/2010/main" val="8111566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23A84E65-0CE4-4441-ACE8-8E023A7A741C}" type="datetime1">
              <a:rPr lang="en-US" smtClean="0"/>
              <a:pPr>
                <a:defRPr/>
              </a:pPr>
              <a:t>1/30/2024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061B66A-860D-4F77-A12A-57453AAB16AB}" type="slidenum">
              <a:rPr lang="en-US" altLang="en-US"/>
              <a:pPr>
                <a:defRPr/>
              </a:pPr>
              <a:t>‹#›</a:t>
            </a:fld>
            <a:endParaRPr lang="en-US" altLang="en-US"/>
          </a:p>
        </p:txBody>
      </p:sp>
    </p:spTree>
    <p:extLst>
      <p:ext uri="{BB962C8B-B14F-4D97-AF65-F5344CB8AC3E}">
        <p14:creationId xmlns:p14="http://schemas.microsoft.com/office/powerpoint/2010/main" val="39459812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6BC930A8-B92B-4AD0-9CA2-E3573C2D7B68}" type="datetime1">
              <a:rPr lang="en-US" smtClean="0"/>
              <a:pPr>
                <a:defRPr/>
              </a:pPr>
              <a:t>1/30/2024</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F19E9FAA-A59B-4AE0-A044-7FE2AB03AB9B}" type="slidenum">
              <a:rPr lang="en-US" altLang="en-US"/>
              <a:pPr>
                <a:defRPr/>
              </a:pPr>
              <a:t>‹#›</a:t>
            </a:fld>
            <a:endParaRPr lang="en-US" altLang="en-US"/>
          </a:p>
        </p:txBody>
      </p:sp>
    </p:spTree>
    <p:extLst>
      <p:ext uri="{BB962C8B-B14F-4D97-AF65-F5344CB8AC3E}">
        <p14:creationId xmlns:p14="http://schemas.microsoft.com/office/powerpoint/2010/main" val="9700773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3"/>
          <p:cNvSpPr>
            <a:spLocks noGrp="1"/>
          </p:cNvSpPr>
          <p:nvPr>
            <p:ph type="dt" sz="half" idx="10"/>
          </p:nvPr>
        </p:nvSpPr>
        <p:spPr/>
        <p:txBody>
          <a:bodyPr/>
          <a:lstStyle>
            <a:lvl1pPr>
              <a:defRPr/>
            </a:lvl1pPr>
          </a:lstStyle>
          <a:p>
            <a:pPr>
              <a:defRPr/>
            </a:pPr>
            <a:fld id="{9BFAF9F0-86F4-41BA-BF04-7A68BB35962C}" type="datetime1">
              <a:rPr lang="en-US" smtClean="0"/>
              <a:pPr>
                <a:defRPr/>
              </a:pPr>
              <a:t>1/30/2024</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5FF55CBD-5A35-43A0-8B72-DFEEFFF78235}" type="slidenum">
              <a:rPr lang="en-US" altLang="en-US"/>
              <a:pPr>
                <a:defRPr/>
              </a:pPr>
              <a:t>‹#›</a:t>
            </a:fld>
            <a:endParaRPr lang="en-US" altLang="en-US"/>
          </a:p>
        </p:txBody>
      </p:sp>
    </p:spTree>
    <p:extLst>
      <p:ext uri="{BB962C8B-B14F-4D97-AF65-F5344CB8AC3E}">
        <p14:creationId xmlns:p14="http://schemas.microsoft.com/office/powerpoint/2010/main" val="3784130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4B284C8E-89B8-4DD1-9A54-0E190BA47E5D}" type="datetime1">
              <a:rPr lang="en-US" smtClean="0"/>
              <a:pPr>
                <a:defRPr/>
              </a:pPr>
              <a:t>1/30/2024</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5EDAE260-203A-48BA-B1E0-2820BBC6B005}" type="slidenum">
              <a:rPr lang="en-US" altLang="en-US"/>
              <a:pPr>
                <a:defRPr/>
              </a:pPr>
              <a:t>‹#›</a:t>
            </a:fld>
            <a:endParaRPr lang="en-US" altLang="en-US"/>
          </a:p>
        </p:txBody>
      </p:sp>
    </p:spTree>
    <p:extLst>
      <p:ext uri="{BB962C8B-B14F-4D97-AF65-F5344CB8AC3E}">
        <p14:creationId xmlns:p14="http://schemas.microsoft.com/office/powerpoint/2010/main" val="3511905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B53A74D-7B57-49DB-9938-D92105508A1C}" type="datetime1">
              <a:rPr lang="en-US" smtClean="0"/>
              <a:pPr>
                <a:defRPr/>
              </a:pPr>
              <a:t>1/30/2024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4043378E-E05F-4D65-B4F7-A87FC0276302}" type="slidenum">
              <a:rPr lang="en-US" altLang="en-US"/>
              <a:pPr>
                <a:defRPr/>
              </a:pPr>
              <a:t>‹#›</a:t>
            </a:fld>
            <a:endParaRPr lang="en-US" altLang="en-US"/>
          </a:p>
        </p:txBody>
      </p:sp>
    </p:spTree>
    <p:extLst>
      <p:ext uri="{BB962C8B-B14F-4D97-AF65-F5344CB8AC3E}">
        <p14:creationId xmlns:p14="http://schemas.microsoft.com/office/powerpoint/2010/main" val="23989143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9F7E326-5233-47C9-9183-AB0FCA1C5179}" type="datetime1">
              <a:rPr lang="en-US" smtClean="0"/>
              <a:pPr>
                <a:defRPr/>
              </a:pPr>
              <a:t>1/30/2024</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7D2A09E5-A14B-4738-A48E-EF064E453217}" type="slidenum">
              <a:rPr lang="en-US" altLang="en-US"/>
              <a:pPr>
                <a:defRPr/>
              </a:pPr>
              <a:t>‹#›</a:t>
            </a:fld>
            <a:endParaRPr lang="en-US" altLang="en-US"/>
          </a:p>
        </p:txBody>
      </p:sp>
    </p:spTree>
    <p:extLst>
      <p:ext uri="{BB962C8B-B14F-4D97-AF65-F5344CB8AC3E}">
        <p14:creationId xmlns:p14="http://schemas.microsoft.com/office/powerpoint/2010/main" val="39493839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fld id="{14A44C2B-9FC4-482D-A60E-5D6C377FC33F}" type="datetime1">
              <a:rPr lang="en-US" smtClean="0"/>
              <a:pPr>
                <a:defRPr/>
              </a:pPr>
              <a:t>1/30/2024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03391736-D1CD-4256-BC31-406FE5C1CD1F}" type="slidenum">
              <a:rPr lang="en-US" altLang="en-US"/>
              <a:pPr>
                <a:defRPr/>
              </a:pPr>
              <a:t>‹#›</a:t>
            </a:fld>
            <a:endParaRPr lang="en-US" altLang="en-US"/>
          </a:p>
        </p:txBody>
      </p:sp>
      <p:pic>
        <p:nvPicPr>
          <p:cNvPr id="1031" name="Picture 7"/>
          <p:cNvPicPr>
            <a:picLocks noChangeAspect="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153025"/>
            <a:ext cx="12192000"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hf hdr="0" ftr="0" dt="0"/>
  <p:txStyles>
    <p:titleStyle>
      <a:lvl1pPr algn="l" rtl="0" fontAlgn="base">
        <a:lnSpc>
          <a:spcPct val="90000"/>
        </a:lnSpc>
        <a:spcBef>
          <a:spcPct val="0"/>
        </a:spcBef>
        <a:spcAft>
          <a:spcPct val="0"/>
        </a:spcAft>
        <a:defRPr sz="4400" kern="1200">
          <a:solidFill>
            <a:schemeClr val="tx1"/>
          </a:solidFill>
          <a:latin typeface="+mj-lt"/>
          <a:ea typeface="+mj-ea"/>
          <a:cs typeface="+mj-cs"/>
        </a:defRPr>
      </a:lvl1pPr>
      <a:lvl2pPr algn="l" rtl="0" fontAlgn="base">
        <a:lnSpc>
          <a:spcPct val="90000"/>
        </a:lnSpc>
        <a:spcBef>
          <a:spcPct val="0"/>
        </a:spcBef>
        <a:spcAft>
          <a:spcPct val="0"/>
        </a:spcAft>
        <a:defRPr sz="4400">
          <a:solidFill>
            <a:schemeClr val="tx1"/>
          </a:solidFill>
          <a:latin typeface="Calibri Light" panose="020F0302020204030204" pitchFamily="34" charset="0"/>
        </a:defRPr>
      </a:lvl2pPr>
      <a:lvl3pPr algn="l" rtl="0" fontAlgn="base">
        <a:lnSpc>
          <a:spcPct val="90000"/>
        </a:lnSpc>
        <a:spcBef>
          <a:spcPct val="0"/>
        </a:spcBef>
        <a:spcAft>
          <a:spcPct val="0"/>
        </a:spcAft>
        <a:defRPr sz="4400">
          <a:solidFill>
            <a:schemeClr val="tx1"/>
          </a:solidFill>
          <a:latin typeface="Calibri Light" panose="020F0302020204030204" pitchFamily="34" charset="0"/>
        </a:defRPr>
      </a:lvl3pPr>
      <a:lvl4pPr algn="l" rtl="0" fontAlgn="base">
        <a:lnSpc>
          <a:spcPct val="90000"/>
        </a:lnSpc>
        <a:spcBef>
          <a:spcPct val="0"/>
        </a:spcBef>
        <a:spcAft>
          <a:spcPct val="0"/>
        </a:spcAft>
        <a:defRPr sz="4400">
          <a:solidFill>
            <a:schemeClr val="tx1"/>
          </a:solidFill>
          <a:latin typeface="Calibri Light" panose="020F0302020204030204" pitchFamily="34" charset="0"/>
        </a:defRPr>
      </a:lvl4pPr>
      <a:lvl5pPr algn="l" rtl="0" fontAlgn="base">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fontAlgn="base">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fontAlgn="base">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fontAlgn="base">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fontAlgn="base">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javatpoint.com/java-filedescriptor-class" TargetMode="External"/><Relationship Id="rId2" Type="http://schemas.openxmlformats.org/officeDocument/2006/relationships/hyperlink" Target="https://www.javatpoint.com/java-file-class" TargetMode="External"/><Relationship Id="rId1" Type="http://schemas.openxmlformats.org/officeDocument/2006/relationships/slideLayout" Target="../slideLayouts/slideLayout2.xml"/><Relationship Id="rId4" Type="http://schemas.openxmlformats.org/officeDocument/2006/relationships/hyperlink" Target="https://www.javatpoint.com/java-8-stream" TargetMode="Externa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image" Target="../media/image36.jpeg"/><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2" Type="http://schemas.openxmlformats.org/officeDocument/2006/relationships/hyperlink" Target="https://static.javatpoint.com/src/jdbc/mysql-connector.jar"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hyperlink" Target="https://www.javatpoint.com/array-in-java"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Course Overview</a:t>
            </a:r>
            <a:endParaRPr lang="en-US" dirty="0"/>
          </a:p>
        </p:txBody>
      </p:sp>
      <p:graphicFrame>
        <p:nvGraphicFramePr>
          <p:cNvPr id="5" name="Content Placeholder 4"/>
          <p:cNvGraphicFramePr>
            <a:graphicFrameLocks noGrp="1"/>
          </p:cNvGraphicFramePr>
          <p:nvPr>
            <p:ph idx="1"/>
          </p:nvPr>
        </p:nvGraphicFramePr>
        <p:xfrm>
          <a:off x="838200" y="1825625"/>
          <a:ext cx="7886700" cy="2763520"/>
        </p:xfrm>
        <a:graphic>
          <a:graphicData uri="http://schemas.openxmlformats.org/drawingml/2006/table">
            <a:tbl>
              <a:tblPr firstRow="1" bandRow="1">
                <a:tableStyleId>{5C22544A-7EE6-4342-B048-85BDC9FD1C3A}</a:tableStyleId>
              </a:tblPr>
              <a:tblGrid>
                <a:gridCol w="1185834">
                  <a:extLst>
                    <a:ext uri="{9D8B030D-6E8A-4147-A177-3AD203B41FA5}">
                      <a16:colId xmlns:a16="http://schemas.microsoft.com/office/drawing/2014/main" xmlns="" val="20000"/>
                    </a:ext>
                  </a:extLst>
                </a:gridCol>
                <a:gridCol w="3143272">
                  <a:extLst>
                    <a:ext uri="{9D8B030D-6E8A-4147-A177-3AD203B41FA5}">
                      <a16:colId xmlns:a16="http://schemas.microsoft.com/office/drawing/2014/main" xmlns="" val="20001"/>
                    </a:ext>
                  </a:extLst>
                </a:gridCol>
                <a:gridCol w="3557594">
                  <a:extLst>
                    <a:ext uri="{9D8B030D-6E8A-4147-A177-3AD203B41FA5}">
                      <a16:colId xmlns:a16="http://schemas.microsoft.com/office/drawing/2014/main" xmlns="" val="20002"/>
                    </a:ext>
                  </a:extLst>
                </a:gridCol>
              </a:tblGrid>
              <a:tr h="370840">
                <a:tc>
                  <a:txBody>
                    <a:bodyPr/>
                    <a:lstStyle/>
                    <a:p>
                      <a:r>
                        <a:rPr lang="en-GB" dirty="0"/>
                        <a:t>Module</a:t>
                      </a:r>
                      <a:endParaRPr lang="en-US" dirty="0"/>
                    </a:p>
                  </a:txBody>
                  <a:tcPr/>
                </a:tc>
                <a:tc>
                  <a:txBody>
                    <a:bodyPr/>
                    <a:lstStyle/>
                    <a:p>
                      <a:r>
                        <a:rPr lang="en-GB" dirty="0"/>
                        <a:t>Topic</a:t>
                      </a:r>
                      <a:endParaRPr lang="en-US" dirty="0"/>
                    </a:p>
                  </a:txBody>
                  <a:tcPr/>
                </a:tc>
                <a:tc>
                  <a:txBody>
                    <a:bodyPr/>
                    <a:lstStyle/>
                    <a:p>
                      <a:r>
                        <a:rPr lang="en-GB" dirty="0"/>
                        <a:t>Technology/Framework</a:t>
                      </a:r>
                      <a:r>
                        <a:rPr lang="en-GB" baseline="0" dirty="0"/>
                        <a:t> Learn</a:t>
                      </a:r>
                      <a:endParaRPr lang="en-US" dirty="0"/>
                    </a:p>
                  </a:txBody>
                  <a:tcPr/>
                </a:tc>
                <a:extLst>
                  <a:ext uri="{0D108BD9-81ED-4DB2-BD59-A6C34878D82A}">
                    <a16:rowId xmlns:a16="http://schemas.microsoft.com/office/drawing/2014/main" xmlns="" val="10000"/>
                  </a:ext>
                </a:extLst>
              </a:tr>
              <a:tr h="370840">
                <a:tc>
                  <a:txBody>
                    <a:bodyPr/>
                    <a:lstStyle/>
                    <a:p>
                      <a:r>
                        <a:rPr lang="en-GB"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 Introduction</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 Core Java </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1"/>
                  </a:ext>
                </a:extLst>
              </a:tr>
              <a:tr h="370840">
                <a:tc>
                  <a:txBody>
                    <a:bodyPr/>
                    <a:lstStyle/>
                    <a:p>
                      <a:r>
                        <a:rPr lang="en-GB"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Web app</a:t>
                      </a:r>
                      <a:r>
                        <a:rPr lang="en-GB" baseline="0" dirty="0">
                          <a:latin typeface="Times New Roman" pitchFamily="18" charset="0"/>
                          <a:cs typeface="Times New Roman" pitchFamily="18" charset="0"/>
                        </a:rPr>
                        <a:t> </a:t>
                      </a:r>
                      <a:r>
                        <a:rPr lang="en-GB" dirty="0">
                          <a:latin typeface="Times New Roman" pitchFamily="18" charset="0"/>
                          <a:cs typeface="Times New Roman" pitchFamily="18" charset="0"/>
                        </a:rPr>
                        <a:t>Development</a:t>
                      </a:r>
                      <a:endParaRPr lang="en-US"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Servlet,JSP,MVC</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2"/>
                  </a:ext>
                </a:extLst>
              </a:tr>
              <a:tr h="370840">
                <a:tc>
                  <a:txBody>
                    <a:bodyPr/>
                    <a:lstStyle/>
                    <a:p>
                      <a:r>
                        <a:rPr lang="en-GB"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r>
                        <a:rPr lang="en-US" sz="1800" b="0" kern="1200" dirty="0">
                          <a:solidFill>
                            <a:schemeClr val="dk1"/>
                          </a:solidFill>
                          <a:latin typeface="Times New Roman" pitchFamily="18" charset="0"/>
                          <a:ea typeface="+mn-ea"/>
                          <a:cs typeface="Times New Roman" pitchFamily="18" charset="0"/>
                        </a:rPr>
                        <a:t>Java Persistence using JPA and Hibernate </a:t>
                      </a:r>
                      <a:endParaRPr lang="en-US" b="0"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Hibernate,ORM,HQL,HPQL,JPA</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3"/>
                  </a:ext>
                </a:extLst>
              </a:tr>
              <a:tr h="370840">
                <a:tc>
                  <a:txBody>
                    <a:bodyPr/>
                    <a:lstStyle/>
                    <a:p>
                      <a:r>
                        <a:rPr lang="en-GB"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Spring core</a:t>
                      </a:r>
                      <a:endParaRPr lang="en-US"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Spring,Spring</a:t>
                      </a:r>
                      <a:r>
                        <a:rPr lang="en-GB" baseline="0" dirty="0">
                          <a:latin typeface="Times New Roman" pitchFamily="18" charset="0"/>
                          <a:cs typeface="Times New Roman" pitchFamily="18" charset="0"/>
                        </a:rPr>
                        <a:t> </a:t>
                      </a:r>
                      <a:r>
                        <a:rPr lang="en-GB" baseline="0" dirty="0" err="1">
                          <a:latin typeface="Times New Roman" pitchFamily="18" charset="0"/>
                          <a:cs typeface="Times New Roman" pitchFamily="18" charset="0"/>
                        </a:rPr>
                        <a:t>Boot,Spring</a:t>
                      </a:r>
                      <a:r>
                        <a:rPr lang="en-GB" baseline="0" dirty="0">
                          <a:latin typeface="Times New Roman" pitchFamily="18" charset="0"/>
                          <a:cs typeface="Times New Roman" pitchFamily="18" charset="0"/>
                        </a:rPr>
                        <a:t> </a:t>
                      </a:r>
                      <a:r>
                        <a:rPr lang="en-GB" baseline="0" dirty="0" err="1">
                          <a:latin typeface="Times New Roman" pitchFamily="18" charset="0"/>
                          <a:cs typeface="Times New Roman" pitchFamily="18" charset="0"/>
                        </a:rPr>
                        <a:t>REST,Spring</a:t>
                      </a:r>
                      <a:r>
                        <a:rPr lang="en-GB" baseline="0" dirty="0">
                          <a:latin typeface="Times New Roman" pitchFamily="18" charset="0"/>
                          <a:cs typeface="Times New Roman" pitchFamily="18" charset="0"/>
                        </a:rPr>
                        <a:t> </a:t>
                      </a:r>
                      <a:r>
                        <a:rPr lang="en-GB" baseline="0" dirty="0" err="1">
                          <a:latin typeface="Times New Roman" pitchFamily="18" charset="0"/>
                          <a:cs typeface="Times New Roman" pitchFamily="18" charset="0"/>
                        </a:rPr>
                        <a:t>MVC,Spring</a:t>
                      </a:r>
                      <a:r>
                        <a:rPr lang="en-GB" baseline="0" dirty="0">
                          <a:latin typeface="Times New Roman" pitchFamily="18" charset="0"/>
                          <a:cs typeface="Times New Roman" pitchFamily="18" charset="0"/>
                        </a:rPr>
                        <a:t> AOP</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4"/>
                  </a:ext>
                </a:extLst>
              </a:tr>
              <a:tr h="370840">
                <a:tc>
                  <a:txBody>
                    <a:bodyPr/>
                    <a:lstStyle/>
                    <a:p>
                      <a:r>
                        <a:rPr lang="en-GB" dirty="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r>
                        <a:rPr lang="en-US" sz="1800" b="0" kern="1200" dirty="0">
                          <a:solidFill>
                            <a:schemeClr val="dk1"/>
                          </a:solidFill>
                          <a:latin typeface="Times New Roman" pitchFamily="18" charset="0"/>
                          <a:ea typeface="+mn-ea"/>
                          <a:cs typeface="Times New Roman" pitchFamily="18" charset="0"/>
                        </a:rPr>
                        <a:t>Automation Tools</a:t>
                      </a:r>
                      <a:endParaRPr lang="en-US" b="0" dirty="0">
                        <a:latin typeface="Times New Roman" pitchFamily="18" charset="0"/>
                        <a:cs typeface="Times New Roman" pitchFamily="18" charset="0"/>
                      </a:endParaRPr>
                    </a:p>
                  </a:txBody>
                  <a:tcPr/>
                </a:tc>
                <a:tc>
                  <a:txBody>
                    <a:bodyPr/>
                    <a:lstStyle/>
                    <a:p>
                      <a:r>
                        <a:rPr lang="en-GB" dirty="0" err="1">
                          <a:latin typeface="Times New Roman" pitchFamily="18" charset="0"/>
                          <a:cs typeface="Times New Roman" pitchFamily="18" charset="0"/>
                        </a:rPr>
                        <a:t>Junit,Maven,Selinium</a:t>
                      </a:r>
                      <a:endParaRPr lang="en-US" dirty="0">
                        <a:latin typeface="Times New Roman" pitchFamily="18" charset="0"/>
                        <a:cs typeface="Times New Roman" pitchFamily="18" charset="0"/>
                      </a:endParaRPr>
                    </a:p>
                  </a:txBody>
                  <a:tcPr/>
                </a:tc>
                <a:extLst>
                  <a:ext uri="{0D108BD9-81ED-4DB2-BD59-A6C34878D82A}">
                    <a16:rowId xmlns:a16="http://schemas.microsoft.com/office/drawing/2014/main" xmlns=""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a:t>
            </a:fld>
            <a:endParaRPr lang="en-US"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IN" dirty="0"/>
              <a:t/>
            </a:r>
            <a:br>
              <a:rPr lang="en-IN" dirty="0"/>
            </a:br>
            <a:r>
              <a:rPr lang="en-US" dirty="0"/>
              <a:t>OutputStream Hierarchy</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endParaRPr lang="en-US" dirty="0"/>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a:t>
            </a:fld>
            <a:endParaRPr lang="en-US" altLang="en-US"/>
          </a:p>
        </p:txBody>
      </p:sp>
      <p:pic>
        <p:nvPicPr>
          <p:cNvPr id="5" name="Picture 4" descr="Java output stream hierarchy"/>
          <p:cNvPicPr/>
          <p:nvPr/>
        </p:nvPicPr>
        <p:blipFill>
          <a:blip r:embed="rId2"/>
          <a:srcRect/>
          <a:stretch>
            <a:fillRect/>
          </a:stretch>
        </p:blipFill>
        <p:spPr bwMode="auto">
          <a:xfrm>
            <a:off x="166646" y="1071546"/>
            <a:ext cx="6929486" cy="3000396"/>
          </a:xfrm>
          <a:prstGeom prst="rect">
            <a:avLst/>
          </a:prstGeom>
          <a:noFill/>
          <a:ln w="9525">
            <a:noFill/>
            <a:miter lim="800000"/>
            <a:headEnd/>
            <a:tailEnd/>
          </a:ln>
        </p:spPr>
      </p:pic>
      <p:pic>
        <p:nvPicPr>
          <p:cNvPr id="6" name="Picture 5" descr="https://media.geeksforgeeks.org/wp-content/uploads/20191126133237/Java-Output-Stream.png"/>
          <p:cNvPicPr/>
          <p:nvPr/>
        </p:nvPicPr>
        <p:blipFill>
          <a:blip r:embed="rId3"/>
          <a:srcRect/>
          <a:stretch>
            <a:fillRect/>
          </a:stretch>
        </p:blipFill>
        <p:spPr bwMode="auto">
          <a:xfrm>
            <a:off x="6953256" y="1928802"/>
            <a:ext cx="5238744" cy="3571900"/>
          </a:xfrm>
          <a:prstGeom prst="rect">
            <a:avLst/>
          </a:prstGeom>
          <a:noFill/>
          <a:ln w="9525">
            <a:noFill/>
            <a:miter lim="800000"/>
            <a:headEnd/>
            <a:tailEnd/>
          </a:ln>
        </p:spPr>
      </p:pic>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a:t>
            </a:r>
            <a:r>
              <a:rPr lang="en-US" sz="2000" b="1" dirty="0"/>
              <a:t>implements</a:t>
            </a:r>
            <a:r>
              <a:rPr lang="en-US" sz="2000" dirty="0"/>
              <a:t> Comparable&lt;Student&gt;{  </a:t>
            </a:r>
          </a:p>
          <a:p>
            <a:pPr>
              <a:spcBef>
                <a:spcPts val="0"/>
              </a:spcBef>
              <a:buNone/>
            </a:pPr>
            <a:r>
              <a:rPr lang="en-US" sz="2000" b="1" dirty="0" err="1"/>
              <a:t>int</a:t>
            </a:r>
            <a:r>
              <a:rPr lang="en-US" sz="2000" dirty="0"/>
              <a:t> </a:t>
            </a:r>
            <a:r>
              <a:rPr lang="en-US" sz="2000" dirty="0" err="1"/>
              <a:t>rollno</a:t>
            </a:r>
            <a:r>
              <a:rPr lang="en-US" sz="2000" dirty="0"/>
              <a:t>;  </a:t>
            </a:r>
          </a:p>
          <a:p>
            <a:pPr>
              <a:spcBef>
                <a:spcPts val="0"/>
              </a:spcBef>
              <a:buNone/>
            </a:pPr>
            <a:r>
              <a:rPr lang="en-US" sz="2000" dirty="0"/>
              <a:t>String name;  </a:t>
            </a:r>
          </a:p>
          <a:p>
            <a:pPr>
              <a:spcBef>
                <a:spcPts val="0"/>
              </a:spcBef>
              <a:buNone/>
            </a:pPr>
            <a:r>
              <a:rPr lang="en-US" sz="2000" b="1" dirty="0" err="1"/>
              <a:t>int</a:t>
            </a:r>
            <a:r>
              <a:rPr lang="en-US" sz="2000" dirty="0"/>
              <a:t> age;  </a:t>
            </a:r>
          </a:p>
          <a:p>
            <a:pPr>
              <a:spcBef>
                <a:spcPts val="0"/>
              </a:spcBef>
              <a:buNone/>
            </a:pPr>
            <a:r>
              <a:rPr lang="en-US" sz="2000" dirty="0"/>
              <a:t>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b="1" dirty="0"/>
              <a:t>this</a:t>
            </a:r>
            <a:r>
              <a:rPr lang="en-US" sz="2000" dirty="0"/>
              <a:t>.name=name;  </a:t>
            </a:r>
          </a:p>
          <a:p>
            <a:pPr>
              <a:spcBef>
                <a:spcPts val="0"/>
              </a:spcBef>
              <a:buNone/>
            </a:pPr>
            <a:r>
              <a:rPr lang="en-US" sz="2000" b="1" dirty="0" err="1"/>
              <a:t>this</a:t>
            </a:r>
            <a:r>
              <a:rPr lang="en-US" sz="2000" dirty="0" err="1"/>
              <a:t>.age</a:t>
            </a:r>
            <a:r>
              <a:rPr lang="en-US" sz="2000" dirty="0"/>
              <a:t>=age;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err="1"/>
              <a:t>int</a:t>
            </a:r>
            <a:r>
              <a:rPr lang="en-US" sz="2000" dirty="0"/>
              <a:t> </a:t>
            </a:r>
            <a:r>
              <a:rPr lang="en-US" sz="2000" dirty="0" err="1"/>
              <a:t>compareTo</a:t>
            </a:r>
            <a:r>
              <a:rPr lang="en-US" sz="2000" dirty="0"/>
              <a:t>(Student </a:t>
            </a:r>
            <a:r>
              <a:rPr lang="en-US" sz="2000" dirty="0" err="1"/>
              <a:t>st</a:t>
            </a:r>
            <a:r>
              <a:rPr lang="en-US" sz="2000" dirty="0"/>
              <a:t>){  </a:t>
            </a:r>
          </a:p>
          <a:p>
            <a:pPr>
              <a:spcBef>
                <a:spcPts val="0"/>
              </a:spcBef>
              <a:buNone/>
            </a:pPr>
            <a:r>
              <a:rPr lang="en-US" sz="2000" b="1" dirty="0"/>
              <a:t>if</a:t>
            </a:r>
            <a:r>
              <a:rPr lang="en-US" sz="2000" dirty="0"/>
              <a:t>(age==</a:t>
            </a:r>
            <a:r>
              <a:rPr lang="en-US" sz="2000" dirty="0" err="1"/>
              <a:t>st.age</a:t>
            </a:r>
            <a:r>
              <a:rPr lang="en-US" sz="2000" dirty="0"/>
              <a:t>)  </a:t>
            </a:r>
          </a:p>
          <a:p>
            <a:pPr>
              <a:spcBef>
                <a:spcPts val="0"/>
              </a:spcBef>
              <a:buNone/>
            </a:pPr>
            <a:r>
              <a:rPr lang="en-US" sz="2000" b="1" dirty="0"/>
              <a:t>return</a:t>
            </a:r>
            <a:r>
              <a:rPr lang="en-US" sz="2000" dirty="0"/>
              <a:t> 0;  </a:t>
            </a:r>
          </a:p>
          <a:p>
            <a:pPr>
              <a:spcBef>
                <a:spcPts val="0"/>
              </a:spcBef>
              <a:buNone/>
            </a:pPr>
            <a:r>
              <a:rPr lang="en-US" sz="2000" b="1" dirty="0"/>
              <a:t>else</a:t>
            </a:r>
            <a:r>
              <a:rPr lang="en-US" sz="2000" dirty="0"/>
              <a:t> </a:t>
            </a:r>
            <a:r>
              <a:rPr lang="en-US" sz="2000" b="1" dirty="0"/>
              <a:t>if</a:t>
            </a:r>
            <a:r>
              <a:rPr lang="en-US" sz="2000" dirty="0"/>
              <a:t>(age&gt;</a:t>
            </a:r>
            <a:r>
              <a:rPr lang="en-US" sz="2000" dirty="0" err="1"/>
              <a:t>st.age</a:t>
            </a:r>
            <a:r>
              <a:rPr lang="en-US" sz="2000" dirty="0"/>
              <a:t>)  </a:t>
            </a:r>
          </a:p>
          <a:p>
            <a:pPr>
              <a:spcBef>
                <a:spcPts val="0"/>
              </a:spcBef>
              <a:buNone/>
            </a:pPr>
            <a:r>
              <a:rPr lang="en-US" sz="2000" b="1" dirty="0"/>
              <a:t>return</a:t>
            </a:r>
            <a:r>
              <a:rPr lang="en-US" sz="2000" dirty="0"/>
              <a:t> 1;  </a:t>
            </a:r>
          </a:p>
          <a:p>
            <a:pPr>
              <a:spcBef>
                <a:spcPts val="0"/>
              </a:spcBef>
              <a:buNone/>
            </a:pPr>
            <a:r>
              <a:rPr lang="en-US" sz="2000" b="1" dirty="0"/>
              <a:t>else</a:t>
            </a:r>
            <a:r>
              <a:rPr lang="en-US" sz="2000" dirty="0"/>
              <a:t>  </a:t>
            </a:r>
          </a:p>
          <a:p>
            <a:pPr>
              <a:spcBef>
                <a:spcPts val="0"/>
              </a:spcBef>
              <a:buNone/>
            </a:pPr>
            <a:r>
              <a:rPr lang="en-US" sz="2000" b="1" dirty="0"/>
              <a:t>return</a:t>
            </a:r>
            <a:r>
              <a:rPr lang="en-US" sz="2000" dirty="0"/>
              <a:t> -1;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100</a:t>
            </a:fld>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TestSort1{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&lt;Student&gt; al=</a:t>
            </a:r>
            <a:r>
              <a:rPr lang="en-US" sz="2000" b="1" dirty="0"/>
              <a:t>new</a:t>
            </a:r>
            <a:r>
              <a:rPr lang="en-US" sz="2000" dirty="0"/>
              <a:t> </a:t>
            </a:r>
            <a:r>
              <a:rPr lang="en-US" sz="2000" dirty="0" err="1"/>
              <a:t>ArrayList</a:t>
            </a:r>
            <a:r>
              <a:rPr lang="en-US" sz="2000" dirty="0"/>
              <a:t>&lt;Student&gt;();  </a:t>
            </a:r>
          </a:p>
          <a:p>
            <a:pPr>
              <a:spcBef>
                <a:spcPts val="0"/>
              </a:spcBef>
              <a:buNone/>
            </a:pPr>
            <a:r>
              <a:rPr lang="en-US" sz="2000" dirty="0" err="1"/>
              <a:t>al.add</a:t>
            </a:r>
            <a:r>
              <a:rPr lang="en-US" sz="2000" dirty="0"/>
              <a:t>(</a:t>
            </a:r>
            <a:r>
              <a:rPr lang="en-US" sz="2000" b="1" dirty="0"/>
              <a:t>new</a:t>
            </a:r>
            <a:r>
              <a:rPr lang="en-US" sz="2000" dirty="0"/>
              <a:t> Student(101,"Vijay",23));  </a:t>
            </a:r>
          </a:p>
          <a:p>
            <a:pPr>
              <a:spcBef>
                <a:spcPts val="0"/>
              </a:spcBef>
              <a:buNone/>
            </a:pPr>
            <a:r>
              <a:rPr lang="en-US" sz="2000" dirty="0" err="1"/>
              <a:t>al.add</a:t>
            </a:r>
            <a:r>
              <a:rPr lang="en-US" sz="2000" dirty="0"/>
              <a:t>(</a:t>
            </a:r>
            <a:r>
              <a:rPr lang="en-US" sz="2000" b="1" dirty="0"/>
              <a:t>new</a:t>
            </a:r>
            <a:r>
              <a:rPr lang="en-US" sz="2000" dirty="0"/>
              <a:t> Student(106,"Ajay",27));  </a:t>
            </a:r>
          </a:p>
          <a:p>
            <a:pPr>
              <a:spcBef>
                <a:spcPts val="0"/>
              </a:spcBef>
              <a:buNone/>
            </a:pPr>
            <a:r>
              <a:rPr lang="en-US" sz="2000" dirty="0" err="1"/>
              <a:t>al.add</a:t>
            </a:r>
            <a:r>
              <a:rPr lang="en-US" sz="2000" dirty="0"/>
              <a:t>(</a:t>
            </a:r>
            <a:r>
              <a:rPr lang="en-US" sz="2000" b="1" dirty="0"/>
              <a:t>new</a:t>
            </a:r>
            <a:r>
              <a:rPr lang="en-US" sz="2000" dirty="0"/>
              <a:t> Student(105,"Jai",21));  </a:t>
            </a:r>
          </a:p>
          <a:p>
            <a:pPr>
              <a:spcBef>
                <a:spcPts val="0"/>
              </a:spcBef>
              <a:buNone/>
            </a:pPr>
            <a:r>
              <a:rPr lang="en-US" sz="2000" dirty="0"/>
              <a:t>  </a:t>
            </a:r>
          </a:p>
          <a:p>
            <a:pPr>
              <a:spcBef>
                <a:spcPts val="0"/>
              </a:spcBef>
              <a:buNone/>
            </a:pPr>
            <a:r>
              <a:rPr lang="en-US" sz="2000" dirty="0" err="1"/>
              <a:t>Collections.sort</a:t>
            </a:r>
            <a:r>
              <a:rPr lang="en-US" sz="2000" dirty="0"/>
              <a:t>(al);  </a:t>
            </a:r>
          </a:p>
          <a:p>
            <a:pPr>
              <a:spcBef>
                <a:spcPts val="0"/>
              </a:spcBef>
              <a:buNone/>
            </a:pPr>
            <a:r>
              <a:rPr lang="en-US" sz="2000" b="1" dirty="0"/>
              <a:t>for</a:t>
            </a:r>
            <a:r>
              <a:rPr lang="en-US" sz="2000" dirty="0"/>
              <a:t>(Student </a:t>
            </a:r>
            <a:r>
              <a:rPr lang="en-US" sz="2000" dirty="0" err="1"/>
              <a:t>st:al</a:t>
            </a:r>
            <a:r>
              <a:rPr lang="en-US" sz="2000" dirty="0"/>
              <a:t>){  </a:t>
            </a:r>
          </a:p>
          <a:p>
            <a:pPr>
              <a:spcBef>
                <a:spcPts val="0"/>
              </a:spcBef>
              <a:buNone/>
            </a:pP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101</a:t>
            </a:fld>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Comparable Example: reverse order</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a:t>
            </a:r>
            <a:r>
              <a:rPr lang="en-US" sz="2000" b="1" dirty="0"/>
              <a:t>implements</a:t>
            </a:r>
            <a:r>
              <a:rPr lang="en-US" sz="2000" dirty="0"/>
              <a:t> Comparable&lt;Student&gt;{    </a:t>
            </a:r>
          </a:p>
          <a:p>
            <a:pPr>
              <a:spcBef>
                <a:spcPts val="0"/>
              </a:spcBef>
              <a:buNone/>
            </a:pPr>
            <a:r>
              <a:rPr lang="en-US" sz="2000" dirty="0"/>
              <a:t> </a:t>
            </a:r>
            <a:r>
              <a:rPr lang="en-US" sz="2000" b="1" dirty="0" err="1"/>
              <a:t>int</a:t>
            </a:r>
            <a:r>
              <a:rPr lang="en-US" sz="2000" dirty="0"/>
              <a:t> </a:t>
            </a:r>
            <a:r>
              <a:rPr lang="en-US" sz="2000" dirty="0" err="1"/>
              <a:t>rollno</a:t>
            </a:r>
            <a:r>
              <a:rPr lang="en-US" sz="2000" dirty="0"/>
              <a:t>;    </a:t>
            </a:r>
          </a:p>
          <a:p>
            <a:pPr>
              <a:spcBef>
                <a:spcPts val="0"/>
              </a:spcBef>
              <a:buNone/>
            </a:pPr>
            <a:r>
              <a:rPr lang="en-US" sz="2000" dirty="0"/>
              <a:t> String name;    </a:t>
            </a:r>
          </a:p>
          <a:p>
            <a:pPr>
              <a:spcBef>
                <a:spcPts val="0"/>
              </a:spcBef>
              <a:buNone/>
            </a:pPr>
            <a:r>
              <a:rPr lang="en-US" sz="2000" dirty="0"/>
              <a:t> </a:t>
            </a:r>
            <a:r>
              <a:rPr lang="en-US" sz="2000" b="1" dirty="0" err="1"/>
              <a:t>int</a:t>
            </a:r>
            <a:r>
              <a:rPr lang="en-US" sz="2000" dirty="0"/>
              <a:t> age;    </a:t>
            </a:r>
          </a:p>
          <a:p>
            <a:pPr>
              <a:spcBef>
                <a:spcPts val="0"/>
              </a:spcBef>
              <a:buNone/>
            </a:pPr>
            <a:r>
              <a:rPr lang="en-US" sz="2000" dirty="0"/>
              <a:t> 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dirty="0"/>
              <a:t> </a:t>
            </a: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dirty="0"/>
              <a:t> </a:t>
            </a:r>
            <a:r>
              <a:rPr lang="en-US" sz="2000" b="1" dirty="0"/>
              <a:t>this</a:t>
            </a:r>
            <a:r>
              <a:rPr lang="en-US" sz="2000" dirty="0"/>
              <a:t>.name=name;    </a:t>
            </a:r>
          </a:p>
          <a:p>
            <a:pPr>
              <a:spcBef>
                <a:spcPts val="0"/>
              </a:spcBef>
              <a:buNone/>
            </a:pPr>
            <a:r>
              <a:rPr lang="en-US" sz="2000" dirty="0"/>
              <a:t> </a:t>
            </a:r>
            <a:r>
              <a:rPr lang="en-US" sz="2000" b="1" dirty="0" err="1"/>
              <a:t>this</a:t>
            </a:r>
            <a:r>
              <a:rPr lang="en-US" sz="2000" dirty="0" err="1"/>
              <a:t>.age</a:t>
            </a:r>
            <a:r>
              <a:rPr lang="en-US" sz="2000" dirty="0"/>
              <a:t>=age;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compareTo</a:t>
            </a:r>
            <a:r>
              <a:rPr lang="en-US" sz="2000" dirty="0"/>
              <a:t>(Student </a:t>
            </a:r>
            <a:r>
              <a:rPr lang="en-US" sz="2000" dirty="0" err="1"/>
              <a:t>st</a:t>
            </a:r>
            <a:r>
              <a:rPr lang="en-US" sz="2000" dirty="0"/>
              <a:t>){    </a:t>
            </a:r>
          </a:p>
          <a:p>
            <a:pPr>
              <a:spcBef>
                <a:spcPts val="0"/>
              </a:spcBef>
              <a:buNone/>
            </a:pPr>
            <a:r>
              <a:rPr lang="en-US" sz="2000" dirty="0"/>
              <a:t> </a:t>
            </a:r>
            <a:r>
              <a:rPr lang="en-US" sz="2000" b="1" dirty="0"/>
              <a:t>if</a:t>
            </a:r>
            <a:r>
              <a:rPr lang="en-US" sz="2000" dirty="0"/>
              <a:t>(age==</a:t>
            </a:r>
            <a:r>
              <a:rPr lang="en-US" sz="2000" dirty="0" err="1"/>
              <a:t>st.age</a:t>
            </a:r>
            <a:r>
              <a:rPr lang="en-US" sz="2000" dirty="0"/>
              <a:t>)    </a:t>
            </a:r>
          </a:p>
          <a:p>
            <a:pPr>
              <a:spcBef>
                <a:spcPts val="0"/>
              </a:spcBef>
              <a:buNone/>
            </a:pPr>
            <a:r>
              <a:rPr lang="en-US" sz="2000" dirty="0"/>
              <a:t> </a:t>
            </a:r>
            <a:r>
              <a:rPr lang="en-US" sz="2000" b="1" dirty="0"/>
              <a:t>return</a:t>
            </a:r>
            <a:r>
              <a:rPr lang="en-US" sz="2000" dirty="0"/>
              <a:t> 0;    </a:t>
            </a:r>
          </a:p>
          <a:p>
            <a:pPr>
              <a:spcBef>
                <a:spcPts val="0"/>
              </a:spcBef>
              <a:buNone/>
            </a:pPr>
            <a:r>
              <a:rPr lang="en-US" sz="2000" dirty="0"/>
              <a:t> </a:t>
            </a:r>
            <a:r>
              <a:rPr lang="en-US" sz="2000" b="1" dirty="0"/>
              <a:t>else</a:t>
            </a:r>
            <a:r>
              <a:rPr lang="en-US" sz="2000" dirty="0"/>
              <a:t> </a:t>
            </a:r>
            <a:r>
              <a:rPr lang="en-US" sz="2000" b="1" dirty="0"/>
              <a:t>if</a:t>
            </a:r>
            <a:r>
              <a:rPr lang="en-US" sz="2000" dirty="0"/>
              <a:t>(age&lt;</a:t>
            </a:r>
            <a:r>
              <a:rPr lang="en-US" sz="2000" dirty="0" err="1"/>
              <a:t>st.age</a:t>
            </a:r>
            <a:r>
              <a:rPr lang="en-US" sz="2000" dirty="0"/>
              <a:t>)    </a:t>
            </a:r>
          </a:p>
          <a:p>
            <a:pPr>
              <a:spcBef>
                <a:spcPts val="0"/>
              </a:spcBef>
              <a:buNone/>
            </a:pPr>
            <a:r>
              <a:rPr lang="en-US" sz="2000" dirty="0"/>
              <a:t> </a:t>
            </a:r>
            <a:r>
              <a:rPr lang="en-US" sz="2000" b="1" dirty="0"/>
              <a:t>return</a:t>
            </a:r>
            <a:r>
              <a:rPr lang="en-US" sz="2000" dirty="0"/>
              <a:t> 1;    </a:t>
            </a:r>
          </a:p>
          <a:p>
            <a:pPr>
              <a:spcBef>
                <a:spcPts val="0"/>
              </a:spcBef>
              <a:buNone/>
            </a:pPr>
            <a:r>
              <a:rPr lang="en-US" sz="2000" dirty="0"/>
              <a:t> </a:t>
            </a:r>
            <a:r>
              <a:rPr lang="en-US" sz="2000" b="1" dirty="0"/>
              <a:t>else</a:t>
            </a:r>
            <a:r>
              <a:rPr lang="en-US" sz="2000" dirty="0"/>
              <a:t>    </a:t>
            </a:r>
          </a:p>
          <a:p>
            <a:pPr>
              <a:spcBef>
                <a:spcPts val="0"/>
              </a:spcBef>
              <a:buNone/>
            </a:pPr>
            <a:r>
              <a:rPr lang="en-US" sz="2000" dirty="0"/>
              <a:t> </a:t>
            </a:r>
            <a:r>
              <a:rPr lang="en-US" sz="2000" b="1" dirty="0"/>
              <a:t>return</a:t>
            </a:r>
            <a:r>
              <a:rPr lang="en-US" sz="2000" dirty="0"/>
              <a:t> -1;    </a:t>
            </a:r>
          </a:p>
          <a:p>
            <a:pPr>
              <a:spcBef>
                <a:spcPts val="0"/>
              </a:spcBef>
              <a:buNone/>
            </a:pPr>
            <a:r>
              <a:rPr lang="en-US" sz="2000" dirty="0"/>
              <a:t> }    </a:t>
            </a:r>
          </a:p>
          <a:p>
            <a:pPr>
              <a:spcBef>
                <a:spcPts val="0"/>
              </a:spcBef>
              <a:buNone/>
            </a:pPr>
            <a:r>
              <a:rPr lang="en-US" sz="2000" dirty="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102</a:t>
            </a:fld>
            <a:endParaRPr lang="en-US" altLang="en-US"/>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TestSort2{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&lt;Student&gt; al=</a:t>
            </a:r>
            <a:r>
              <a:rPr lang="en-US" sz="2000" b="1" dirty="0"/>
              <a:t>new</a:t>
            </a:r>
            <a:r>
              <a:rPr lang="en-US" sz="2000" dirty="0"/>
              <a:t> </a:t>
            </a:r>
            <a:r>
              <a:rPr lang="en-US" sz="2000" dirty="0" err="1"/>
              <a:t>ArrayList</a:t>
            </a:r>
            <a:r>
              <a:rPr lang="en-US" sz="2000" dirty="0"/>
              <a:t>&lt;Student&gt;();    </a:t>
            </a:r>
          </a:p>
          <a:p>
            <a:pPr>
              <a:spcBef>
                <a:spcPts val="0"/>
              </a:spcBef>
              <a:buNone/>
            </a:pPr>
            <a:r>
              <a:rPr lang="en-US" sz="2000" dirty="0" err="1"/>
              <a:t>al.add</a:t>
            </a:r>
            <a:r>
              <a:rPr lang="en-US" sz="2000" dirty="0"/>
              <a:t>(</a:t>
            </a:r>
            <a:r>
              <a:rPr lang="en-US" sz="2000" b="1" dirty="0"/>
              <a:t>new</a:t>
            </a:r>
            <a:r>
              <a:rPr lang="en-US" sz="2000" dirty="0"/>
              <a:t> Student(101,"Vijay",23));    </a:t>
            </a:r>
          </a:p>
          <a:p>
            <a:pPr>
              <a:spcBef>
                <a:spcPts val="0"/>
              </a:spcBef>
              <a:buNone/>
            </a:pPr>
            <a:r>
              <a:rPr lang="en-US" sz="2000" dirty="0" err="1"/>
              <a:t>al.add</a:t>
            </a:r>
            <a:r>
              <a:rPr lang="en-US" sz="2000" dirty="0"/>
              <a:t>(</a:t>
            </a:r>
            <a:r>
              <a:rPr lang="en-US" sz="2000" b="1" dirty="0"/>
              <a:t>new</a:t>
            </a:r>
            <a:r>
              <a:rPr lang="en-US" sz="2000" dirty="0"/>
              <a:t> Student(106,"Ajay",27));    </a:t>
            </a:r>
          </a:p>
          <a:p>
            <a:pPr>
              <a:spcBef>
                <a:spcPts val="0"/>
              </a:spcBef>
              <a:buNone/>
            </a:pPr>
            <a:r>
              <a:rPr lang="en-US" sz="2000" dirty="0" err="1"/>
              <a:t>al.add</a:t>
            </a:r>
            <a:r>
              <a:rPr lang="en-US" sz="2000" dirty="0"/>
              <a:t>(</a:t>
            </a:r>
            <a:r>
              <a:rPr lang="en-US" sz="2000" b="1" dirty="0"/>
              <a:t>new</a:t>
            </a:r>
            <a:r>
              <a:rPr lang="en-US" sz="2000" dirty="0"/>
              <a:t> Student(105,"Jai",21));    </a:t>
            </a:r>
          </a:p>
          <a:p>
            <a:pPr>
              <a:spcBef>
                <a:spcPts val="0"/>
              </a:spcBef>
              <a:buNone/>
            </a:pPr>
            <a:r>
              <a:rPr lang="en-US" sz="2000" dirty="0"/>
              <a:t>    </a:t>
            </a:r>
          </a:p>
          <a:p>
            <a:pPr>
              <a:spcBef>
                <a:spcPts val="0"/>
              </a:spcBef>
              <a:buNone/>
            </a:pPr>
            <a:r>
              <a:rPr lang="en-US" sz="2000" dirty="0" err="1"/>
              <a:t>Collections.sort</a:t>
            </a:r>
            <a:r>
              <a:rPr lang="en-US" sz="2000" dirty="0"/>
              <a:t>(al);    </a:t>
            </a:r>
          </a:p>
          <a:p>
            <a:pPr>
              <a:spcBef>
                <a:spcPts val="0"/>
              </a:spcBef>
              <a:buNone/>
            </a:pPr>
            <a:r>
              <a:rPr lang="en-US" sz="2000" b="1" dirty="0"/>
              <a:t>for</a:t>
            </a:r>
            <a:r>
              <a:rPr lang="en-US" sz="2000" dirty="0"/>
              <a:t>(Student </a:t>
            </a:r>
            <a:r>
              <a:rPr lang="en-US" sz="2000" dirty="0" err="1"/>
              <a:t>st:al</a:t>
            </a:r>
            <a:r>
              <a:rPr lang="en-US" sz="2000" dirty="0"/>
              <a:t>){    </a:t>
            </a:r>
          </a:p>
          <a:p>
            <a:pPr>
              <a:spcBef>
                <a:spcPts val="0"/>
              </a:spcBef>
              <a:buNone/>
            </a:pP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103</a:t>
            </a:fld>
            <a:endParaRPr lang="en-US" altLang="en-US"/>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Comparator interface</a:t>
            </a:r>
            <a:br>
              <a:rPr lang="en-US" dirty="0"/>
            </a:br>
            <a:endParaRPr lang="en-US" dirty="0"/>
          </a:p>
        </p:txBody>
      </p:sp>
      <p:sp>
        <p:nvSpPr>
          <p:cNvPr id="3" name="Content Placeholder 2"/>
          <p:cNvSpPr>
            <a:spLocks noGrp="1"/>
          </p:cNvSpPr>
          <p:nvPr>
            <p:ph idx="1"/>
          </p:nvPr>
        </p:nvSpPr>
        <p:spPr/>
        <p:txBody>
          <a:bodyPr/>
          <a:lstStyle/>
          <a:p>
            <a:r>
              <a:rPr lang="en-GB" b="1" dirty="0"/>
              <a:t>Java Comparator interface</a:t>
            </a:r>
            <a:r>
              <a:rPr lang="en-GB" dirty="0"/>
              <a:t> is used to order the objects of a user-defined class.</a:t>
            </a:r>
          </a:p>
          <a:p>
            <a:r>
              <a:rPr lang="en-GB" dirty="0"/>
              <a:t>This interface is found in </a:t>
            </a:r>
            <a:r>
              <a:rPr lang="en-GB" dirty="0" err="1"/>
              <a:t>java.util</a:t>
            </a:r>
            <a:r>
              <a:rPr lang="en-GB" dirty="0"/>
              <a:t> package and contains 2 methods compare(Object obj1,Object obj2) and equals(Object element).</a:t>
            </a:r>
          </a:p>
          <a:p>
            <a:r>
              <a:rPr lang="en-GB" dirty="0"/>
              <a:t>It provides multiple sorting sequences, i.e., you can sort the elements on the basis of any data member, for example, </a:t>
            </a:r>
            <a:r>
              <a:rPr lang="en-GB" dirty="0" err="1"/>
              <a:t>rollno</a:t>
            </a:r>
            <a:r>
              <a:rPr lang="en-GB" dirty="0"/>
              <a:t>, name, age or anything else.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104</a:t>
            </a:fld>
            <a:endParaRPr lang="en-US" altLang="en-US"/>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    </a:t>
            </a:r>
          </a:p>
          <a:p>
            <a:pPr>
              <a:spcBef>
                <a:spcPts val="0"/>
              </a:spcBef>
              <a:buNone/>
            </a:pPr>
            <a:r>
              <a:rPr lang="en-US" sz="2000" dirty="0"/>
              <a:t>   </a:t>
            </a:r>
            <a:r>
              <a:rPr lang="en-US" sz="2000" b="1" dirty="0" err="1"/>
              <a:t>int</a:t>
            </a:r>
            <a:r>
              <a:rPr lang="en-US" sz="2000" dirty="0"/>
              <a:t> </a:t>
            </a:r>
            <a:r>
              <a:rPr lang="en-US" sz="2000" dirty="0" err="1"/>
              <a:t>rollno</a:t>
            </a:r>
            <a:r>
              <a:rPr lang="en-US" sz="2000" dirty="0"/>
              <a:t>;    </a:t>
            </a:r>
          </a:p>
          <a:p>
            <a:pPr>
              <a:spcBef>
                <a:spcPts val="0"/>
              </a:spcBef>
              <a:buNone/>
            </a:pPr>
            <a:r>
              <a:rPr lang="en-US" sz="2000" dirty="0"/>
              <a:t>   String name;    </a:t>
            </a:r>
          </a:p>
          <a:p>
            <a:pPr>
              <a:spcBef>
                <a:spcPts val="0"/>
              </a:spcBef>
              <a:buNone/>
            </a:pPr>
            <a:r>
              <a:rPr lang="en-US" sz="2000" dirty="0"/>
              <a:t>  </a:t>
            </a:r>
            <a:r>
              <a:rPr lang="en-US" sz="2000" b="1" dirty="0" err="1"/>
              <a:t>int</a:t>
            </a:r>
            <a:r>
              <a:rPr lang="en-US" sz="2000" dirty="0"/>
              <a:t> age;    </a:t>
            </a:r>
          </a:p>
          <a:p>
            <a:pPr>
              <a:spcBef>
                <a:spcPts val="0"/>
              </a:spcBef>
              <a:buNone/>
            </a:pPr>
            <a:r>
              <a:rPr lang="en-US" sz="2000" dirty="0"/>
              <a:t>    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dirty="0"/>
              <a:t>    </a:t>
            </a: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dirty="0"/>
              <a:t>    </a:t>
            </a:r>
            <a:r>
              <a:rPr lang="en-US" sz="2000" b="1" dirty="0"/>
              <a:t>this</a:t>
            </a:r>
            <a:r>
              <a:rPr lang="en-US" sz="2000" dirty="0"/>
              <a:t>.name=name;    </a:t>
            </a:r>
          </a:p>
          <a:p>
            <a:pPr>
              <a:spcBef>
                <a:spcPts val="0"/>
              </a:spcBef>
              <a:buNone/>
            </a:pPr>
            <a:r>
              <a:rPr lang="en-US" sz="2000" dirty="0"/>
              <a:t>    </a:t>
            </a:r>
            <a:r>
              <a:rPr lang="en-US" sz="2000" b="1" dirty="0" err="1"/>
              <a:t>this</a:t>
            </a:r>
            <a:r>
              <a:rPr lang="en-US" sz="2000" dirty="0" err="1"/>
              <a:t>.age</a:t>
            </a:r>
            <a:r>
              <a:rPr lang="en-US" sz="2000" dirty="0"/>
              <a:t>=age;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getRollno</a:t>
            </a:r>
            <a:r>
              <a:rPr lang="en-US" sz="2000" dirty="0"/>
              <a:t>() {  </a:t>
            </a:r>
          </a:p>
          <a:p>
            <a:pPr>
              <a:spcBef>
                <a:spcPts val="0"/>
              </a:spcBef>
              <a:buNone/>
            </a:pPr>
            <a:r>
              <a:rPr lang="en-US" sz="2000" dirty="0"/>
              <a:t>        </a:t>
            </a:r>
            <a:r>
              <a:rPr lang="en-US" sz="2000" b="1" dirty="0"/>
              <a:t>return</a:t>
            </a:r>
            <a:r>
              <a:rPr lang="en-US" sz="2000" dirty="0"/>
              <a:t>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setRollno</a:t>
            </a:r>
            <a:r>
              <a:rPr lang="en-US" sz="2000" dirty="0"/>
              <a:t>(</a:t>
            </a:r>
            <a:r>
              <a:rPr lang="en-US" sz="2000" b="1" dirty="0" err="1"/>
              <a:t>int</a:t>
            </a:r>
            <a:r>
              <a:rPr lang="en-US" sz="2000" dirty="0"/>
              <a:t> </a:t>
            </a:r>
            <a:r>
              <a:rPr lang="en-US" sz="2000" dirty="0" err="1"/>
              <a:t>rollno</a:t>
            </a:r>
            <a:r>
              <a:rPr lang="en-US" sz="2000" dirty="0"/>
              <a:t>) {  </a:t>
            </a:r>
          </a:p>
          <a:p>
            <a:pPr>
              <a:spcBef>
                <a:spcPts val="0"/>
              </a:spcBef>
              <a:buNone/>
            </a:pPr>
            <a:r>
              <a:rPr lang="en-US" sz="2000" dirty="0"/>
              <a:t>        </a:t>
            </a:r>
            <a:r>
              <a:rPr lang="en-US" sz="2000" b="1" dirty="0" err="1"/>
              <a:t>this</a:t>
            </a:r>
            <a:r>
              <a:rPr lang="en-US" sz="2000" dirty="0" err="1"/>
              <a:t>.rollno</a:t>
            </a:r>
            <a:r>
              <a:rPr lang="en-US" sz="2000" dirty="0"/>
              <a:t> =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String </a:t>
            </a:r>
            <a:r>
              <a:rPr lang="en-US" sz="2000" dirty="0" err="1"/>
              <a:t>getName</a:t>
            </a:r>
            <a:r>
              <a:rPr lang="en-US" sz="2000" dirty="0"/>
              <a:t>() {  </a:t>
            </a:r>
          </a:p>
          <a:p>
            <a:pPr>
              <a:spcBef>
                <a:spcPts val="0"/>
              </a:spcBef>
              <a:buNone/>
            </a:pPr>
            <a:r>
              <a:rPr lang="en-US" sz="2000" dirty="0"/>
              <a:t>        </a:t>
            </a:r>
            <a:r>
              <a:rPr lang="en-US" sz="2000" b="1" dirty="0"/>
              <a:t>return</a:t>
            </a:r>
            <a:r>
              <a:rPr lang="en-US" sz="2000" dirty="0"/>
              <a:t>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setName</a:t>
            </a:r>
            <a:r>
              <a:rPr lang="en-US" sz="2000" dirty="0"/>
              <a:t>(String name) {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getAge</a:t>
            </a:r>
            <a:r>
              <a:rPr lang="en-US" sz="2000" dirty="0"/>
              <a:t>() {  </a:t>
            </a:r>
          </a:p>
          <a:p>
            <a:pPr>
              <a:spcBef>
                <a:spcPts val="0"/>
              </a:spcBef>
              <a:buNone/>
            </a:pPr>
            <a:r>
              <a:rPr lang="en-US" sz="2000" dirty="0"/>
              <a:t>        </a:t>
            </a:r>
            <a:r>
              <a:rPr lang="en-US" sz="2000" b="1" dirty="0"/>
              <a:t>return</a:t>
            </a:r>
            <a:r>
              <a:rPr lang="en-US" sz="2000" dirty="0"/>
              <a:t> 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setAge</a:t>
            </a:r>
            <a:r>
              <a:rPr lang="en-US" sz="2000" dirty="0"/>
              <a:t>(</a:t>
            </a:r>
            <a:r>
              <a:rPr lang="en-US" sz="2000" b="1" dirty="0" err="1"/>
              <a:t>int</a:t>
            </a:r>
            <a:r>
              <a:rPr lang="en-US" sz="2000" dirty="0"/>
              <a:t> age) {  </a:t>
            </a:r>
          </a:p>
          <a:p>
            <a:pPr>
              <a:spcBef>
                <a:spcPts val="0"/>
              </a:spcBef>
              <a:buNone/>
            </a:pPr>
            <a:r>
              <a:rPr lang="en-US" sz="2000" dirty="0"/>
              <a:t>        </a:t>
            </a:r>
            <a:r>
              <a:rPr lang="en-US" sz="2000" b="1" dirty="0" err="1"/>
              <a:t>this</a:t>
            </a:r>
            <a:r>
              <a:rPr lang="en-US" sz="2000" dirty="0" err="1"/>
              <a:t>.age</a:t>
            </a:r>
            <a:r>
              <a:rPr lang="en-US" sz="2000" dirty="0"/>
              <a:t> = age;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105</a:t>
            </a:fld>
            <a:endParaRPr lang="en-US" altLang="en-US"/>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dirty="0"/>
              <a:t>  </a:t>
            </a:r>
            <a:r>
              <a:rPr lang="en-US" sz="2000" b="1" dirty="0"/>
              <a:t>public</a:t>
            </a:r>
            <a:r>
              <a:rPr lang="en-US" sz="2000" dirty="0"/>
              <a:t> </a:t>
            </a:r>
            <a:r>
              <a:rPr lang="en-US" sz="2000" b="1" dirty="0"/>
              <a:t>class</a:t>
            </a:r>
            <a:r>
              <a:rPr lang="en-US" sz="2000" dirty="0"/>
              <a:t> TestSort1{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&lt;Student&gt; al=</a:t>
            </a:r>
            <a:r>
              <a:rPr lang="en-US" sz="2000" b="1" dirty="0"/>
              <a:t>new</a:t>
            </a:r>
            <a:r>
              <a:rPr lang="en-US" sz="2000" dirty="0"/>
              <a:t> </a:t>
            </a:r>
            <a:r>
              <a:rPr lang="en-US" sz="2000" dirty="0" err="1"/>
              <a:t>ArrayList</a:t>
            </a:r>
            <a:r>
              <a:rPr lang="en-US" sz="2000" dirty="0"/>
              <a:t>&lt;Student&gt;();    </a:t>
            </a:r>
          </a:p>
          <a:p>
            <a:pPr>
              <a:spcBef>
                <a:spcPts val="0"/>
              </a:spcBef>
              <a:buNone/>
            </a:pPr>
            <a:r>
              <a:rPr lang="en-US" sz="2000" dirty="0"/>
              <a:t>  </a:t>
            </a:r>
            <a:r>
              <a:rPr lang="en-US" sz="2000" dirty="0" err="1"/>
              <a:t>al.add</a:t>
            </a:r>
            <a:r>
              <a:rPr lang="en-US" sz="2000" dirty="0"/>
              <a:t>(</a:t>
            </a:r>
            <a:r>
              <a:rPr lang="en-US" sz="2000" b="1" dirty="0"/>
              <a:t>new</a:t>
            </a:r>
            <a:r>
              <a:rPr lang="en-US" sz="2000" dirty="0"/>
              <a:t> Student(101,"Vijay",23));    </a:t>
            </a:r>
          </a:p>
          <a:p>
            <a:pPr>
              <a:spcBef>
                <a:spcPts val="0"/>
              </a:spcBef>
              <a:buNone/>
            </a:pPr>
            <a:r>
              <a:rPr lang="en-US" sz="2000" dirty="0"/>
              <a:t>  </a:t>
            </a:r>
            <a:r>
              <a:rPr lang="en-US" sz="2000" dirty="0" err="1"/>
              <a:t>al.add</a:t>
            </a:r>
            <a:r>
              <a:rPr lang="en-US" sz="2000" dirty="0"/>
              <a:t>(</a:t>
            </a:r>
            <a:r>
              <a:rPr lang="en-US" sz="2000" b="1" dirty="0"/>
              <a:t>new</a:t>
            </a:r>
            <a:r>
              <a:rPr lang="en-US" sz="2000" dirty="0"/>
              <a:t> Student(106,"Ajay",27));    </a:t>
            </a:r>
          </a:p>
          <a:p>
            <a:pPr>
              <a:spcBef>
                <a:spcPts val="0"/>
              </a:spcBef>
              <a:buNone/>
            </a:pPr>
            <a:r>
              <a:rPr lang="en-US" sz="2000" dirty="0"/>
              <a:t>  </a:t>
            </a:r>
            <a:r>
              <a:rPr lang="en-US" sz="2000" dirty="0" err="1"/>
              <a:t>al.add</a:t>
            </a:r>
            <a:r>
              <a:rPr lang="en-US" sz="2000" dirty="0"/>
              <a:t>(</a:t>
            </a:r>
            <a:r>
              <a:rPr lang="en-US" sz="2000" b="1" dirty="0"/>
              <a:t>new</a:t>
            </a:r>
            <a:r>
              <a:rPr lang="en-US" sz="2000" dirty="0"/>
              <a:t> Student(105,"Jai",21));   </a:t>
            </a:r>
          </a:p>
          <a:p>
            <a:pPr>
              <a:spcBef>
                <a:spcPts val="0"/>
              </a:spcBef>
              <a:buNone/>
            </a:pPr>
            <a:r>
              <a:rPr lang="en-US" sz="2000" dirty="0"/>
              <a:t>/Sorting elements on the basis of name  </a:t>
            </a:r>
          </a:p>
          <a:p>
            <a:pPr>
              <a:spcBef>
                <a:spcPts val="0"/>
              </a:spcBef>
              <a:buNone/>
            </a:pPr>
            <a:r>
              <a:rPr lang="en-US" sz="2000" dirty="0"/>
              <a:t>  Comparator&lt;Student&gt; cm1=</a:t>
            </a:r>
            <a:r>
              <a:rPr lang="en-US" sz="2000" dirty="0" err="1"/>
              <a:t>Comparator.comparing</a:t>
            </a:r>
            <a:r>
              <a:rPr lang="en-US" sz="2000" dirty="0"/>
              <a:t>(Student::</a:t>
            </a:r>
            <a:r>
              <a:rPr lang="en-US" sz="2000" dirty="0" err="1"/>
              <a:t>getName</a:t>
            </a:r>
            <a:r>
              <a:rPr lang="en-US" sz="2000" dirty="0"/>
              <a:t>);  </a:t>
            </a:r>
          </a:p>
          <a:p>
            <a:pPr>
              <a:spcBef>
                <a:spcPts val="0"/>
              </a:spcBef>
              <a:buNone/>
            </a:pPr>
            <a:r>
              <a:rPr lang="en-US" sz="2000" dirty="0"/>
              <a:t>   </a:t>
            </a:r>
            <a:r>
              <a:rPr lang="en-US" sz="2000" dirty="0" err="1"/>
              <a:t>Collections.sort</a:t>
            </a:r>
            <a:r>
              <a:rPr lang="en-US" sz="2000" dirty="0"/>
              <a:t>(al,cm1);  </a:t>
            </a:r>
          </a:p>
          <a:p>
            <a:pPr>
              <a:spcBef>
                <a:spcPts val="0"/>
              </a:spcBef>
              <a:buNone/>
            </a:pPr>
            <a:r>
              <a:rPr lang="en-US" sz="2000" dirty="0"/>
              <a:t>   </a:t>
            </a:r>
            <a:r>
              <a:rPr lang="en-US" sz="2000" dirty="0" err="1"/>
              <a:t>System.out.println</a:t>
            </a:r>
            <a:r>
              <a:rPr lang="en-US" sz="2000" dirty="0"/>
              <a:t>("Sorting by Name");  </a:t>
            </a:r>
          </a:p>
          <a:p>
            <a:pPr>
              <a:spcBef>
                <a:spcPts val="0"/>
              </a:spcBef>
              <a:buNone/>
            </a:pPr>
            <a:r>
              <a:rPr lang="en-US" sz="2000" dirty="0"/>
              <a:t>   </a:t>
            </a:r>
            <a:r>
              <a:rPr lang="en-US" sz="2000" b="1" dirty="0"/>
              <a:t>for</a:t>
            </a:r>
            <a:r>
              <a:rPr lang="en-US" sz="2000" dirty="0"/>
              <a:t>(Student </a:t>
            </a:r>
            <a:r>
              <a:rPr lang="en-US" sz="2000" dirty="0" err="1"/>
              <a:t>st</a:t>
            </a:r>
            <a:r>
              <a:rPr lang="en-US" sz="2000" dirty="0"/>
              <a:t>: al){  </a:t>
            </a:r>
          </a:p>
          <a:p>
            <a:pPr>
              <a:spcBef>
                <a:spcPts val="0"/>
              </a:spcBef>
              <a:buNone/>
            </a:pPr>
            <a:r>
              <a:rPr lang="en-US" sz="2000" dirty="0"/>
              <a:t>     </a:t>
            </a: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  </a:t>
            </a:r>
          </a:p>
          <a:p>
            <a:pPr>
              <a:spcBef>
                <a:spcPts val="0"/>
              </a:spcBef>
              <a:buNone/>
            </a:pPr>
            <a:r>
              <a:rPr lang="en-US" sz="2000" dirty="0"/>
              <a:t>   //Sorting elements on the basis of age  </a:t>
            </a:r>
          </a:p>
          <a:p>
            <a:pPr>
              <a:spcBef>
                <a:spcPts val="0"/>
              </a:spcBef>
              <a:buNone/>
            </a:pPr>
            <a:r>
              <a:rPr lang="en-US" sz="2000" dirty="0"/>
              <a:t>    Comparator&lt;Student&gt; cm2=</a:t>
            </a:r>
            <a:r>
              <a:rPr lang="en-US" sz="2000" dirty="0" err="1"/>
              <a:t>Comparator.comparing</a:t>
            </a:r>
            <a:r>
              <a:rPr lang="en-US" sz="2000" dirty="0"/>
              <a:t>(Student::</a:t>
            </a:r>
            <a:r>
              <a:rPr lang="en-US" sz="2000" dirty="0" err="1"/>
              <a:t>getAge</a:t>
            </a:r>
            <a:r>
              <a:rPr lang="en-US" sz="2000" dirty="0"/>
              <a:t>);  </a:t>
            </a:r>
          </a:p>
          <a:p>
            <a:pPr>
              <a:spcBef>
                <a:spcPts val="0"/>
              </a:spcBef>
              <a:buNone/>
            </a:pPr>
            <a:r>
              <a:rPr lang="en-US" sz="2000" dirty="0" err="1"/>
              <a:t>Collections.sort</a:t>
            </a:r>
            <a:r>
              <a:rPr lang="en-US" sz="2000" dirty="0"/>
              <a:t>(al,cm2);  </a:t>
            </a:r>
          </a:p>
          <a:p>
            <a:pPr>
              <a:spcBef>
                <a:spcPts val="0"/>
              </a:spcBef>
              <a:buNone/>
            </a:pPr>
            <a:r>
              <a:rPr lang="en-US" sz="2000" dirty="0"/>
              <a:t>   </a:t>
            </a:r>
            <a:r>
              <a:rPr lang="en-US" sz="2000" dirty="0" err="1"/>
              <a:t>System.out.println</a:t>
            </a:r>
            <a:r>
              <a:rPr lang="en-US" sz="2000" dirty="0"/>
              <a:t>("Sorting by Age");  </a:t>
            </a:r>
          </a:p>
          <a:p>
            <a:pPr>
              <a:spcBef>
                <a:spcPts val="0"/>
              </a:spcBef>
              <a:buNone/>
            </a:pPr>
            <a:r>
              <a:rPr lang="en-US" sz="2000" dirty="0"/>
              <a:t>   </a:t>
            </a:r>
            <a:r>
              <a:rPr lang="en-US" sz="2000" b="1" dirty="0"/>
              <a:t>for</a:t>
            </a:r>
            <a:r>
              <a:rPr lang="en-US" sz="2000" dirty="0"/>
              <a:t>(Student </a:t>
            </a:r>
            <a:r>
              <a:rPr lang="en-US" sz="2000" dirty="0" err="1"/>
              <a:t>st</a:t>
            </a:r>
            <a:r>
              <a:rPr lang="en-US" sz="2000" dirty="0"/>
              <a:t>: al){  </a:t>
            </a:r>
          </a:p>
          <a:p>
            <a:pPr>
              <a:spcBef>
                <a:spcPts val="0"/>
              </a:spcBef>
              <a:buNone/>
            </a:pPr>
            <a:r>
              <a:rPr lang="en-US" sz="2000" dirty="0"/>
              <a:t>     </a:t>
            </a:r>
            <a:r>
              <a:rPr lang="en-US" sz="2000" dirty="0" err="1"/>
              <a:t>System.out.println</a:t>
            </a:r>
            <a:r>
              <a:rPr lang="en-US" sz="2000" dirty="0"/>
              <a:t>(</a:t>
            </a:r>
            <a:r>
              <a:rPr lang="en-US" sz="2000" dirty="0" err="1"/>
              <a:t>st.rollno</a:t>
            </a:r>
            <a:r>
              <a:rPr lang="en-US" sz="2000" dirty="0"/>
              <a:t>+" "+st.name+" "+</a:t>
            </a:r>
            <a:r>
              <a:rPr lang="en-US" sz="2000" dirty="0" err="1"/>
              <a:t>st.age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106</a:t>
            </a:fld>
            <a:endParaRPr lang="en-US" altLang="en-US"/>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8 Comparator Example: </a:t>
            </a:r>
            <a:r>
              <a:rPr lang="en-GB" dirty="0" err="1"/>
              <a:t>nullsFirst</a:t>
            </a:r>
            <a:r>
              <a:rPr lang="en-GB" dirty="0"/>
              <a:t>() and </a:t>
            </a:r>
            <a:r>
              <a:rPr lang="en-GB" dirty="0" err="1"/>
              <a:t>nullsLast</a:t>
            </a:r>
            <a:r>
              <a:rPr lang="en-GB" dirty="0"/>
              <a:t>() method</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class</a:t>
            </a:r>
            <a:r>
              <a:rPr lang="en-US" sz="2000" dirty="0"/>
              <a:t> Student {    </a:t>
            </a:r>
          </a:p>
          <a:p>
            <a:pPr>
              <a:spcBef>
                <a:spcPts val="0"/>
              </a:spcBef>
              <a:buNone/>
            </a:pPr>
            <a:r>
              <a:rPr lang="en-US" sz="2000" dirty="0"/>
              <a:t>   </a:t>
            </a:r>
            <a:r>
              <a:rPr lang="en-US" sz="2000" b="1" dirty="0" err="1"/>
              <a:t>int</a:t>
            </a:r>
            <a:r>
              <a:rPr lang="en-US" sz="2000" dirty="0"/>
              <a:t> </a:t>
            </a:r>
            <a:r>
              <a:rPr lang="en-US" sz="2000" dirty="0" err="1"/>
              <a:t>rollno</a:t>
            </a:r>
            <a:r>
              <a:rPr lang="en-US" sz="2000" dirty="0"/>
              <a:t>;    </a:t>
            </a:r>
          </a:p>
          <a:p>
            <a:pPr>
              <a:spcBef>
                <a:spcPts val="0"/>
              </a:spcBef>
              <a:buNone/>
            </a:pPr>
            <a:r>
              <a:rPr lang="en-US" sz="2000" dirty="0"/>
              <a:t>   String name;    </a:t>
            </a:r>
          </a:p>
          <a:p>
            <a:pPr>
              <a:spcBef>
                <a:spcPts val="0"/>
              </a:spcBef>
              <a:buNone/>
            </a:pPr>
            <a:r>
              <a:rPr lang="en-US" sz="2000" dirty="0"/>
              <a:t>  </a:t>
            </a:r>
            <a:r>
              <a:rPr lang="en-US" sz="2000" b="1" dirty="0" err="1"/>
              <a:t>int</a:t>
            </a:r>
            <a:r>
              <a:rPr lang="en-US" sz="2000" dirty="0"/>
              <a:t> age;    </a:t>
            </a:r>
          </a:p>
          <a:p>
            <a:pPr>
              <a:spcBef>
                <a:spcPts val="0"/>
              </a:spcBef>
              <a:buNone/>
            </a:pPr>
            <a:r>
              <a:rPr lang="en-US" sz="2000" dirty="0"/>
              <a:t>    Student(</a:t>
            </a:r>
            <a:r>
              <a:rPr lang="en-US" sz="2000" b="1" dirty="0" err="1"/>
              <a:t>int</a:t>
            </a:r>
            <a:r>
              <a:rPr lang="en-US" sz="2000" dirty="0"/>
              <a:t> </a:t>
            </a:r>
            <a:r>
              <a:rPr lang="en-US" sz="2000" dirty="0" err="1"/>
              <a:t>rollno,String</a:t>
            </a:r>
            <a:r>
              <a:rPr lang="en-US" sz="2000" dirty="0"/>
              <a:t> </a:t>
            </a:r>
            <a:r>
              <a:rPr lang="en-US" sz="2000" dirty="0" err="1"/>
              <a:t>name,</a:t>
            </a:r>
            <a:r>
              <a:rPr lang="en-US" sz="2000" b="1" dirty="0" err="1"/>
              <a:t>int</a:t>
            </a:r>
            <a:r>
              <a:rPr lang="en-US" sz="2000" dirty="0"/>
              <a:t> age){    </a:t>
            </a:r>
          </a:p>
          <a:p>
            <a:pPr>
              <a:spcBef>
                <a:spcPts val="0"/>
              </a:spcBef>
              <a:buNone/>
            </a:pPr>
            <a:r>
              <a:rPr lang="en-US" sz="2000" dirty="0"/>
              <a:t>    </a:t>
            </a:r>
            <a:r>
              <a:rPr lang="en-US" sz="2000" b="1" dirty="0" err="1"/>
              <a:t>this</a:t>
            </a:r>
            <a:r>
              <a:rPr lang="en-US" sz="2000" dirty="0" err="1"/>
              <a:t>.rollno</a:t>
            </a:r>
            <a:r>
              <a:rPr lang="en-US" sz="2000" dirty="0"/>
              <a:t>=</a:t>
            </a:r>
            <a:r>
              <a:rPr lang="en-US" sz="2000" dirty="0" err="1"/>
              <a:t>rollno</a:t>
            </a:r>
            <a:r>
              <a:rPr lang="en-US" sz="2000" dirty="0"/>
              <a:t>;    </a:t>
            </a:r>
          </a:p>
          <a:p>
            <a:pPr>
              <a:spcBef>
                <a:spcPts val="0"/>
              </a:spcBef>
              <a:buNone/>
            </a:pPr>
            <a:r>
              <a:rPr lang="en-US" sz="2000" dirty="0"/>
              <a:t>    </a:t>
            </a:r>
            <a:r>
              <a:rPr lang="en-US" sz="2000" b="1" dirty="0"/>
              <a:t>this</a:t>
            </a:r>
            <a:r>
              <a:rPr lang="en-US" sz="2000" dirty="0"/>
              <a:t>.name=name;    </a:t>
            </a:r>
          </a:p>
          <a:p>
            <a:pPr>
              <a:spcBef>
                <a:spcPts val="0"/>
              </a:spcBef>
              <a:buNone/>
            </a:pPr>
            <a:r>
              <a:rPr lang="en-US" sz="2000" dirty="0"/>
              <a:t>    </a:t>
            </a:r>
            <a:r>
              <a:rPr lang="en-US" sz="2000" b="1" dirty="0" err="1"/>
              <a:t>this</a:t>
            </a:r>
            <a:r>
              <a:rPr lang="en-US" sz="2000" dirty="0" err="1"/>
              <a:t>.age</a:t>
            </a:r>
            <a:r>
              <a:rPr lang="en-US" sz="2000" dirty="0"/>
              <a:t>=age;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getRollno</a:t>
            </a:r>
            <a:r>
              <a:rPr lang="en-US" sz="2000" dirty="0"/>
              <a:t>() {  </a:t>
            </a:r>
          </a:p>
          <a:p>
            <a:pPr>
              <a:spcBef>
                <a:spcPts val="0"/>
              </a:spcBef>
              <a:buNone/>
            </a:pPr>
            <a:r>
              <a:rPr lang="en-US" sz="2000" dirty="0"/>
              <a:t>        </a:t>
            </a:r>
            <a:r>
              <a:rPr lang="en-US" sz="2000" b="1" dirty="0"/>
              <a:t>return</a:t>
            </a:r>
            <a:r>
              <a:rPr lang="en-US" sz="2000" dirty="0"/>
              <a:t>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setRollno</a:t>
            </a:r>
            <a:r>
              <a:rPr lang="en-US" sz="2000" dirty="0"/>
              <a:t>(</a:t>
            </a:r>
            <a:r>
              <a:rPr lang="en-US" sz="2000" b="1" dirty="0" err="1"/>
              <a:t>int</a:t>
            </a:r>
            <a:r>
              <a:rPr lang="en-US" sz="2000" dirty="0"/>
              <a:t> </a:t>
            </a:r>
            <a:r>
              <a:rPr lang="en-US" sz="2000" dirty="0" err="1"/>
              <a:t>rollno</a:t>
            </a:r>
            <a:r>
              <a:rPr lang="en-US" sz="2000" dirty="0"/>
              <a:t>) {  </a:t>
            </a:r>
          </a:p>
          <a:p>
            <a:pPr>
              <a:spcBef>
                <a:spcPts val="0"/>
              </a:spcBef>
              <a:buNone/>
            </a:pPr>
            <a:r>
              <a:rPr lang="en-US" sz="2000" dirty="0"/>
              <a:t>        </a:t>
            </a:r>
            <a:r>
              <a:rPr lang="en-US" sz="2000" b="1" dirty="0" err="1"/>
              <a:t>this</a:t>
            </a:r>
            <a:r>
              <a:rPr lang="en-US" sz="2000" dirty="0" err="1"/>
              <a:t>.rollno</a:t>
            </a:r>
            <a:r>
              <a:rPr lang="en-US" sz="2000" dirty="0"/>
              <a:t> = </a:t>
            </a:r>
            <a:r>
              <a:rPr lang="en-US" sz="2000" dirty="0" err="1"/>
              <a:t>rollno</a:t>
            </a:r>
            <a:r>
              <a:rPr lang="en-US" sz="2000" dirty="0"/>
              <a:t>;  </a:t>
            </a:r>
          </a:p>
          <a:p>
            <a:pPr>
              <a:spcBef>
                <a:spcPts val="0"/>
              </a:spcBef>
              <a:buNone/>
            </a:pPr>
            <a:r>
              <a:rPr lang="en-US" sz="2000" dirty="0"/>
              <a:t>    }  </a:t>
            </a:r>
          </a:p>
          <a:p>
            <a:pPr>
              <a:spcBef>
                <a:spcPts val="0"/>
              </a:spcBef>
              <a:buNone/>
            </a:pPr>
            <a:r>
              <a:rPr lang="en-US" sz="2000" dirty="0"/>
              <a:t>    </a:t>
            </a:r>
            <a:r>
              <a:rPr lang="en-US" sz="2000" b="1" dirty="0"/>
              <a:t>public</a:t>
            </a:r>
            <a:r>
              <a:rPr lang="en-US" sz="2000" dirty="0"/>
              <a:t> String </a:t>
            </a:r>
            <a:r>
              <a:rPr lang="en-US" sz="2000" dirty="0" err="1"/>
              <a:t>getName</a:t>
            </a:r>
            <a:r>
              <a:rPr lang="en-US" sz="2000" dirty="0"/>
              <a:t>() {  </a:t>
            </a:r>
          </a:p>
          <a:p>
            <a:pPr>
              <a:spcBef>
                <a:spcPts val="0"/>
              </a:spcBef>
              <a:buNone/>
            </a:pPr>
            <a:r>
              <a:rPr lang="en-US" sz="2000" dirty="0"/>
              <a:t>        </a:t>
            </a:r>
            <a:r>
              <a:rPr lang="en-US" sz="2000" b="1" dirty="0"/>
              <a:t>return</a:t>
            </a:r>
            <a:r>
              <a:rPr lang="en-US" sz="2000" dirty="0"/>
              <a:t>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setName</a:t>
            </a:r>
            <a:r>
              <a:rPr lang="en-US" sz="2000" dirty="0"/>
              <a:t>(String name) {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b="1" dirty="0"/>
              <a:t>public</a:t>
            </a:r>
            <a:r>
              <a:rPr lang="en-US" sz="2000" dirty="0"/>
              <a:t> </a:t>
            </a:r>
            <a:r>
              <a:rPr lang="en-US" sz="2000" b="1" dirty="0" err="1"/>
              <a:t>int</a:t>
            </a:r>
            <a:r>
              <a:rPr lang="en-US" sz="2000" dirty="0"/>
              <a:t> </a:t>
            </a:r>
            <a:r>
              <a:rPr lang="en-US" sz="2000" dirty="0" err="1"/>
              <a:t>getAge</a:t>
            </a:r>
            <a:r>
              <a:rPr lang="en-US" sz="2000" dirty="0"/>
              <a:t>() {  </a:t>
            </a:r>
          </a:p>
          <a:p>
            <a:pPr>
              <a:spcBef>
                <a:spcPts val="0"/>
              </a:spcBef>
              <a:buNone/>
            </a:pPr>
            <a:r>
              <a:rPr lang="en-US" sz="2000" dirty="0"/>
              <a:t>        </a:t>
            </a:r>
            <a:r>
              <a:rPr lang="en-US" sz="2000" b="1" dirty="0"/>
              <a:t>return</a:t>
            </a:r>
            <a:r>
              <a:rPr lang="en-US" sz="2000" dirty="0"/>
              <a:t> age;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void</a:t>
            </a:r>
            <a:r>
              <a:rPr lang="en-US" sz="2000" dirty="0"/>
              <a:t> </a:t>
            </a:r>
            <a:r>
              <a:rPr lang="en-US" sz="2000" dirty="0" err="1"/>
              <a:t>setAge</a:t>
            </a:r>
            <a:r>
              <a:rPr lang="en-US" sz="2000" dirty="0"/>
              <a:t>(</a:t>
            </a:r>
            <a:r>
              <a:rPr lang="en-US" sz="2000" b="1" dirty="0" err="1"/>
              <a:t>int</a:t>
            </a:r>
            <a:r>
              <a:rPr lang="en-US" sz="2000" dirty="0"/>
              <a:t> age) {  </a:t>
            </a:r>
          </a:p>
          <a:p>
            <a:pPr>
              <a:spcBef>
                <a:spcPts val="0"/>
              </a:spcBef>
              <a:buNone/>
            </a:pPr>
            <a:r>
              <a:rPr lang="en-US" sz="2000" dirty="0"/>
              <a:t>        </a:t>
            </a:r>
            <a:r>
              <a:rPr lang="en-US" sz="2000" b="1" dirty="0" err="1"/>
              <a:t>this</a:t>
            </a:r>
            <a:r>
              <a:rPr lang="en-US" sz="2000" dirty="0" err="1"/>
              <a:t>.age</a:t>
            </a:r>
            <a:r>
              <a:rPr lang="en-US" sz="2000" dirty="0"/>
              <a:t> = age;  </a:t>
            </a:r>
          </a:p>
          <a:p>
            <a:pPr>
              <a:spcBef>
                <a:spcPts val="0"/>
              </a:spcBef>
              <a:buNone/>
            </a:pPr>
            <a:r>
              <a:rPr lang="en-US" sz="2000" dirty="0"/>
              <a:t>    }  </a:t>
            </a:r>
          </a:p>
          <a:p>
            <a:pPr>
              <a:spcBef>
                <a:spcPts val="0"/>
              </a:spcBef>
              <a:buNone/>
            </a:pPr>
            <a:r>
              <a:rPr lang="en-US" sz="2000" dirty="0"/>
              <a:t>    }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107</a:t>
            </a:fld>
            <a:endParaRPr lang="en-US" altLang="en-US"/>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Distinguish between Comparable Versus  Comparator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108</a:t>
            </a:fld>
            <a:endParaRPr lang="en-US" altLang="en-US"/>
          </a:p>
        </p:txBody>
      </p:sp>
      <p:pic>
        <p:nvPicPr>
          <p:cNvPr id="5" name="Content Placeholder 4" descr="What is a difference between Comparator and Comparable interface in Java  simple words? - Quora"/>
          <p:cNvPicPr>
            <a:picLocks noGrp="1"/>
          </p:cNvPicPr>
          <p:nvPr>
            <p:ph idx="1"/>
          </p:nvPr>
        </p:nvPicPr>
        <p:blipFill>
          <a:blip r:embed="rId2"/>
          <a:srcRect/>
          <a:stretch>
            <a:fillRect/>
          </a:stretch>
        </p:blipFill>
        <p:spPr bwMode="auto">
          <a:xfrm>
            <a:off x="3228975" y="1848644"/>
            <a:ext cx="5734050" cy="4305300"/>
          </a:xfrm>
          <a:prstGeom prst="rect">
            <a:avLst/>
          </a:prstGeom>
          <a:noFill/>
          <a:ln w="9525">
            <a:noFill/>
            <a:miter lim="800000"/>
            <a:headEnd/>
            <a:tailEnd/>
          </a:ln>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Generics</a:t>
            </a:r>
            <a:br>
              <a:rPr lang="en-GB" dirty="0"/>
            </a:br>
            <a:endParaRPr lang="en-US" dirty="0"/>
          </a:p>
        </p:txBody>
      </p:sp>
      <p:sp>
        <p:nvSpPr>
          <p:cNvPr id="3" name="Content Placeholder 2"/>
          <p:cNvSpPr>
            <a:spLocks noGrp="1"/>
          </p:cNvSpPr>
          <p:nvPr>
            <p:ph idx="1"/>
          </p:nvPr>
        </p:nvSpPr>
        <p:spPr/>
        <p:txBody>
          <a:bodyPr/>
          <a:lstStyle/>
          <a:p>
            <a:r>
              <a:rPr lang="en-GB" dirty="0"/>
              <a:t>The </a:t>
            </a:r>
            <a:r>
              <a:rPr lang="en-GB" b="1" dirty="0"/>
              <a:t>Java Generics</a:t>
            </a:r>
            <a:r>
              <a:rPr lang="en-GB" dirty="0"/>
              <a:t> programming is introduced in J2SE 5 to deal with type-safe objects. It makes the code stable by detecting the bugs at compile time.</a:t>
            </a:r>
          </a:p>
          <a:p>
            <a:r>
              <a:rPr lang="en-GB" dirty="0"/>
              <a:t>Before generics, we can store any type of objects in the collection, i.e., non-generic. Now generics force the java programmer to store a specific type of objects.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109</a:t>
            </a:fld>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InputStream class</a:t>
            </a:r>
          </a:p>
        </p:txBody>
      </p:sp>
      <p:sp>
        <p:nvSpPr>
          <p:cNvPr id="3" name="Content Placeholder 2"/>
          <p:cNvSpPr>
            <a:spLocks noGrp="1"/>
          </p:cNvSpPr>
          <p:nvPr>
            <p:ph idx="1"/>
          </p:nvPr>
        </p:nvSpPr>
        <p:spPr>
          <a:xfrm>
            <a:off x="838200" y="1357298"/>
            <a:ext cx="10515600" cy="4819665"/>
          </a:xfrm>
        </p:spPr>
        <p:txBody>
          <a:bodyPr/>
          <a:lstStyle/>
          <a:p>
            <a:pPr>
              <a:buNone/>
            </a:pPr>
            <a:r>
              <a:rPr lang="en-GB" dirty="0" err="1"/>
              <a:t>InputStream</a:t>
            </a:r>
            <a:r>
              <a:rPr lang="en-GB" dirty="0"/>
              <a:t> class is an abstract class. It is the </a:t>
            </a:r>
            <a:r>
              <a:rPr lang="en-GB" dirty="0" err="1"/>
              <a:t>superclass</a:t>
            </a:r>
            <a:r>
              <a:rPr lang="en-GB" dirty="0"/>
              <a:t> of all classes representing an input stream of bytes.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a:t>
            </a:fld>
            <a:endParaRPr lang="en-US" altLang="en-US"/>
          </a:p>
        </p:txBody>
      </p:sp>
      <p:graphicFrame>
        <p:nvGraphicFramePr>
          <p:cNvPr id="5" name="Table 4"/>
          <p:cNvGraphicFramePr>
            <a:graphicFrameLocks noGrp="1"/>
          </p:cNvGraphicFramePr>
          <p:nvPr/>
        </p:nvGraphicFramePr>
        <p:xfrm>
          <a:off x="1452530" y="2428868"/>
          <a:ext cx="8128000" cy="3154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xmlns="" val="10000"/>
                  </a:ext>
                </a:extLst>
              </a:tr>
              <a:tr h="370840">
                <a:tc>
                  <a:txBody>
                    <a:bodyPr/>
                    <a:lstStyle/>
                    <a:p>
                      <a:pPr algn="just" fontAlgn="t"/>
                      <a:r>
                        <a:rPr lang="en-GB">
                          <a:solidFill>
                            <a:srgbClr val="333333"/>
                          </a:solidFill>
                          <a:latin typeface="inter-regular"/>
                        </a:rPr>
                        <a:t>1) public abstract int read()throws IOException</a:t>
                      </a:r>
                    </a:p>
                  </a:txBody>
                  <a:tcPr marL="76200" marR="76200" marT="76200" marB="76200"/>
                </a:tc>
                <a:tc>
                  <a:txBody>
                    <a:bodyPr/>
                    <a:lstStyle/>
                    <a:p>
                      <a:pPr algn="just" fontAlgn="t"/>
                      <a:r>
                        <a:rPr lang="en-GB">
                          <a:solidFill>
                            <a:srgbClr val="333333"/>
                          </a:solidFill>
                          <a:latin typeface="inter-regular"/>
                        </a:rPr>
                        <a:t>reads the next byte of data from the input stream. It returns -1 at the end of the file.</a:t>
                      </a:r>
                    </a:p>
                  </a:txBody>
                  <a:tcPr marL="76200" marR="76200" marT="76200" marB="76200"/>
                </a:tc>
                <a:extLst>
                  <a:ext uri="{0D108BD9-81ED-4DB2-BD59-A6C34878D82A}">
                    <a16:rowId xmlns:a16="http://schemas.microsoft.com/office/drawing/2014/main" xmlns="" val="10001"/>
                  </a:ext>
                </a:extLst>
              </a:tr>
              <a:tr h="370840">
                <a:tc>
                  <a:txBody>
                    <a:bodyPr/>
                    <a:lstStyle/>
                    <a:p>
                      <a:pPr algn="just" fontAlgn="t"/>
                      <a:r>
                        <a:rPr lang="en-GB">
                          <a:solidFill>
                            <a:srgbClr val="333333"/>
                          </a:solidFill>
                          <a:latin typeface="inter-regular"/>
                        </a:rPr>
                        <a:t>2) public int available()throws IOException</a:t>
                      </a:r>
                    </a:p>
                  </a:txBody>
                  <a:tcPr marL="76200" marR="76200" marT="76200" marB="76200"/>
                </a:tc>
                <a:tc>
                  <a:txBody>
                    <a:bodyPr/>
                    <a:lstStyle/>
                    <a:p>
                      <a:pPr algn="just" fontAlgn="t"/>
                      <a:r>
                        <a:rPr lang="en-GB">
                          <a:solidFill>
                            <a:srgbClr val="333333"/>
                          </a:solidFill>
                          <a:latin typeface="inter-regular"/>
                        </a:rPr>
                        <a:t>returns an estimate of the number of bytes that can be read from the current input stream.</a:t>
                      </a:r>
                    </a:p>
                  </a:txBody>
                  <a:tcPr marL="76200" marR="76200" marT="76200" marB="76200"/>
                </a:tc>
                <a:extLst>
                  <a:ext uri="{0D108BD9-81ED-4DB2-BD59-A6C34878D82A}">
                    <a16:rowId xmlns:a16="http://schemas.microsoft.com/office/drawing/2014/main" xmlns="" val="10002"/>
                  </a:ext>
                </a:extLst>
              </a:tr>
              <a:tr h="370840">
                <a:tc>
                  <a:txBody>
                    <a:bodyPr/>
                    <a:lstStyle/>
                    <a:p>
                      <a:pPr algn="just" fontAlgn="t"/>
                      <a:r>
                        <a:rPr lang="en-GB">
                          <a:solidFill>
                            <a:srgbClr val="333333"/>
                          </a:solidFill>
                          <a:latin typeface="inter-regular"/>
                        </a:rPr>
                        <a:t>3)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input stream.</a:t>
                      </a:r>
                    </a:p>
                  </a:txBody>
                  <a:tcPr marL="76200" marR="76200" marT="76200" marB="76200"/>
                </a:tc>
                <a:extLst>
                  <a:ext uri="{0D108BD9-81ED-4DB2-BD59-A6C34878D82A}">
                    <a16:rowId xmlns:a16="http://schemas.microsoft.com/office/drawing/2014/main" xmlns="" val="10003"/>
                  </a:ext>
                </a:extLst>
              </a:tr>
            </a:tbl>
          </a:graphicData>
        </a:graphic>
      </p:graphicFrame>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 of Java Generics</a:t>
            </a:r>
            <a:br>
              <a:rPr lang="en-US" dirty="0"/>
            </a:br>
            <a:endParaRPr lang="en-US" dirty="0"/>
          </a:p>
        </p:txBody>
      </p:sp>
      <p:sp>
        <p:nvSpPr>
          <p:cNvPr id="3" name="Content Placeholder 2"/>
          <p:cNvSpPr>
            <a:spLocks noGrp="1"/>
          </p:cNvSpPr>
          <p:nvPr>
            <p:ph idx="1"/>
          </p:nvPr>
        </p:nvSpPr>
        <p:spPr/>
        <p:txBody>
          <a:bodyPr/>
          <a:lstStyle/>
          <a:p>
            <a:pPr marL="514350" indent="-514350">
              <a:buFont typeface="+mj-lt"/>
              <a:buAutoNum type="arabicPeriod"/>
            </a:pPr>
            <a:r>
              <a:rPr lang="en-GB" b="1" dirty="0"/>
              <a:t>Type-safety:</a:t>
            </a:r>
            <a:r>
              <a:rPr lang="en-GB" dirty="0"/>
              <a:t> We can hold only a single type of objects in generics. It </a:t>
            </a:r>
            <a:r>
              <a:rPr lang="en-GB" dirty="0" err="1"/>
              <a:t>doesnot</a:t>
            </a:r>
            <a:r>
              <a:rPr lang="en-GB" dirty="0"/>
              <a:t> allow to store other objects.</a:t>
            </a:r>
          </a:p>
          <a:p>
            <a:pPr marL="514350" indent="-514350">
              <a:buFont typeface="+mj-lt"/>
              <a:buAutoNum type="arabicPeriod"/>
            </a:pPr>
            <a:r>
              <a:rPr lang="en-GB" b="1" dirty="0"/>
              <a:t>Type casting is not required:</a:t>
            </a:r>
            <a:r>
              <a:rPr lang="en-GB" dirty="0"/>
              <a:t> There is no need to typecast the object.</a:t>
            </a:r>
          </a:p>
          <a:p>
            <a:pPr marL="514350" indent="-514350">
              <a:buFont typeface="+mj-lt"/>
              <a:buAutoNum type="arabicPeriod"/>
            </a:pPr>
            <a:r>
              <a:rPr lang="en-GB" b="1" dirty="0"/>
              <a:t>Compile-Time Checking:</a:t>
            </a:r>
            <a:r>
              <a:rPr lang="en-GB" dirty="0"/>
              <a:t> It is checked at compile time so problem will not occur at runtime. The good programming strategy says it is far better to handle the problem at compile time than runtime.</a:t>
            </a:r>
          </a:p>
          <a:p>
            <a:pPr marL="514350" indent="-514350">
              <a:buFont typeface="+mj-lt"/>
              <a:buAutoNum type="arabicPeriod"/>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110</a:t>
            </a:fld>
            <a:endParaRPr lang="en-US" altLang="en-US"/>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GB" dirty="0"/>
              <a:t>Type Safety</a:t>
            </a:r>
            <a:endParaRPr lang="en-US" dirty="0"/>
          </a:p>
        </p:txBody>
      </p:sp>
      <p:sp>
        <p:nvSpPr>
          <p:cNvPr id="3" name="Content Placeholder 2"/>
          <p:cNvSpPr>
            <a:spLocks noGrp="1"/>
          </p:cNvSpPr>
          <p:nvPr>
            <p:ph idx="1"/>
          </p:nvPr>
        </p:nvSpPr>
        <p:spPr>
          <a:xfrm>
            <a:off x="838200" y="1357298"/>
            <a:ext cx="10515600" cy="4819665"/>
          </a:xfrm>
        </p:spPr>
        <p:txBody>
          <a:bodyPr/>
          <a:lstStyle/>
          <a:p>
            <a:r>
              <a:rPr lang="en-GB" u="sng" dirty="0"/>
              <a:t>Without Generics</a:t>
            </a:r>
            <a:r>
              <a:rPr lang="en-GB" dirty="0"/>
              <a:t>, we can store any type of objects.</a:t>
            </a:r>
          </a:p>
          <a:p>
            <a:pPr>
              <a:buNone/>
            </a:pPr>
            <a:r>
              <a:rPr lang="en-GB" dirty="0"/>
              <a:t>List </a:t>
            </a:r>
            <a:r>
              <a:rPr lang="en-GB" dirty="0" err="1"/>
              <a:t>list</a:t>
            </a:r>
            <a:r>
              <a:rPr lang="en-GB" dirty="0"/>
              <a:t> = </a:t>
            </a:r>
            <a:r>
              <a:rPr lang="en-GB" b="1" dirty="0"/>
              <a:t>new</a:t>
            </a:r>
            <a:r>
              <a:rPr lang="en-GB" dirty="0"/>
              <a:t> </a:t>
            </a:r>
            <a:r>
              <a:rPr lang="en-GB" dirty="0" err="1"/>
              <a:t>ArrayList</a:t>
            </a:r>
            <a:r>
              <a:rPr lang="en-GB" dirty="0"/>
              <a:t>();    </a:t>
            </a:r>
          </a:p>
          <a:p>
            <a:pPr>
              <a:buNone/>
            </a:pPr>
            <a:r>
              <a:rPr lang="en-GB" dirty="0" err="1"/>
              <a:t>list.add</a:t>
            </a:r>
            <a:r>
              <a:rPr lang="en-GB" dirty="0"/>
              <a:t>(10);  </a:t>
            </a:r>
          </a:p>
          <a:p>
            <a:pPr>
              <a:buNone/>
            </a:pPr>
            <a:r>
              <a:rPr lang="en-GB" dirty="0" err="1"/>
              <a:t>list.add</a:t>
            </a:r>
            <a:r>
              <a:rPr lang="en-GB" dirty="0"/>
              <a:t>("10");  </a:t>
            </a:r>
          </a:p>
          <a:p>
            <a:r>
              <a:rPr lang="en-GB" u="sng" dirty="0"/>
              <a:t>With Generics</a:t>
            </a:r>
            <a:r>
              <a:rPr lang="en-GB" dirty="0"/>
              <a:t>, it is required to specify the type of object we need to store.  </a:t>
            </a:r>
          </a:p>
          <a:p>
            <a:pPr>
              <a:buNone/>
            </a:pPr>
            <a:r>
              <a:rPr lang="en-GB" dirty="0"/>
              <a:t>List&lt;Integer&gt; list = </a:t>
            </a:r>
            <a:r>
              <a:rPr lang="en-GB" b="1" dirty="0"/>
              <a:t>new</a:t>
            </a:r>
            <a:r>
              <a:rPr lang="en-GB" dirty="0"/>
              <a:t> </a:t>
            </a:r>
            <a:r>
              <a:rPr lang="en-GB" dirty="0" err="1"/>
              <a:t>ArrayList</a:t>
            </a:r>
            <a:r>
              <a:rPr lang="en-GB" dirty="0"/>
              <a:t>&lt;Integer&gt;();    </a:t>
            </a:r>
          </a:p>
          <a:p>
            <a:pPr>
              <a:buNone/>
            </a:pPr>
            <a:r>
              <a:rPr lang="en-GB" dirty="0" err="1"/>
              <a:t>list.add</a:t>
            </a:r>
            <a:r>
              <a:rPr lang="en-GB" dirty="0"/>
              <a:t>(10);  </a:t>
            </a:r>
          </a:p>
          <a:p>
            <a:pPr>
              <a:buNone/>
            </a:pPr>
            <a:r>
              <a:rPr lang="en-GB" dirty="0" err="1"/>
              <a:t>list.add</a:t>
            </a:r>
            <a:r>
              <a:rPr lang="en-GB" dirty="0"/>
              <a:t>("10");// compile-time error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111</a:t>
            </a:fld>
            <a:endParaRPr lang="en-US" altLang="en-US"/>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b="1" dirty="0"/>
              <a:t>Type casting is not required</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There is no need to typecast the object.</a:t>
            </a:r>
          </a:p>
          <a:p>
            <a:r>
              <a:rPr lang="en-GB" dirty="0"/>
              <a:t>Before Generics, we need to type cast.</a:t>
            </a:r>
          </a:p>
          <a:p>
            <a:pPr>
              <a:buNone/>
            </a:pPr>
            <a:r>
              <a:rPr lang="en-GB" dirty="0"/>
              <a:t>List </a:t>
            </a:r>
            <a:r>
              <a:rPr lang="en-GB" dirty="0" err="1"/>
              <a:t>list</a:t>
            </a:r>
            <a:r>
              <a:rPr lang="en-GB" dirty="0"/>
              <a:t> = </a:t>
            </a:r>
            <a:r>
              <a:rPr lang="en-GB" b="1" dirty="0"/>
              <a:t>new</a:t>
            </a:r>
            <a:r>
              <a:rPr lang="en-GB" dirty="0"/>
              <a:t> </a:t>
            </a:r>
            <a:r>
              <a:rPr lang="en-GB" dirty="0" err="1"/>
              <a:t>ArrayList</a:t>
            </a:r>
            <a:r>
              <a:rPr lang="en-GB" dirty="0"/>
              <a:t>();    </a:t>
            </a:r>
          </a:p>
          <a:p>
            <a:pPr>
              <a:buNone/>
            </a:pPr>
            <a:r>
              <a:rPr lang="en-GB" dirty="0" err="1"/>
              <a:t>list.add</a:t>
            </a:r>
            <a:r>
              <a:rPr lang="en-GB" dirty="0"/>
              <a:t>("hello");    </a:t>
            </a:r>
          </a:p>
          <a:p>
            <a:pPr>
              <a:buNone/>
            </a:pPr>
            <a:r>
              <a:rPr lang="en-GB" dirty="0"/>
              <a:t>String s = (String) </a:t>
            </a:r>
            <a:r>
              <a:rPr lang="en-GB" dirty="0" err="1"/>
              <a:t>list.get</a:t>
            </a:r>
            <a:r>
              <a:rPr lang="en-GB" dirty="0"/>
              <a:t>(0);//typecasting    </a:t>
            </a:r>
          </a:p>
          <a:p>
            <a:r>
              <a:rPr lang="en-GB" dirty="0"/>
              <a:t>After Generics, we don't need to typecast the object.  </a:t>
            </a:r>
          </a:p>
          <a:p>
            <a:pPr>
              <a:buNone/>
            </a:pPr>
            <a:r>
              <a:rPr lang="en-GB" dirty="0"/>
              <a:t>List&lt;String&gt; list = </a:t>
            </a:r>
            <a:r>
              <a:rPr lang="en-GB" b="1" dirty="0"/>
              <a:t>new</a:t>
            </a:r>
            <a:r>
              <a:rPr lang="en-GB" dirty="0"/>
              <a:t> </a:t>
            </a:r>
            <a:r>
              <a:rPr lang="en-GB" dirty="0" err="1"/>
              <a:t>ArrayList</a:t>
            </a:r>
            <a:r>
              <a:rPr lang="en-GB" dirty="0"/>
              <a:t>&lt;String&gt;();    </a:t>
            </a:r>
          </a:p>
          <a:p>
            <a:pPr>
              <a:buNone/>
            </a:pPr>
            <a:r>
              <a:rPr lang="en-GB" dirty="0" err="1"/>
              <a:t>list.add</a:t>
            </a:r>
            <a:r>
              <a:rPr lang="en-GB" dirty="0"/>
              <a:t>("hello");    </a:t>
            </a:r>
          </a:p>
          <a:p>
            <a:pPr>
              <a:buNone/>
            </a:pPr>
            <a:r>
              <a:rPr lang="en-GB" dirty="0"/>
              <a:t>String s = </a:t>
            </a:r>
            <a:r>
              <a:rPr lang="en-GB" dirty="0" err="1"/>
              <a:t>list.get</a:t>
            </a:r>
            <a:r>
              <a:rPr lang="en-GB" dirty="0"/>
              <a:t>(0);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112</a:t>
            </a:fld>
            <a:endParaRPr lang="en-US" altLang="en-US"/>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Example1</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TestGenerics1{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  </a:t>
            </a:r>
          </a:p>
          <a:p>
            <a:pPr>
              <a:spcBef>
                <a:spcPts val="0"/>
              </a:spcBef>
              <a:buNone/>
            </a:pPr>
            <a:r>
              <a:rPr lang="en-US" sz="2000" dirty="0" err="1"/>
              <a:t>list.add</a:t>
            </a:r>
            <a:r>
              <a:rPr lang="en-US" sz="2000" dirty="0"/>
              <a:t>("</a:t>
            </a:r>
            <a:r>
              <a:rPr lang="en-US" sz="2000" dirty="0" err="1"/>
              <a:t>rahul</a:t>
            </a:r>
            <a:r>
              <a:rPr lang="en-US" sz="2000" dirty="0"/>
              <a:t>");  </a:t>
            </a:r>
          </a:p>
          <a:p>
            <a:pPr>
              <a:spcBef>
                <a:spcPts val="0"/>
              </a:spcBef>
              <a:buNone/>
            </a:pPr>
            <a:r>
              <a:rPr lang="en-US" sz="2000" dirty="0" err="1"/>
              <a:t>list.add</a:t>
            </a:r>
            <a:r>
              <a:rPr lang="en-US" sz="2000" dirty="0"/>
              <a:t>("jai");  </a:t>
            </a:r>
          </a:p>
          <a:p>
            <a:pPr>
              <a:spcBef>
                <a:spcPts val="0"/>
              </a:spcBef>
              <a:buNone/>
            </a:pPr>
            <a:r>
              <a:rPr lang="en-US" sz="2000" dirty="0"/>
              <a:t>//</a:t>
            </a:r>
            <a:r>
              <a:rPr lang="en-US" sz="2000" dirty="0" err="1"/>
              <a:t>list.add</a:t>
            </a:r>
            <a:r>
              <a:rPr lang="en-US" sz="2000" dirty="0"/>
              <a:t>(32);//compile time error  </a:t>
            </a:r>
          </a:p>
          <a:p>
            <a:pPr>
              <a:spcBef>
                <a:spcPts val="0"/>
              </a:spcBef>
              <a:buNone/>
            </a:pPr>
            <a:r>
              <a:rPr lang="en-US" sz="2000" dirty="0"/>
              <a:t>  </a:t>
            </a:r>
          </a:p>
          <a:p>
            <a:pPr>
              <a:spcBef>
                <a:spcPts val="0"/>
              </a:spcBef>
              <a:buNone/>
            </a:pPr>
            <a:r>
              <a:rPr lang="en-US" sz="2000" dirty="0"/>
              <a:t>String s=</a:t>
            </a:r>
            <a:r>
              <a:rPr lang="en-US" sz="2000" dirty="0" err="1"/>
              <a:t>list.get</a:t>
            </a:r>
            <a:r>
              <a:rPr lang="en-US" sz="2000" dirty="0"/>
              <a:t>(1);//type casting is not required  </a:t>
            </a:r>
          </a:p>
          <a:p>
            <a:pPr>
              <a:spcBef>
                <a:spcPts val="0"/>
              </a:spcBef>
              <a:buNone/>
            </a:pPr>
            <a:r>
              <a:rPr lang="en-US" sz="2000" dirty="0" err="1"/>
              <a:t>System.out.println</a:t>
            </a:r>
            <a:r>
              <a:rPr lang="en-US" sz="2000" dirty="0"/>
              <a:t>("element is: "+s);  </a:t>
            </a:r>
          </a:p>
          <a:p>
            <a:pPr>
              <a:spcBef>
                <a:spcPts val="0"/>
              </a:spcBef>
              <a:buNone/>
            </a:pPr>
            <a:r>
              <a:rPr lang="en-US" sz="2000" dirty="0"/>
              <a:t>  </a:t>
            </a:r>
          </a:p>
          <a:p>
            <a:pPr>
              <a:spcBef>
                <a:spcPts val="0"/>
              </a:spcBef>
              <a:buNone/>
            </a:pPr>
            <a:r>
              <a:rPr lang="en-US" sz="2000" dirty="0" err="1"/>
              <a:t>Iterator</a:t>
            </a:r>
            <a:r>
              <a:rPr lang="en-US" sz="2000" dirty="0"/>
              <a:t>&lt;String&gt; </a:t>
            </a:r>
            <a:r>
              <a:rPr lang="en-US" sz="2000" dirty="0" err="1"/>
              <a:t>itr</a:t>
            </a:r>
            <a:r>
              <a:rPr lang="en-US" sz="2000" dirty="0"/>
              <a:t>=</a:t>
            </a:r>
            <a:r>
              <a:rPr lang="en-US" sz="2000" dirty="0" err="1"/>
              <a:t>list.iterator</a:t>
            </a:r>
            <a:r>
              <a:rPr lang="en-US" sz="2000" dirty="0"/>
              <a:t>();  </a:t>
            </a:r>
          </a:p>
          <a:p>
            <a:pPr>
              <a:spcBef>
                <a:spcPts val="0"/>
              </a:spcBef>
              <a:buNone/>
            </a:pPr>
            <a:r>
              <a:rPr lang="en-US" sz="2000" b="1" dirty="0"/>
              <a:t>while</a:t>
            </a:r>
            <a:r>
              <a:rPr lang="en-US" sz="2000" dirty="0"/>
              <a:t>(</a:t>
            </a:r>
            <a:r>
              <a:rPr lang="en-US" sz="2000" dirty="0" err="1"/>
              <a:t>itr.hasNext</a:t>
            </a:r>
            <a:r>
              <a:rPr lang="en-US" sz="2000" dirty="0"/>
              <a:t>()){  </a:t>
            </a:r>
          </a:p>
          <a:p>
            <a:pPr>
              <a:spcBef>
                <a:spcPts val="0"/>
              </a:spcBef>
              <a:buNone/>
            </a:pPr>
            <a:r>
              <a:rPr lang="en-US" sz="2000" dirty="0" err="1"/>
              <a:t>System.out.println</a:t>
            </a:r>
            <a:r>
              <a:rPr lang="en-US" sz="2000" dirty="0"/>
              <a:t>(</a:t>
            </a:r>
            <a:r>
              <a:rPr lang="en-US" sz="2000" dirty="0" err="1"/>
              <a:t>itr.next</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r>
            <a:br>
              <a:rPr lang="en-US" sz="2000" dirty="0"/>
            </a:br>
            <a:endParaRPr lang="en-US" sz="2000" dirty="0"/>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TestGenerics1{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  </a:t>
            </a:r>
          </a:p>
          <a:p>
            <a:pPr>
              <a:spcBef>
                <a:spcPts val="0"/>
              </a:spcBef>
              <a:buNone/>
            </a:pPr>
            <a:r>
              <a:rPr lang="en-US" sz="2000" dirty="0" err="1"/>
              <a:t>list.add</a:t>
            </a:r>
            <a:r>
              <a:rPr lang="en-US" sz="2000" dirty="0"/>
              <a:t>("</a:t>
            </a:r>
            <a:r>
              <a:rPr lang="en-US" sz="2000" dirty="0" err="1"/>
              <a:t>rahul</a:t>
            </a:r>
            <a:r>
              <a:rPr lang="en-US" sz="2000" dirty="0"/>
              <a:t>");  </a:t>
            </a:r>
          </a:p>
          <a:p>
            <a:pPr>
              <a:spcBef>
                <a:spcPts val="0"/>
              </a:spcBef>
              <a:buNone/>
            </a:pPr>
            <a:r>
              <a:rPr lang="en-US" sz="2000" dirty="0" err="1"/>
              <a:t>list.add</a:t>
            </a:r>
            <a:r>
              <a:rPr lang="en-US" sz="2000" dirty="0"/>
              <a:t>("jai");  </a:t>
            </a:r>
          </a:p>
          <a:p>
            <a:pPr>
              <a:spcBef>
                <a:spcPts val="0"/>
              </a:spcBef>
              <a:buNone/>
            </a:pPr>
            <a:r>
              <a:rPr lang="en-US" sz="2000" dirty="0"/>
              <a:t>//</a:t>
            </a:r>
            <a:r>
              <a:rPr lang="en-US" sz="2000" dirty="0" err="1"/>
              <a:t>list.add</a:t>
            </a:r>
            <a:r>
              <a:rPr lang="en-US" sz="2000" dirty="0"/>
              <a:t>(32);//compile time error  </a:t>
            </a:r>
          </a:p>
          <a:p>
            <a:pPr>
              <a:spcBef>
                <a:spcPts val="0"/>
              </a:spcBef>
              <a:buNone/>
            </a:pPr>
            <a:r>
              <a:rPr lang="en-US" sz="2000" dirty="0"/>
              <a:t>  </a:t>
            </a:r>
          </a:p>
          <a:p>
            <a:pPr>
              <a:spcBef>
                <a:spcPts val="0"/>
              </a:spcBef>
              <a:buNone/>
            </a:pPr>
            <a:r>
              <a:rPr lang="en-US" sz="2000" dirty="0"/>
              <a:t>String s=</a:t>
            </a:r>
            <a:r>
              <a:rPr lang="en-US" sz="2000" dirty="0" err="1"/>
              <a:t>list.get</a:t>
            </a:r>
            <a:r>
              <a:rPr lang="en-US" sz="2000" dirty="0"/>
              <a:t>(1);//type casting is not required  </a:t>
            </a:r>
          </a:p>
          <a:p>
            <a:pPr>
              <a:spcBef>
                <a:spcPts val="0"/>
              </a:spcBef>
              <a:buNone/>
            </a:pPr>
            <a:r>
              <a:rPr lang="en-US" sz="2000" dirty="0" err="1"/>
              <a:t>System.out.println</a:t>
            </a:r>
            <a:r>
              <a:rPr lang="en-US" sz="2000" dirty="0"/>
              <a:t>("element is: "+s);  </a:t>
            </a:r>
          </a:p>
          <a:p>
            <a:pPr>
              <a:spcBef>
                <a:spcPts val="0"/>
              </a:spcBef>
              <a:buNone/>
            </a:pPr>
            <a:r>
              <a:rPr lang="en-US" sz="2000" dirty="0"/>
              <a:t>  </a:t>
            </a:r>
          </a:p>
          <a:p>
            <a:pPr>
              <a:spcBef>
                <a:spcPts val="0"/>
              </a:spcBef>
              <a:buNone/>
            </a:pPr>
            <a:r>
              <a:rPr lang="en-US" sz="2000" dirty="0" err="1"/>
              <a:t>Iterator</a:t>
            </a:r>
            <a:r>
              <a:rPr lang="en-US" sz="2000" dirty="0"/>
              <a:t>&lt;String&gt; </a:t>
            </a:r>
            <a:r>
              <a:rPr lang="en-US" sz="2000" dirty="0" err="1"/>
              <a:t>itr</a:t>
            </a:r>
            <a:r>
              <a:rPr lang="en-US" sz="2000" dirty="0"/>
              <a:t>=</a:t>
            </a:r>
            <a:r>
              <a:rPr lang="en-US" sz="2000" dirty="0" err="1"/>
              <a:t>list.iterator</a:t>
            </a:r>
            <a:r>
              <a:rPr lang="en-US" sz="2000" dirty="0"/>
              <a:t>();  </a:t>
            </a:r>
          </a:p>
          <a:p>
            <a:pPr>
              <a:spcBef>
                <a:spcPts val="0"/>
              </a:spcBef>
              <a:buNone/>
            </a:pPr>
            <a:r>
              <a:rPr lang="en-US" sz="2000" b="1" dirty="0"/>
              <a:t>while</a:t>
            </a:r>
            <a:r>
              <a:rPr lang="en-US" sz="2000" dirty="0"/>
              <a:t>(</a:t>
            </a:r>
            <a:r>
              <a:rPr lang="en-US" sz="2000" dirty="0" err="1"/>
              <a:t>itr.hasNext</a:t>
            </a:r>
            <a:r>
              <a:rPr lang="en-US" sz="2000" dirty="0"/>
              <a:t>()){  </a:t>
            </a:r>
          </a:p>
          <a:p>
            <a:pPr>
              <a:spcBef>
                <a:spcPts val="0"/>
              </a:spcBef>
              <a:buNone/>
            </a:pPr>
            <a:r>
              <a:rPr lang="en-US" sz="2000" dirty="0" err="1"/>
              <a:t>System.out.println</a:t>
            </a:r>
            <a:r>
              <a:rPr lang="en-US" sz="2000" dirty="0"/>
              <a:t>(</a:t>
            </a:r>
            <a:r>
              <a:rPr lang="en-US" sz="2000" dirty="0" err="1"/>
              <a:t>itr.next</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113</a:t>
            </a:fld>
            <a:endParaRPr lang="en-US" altLang="en-US"/>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Example2</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TestGenerics2{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err="1"/>
              <a:t>map.put</a:t>
            </a:r>
            <a:r>
              <a:rPr lang="en-US" sz="2000" dirty="0"/>
              <a:t>(1,"vijay");  </a:t>
            </a:r>
          </a:p>
          <a:p>
            <a:pPr>
              <a:spcBef>
                <a:spcPts val="0"/>
              </a:spcBef>
              <a:buNone/>
            </a:pPr>
            <a:r>
              <a:rPr lang="en-US" sz="2000" dirty="0" err="1"/>
              <a:t>map.put</a:t>
            </a:r>
            <a:r>
              <a:rPr lang="en-US" sz="2000" dirty="0"/>
              <a:t>(4,"umesh");  </a:t>
            </a:r>
          </a:p>
          <a:p>
            <a:pPr>
              <a:spcBef>
                <a:spcPts val="0"/>
              </a:spcBef>
              <a:buNone/>
            </a:pPr>
            <a:r>
              <a:rPr lang="en-US" sz="2000" dirty="0" err="1"/>
              <a:t>map.put</a:t>
            </a:r>
            <a:r>
              <a:rPr lang="en-US" sz="2000" dirty="0"/>
              <a:t>(2,"ankit");  </a:t>
            </a:r>
          </a:p>
          <a:p>
            <a:pPr>
              <a:spcBef>
                <a:spcPts val="0"/>
              </a:spcBef>
              <a:buNone/>
            </a:pPr>
            <a:r>
              <a:rPr lang="en-US" sz="2000" dirty="0"/>
              <a:t>  </a:t>
            </a:r>
          </a:p>
          <a:p>
            <a:pPr>
              <a:spcBef>
                <a:spcPts val="0"/>
              </a:spcBef>
              <a:buNone/>
            </a:pPr>
            <a:r>
              <a:rPr lang="en-US" sz="2000" dirty="0"/>
              <a:t>//Now use </a:t>
            </a:r>
            <a:r>
              <a:rPr lang="en-US" sz="2000" dirty="0" err="1"/>
              <a:t>Map.Entry</a:t>
            </a:r>
            <a:r>
              <a:rPr lang="en-US" sz="2000" dirty="0"/>
              <a:t> for Set and </a:t>
            </a:r>
            <a:r>
              <a:rPr lang="en-US" sz="2000" dirty="0" err="1"/>
              <a:t>Iterator</a:t>
            </a:r>
            <a:r>
              <a:rPr lang="en-US" sz="2000" dirty="0"/>
              <a:t>  </a:t>
            </a:r>
          </a:p>
          <a:p>
            <a:pPr>
              <a:spcBef>
                <a:spcPts val="0"/>
              </a:spcBef>
              <a:buNone/>
            </a:pPr>
            <a:r>
              <a:rPr lang="en-US" sz="2000" dirty="0"/>
              <a:t>Set&lt;</a:t>
            </a:r>
            <a:r>
              <a:rPr lang="en-US" sz="2000" dirty="0" err="1"/>
              <a:t>Map.Entry</a:t>
            </a:r>
            <a:r>
              <a:rPr lang="en-US" sz="2000" dirty="0"/>
              <a:t>&lt;</a:t>
            </a:r>
            <a:r>
              <a:rPr lang="en-US" sz="2000" dirty="0" err="1"/>
              <a:t>Integer,String</a:t>
            </a:r>
            <a:r>
              <a:rPr lang="en-US" sz="2000" dirty="0"/>
              <a:t>&gt;&gt; set=</a:t>
            </a:r>
            <a:r>
              <a:rPr lang="en-US" sz="2000" dirty="0" err="1"/>
              <a:t>map.entrySet</a:t>
            </a:r>
            <a:r>
              <a:rPr lang="en-US" sz="2000" dirty="0"/>
              <a:t>();  </a:t>
            </a:r>
          </a:p>
          <a:p>
            <a:pPr>
              <a:spcBef>
                <a:spcPts val="0"/>
              </a:spcBef>
              <a:buNone/>
            </a:pPr>
            <a:r>
              <a:rPr lang="en-US" sz="2000" dirty="0"/>
              <a:t>  </a:t>
            </a:r>
          </a:p>
          <a:p>
            <a:pPr>
              <a:spcBef>
                <a:spcPts val="0"/>
              </a:spcBef>
              <a:buNone/>
            </a:pPr>
            <a:r>
              <a:rPr lang="en-US" sz="2000" dirty="0" err="1"/>
              <a:t>Iterator</a:t>
            </a:r>
            <a:r>
              <a:rPr lang="en-US" sz="2000" dirty="0"/>
              <a:t>&lt;</a:t>
            </a:r>
            <a:r>
              <a:rPr lang="en-US" sz="2000" dirty="0" err="1"/>
              <a:t>Map.Entry</a:t>
            </a:r>
            <a:r>
              <a:rPr lang="en-US" sz="2000" dirty="0"/>
              <a:t>&lt;</a:t>
            </a:r>
            <a:r>
              <a:rPr lang="en-US" sz="2000" dirty="0" err="1"/>
              <a:t>Integer,String</a:t>
            </a:r>
            <a:r>
              <a:rPr lang="en-US" sz="2000" dirty="0"/>
              <a:t>&gt;&gt; </a:t>
            </a:r>
            <a:r>
              <a:rPr lang="en-US" sz="2000" dirty="0" err="1"/>
              <a:t>itr</a:t>
            </a:r>
            <a:r>
              <a:rPr lang="en-US" sz="2000" dirty="0"/>
              <a:t>=</a:t>
            </a:r>
            <a:r>
              <a:rPr lang="en-US" sz="2000" dirty="0" err="1"/>
              <a:t>set.iterator</a:t>
            </a:r>
            <a:r>
              <a:rPr lang="en-US" sz="2000" dirty="0"/>
              <a:t>();  </a:t>
            </a:r>
          </a:p>
          <a:p>
            <a:pPr>
              <a:spcBef>
                <a:spcPts val="0"/>
              </a:spcBef>
              <a:buNone/>
            </a:pPr>
            <a:r>
              <a:rPr lang="en-US" sz="2000" b="1" dirty="0"/>
              <a:t>while</a:t>
            </a:r>
            <a:r>
              <a:rPr lang="en-US" sz="2000" dirty="0"/>
              <a:t>(</a:t>
            </a:r>
            <a:r>
              <a:rPr lang="en-US" sz="2000" dirty="0" err="1"/>
              <a:t>itr.hasNext</a:t>
            </a:r>
            <a:r>
              <a:rPr lang="en-US" sz="2000" dirty="0"/>
              <a:t>()){  </a:t>
            </a:r>
          </a:p>
          <a:p>
            <a:pPr>
              <a:spcBef>
                <a:spcPts val="0"/>
              </a:spcBef>
              <a:buNone/>
            </a:pPr>
            <a:r>
              <a:rPr lang="en-US" sz="2000" dirty="0" err="1"/>
              <a:t>Map.Entry</a:t>
            </a:r>
            <a:r>
              <a:rPr lang="en-US" sz="2000" dirty="0"/>
              <a:t> e=</a:t>
            </a:r>
            <a:r>
              <a:rPr lang="en-US" sz="2000" dirty="0" err="1"/>
              <a:t>itr.next</a:t>
            </a:r>
            <a:r>
              <a:rPr lang="en-US" sz="2000" dirty="0"/>
              <a:t>();//no need to typecast  </a:t>
            </a:r>
          </a:p>
          <a:p>
            <a:pPr>
              <a:spcBef>
                <a:spcPts val="0"/>
              </a:spcBef>
              <a:buNone/>
            </a:pPr>
            <a:r>
              <a:rPr lang="en-US" sz="2000" dirty="0" err="1"/>
              <a:t>System.out.println</a:t>
            </a:r>
            <a:r>
              <a:rPr lang="en-US" sz="2000" dirty="0"/>
              <a:t>(</a:t>
            </a:r>
            <a:r>
              <a:rPr lang="en-US" sz="2000" dirty="0" err="1"/>
              <a:t>e.getKey</a:t>
            </a:r>
            <a:r>
              <a:rPr lang="en-US" sz="2000" dirty="0"/>
              <a:t>()+" "+</a:t>
            </a:r>
            <a:r>
              <a:rPr lang="en-US" sz="2000" dirty="0" err="1"/>
              <a:t>e.getValue</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114</a:t>
            </a:fld>
            <a:endParaRPr lang="en-US" altLang="en-US"/>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a:t>Generic class</a:t>
            </a:r>
            <a:br>
              <a:rPr lang="en-US" dirty="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a:t>A class that can refer to any type is known as a generic class. Here, we are using the T type parameter to create the generic class of specific type.</a:t>
            </a:r>
          </a:p>
          <a:p>
            <a:r>
              <a:rPr lang="en-GB" b="1" u="sng" dirty="0"/>
              <a:t>Creating a generic class:</a:t>
            </a:r>
          </a:p>
          <a:p>
            <a:pPr>
              <a:buNone/>
            </a:pPr>
            <a:r>
              <a:rPr lang="en-GB" b="1" dirty="0"/>
              <a:t>class</a:t>
            </a:r>
            <a:r>
              <a:rPr lang="en-GB" dirty="0"/>
              <a:t> </a:t>
            </a:r>
            <a:r>
              <a:rPr lang="en-GB" dirty="0" err="1"/>
              <a:t>MyGen</a:t>
            </a:r>
            <a:r>
              <a:rPr lang="en-GB" dirty="0"/>
              <a:t>&lt;T&gt;{  </a:t>
            </a:r>
          </a:p>
          <a:p>
            <a:pPr>
              <a:buNone/>
            </a:pPr>
            <a:r>
              <a:rPr lang="en-GB" dirty="0"/>
              <a:t>         T </a:t>
            </a:r>
            <a:r>
              <a:rPr lang="en-GB" dirty="0" err="1"/>
              <a:t>obj</a:t>
            </a:r>
            <a:r>
              <a:rPr lang="en-GB" dirty="0"/>
              <a:t>;  </a:t>
            </a:r>
          </a:p>
          <a:p>
            <a:pPr>
              <a:buNone/>
            </a:pPr>
            <a:r>
              <a:rPr lang="en-GB" b="1" dirty="0"/>
              <a:t>         void</a:t>
            </a:r>
            <a:r>
              <a:rPr lang="en-GB" dirty="0"/>
              <a:t> set(T </a:t>
            </a:r>
            <a:r>
              <a:rPr lang="en-GB" dirty="0" err="1"/>
              <a:t>obj</a:t>
            </a:r>
            <a:r>
              <a:rPr lang="en-GB" dirty="0"/>
              <a:t>){</a:t>
            </a:r>
            <a:r>
              <a:rPr lang="en-GB" b="1" dirty="0"/>
              <a:t>this</a:t>
            </a:r>
            <a:r>
              <a:rPr lang="en-GB" dirty="0"/>
              <a:t>.obj=</a:t>
            </a:r>
            <a:r>
              <a:rPr lang="en-GB" dirty="0" err="1"/>
              <a:t>obj</a:t>
            </a:r>
            <a:r>
              <a:rPr lang="en-GB" dirty="0"/>
              <a:t>;}  </a:t>
            </a:r>
          </a:p>
          <a:p>
            <a:pPr>
              <a:buNone/>
            </a:pPr>
            <a:r>
              <a:rPr lang="en-GB" dirty="0"/>
              <a:t>         T get(){</a:t>
            </a:r>
            <a:r>
              <a:rPr lang="en-GB" b="1" dirty="0"/>
              <a:t>return</a:t>
            </a:r>
            <a:r>
              <a:rPr lang="en-GB" dirty="0"/>
              <a:t> </a:t>
            </a:r>
            <a:r>
              <a:rPr lang="en-GB" dirty="0" err="1"/>
              <a:t>obj</a:t>
            </a:r>
            <a:r>
              <a:rPr lang="en-GB" dirty="0"/>
              <a:t>;}  </a:t>
            </a:r>
          </a:p>
          <a:p>
            <a:pPr>
              <a:buNone/>
            </a:pPr>
            <a:r>
              <a:rPr lang="en-GB" dirty="0"/>
              <a:t>}  </a:t>
            </a:r>
          </a:p>
          <a:p>
            <a:r>
              <a:rPr lang="en-GB" dirty="0"/>
              <a:t>The T type indicates that it can refer to any type (like String, Integer, and Employee). The type you specify for the class will be used to store and retrieve the data.</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115</a:t>
            </a:fld>
            <a:endParaRPr lang="en-US" altLang="en-US"/>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Using generic class</a:t>
            </a:r>
            <a:br>
              <a:rPr lang="en-US" dirty="0"/>
            </a:br>
            <a:endParaRPr lang="en-US" dirty="0"/>
          </a:p>
        </p:txBody>
      </p:sp>
      <p:sp>
        <p:nvSpPr>
          <p:cNvPr id="3" name="Content Placeholder 2"/>
          <p:cNvSpPr>
            <a:spLocks noGrp="1"/>
          </p:cNvSpPr>
          <p:nvPr>
            <p:ph idx="1"/>
          </p:nvPr>
        </p:nvSpPr>
        <p:spPr>
          <a:xfrm>
            <a:off x="838200" y="928670"/>
            <a:ext cx="10515600" cy="5248293"/>
          </a:xfrm>
        </p:spPr>
        <p:txBody>
          <a:bodyPr/>
          <a:lstStyle/>
          <a:p>
            <a:pPr>
              <a:buNone/>
            </a:pPr>
            <a:r>
              <a:rPr lang="en-US" b="1" dirty="0"/>
              <a:t>class</a:t>
            </a:r>
            <a:r>
              <a:rPr lang="en-US" dirty="0"/>
              <a:t> TestGenerics3{  </a:t>
            </a:r>
          </a:p>
          <a:p>
            <a:pPr>
              <a:buNone/>
            </a:pPr>
            <a:r>
              <a:rPr lang="en-US" b="1" dirty="0"/>
              <a:t>       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buNone/>
            </a:pPr>
            <a:r>
              <a:rPr lang="en-US" dirty="0"/>
              <a:t>              </a:t>
            </a:r>
            <a:r>
              <a:rPr lang="en-US" dirty="0" err="1"/>
              <a:t>MyGen</a:t>
            </a:r>
            <a:r>
              <a:rPr lang="en-US" dirty="0"/>
              <a:t>&lt;Integer&gt; m=</a:t>
            </a:r>
            <a:r>
              <a:rPr lang="en-US" b="1" dirty="0"/>
              <a:t>new</a:t>
            </a:r>
            <a:r>
              <a:rPr lang="en-US" dirty="0"/>
              <a:t> </a:t>
            </a:r>
            <a:r>
              <a:rPr lang="en-US" dirty="0" err="1"/>
              <a:t>MyGen</a:t>
            </a:r>
            <a:r>
              <a:rPr lang="en-US" dirty="0"/>
              <a:t>&lt;Integer&gt;();  </a:t>
            </a:r>
          </a:p>
          <a:p>
            <a:pPr>
              <a:buNone/>
            </a:pPr>
            <a:r>
              <a:rPr lang="en-US" dirty="0"/>
              <a:t>              </a:t>
            </a:r>
            <a:r>
              <a:rPr lang="en-US" dirty="0" err="1"/>
              <a:t>m.add</a:t>
            </a:r>
            <a:r>
              <a:rPr lang="en-US" dirty="0"/>
              <a:t>(2);  </a:t>
            </a:r>
          </a:p>
          <a:p>
            <a:pPr>
              <a:buNone/>
            </a:pPr>
            <a:r>
              <a:rPr lang="en-US" dirty="0"/>
              <a:t>              //</a:t>
            </a:r>
            <a:r>
              <a:rPr lang="en-US" dirty="0" err="1"/>
              <a:t>m.add</a:t>
            </a:r>
            <a:r>
              <a:rPr lang="en-US" dirty="0"/>
              <a:t>("</a:t>
            </a:r>
            <a:r>
              <a:rPr lang="en-US" dirty="0" err="1"/>
              <a:t>vivek</a:t>
            </a:r>
            <a:r>
              <a:rPr lang="en-US" dirty="0"/>
              <a:t>");//Compile time error  </a:t>
            </a:r>
          </a:p>
          <a:p>
            <a:pPr>
              <a:buNone/>
            </a:pPr>
            <a:r>
              <a:rPr lang="en-US" dirty="0"/>
              <a:t>              </a:t>
            </a:r>
            <a:r>
              <a:rPr lang="en-US" dirty="0" err="1"/>
              <a:t>System.out.println</a:t>
            </a:r>
            <a:r>
              <a:rPr lang="en-US" dirty="0"/>
              <a:t>(</a:t>
            </a:r>
            <a:r>
              <a:rPr lang="en-US" dirty="0" err="1"/>
              <a:t>m.get</a:t>
            </a:r>
            <a:r>
              <a:rPr lang="en-US" dirty="0"/>
              <a:t>());  </a:t>
            </a:r>
          </a:p>
          <a:p>
            <a:pPr>
              <a:buNone/>
            </a:pPr>
            <a:r>
              <a:rPr lang="en-US" dirty="0"/>
              <a:t>       }</a:t>
            </a:r>
          </a:p>
          <a:p>
            <a:pPr>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116</a:t>
            </a:fld>
            <a:endParaRPr lang="en-US" altLang="en-US"/>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endParaRPr lang="en-US" dirty="0"/>
          </a:p>
        </p:txBody>
      </p:sp>
      <p:sp>
        <p:nvSpPr>
          <p:cNvPr id="3" name="Content Placeholder 2"/>
          <p:cNvSpPr>
            <a:spLocks noGrp="1"/>
          </p:cNvSpPr>
          <p:nvPr>
            <p:ph idx="1"/>
          </p:nvPr>
        </p:nvSpPr>
        <p:spPr/>
        <p:txBody>
          <a:bodyPr/>
          <a:lstStyle/>
          <a:p>
            <a:pPr>
              <a:buNone/>
            </a:pPr>
            <a:r>
              <a:rPr lang="en-US" b="1" dirty="0"/>
              <a:t>class</a:t>
            </a:r>
            <a:r>
              <a:rPr lang="en-US" dirty="0"/>
              <a:t> TestGenerics3 {  </a:t>
            </a:r>
          </a:p>
          <a:p>
            <a:pPr>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  </a:t>
            </a:r>
          </a:p>
          <a:p>
            <a:pPr>
              <a:buNone/>
            </a:pPr>
            <a:r>
              <a:rPr lang="en-US" dirty="0"/>
              <a:t>     </a:t>
            </a:r>
            <a:r>
              <a:rPr lang="en-US" dirty="0" err="1"/>
              <a:t>MyGen</a:t>
            </a:r>
            <a:r>
              <a:rPr lang="en-US" dirty="0"/>
              <a:t>&lt;Integer&gt; m=</a:t>
            </a:r>
            <a:r>
              <a:rPr lang="en-US" b="1" dirty="0"/>
              <a:t>new</a:t>
            </a:r>
            <a:r>
              <a:rPr lang="en-US" dirty="0"/>
              <a:t> </a:t>
            </a:r>
            <a:r>
              <a:rPr lang="en-US" dirty="0" err="1"/>
              <a:t>MyGen</a:t>
            </a:r>
            <a:r>
              <a:rPr lang="en-US" dirty="0"/>
              <a:t>&lt;Integer&gt;();  </a:t>
            </a:r>
          </a:p>
          <a:p>
            <a:pPr>
              <a:buNone/>
            </a:pPr>
            <a:r>
              <a:rPr lang="en-US" dirty="0"/>
              <a:t>     </a:t>
            </a:r>
            <a:r>
              <a:rPr lang="en-US" dirty="0" err="1"/>
              <a:t>m.add</a:t>
            </a:r>
            <a:r>
              <a:rPr lang="en-US" dirty="0"/>
              <a:t>(2);  </a:t>
            </a:r>
          </a:p>
          <a:p>
            <a:pPr>
              <a:buNone/>
            </a:pPr>
            <a:r>
              <a:rPr lang="en-US" dirty="0"/>
              <a:t>    //</a:t>
            </a:r>
            <a:r>
              <a:rPr lang="en-US" dirty="0" err="1"/>
              <a:t>m.add</a:t>
            </a:r>
            <a:r>
              <a:rPr lang="en-US" dirty="0"/>
              <a:t>("</a:t>
            </a:r>
            <a:r>
              <a:rPr lang="en-US" dirty="0" err="1"/>
              <a:t>vivek</a:t>
            </a:r>
            <a:r>
              <a:rPr lang="en-US" dirty="0"/>
              <a:t>");//Compile time error  </a:t>
            </a:r>
          </a:p>
          <a:p>
            <a:pPr>
              <a:buNone/>
            </a:pPr>
            <a:r>
              <a:rPr lang="en-US" dirty="0"/>
              <a:t>    </a:t>
            </a:r>
            <a:r>
              <a:rPr lang="en-US" dirty="0" err="1"/>
              <a:t>System.out.println</a:t>
            </a:r>
            <a:r>
              <a:rPr lang="en-US" dirty="0"/>
              <a:t>(</a:t>
            </a:r>
            <a:r>
              <a:rPr lang="en-US" dirty="0" err="1"/>
              <a:t>m.get</a:t>
            </a:r>
            <a:r>
              <a:rPr lang="en-US" dirty="0"/>
              <a:t>());  </a:t>
            </a:r>
          </a:p>
          <a:p>
            <a:pPr>
              <a:buNone/>
            </a:pPr>
            <a:r>
              <a:rPr lang="en-US" dirty="0"/>
              <a:t>}</a:t>
            </a:r>
          </a:p>
          <a:p>
            <a:pPr>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117</a:t>
            </a:fld>
            <a:endParaRPr lang="en-US" altLang="en-US"/>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2</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dirty="0"/>
              <a:t>class Pair&lt;K, V&gt;  {      </a:t>
            </a:r>
          </a:p>
          <a:p>
            <a:pPr>
              <a:spcBef>
                <a:spcPts val="0"/>
              </a:spcBef>
              <a:buNone/>
            </a:pPr>
            <a:r>
              <a:rPr lang="en-US" sz="2000" dirty="0"/>
              <a:t> private K key;      </a:t>
            </a:r>
          </a:p>
          <a:p>
            <a:pPr>
              <a:spcBef>
                <a:spcPts val="0"/>
              </a:spcBef>
              <a:buNone/>
            </a:pPr>
            <a:r>
              <a:rPr lang="en-US" sz="2000" dirty="0"/>
              <a:t> private V value;                 </a:t>
            </a:r>
          </a:p>
          <a:p>
            <a:pPr>
              <a:spcBef>
                <a:spcPts val="0"/>
              </a:spcBef>
              <a:buNone/>
            </a:pPr>
            <a:r>
              <a:rPr lang="en-US" sz="2000" dirty="0"/>
              <a:t> public void </a:t>
            </a:r>
            <a:r>
              <a:rPr lang="en-US" sz="2000" dirty="0" err="1"/>
              <a:t>setKey</a:t>
            </a:r>
            <a:r>
              <a:rPr lang="en-US" sz="2000" dirty="0"/>
              <a:t>(K key) {   </a:t>
            </a:r>
          </a:p>
          <a:p>
            <a:pPr>
              <a:spcBef>
                <a:spcPts val="0"/>
              </a:spcBef>
              <a:buNone/>
            </a:pPr>
            <a:r>
              <a:rPr lang="en-US" sz="2000" dirty="0"/>
              <a:t>        </a:t>
            </a:r>
            <a:r>
              <a:rPr lang="en-US" sz="2000" dirty="0" err="1"/>
              <a:t>this.key</a:t>
            </a:r>
            <a:r>
              <a:rPr lang="en-US" sz="2000" dirty="0"/>
              <a:t> = key;</a:t>
            </a:r>
          </a:p>
          <a:p>
            <a:pPr>
              <a:spcBef>
                <a:spcPts val="0"/>
              </a:spcBef>
              <a:buNone/>
            </a:pPr>
            <a:r>
              <a:rPr lang="en-US" sz="2000" dirty="0"/>
              <a:t>  }     </a:t>
            </a:r>
          </a:p>
          <a:p>
            <a:pPr>
              <a:spcBef>
                <a:spcPts val="0"/>
              </a:spcBef>
              <a:buNone/>
            </a:pPr>
            <a:r>
              <a:rPr lang="en-US" sz="2000" dirty="0"/>
              <a:t> public void </a:t>
            </a:r>
            <a:r>
              <a:rPr lang="en-US" sz="2000" dirty="0" err="1"/>
              <a:t>setValue</a:t>
            </a:r>
            <a:r>
              <a:rPr lang="en-US" sz="2000" dirty="0"/>
              <a:t>(V value) {        </a:t>
            </a:r>
          </a:p>
          <a:p>
            <a:pPr>
              <a:spcBef>
                <a:spcPts val="0"/>
              </a:spcBef>
              <a:buNone/>
            </a:pPr>
            <a:r>
              <a:rPr lang="en-US" sz="2000" dirty="0"/>
              <a:t>         </a:t>
            </a:r>
            <a:r>
              <a:rPr lang="en-US" sz="2000" dirty="0" err="1"/>
              <a:t>this.value</a:t>
            </a:r>
            <a:r>
              <a:rPr lang="en-US" sz="2000" dirty="0"/>
              <a:t> = value;    </a:t>
            </a:r>
          </a:p>
          <a:p>
            <a:pPr>
              <a:spcBef>
                <a:spcPts val="0"/>
              </a:spcBef>
              <a:buNone/>
            </a:pPr>
            <a:r>
              <a:rPr lang="en-US" sz="2000" dirty="0"/>
              <a:t> }     </a:t>
            </a:r>
          </a:p>
          <a:p>
            <a:pPr>
              <a:spcBef>
                <a:spcPts val="0"/>
              </a:spcBef>
              <a:buNone/>
            </a:pPr>
            <a:r>
              <a:rPr lang="en-US" sz="2000" dirty="0"/>
              <a:t>public K </a:t>
            </a:r>
            <a:r>
              <a:rPr lang="en-US" sz="2000" dirty="0" err="1"/>
              <a:t>getKey</a:t>
            </a:r>
            <a:r>
              <a:rPr lang="en-US" sz="2000" dirty="0"/>
              <a:t>() {          </a:t>
            </a:r>
          </a:p>
          <a:p>
            <a:pPr>
              <a:spcBef>
                <a:spcPts val="0"/>
              </a:spcBef>
              <a:buNone/>
            </a:pPr>
            <a:r>
              <a:rPr lang="en-US" sz="2000" dirty="0"/>
              <a:t>      return key;      </a:t>
            </a:r>
          </a:p>
          <a:p>
            <a:pPr>
              <a:spcBef>
                <a:spcPts val="0"/>
              </a:spcBef>
              <a:buNone/>
            </a:pPr>
            <a:r>
              <a:rPr lang="en-US" sz="2000" dirty="0"/>
              <a:t>}      </a:t>
            </a:r>
          </a:p>
          <a:p>
            <a:pPr>
              <a:spcBef>
                <a:spcPts val="0"/>
              </a:spcBef>
              <a:buNone/>
            </a:pPr>
            <a:r>
              <a:rPr lang="en-US" sz="2000" dirty="0"/>
              <a:t>public V </a:t>
            </a:r>
            <a:r>
              <a:rPr lang="en-US" sz="2000" dirty="0" err="1"/>
              <a:t>getValue</a:t>
            </a:r>
            <a:r>
              <a:rPr lang="en-US" sz="2000" dirty="0"/>
              <a:t>() {  </a:t>
            </a:r>
          </a:p>
          <a:p>
            <a:pPr>
              <a:spcBef>
                <a:spcPts val="0"/>
              </a:spcBef>
              <a:buNone/>
            </a:pPr>
            <a:r>
              <a:rPr lang="en-US" sz="2000" dirty="0"/>
              <a:t>          return value; </a:t>
            </a:r>
          </a:p>
          <a:p>
            <a:pPr>
              <a:spcBef>
                <a:spcPts val="0"/>
              </a:spcBef>
              <a:buNone/>
            </a:pPr>
            <a:r>
              <a:rPr lang="en-US" sz="2000" dirty="0"/>
              <a:t>}</a:t>
            </a:r>
          </a:p>
          <a:p>
            <a:pPr>
              <a:spcBef>
                <a:spcPts val="0"/>
              </a:spcBef>
              <a:buNone/>
            </a:pPr>
            <a:r>
              <a:rPr lang="en-US" sz="2000" dirty="0"/>
              <a:t> }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118</a:t>
            </a:fld>
            <a:endParaRPr lang="en-US" altLang="en-US"/>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endParaRPr lang="en-US" dirty="0"/>
          </a:p>
        </p:txBody>
      </p:sp>
      <p:sp>
        <p:nvSpPr>
          <p:cNvPr id="3" name="Content Placeholder 2"/>
          <p:cNvSpPr>
            <a:spLocks noGrp="1"/>
          </p:cNvSpPr>
          <p:nvPr>
            <p:ph idx="1"/>
          </p:nvPr>
        </p:nvSpPr>
        <p:spPr/>
        <p:txBody>
          <a:bodyPr/>
          <a:lstStyle/>
          <a:p>
            <a:pPr>
              <a:buNone/>
            </a:pPr>
            <a:r>
              <a:rPr lang="en-US" dirty="0"/>
              <a:t>class </a:t>
            </a:r>
            <a:r>
              <a:rPr lang="en-US" dirty="0" err="1"/>
              <a:t>HelloWorld</a:t>
            </a:r>
            <a:r>
              <a:rPr lang="en-US" dirty="0"/>
              <a:t> {    </a:t>
            </a:r>
          </a:p>
          <a:p>
            <a:pPr>
              <a:buNone/>
            </a:pPr>
            <a:r>
              <a:rPr lang="en-US" dirty="0"/>
              <a:t>        public static void main(String[] </a:t>
            </a:r>
            <a:r>
              <a:rPr lang="en-US" dirty="0" err="1"/>
              <a:t>args</a:t>
            </a:r>
            <a:r>
              <a:rPr lang="en-US" dirty="0"/>
              <a:t>) {        </a:t>
            </a:r>
          </a:p>
          <a:p>
            <a:pPr>
              <a:buNone/>
            </a:pPr>
            <a:r>
              <a:rPr lang="en-US" dirty="0"/>
              <a:t>            Pair&lt;</a:t>
            </a:r>
            <a:r>
              <a:rPr lang="en-US" dirty="0" err="1"/>
              <a:t>Integer,String</a:t>
            </a:r>
            <a:r>
              <a:rPr lang="en-US" dirty="0"/>
              <a:t>&gt; p = new Pair&lt;</a:t>
            </a:r>
            <a:r>
              <a:rPr lang="en-US" dirty="0" err="1"/>
              <a:t>Integer,String</a:t>
            </a:r>
            <a:r>
              <a:rPr lang="en-US" dirty="0"/>
              <a:t>&gt;();                    </a:t>
            </a:r>
          </a:p>
          <a:p>
            <a:pPr>
              <a:buNone/>
            </a:pPr>
            <a:r>
              <a:rPr lang="en-US" dirty="0"/>
              <a:t>            </a:t>
            </a:r>
            <a:r>
              <a:rPr lang="en-US" dirty="0" err="1"/>
              <a:t>p.setKey</a:t>
            </a:r>
            <a:r>
              <a:rPr lang="en-US" dirty="0"/>
              <a:t>(1);        </a:t>
            </a:r>
          </a:p>
          <a:p>
            <a:pPr>
              <a:buNone/>
            </a:pPr>
            <a:r>
              <a:rPr lang="en-US" dirty="0"/>
              <a:t>           </a:t>
            </a:r>
            <a:r>
              <a:rPr lang="en-US" dirty="0" err="1"/>
              <a:t>p.setValue</a:t>
            </a:r>
            <a:r>
              <a:rPr lang="en-US" dirty="0"/>
              <a:t>("</a:t>
            </a:r>
            <a:r>
              <a:rPr lang="en-US" dirty="0" err="1"/>
              <a:t>abc</a:t>
            </a:r>
            <a:r>
              <a:rPr lang="en-US" dirty="0"/>
              <a:t>");               </a:t>
            </a:r>
          </a:p>
          <a:p>
            <a:pPr>
              <a:buNone/>
            </a:pPr>
            <a:r>
              <a:rPr lang="en-US" dirty="0"/>
              <a:t>          </a:t>
            </a:r>
            <a:r>
              <a:rPr lang="en-US" dirty="0" err="1"/>
              <a:t>System.out.println</a:t>
            </a:r>
            <a:r>
              <a:rPr lang="en-US" dirty="0"/>
              <a:t>(</a:t>
            </a:r>
            <a:r>
              <a:rPr lang="en-US" dirty="0" err="1"/>
              <a:t>p.getKey</a:t>
            </a:r>
            <a:r>
              <a:rPr lang="en-US" dirty="0"/>
              <a:t>() + </a:t>
            </a:r>
            <a:r>
              <a:rPr lang="en-US" dirty="0" err="1"/>
              <a:t>p.getValue</a:t>
            </a:r>
            <a:r>
              <a:rPr lang="en-US" dirty="0"/>
              <a:t>());    </a:t>
            </a:r>
          </a:p>
          <a:p>
            <a:pPr>
              <a:buNone/>
            </a:pPr>
            <a:r>
              <a:rPr lang="en-US" dirty="0"/>
              <a:t>     }</a:t>
            </a:r>
          </a:p>
          <a:p>
            <a:pPr>
              <a:buNone/>
            </a:pPr>
            <a:r>
              <a:rPr lang="en-US" dirty="0"/>
              <a:t>}</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119</a:t>
            </a:fld>
            <a:endParaRPr lang="en-US"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InputStream Hierarchy</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a:t>
            </a:fld>
            <a:endParaRPr lang="en-US" altLang="en-US"/>
          </a:p>
        </p:txBody>
      </p:sp>
      <p:pic>
        <p:nvPicPr>
          <p:cNvPr id="5" name="Content Placeholder 4" descr="Java input stream hierarchy"/>
          <p:cNvPicPr>
            <a:picLocks noGrp="1"/>
          </p:cNvPicPr>
          <p:nvPr>
            <p:ph idx="1"/>
          </p:nvPr>
        </p:nvPicPr>
        <p:blipFill>
          <a:blip r:embed="rId2"/>
          <a:srcRect/>
          <a:stretch>
            <a:fillRect/>
          </a:stretch>
        </p:blipFill>
        <p:spPr bwMode="auto">
          <a:xfrm>
            <a:off x="1381093" y="1357298"/>
            <a:ext cx="6072230" cy="4214842"/>
          </a:xfrm>
          <a:prstGeom prst="rect">
            <a:avLst/>
          </a:prstGeom>
          <a:noFill/>
          <a:ln w="9525">
            <a:noFill/>
            <a:miter lim="800000"/>
            <a:headEnd/>
            <a:tailEnd/>
          </a:ln>
        </p:spPr>
      </p:pic>
      <p:pic>
        <p:nvPicPr>
          <p:cNvPr id="6" name="Picture 5" descr="https://media.geeksforgeeks.org/wp-content/uploads/20191126132719/Java-Input-Stream.png"/>
          <p:cNvPicPr/>
          <p:nvPr/>
        </p:nvPicPr>
        <p:blipFill>
          <a:blip r:embed="rId3"/>
          <a:srcRect/>
          <a:stretch>
            <a:fillRect/>
          </a:stretch>
        </p:blipFill>
        <p:spPr bwMode="auto">
          <a:xfrm>
            <a:off x="7453322" y="1428736"/>
            <a:ext cx="4738678" cy="4500594"/>
          </a:xfrm>
          <a:prstGeom prst="rect">
            <a:avLst/>
          </a:prstGeom>
          <a:noFill/>
          <a:ln w="9525">
            <a:noFill/>
            <a:miter lim="800000"/>
            <a:headEnd/>
            <a:tailEnd/>
          </a:ln>
        </p:spPr>
      </p:pic>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Type Parameters</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type parameters naming conventions are important to learn generics thoroughly. The common type parameters are as follows:</a:t>
            </a:r>
          </a:p>
          <a:p>
            <a:r>
              <a:rPr lang="en-GB" dirty="0"/>
              <a:t>T - Type</a:t>
            </a:r>
          </a:p>
          <a:p>
            <a:r>
              <a:rPr lang="en-GB" dirty="0"/>
              <a:t>E - Element</a:t>
            </a:r>
          </a:p>
          <a:p>
            <a:r>
              <a:rPr lang="en-GB" dirty="0"/>
              <a:t>K - Key</a:t>
            </a:r>
          </a:p>
          <a:p>
            <a:r>
              <a:rPr lang="en-GB" dirty="0"/>
              <a:t>N - Number</a:t>
            </a:r>
          </a:p>
          <a:p>
            <a:r>
              <a:rPr lang="en-GB" dirty="0"/>
              <a:t>V -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120</a:t>
            </a:fld>
            <a:endParaRPr lang="en-US" altLang="en-US"/>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Generic Method</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Like the generic class, we can create a generic method that can accept any type of arguments. Here, the scope of arguments is limited to the method where it is declared. It allows static as well as non-static methods.</a:t>
            </a:r>
          </a:p>
          <a:p>
            <a:r>
              <a:rPr lang="en-GB" dirty="0"/>
              <a:t>Let's see a simple example of java generic method to print array elements. We are using here </a:t>
            </a:r>
            <a:r>
              <a:rPr lang="en-GB" b="1" dirty="0"/>
              <a:t>E</a:t>
            </a:r>
            <a:r>
              <a:rPr lang="en-GB" dirty="0"/>
              <a:t> to denote the element.</a:t>
            </a:r>
          </a:p>
          <a:p>
            <a:pPr>
              <a:spcBef>
                <a:spcPts val="0"/>
              </a:spcBef>
              <a:buNone/>
            </a:pPr>
            <a:r>
              <a:rPr lang="en-US" sz="2000" b="1" dirty="0"/>
              <a:t>public</a:t>
            </a:r>
            <a:r>
              <a:rPr lang="en-US" sz="2000" dirty="0"/>
              <a:t> </a:t>
            </a:r>
            <a:r>
              <a:rPr lang="en-US" sz="2000" b="1" dirty="0"/>
              <a:t>class</a:t>
            </a:r>
            <a:r>
              <a:rPr lang="en-US" sz="2000" dirty="0"/>
              <a:t> TestGenerics4{  </a:t>
            </a:r>
          </a:p>
          <a:p>
            <a:pPr>
              <a:spcBef>
                <a:spcPts val="0"/>
              </a:spcBef>
              <a:buNone/>
            </a:pPr>
            <a:r>
              <a:rPr lang="en-US" sz="2000" dirty="0"/>
              <a:t>   </a:t>
            </a:r>
            <a:r>
              <a:rPr lang="en-US" sz="2000" b="1" dirty="0"/>
              <a:t>public</a:t>
            </a:r>
            <a:r>
              <a:rPr lang="en-US" sz="2000" dirty="0"/>
              <a:t> </a:t>
            </a:r>
            <a:r>
              <a:rPr lang="en-US" sz="2000" b="1" dirty="0"/>
              <a:t>static</a:t>
            </a:r>
            <a:r>
              <a:rPr lang="en-US" sz="2000" dirty="0"/>
              <a:t> &lt; E &gt; </a:t>
            </a:r>
            <a:r>
              <a:rPr lang="en-US" sz="2000" b="1" dirty="0"/>
              <a:t>void</a:t>
            </a:r>
            <a:r>
              <a:rPr lang="en-US" sz="2000" dirty="0"/>
              <a:t> </a:t>
            </a:r>
            <a:r>
              <a:rPr lang="en-US" sz="2000" dirty="0" err="1"/>
              <a:t>printArray</a:t>
            </a:r>
            <a:r>
              <a:rPr lang="en-US" sz="2000" dirty="0"/>
              <a:t>(E[] elements) {  </a:t>
            </a:r>
          </a:p>
          <a:p>
            <a:pPr>
              <a:spcBef>
                <a:spcPts val="0"/>
              </a:spcBef>
              <a:buNone/>
            </a:pPr>
            <a:r>
              <a:rPr lang="en-US" sz="2000" dirty="0"/>
              <a:t>        </a:t>
            </a:r>
            <a:r>
              <a:rPr lang="en-US" sz="2000" b="1" dirty="0"/>
              <a:t>for</a:t>
            </a:r>
            <a:r>
              <a:rPr lang="en-US" sz="2000" dirty="0"/>
              <a:t> ( E element : elements){          </a:t>
            </a:r>
          </a:p>
          <a:p>
            <a:pPr>
              <a:spcBef>
                <a:spcPts val="0"/>
              </a:spcBef>
              <a:buNone/>
            </a:pPr>
            <a:r>
              <a:rPr lang="en-US" sz="2000" dirty="0"/>
              <a:t>            </a:t>
            </a:r>
            <a:r>
              <a:rPr lang="en-US" sz="2000" dirty="0" err="1"/>
              <a:t>System.out.println</a:t>
            </a:r>
            <a:r>
              <a:rPr lang="en-US" sz="2000" dirty="0"/>
              <a:t>(element );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 String </a:t>
            </a:r>
            <a:r>
              <a:rPr lang="en-US" sz="2000" dirty="0" err="1"/>
              <a:t>args</a:t>
            </a:r>
            <a:r>
              <a:rPr lang="en-US" sz="2000" dirty="0"/>
              <a:t>[] ) {  </a:t>
            </a:r>
          </a:p>
          <a:p>
            <a:pPr>
              <a:spcBef>
                <a:spcPts val="0"/>
              </a:spcBef>
              <a:buNone/>
            </a:pPr>
            <a:r>
              <a:rPr lang="en-US" sz="2000" dirty="0"/>
              <a:t>        Integer[] </a:t>
            </a:r>
            <a:r>
              <a:rPr lang="en-US" sz="2000" dirty="0" err="1"/>
              <a:t>intArray</a:t>
            </a:r>
            <a:r>
              <a:rPr lang="en-US" sz="2000" dirty="0"/>
              <a:t> = { 10, 20, 30, 40, 50 };  </a:t>
            </a:r>
          </a:p>
          <a:p>
            <a:pPr>
              <a:spcBef>
                <a:spcPts val="0"/>
              </a:spcBef>
              <a:buNone/>
            </a:pPr>
            <a:r>
              <a:rPr lang="en-US" sz="2000" dirty="0"/>
              <a:t>        Character[] </a:t>
            </a:r>
            <a:r>
              <a:rPr lang="en-US" sz="2000" dirty="0" err="1"/>
              <a:t>charArray</a:t>
            </a:r>
            <a:r>
              <a:rPr lang="en-US" sz="2000" dirty="0"/>
              <a:t> = { 'J', 'A', 'V', 'A', 'T','P','O','I','N','T' };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 "Printing Integer Array" );  </a:t>
            </a:r>
          </a:p>
          <a:p>
            <a:pPr>
              <a:spcBef>
                <a:spcPts val="0"/>
              </a:spcBef>
              <a:buNone/>
            </a:pPr>
            <a:r>
              <a:rPr lang="en-US" sz="2000" dirty="0"/>
              <a:t>        </a:t>
            </a:r>
            <a:r>
              <a:rPr lang="en-US" sz="2000" dirty="0" err="1"/>
              <a:t>printArray</a:t>
            </a:r>
            <a:r>
              <a:rPr lang="en-US" sz="2000" dirty="0"/>
              <a:t>( </a:t>
            </a:r>
            <a:r>
              <a:rPr lang="en-US" sz="2000" dirty="0" err="1"/>
              <a:t>intArray</a:t>
            </a:r>
            <a:r>
              <a:rPr lang="en-US" sz="2000" dirty="0"/>
              <a:t>  );   </a:t>
            </a:r>
          </a:p>
          <a:p>
            <a:pPr>
              <a:spcBef>
                <a:spcPts val="0"/>
              </a:spcBef>
              <a:buNone/>
            </a:pPr>
            <a:r>
              <a:rPr lang="en-US" sz="2000" dirty="0"/>
              <a:t>       </a:t>
            </a:r>
            <a:r>
              <a:rPr lang="en-US" sz="2000" dirty="0" err="1"/>
              <a:t>System.out.println</a:t>
            </a:r>
            <a:r>
              <a:rPr lang="en-US" sz="2000" dirty="0"/>
              <a:t>( "Printing Character Array" );  </a:t>
            </a:r>
          </a:p>
          <a:p>
            <a:pPr>
              <a:spcBef>
                <a:spcPts val="0"/>
              </a:spcBef>
              <a:buNone/>
            </a:pPr>
            <a:r>
              <a:rPr lang="en-US" sz="2000" dirty="0"/>
              <a:t>        </a:t>
            </a:r>
            <a:r>
              <a:rPr lang="en-US" sz="2000" dirty="0" err="1"/>
              <a:t>printArray</a:t>
            </a:r>
            <a:r>
              <a:rPr lang="en-US" sz="2000" dirty="0"/>
              <a:t>( </a:t>
            </a:r>
            <a:r>
              <a:rPr lang="en-US" sz="2000" dirty="0" err="1"/>
              <a:t>charArray</a:t>
            </a: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121</a:t>
            </a:fld>
            <a:endParaRPr lang="en-US" altLang="en-US"/>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Wildcard in Java Generics</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 (question mark) symbol represents the wildcard element. It means any type. If we write &lt;? extends Number&gt;, it means any child class of Number, e.g., Integer, Float, and double. Now we can call the method of Number class through any child class object.</a:t>
            </a:r>
          </a:p>
          <a:p>
            <a:r>
              <a:rPr lang="en-GB" dirty="0"/>
              <a:t>We can use a wildcard as a type of a parameter, field, return type, or local variable. However, it is not allowed to use a wildcard as a type argument for a generic method invocation, a generic class instance creation, or a </a:t>
            </a:r>
            <a:r>
              <a:rPr lang="en-GB" dirty="0" err="1"/>
              <a:t>supertype</a:t>
            </a:r>
            <a:r>
              <a:rPr lang="en-GB" dirty="0"/>
              <a:t>.</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       abstract</a:t>
            </a:r>
            <a:r>
              <a:rPr lang="en-US" sz="2000" dirty="0"/>
              <a:t> </a:t>
            </a:r>
            <a:r>
              <a:rPr lang="en-US" sz="2000" b="1" dirty="0"/>
              <a:t>void</a:t>
            </a:r>
            <a:r>
              <a:rPr lang="en-US" sz="2000" dirty="0"/>
              <a:t> draw();  </a:t>
            </a:r>
          </a:p>
          <a:p>
            <a:pPr>
              <a:spcBef>
                <a:spcPts val="0"/>
              </a:spcBef>
              <a:buNone/>
            </a:pPr>
            <a:r>
              <a:rPr lang="en-US" sz="2000" dirty="0"/>
              <a:t>}  </a:t>
            </a:r>
          </a:p>
          <a:p>
            <a:pPr>
              <a:spcBef>
                <a:spcPts val="0"/>
              </a:spcBef>
              <a:buNone/>
            </a:pPr>
            <a:r>
              <a:rPr lang="en-US" sz="2000" b="1" dirty="0"/>
              <a:t>abstract</a:t>
            </a:r>
            <a:r>
              <a:rPr lang="en-US" sz="2000" dirty="0"/>
              <a:t> </a:t>
            </a:r>
            <a:r>
              <a:rPr lang="en-US" sz="2000" b="1" dirty="0"/>
              <a:t>class</a:t>
            </a:r>
            <a:r>
              <a:rPr lang="en-US" sz="2000" dirty="0"/>
              <a:t> Shape{  </a:t>
            </a:r>
          </a:p>
          <a:p>
            <a:pPr>
              <a:spcBef>
                <a:spcPts val="0"/>
              </a:spcBef>
              <a:buNone/>
            </a:pPr>
            <a:r>
              <a:rPr lang="en-US" sz="2000" b="1" dirty="0"/>
              <a:t>class</a:t>
            </a:r>
            <a:r>
              <a:rPr lang="en-US" sz="2000" dirty="0"/>
              <a:t> Rectangle </a:t>
            </a:r>
            <a:r>
              <a:rPr lang="en-US" sz="2000" b="1" dirty="0"/>
              <a:t>extends</a:t>
            </a:r>
            <a:r>
              <a:rPr lang="en-US" sz="2000" dirty="0"/>
              <a:t> Shape{  </a:t>
            </a:r>
          </a:p>
          <a:p>
            <a:pPr>
              <a:spcBef>
                <a:spcPts val="0"/>
              </a:spcBef>
              <a:buNone/>
            </a:pPr>
            <a:r>
              <a:rPr lang="en-US" sz="2000" b="1" dirty="0"/>
              <a:t>        void</a:t>
            </a:r>
            <a:r>
              <a:rPr lang="en-US" sz="2000" dirty="0"/>
              <a:t> draw(){</a:t>
            </a:r>
            <a:r>
              <a:rPr lang="en-US" sz="2000" dirty="0" err="1"/>
              <a:t>System.out.println</a:t>
            </a:r>
            <a:r>
              <a:rPr lang="en-US" sz="2000" dirty="0"/>
              <a:t>("drawing rectangle");}  </a:t>
            </a:r>
          </a:p>
          <a:p>
            <a:pPr>
              <a:spcBef>
                <a:spcPts val="0"/>
              </a:spcBef>
              <a:buNone/>
            </a:pPr>
            <a:r>
              <a:rPr lang="en-US" sz="2000" dirty="0"/>
              <a:t>}  </a:t>
            </a:r>
          </a:p>
          <a:p>
            <a:pPr>
              <a:spcBef>
                <a:spcPts val="0"/>
              </a:spcBef>
              <a:buNone/>
            </a:pPr>
            <a:r>
              <a:rPr lang="en-US" sz="2000" b="1" dirty="0"/>
              <a:t>class</a:t>
            </a:r>
            <a:r>
              <a:rPr lang="en-US" sz="2000" dirty="0"/>
              <a:t> Circle </a:t>
            </a:r>
            <a:r>
              <a:rPr lang="en-US" sz="2000" b="1" dirty="0"/>
              <a:t>extends</a:t>
            </a:r>
            <a:r>
              <a:rPr lang="en-US" sz="2000" dirty="0"/>
              <a:t> Shape{  </a:t>
            </a:r>
          </a:p>
          <a:p>
            <a:pPr>
              <a:spcBef>
                <a:spcPts val="0"/>
              </a:spcBef>
              <a:buNone/>
            </a:pPr>
            <a:r>
              <a:rPr lang="en-US" sz="2000" b="1" dirty="0"/>
              <a:t>          void</a:t>
            </a:r>
            <a:r>
              <a:rPr lang="en-US" sz="2000" dirty="0"/>
              <a:t> draw(){</a:t>
            </a:r>
            <a:r>
              <a:rPr lang="en-US" sz="2000" dirty="0" err="1"/>
              <a:t>System.out.println</a:t>
            </a:r>
            <a:r>
              <a:rPr lang="en-US" sz="2000" dirty="0"/>
              <a:t>("drawing circle");}  </a:t>
            </a:r>
          </a:p>
          <a:p>
            <a:pPr>
              <a:spcBef>
                <a:spcPts val="0"/>
              </a:spcBef>
              <a:buNone/>
            </a:pPr>
            <a:r>
              <a:rPr lang="en-US" sz="2000" dirty="0"/>
              <a:t>}  </a:t>
            </a:r>
          </a:p>
          <a:p>
            <a:pPr>
              <a:spcBef>
                <a:spcPts val="0"/>
              </a:spcBef>
              <a:buNone/>
            </a:pPr>
            <a:r>
              <a:rPr lang="en-US" sz="2000" b="1" dirty="0"/>
              <a:t>class</a:t>
            </a:r>
            <a:r>
              <a:rPr lang="en-US" sz="2000" dirty="0"/>
              <a:t> </a:t>
            </a:r>
            <a:r>
              <a:rPr lang="en-US" sz="2000" dirty="0" err="1"/>
              <a:t>GenericTest</a:t>
            </a:r>
            <a:r>
              <a:rPr lang="en-US" sz="2000" dirty="0"/>
              <a:t>{  </a:t>
            </a:r>
          </a:p>
          <a:p>
            <a:pPr>
              <a:spcBef>
                <a:spcPts val="0"/>
              </a:spcBef>
              <a:buNone/>
            </a:pPr>
            <a:r>
              <a:rPr lang="en-US" sz="2000" dirty="0"/>
              <a:t>//creating a method that accepts only child class of Shape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a:t>
            </a:r>
            <a:r>
              <a:rPr lang="en-US" sz="2000" dirty="0" err="1"/>
              <a:t>drawShapes</a:t>
            </a:r>
            <a:r>
              <a:rPr lang="en-US" sz="2000" dirty="0"/>
              <a:t>(List&lt;? </a:t>
            </a:r>
            <a:r>
              <a:rPr lang="en-US" sz="2000" b="1" dirty="0"/>
              <a:t>extends</a:t>
            </a:r>
            <a:r>
              <a:rPr lang="en-US" sz="2000" dirty="0"/>
              <a:t> Shape&gt; lists){  </a:t>
            </a:r>
          </a:p>
          <a:p>
            <a:pPr>
              <a:spcBef>
                <a:spcPts val="0"/>
              </a:spcBef>
              <a:buNone/>
            </a:pPr>
            <a:r>
              <a:rPr lang="en-US" sz="2000" b="1" dirty="0"/>
              <a:t>                       for</a:t>
            </a:r>
            <a:r>
              <a:rPr lang="en-US" sz="2000" dirty="0"/>
              <a:t>(Shape s:lists){  </a:t>
            </a:r>
          </a:p>
          <a:p>
            <a:pPr>
              <a:spcBef>
                <a:spcPts val="0"/>
              </a:spcBef>
              <a:buNone/>
            </a:pPr>
            <a:r>
              <a:rPr lang="en-US" sz="2000" dirty="0"/>
              <a:t>                                 </a:t>
            </a:r>
            <a:r>
              <a:rPr lang="en-US" sz="2000" dirty="0" err="1"/>
              <a:t>s.draw</a:t>
            </a:r>
            <a:r>
              <a:rPr lang="en-US" sz="2000" dirty="0"/>
              <a:t>();//calling method of Shape class by child class instance  </a:t>
            </a:r>
          </a:p>
          <a:p>
            <a:pPr>
              <a:spcBef>
                <a:spcPts val="0"/>
              </a:spcBef>
              <a:buNone/>
            </a:pP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list1.add(</a:t>
            </a:r>
            <a:r>
              <a:rPr lang="en-US" sz="2000" b="1" dirty="0" err="1"/>
              <a:t>new</a:t>
            </a:r>
            <a:r>
              <a:rPr lang="en-US" sz="2000" dirty="0" err="1"/>
              <a:t>List</a:t>
            </a:r>
            <a:r>
              <a:rPr lang="en-US" sz="2000" dirty="0"/>
              <a:t>&lt;Rectangle&gt; list1=</a:t>
            </a:r>
            <a:r>
              <a:rPr lang="en-US" sz="2000" b="1" dirty="0"/>
              <a:t>new</a:t>
            </a:r>
            <a:r>
              <a:rPr lang="en-US" sz="2000" dirty="0"/>
              <a:t> </a:t>
            </a:r>
            <a:r>
              <a:rPr lang="en-US" sz="2000" dirty="0" err="1"/>
              <a:t>ArrayList</a:t>
            </a:r>
            <a:r>
              <a:rPr lang="en-US" sz="2000" dirty="0"/>
              <a:t>&lt;Rectangle&gt;();  </a:t>
            </a:r>
          </a:p>
          <a:p>
            <a:pPr>
              <a:spcBef>
                <a:spcPts val="0"/>
              </a:spcBef>
              <a:buNone/>
            </a:pPr>
            <a:r>
              <a:rPr lang="en-US" sz="2000" dirty="0"/>
              <a:t>        Rectangle());  </a:t>
            </a:r>
          </a:p>
          <a:p>
            <a:pPr>
              <a:spcBef>
                <a:spcPts val="0"/>
              </a:spcBef>
              <a:buNone/>
            </a:pPr>
            <a:r>
              <a:rPr lang="en-US" sz="2000" dirty="0"/>
              <a:t>        List&lt;Circle&gt; list2=</a:t>
            </a:r>
            <a:r>
              <a:rPr lang="en-US" sz="2000" b="1" dirty="0"/>
              <a:t>new</a:t>
            </a:r>
            <a:r>
              <a:rPr lang="en-US" sz="2000" dirty="0"/>
              <a:t> </a:t>
            </a:r>
            <a:r>
              <a:rPr lang="en-US" sz="2000" dirty="0" err="1"/>
              <a:t>ArrayList</a:t>
            </a:r>
            <a:r>
              <a:rPr lang="en-US" sz="2000" dirty="0"/>
              <a:t>&lt;Circle&gt;();  </a:t>
            </a:r>
          </a:p>
          <a:p>
            <a:pPr>
              <a:spcBef>
                <a:spcPts val="0"/>
              </a:spcBef>
              <a:buNone/>
            </a:pPr>
            <a:r>
              <a:rPr lang="en-US" sz="2000" dirty="0"/>
              <a:t>        list2.add(</a:t>
            </a:r>
            <a:r>
              <a:rPr lang="en-US" sz="2000" b="1" dirty="0"/>
              <a:t>new</a:t>
            </a:r>
            <a:r>
              <a:rPr lang="en-US" sz="2000" dirty="0"/>
              <a:t> Circle());  </a:t>
            </a:r>
          </a:p>
          <a:p>
            <a:pPr>
              <a:spcBef>
                <a:spcPts val="0"/>
              </a:spcBef>
              <a:buNone/>
            </a:pPr>
            <a:r>
              <a:rPr lang="en-US" sz="2000" dirty="0"/>
              <a:t>        list2.add(</a:t>
            </a:r>
            <a:r>
              <a:rPr lang="en-US" sz="2000" b="1" dirty="0"/>
              <a:t>new</a:t>
            </a:r>
            <a:r>
              <a:rPr lang="en-US" sz="2000" dirty="0"/>
              <a:t> Circle());  </a:t>
            </a:r>
          </a:p>
          <a:p>
            <a:pPr>
              <a:spcBef>
                <a:spcPts val="0"/>
              </a:spcBef>
              <a:buNone/>
            </a:pPr>
            <a:r>
              <a:rPr lang="en-US" sz="2000" dirty="0"/>
              <a:t>       </a:t>
            </a:r>
            <a:r>
              <a:rPr lang="en-US" sz="2000" dirty="0" err="1"/>
              <a:t>drawShapes</a:t>
            </a:r>
            <a:r>
              <a:rPr lang="en-US" sz="2000" dirty="0"/>
              <a:t>(list1);  </a:t>
            </a:r>
          </a:p>
          <a:p>
            <a:pPr>
              <a:spcBef>
                <a:spcPts val="0"/>
              </a:spcBef>
              <a:buNone/>
            </a:pPr>
            <a:r>
              <a:rPr lang="en-US" sz="2000" dirty="0"/>
              <a:t>       </a:t>
            </a:r>
            <a:r>
              <a:rPr lang="en-US" sz="2000" dirty="0" err="1"/>
              <a:t>drawShapes</a:t>
            </a:r>
            <a:r>
              <a:rPr lang="en-US" sz="2000" dirty="0"/>
              <a:t>(list2);  </a:t>
            </a:r>
          </a:p>
          <a:p>
            <a:pPr>
              <a:spcBef>
                <a:spcPts val="0"/>
              </a:spcBef>
              <a:buNone/>
            </a:pPr>
            <a:r>
              <a:rPr lang="en-US" sz="2000" dirty="0"/>
              <a:t>}</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122</a:t>
            </a:fld>
            <a:endParaRPr lang="en-US" altLang="en-US"/>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GB" dirty="0"/>
              <a:t>Example</a:t>
            </a:r>
            <a:endParaRPr lang="en-US" dirty="0"/>
          </a:p>
        </p:txBody>
      </p:sp>
      <p:sp>
        <p:nvSpPr>
          <p:cNvPr id="3" name="Content Placeholder 2"/>
          <p:cNvSpPr>
            <a:spLocks noGrp="1"/>
          </p:cNvSpPr>
          <p:nvPr>
            <p:ph idx="1"/>
          </p:nvPr>
        </p:nvSpPr>
        <p:spPr>
          <a:xfrm>
            <a:off x="738150" y="1214422"/>
            <a:ext cx="10515600" cy="4708528"/>
          </a:xfrm>
        </p:spPr>
        <p:txBody>
          <a:bodyPr/>
          <a:lstStyle/>
          <a:p>
            <a:pPr>
              <a:lnSpc>
                <a:spcPct val="100000"/>
              </a:lnSpc>
              <a:spcBef>
                <a:spcPts val="0"/>
              </a:spcBef>
              <a:buNone/>
            </a:pPr>
            <a:r>
              <a:rPr lang="en-US" sz="1600" b="1" dirty="0"/>
              <a:t>import</a:t>
            </a:r>
            <a:r>
              <a:rPr lang="en-US" sz="1600" dirty="0"/>
              <a:t> </a:t>
            </a:r>
            <a:r>
              <a:rPr lang="en-US" sz="1600" dirty="0" err="1"/>
              <a:t>java.util.ArrayList</a:t>
            </a:r>
            <a:r>
              <a:rPr lang="en-US" sz="1600" dirty="0"/>
              <a:t>;  </a:t>
            </a:r>
          </a:p>
          <a:p>
            <a:pPr>
              <a:lnSpc>
                <a:spcPct val="100000"/>
              </a:lnSpc>
              <a:spcBef>
                <a:spcPts val="0"/>
              </a:spcBef>
              <a:buNone/>
            </a:pPr>
            <a:r>
              <a:rPr lang="en-US" sz="1600" dirty="0"/>
              <a:t>  </a:t>
            </a:r>
            <a:r>
              <a:rPr lang="en-US" sz="1600" b="1" dirty="0"/>
              <a:t>public</a:t>
            </a:r>
            <a:r>
              <a:rPr lang="en-US" sz="1600" dirty="0"/>
              <a:t> </a:t>
            </a:r>
            <a:r>
              <a:rPr lang="en-US" sz="1600" b="1" dirty="0"/>
              <a:t>class</a:t>
            </a:r>
            <a:r>
              <a:rPr lang="en-US" sz="1600" dirty="0"/>
              <a:t> </a:t>
            </a:r>
            <a:r>
              <a:rPr lang="en-US" sz="1600" dirty="0" err="1"/>
              <a:t>UpperBoundWildcard</a:t>
            </a:r>
            <a:r>
              <a:rPr lang="en-US" sz="1600" dirty="0"/>
              <a:t> {  </a:t>
            </a:r>
          </a:p>
          <a:p>
            <a:pPr>
              <a:lnSpc>
                <a:spcPct val="100000"/>
              </a:lnSpc>
              <a:spcBef>
                <a:spcPts val="0"/>
              </a:spcBef>
              <a:buNone/>
            </a:pPr>
            <a:r>
              <a:rPr lang="en-US" sz="1600" dirty="0"/>
              <a:t>  </a:t>
            </a:r>
          </a:p>
          <a:p>
            <a:pPr>
              <a:lnSpc>
                <a:spcPct val="100000"/>
              </a:lnSpc>
              <a:spcBef>
                <a:spcPts val="0"/>
              </a:spcBef>
              <a:buNone/>
            </a:pPr>
            <a:r>
              <a:rPr lang="en-US" sz="1600" dirty="0"/>
              <a:t>        </a:t>
            </a:r>
            <a:r>
              <a:rPr lang="en-US" sz="1600" b="1" dirty="0"/>
              <a:t>private</a:t>
            </a:r>
            <a:r>
              <a:rPr lang="en-US" sz="1600" dirty="0"/>
              <a:t> </a:t>
            </a:r>
            <a:r>
              <a:rPr lang="en-US" sz="1600" b="1" dirty="0"/>
              <a:t>static</a:t>
            </a:r>
            <a:r>
              <a:rPr lang="en-US" sz="1600" dirty="0"/>
              <a:t> Double add(</a:t>
            </a:r>
            <a:r>
              <a:rPr lang="en-US" sz="1600" dirty="0" err="1"/>
              <a:t>ArrayList</a:t>
            </a:r>
            <a:r>
              <a:rPr lang="en-US" sz="1600" dirty="0"/>
              <a:t>&lt;? </a:t>
            </a:r>
            <a:r>
              <a:rPr lang="en-US" sz="1600" b="1" dirty="0"/>
              <a:t>extends</a:t>
            </a:r>
            <a:r>
              <a:rPr lang="en-US" sz="1600" dirty="0"/>
              <a:t> Number&gt; num) {  </a:t>
            </a:r>
          </a:p>
          <a:p>
            <a:pPr>
              <a:lnSpc>
                <a:spcPct val="100000"/>
              </a:lnSpc>
              <a:spcBef>
                <a:spcPts val="0"/>
              </a:spcBef>
              <a:buNone/>
            </a:pPr>
            <a:r>
              <a:rPr lang="en-US" sz="1600" dirty="0"/>
              <a:t>              </a:t>
            </a:r>
            <a:r>
              <a:rPr lang="en-US" sz="1600" b="1" dirty="0"/>
              <a:t>double</a:t>
            </a:r>
            <a:r>
              <a:rPr lang="en-US" sz="1600" dirty="0"/>
              <a:t> sum=0.0;  </a:t>
            </a:r>
          </a:p>
          <a:p>
            <a:pPr>
              <a:lnSpc>
                <a:spcPct val="100000"/>
              </a:lnSpc>
              <a:spcBef>
                <a:spcPts val="0"/>
              </a:spcBef>
              <a:buNone/>
            </a:pPr>
            <a:r>
              <a:rPr lang="en-US" sz="1600" dirty="0"/>
              <a:t>              </a:t>
            </a:r>
            <a:r>
              <a:rPr lang="en-US" sz="1600" b="1" dirty="0"/>
              <a:t>for</a:t>
            </a:r>
            <a:r>
              <a:rPr lang="en-US" sz="1600" dirty="0"/>
              <a:t>(Number n:num)     {  </a:t>
            </a:r>
          </a:p>
          <a:p>
            <a:pPr>
              <a:lnSpc>
                <a:spcPct val="100000"/>
              </a:lnSpc>
              <a:spcBef>
                <a:spcPts val="0"/>
              </a:spcBef>
              <a:buNone/>
            </a:pPr>
            <a:r>
              <a:rPr lang="en-US" sz="1600" dirty="0"/>
              <a:t>                       sum = </a:t>
            </a:r>
            <a:r>
              <a:rPr lang="en-US" sz="1600" dirty="0" err="1"/>
              <a:t>sum+n.doubleValue</a:t>
            </a:r>
            <a:r>
              <a:rPr lang="en-US" sz="1600" dirty="0"/>
              <a:t>();  </a:t>
            </a:r>
          </a:p>
          <a:p>
            <a:pPr>
              <a:lnSpc>
                <a:spcPct val="100000"/>
              </a:lnSpc>
              <a:spcBef>
                <a:spcPts val="0"/>
              </a:spcBef>
              <a:buNone/>
            </a:pPr>
            <a:r>
              <a:rPr lang="en-US" sz="1600" dirty="0"/>
              <a:t>              }  </a:t>
            </a:r>
          </a:p>
          <a:p>
            <a:pPr>
              <a:lnSpc>
                <a:spcPct val="100000"/>
              </a:lnSpc>
              <a:spcBef>
                <a:spcPts val="0"/>
              </a:spcBef>
              <a:buNone/>
            </a:pPr>
            <a:r>
              <a:rPr lang="en-US" sz="1600" dirty="0"/>
              <a:t>              </a:t>
            </a:r>
            <a:r>
              <a:rPr lang="en-US" sz="1600" b="1" dirty="0"/>
              <a:t>return</a:t>
            </a:r>
            <a:r>
              <a:rPr lang="en-US" sz="1600" dirty="0"/>
              <a:t> sum;  </a:t>
            </a:r>
          </a:p>
          <a:p>
            <a:pPr>
              <a:lnSpc>
                <a:spcPct val="100000"/>
              </a:lnSpc>
              <a:spcBef>
                <a:spcPts val="0"/>
              </a:spcBef>
              <a:buNone/>
            </a:pPr>
            <a:r>
              <a:rPr lang="en-US" sz="1600" dirty="0"/>
              <a:t>        }  </a:t>
            </a:r>
          </a:p>
          <a:p>
            <a:pPr>
              <a:lnSpc>
                <a:spcPct val="100000"/>
              </a:lnSpc>
              <a:spcBef>
                <a:spcPts val="0"/>
              </a:spcBef>
              <a:buNone/>
            </a:pPr>
            <a:r>
              <a:rPr lang="en-US" sz="1600" dirty="0"/>
              <a:t>      </a:t>
            </a:r>
            <a:r>
              <a:rPr lang="en-US" sz="1600" b="1" dirty="0"/>
              <a:t>public</a:t>
            </a:r>
            <a:r>
              <a:rPr lang="en-US" sz="1600" dirty="0"/>
              <a:t> </a:t>
            </a:r>
            <a:r>
              <a:rPr lang="en-US" sz="1600" b="1" dirty="0"/>
              <a:t>static</a:t>
            </a:r>
            <a:r>
              <a:rPr lang="en-US" sz="1600" dirty="0"/>
              <a:t> </a:t>
            </a:r>
            <a:r>
              <a:rPr lang="en-US" sz="1600" b="1" dirty="0"/>
              <a:t>void</a:t>
            </a:r>
            <a:r>
              <a:rPr lang="en-US" sz="1600" dirty="0"/>
              <a:t> main(String[] </a:t>
            </a:r>
            <a:r>
              <a:rPr lang="en-US" sz="1600" dirty="0" err="1"/>
              <a:t>args</a:t>
            </a:r>
            <a:r>
              <a:rPr lang="en-US" sz="1600" dirty="0"/>
              <a:t>) {  </a:t>
            </a:r>
          </a:p>
          <a:p>
            <a:pPr>
              <a:lnSpc>
                <a:spcPct val="100000"/>
              </a:lnSpc>
              <a:spcBef>
                <a:spcPts val="0"/>
              </a:spcBef>
              <a:buNone/>
            </a:pPr>
            <a:r>
              <a:rPr lang="en-US" sz="1600" dirty="0"/>
              <a:t>        </a:t>
            </a:r>
            <a:r>
              <a:rPr lang="en-US" sz="1600" dirty="0" err="1"/>
              <a:t>ArrayList</a:t>
            </a:r>
            <a:r>
              <a:rPr lang="en-US" sz="1600" dirty="0"/>
              <a:t>&lt;Integer&gt; l1=</a:t>
            </a:r>
            <a:r>
              <a:rPr lang="en-US" sz="1600" b="1" dirty="0"/>
              <a:t>new</a:t>
            </a:r>
            <a:r>
              <a:rPr lang="en-US" sz="1600" dirty="0"/>
              <a:t> </a:t>
            </a:r>
            <a:r>
              <a:rPr lang="en-US" sz="1600" dirty="0" err="1"/>
              <a:t>ArrayList</a:t>
            </a:r>
            <a:r>
              <a:rPr lang="en-US" sz="1600" dirty="0"/>
              <a:t>&lt;Integer&gt;();  </a:t>
            </a:r>
          </a:p>
          <a:p>
            <a:pPr>
              <a:lnSpc>
                <a:spcPct val="100000"/>
              </a:lnSpc>
              <a:spcBef>
                <a:spcPts val="0"/>
              </a:spcBef>
              <a:buNone/>
            </a:pPr>
            <a:r>
              <a:rPr lang="en-US" sz="1600" dirty="0"/>
              <a:t>        l1.add(10);  </a:t>
            </a:r>
          </a:p>
          <a:p>
            <a:pPr>
              <a:lnSpc>
                <a:spcPct val="100000"/>
              </a:lnSpc>
              <a:spcBef>
                <a:spcPts val="0"/>
              </a:spcBef>
              <a:buNone/>
            </a:pPr>
            <a:r>
              <a:rPr lang="en-US" sz="1600" dirty="0"/>
              <a:t>        l1.add(20);  </a:t>
            </a:r>
          </a:p>
          <a:p>
            <a:pPr>
              <a:lnSpc>
                <a:spcPct val="100000"/>
              </a:lnSpc>
              <a:spcBef>
                <a:spcPts val="0"/>
              </a:spcBef>
              <a:buNone/>
            </a:pPr>
            <a:r>
              <a:rPr lang="en-US" sz="1600" dirty="0"/>
              <a:t>        </a:t>
            </a:r>
            <a:r>
              <a:rPr lang="en-US" sz="1600" dirty="0" err="1"/>
              <a:t>System.out.println</a:t>
            </a:r>
            <a:r>
              <a:rPr lang="en-US" sz="1600" dirty="0"/>
              <a:t>("displaying the sum= "+add(l1));  </a:t>
            </a:r>
          </a:p>
          <a:p>
            <a:pPr>
              <a:lnSpc>
                <a:spcPct val="100000"/>
              </a:lnSpc>
              <a:spcBef>
                <a:spcPts val="0"/>
              </a:spcBef>
              <a:buNone/>
            </a:pPr>
            <a:r>
              <a:rPr lang="en-US" sz="1600" dirty="0"/>
              <a:t>          </a:t>
            </a:r>
          </a:p>
          <a:p>
            <a:pPr>
              <a:lnSpc>
                <a:spcPct val="100000"/>
              </a:lnSpc>
              <a:spcBef>
                <a:spcPts val="0"/>
              </a:spcBef>
              <a:buNone/>
            </a:pPr>
            <a:r>
              <a:rPr lang="en-US" sz="1600" dirty="0"/>
              <a:t>        </a:t>
            </a:r>
            <a:r>
              <a:rPr lang="en-US" sz="1600" dirty="0" err="1"/>
              <a:t>ArrayList</a:t>
            </a:r>
            <a:r>
              <a:rPr lang="en-US" sz="1600" dirty="0"/>
              <a:t>&lt;Double&gt; l2=</a:t>
            </a:r>
            <a:r>
              <a:rPr lang="en-US" sz="1600" b="1" dirty="0"/>
              <a:t>new</a:t>
            </a:r>
            <a:r>
              <a:rPr lang="en-US" sz="1600" dirty="0"/>
              <a:t> </a:t>
            </a:r>
            <a:r>
              <a:rPr lang="en-US" sz="1600" dirty="0" err="1"/>
              <a:t>ArrayList</a:t>
            </a:r>
            <a:r>
              <a:rPr lang="en-US" sz="1600" dirty="0"/>
              <a:t>&lt;Double&gt;();  </a:t>
            </a:r>
          </a:p>
          <a:p>
            <a:pPr>
              <a:lnSpc>
                <a:spcPct val="100000"/>
              </a:lnSpc>
              <a:spcBef>
                <a:spcPts val="0"/>
              </a:spcBef>
              <a:buNone/>
            </a:pPr>
            <a:r>
              <a:rPr lang="en-US" sz="1600" dirty="0"/>
              <a:t>        l2.add(30.0);  </a:t>
            </a:r>
          </a:p>
          <a:p>
            <a:pPr>
              <a:lnSpc>
                <a:spcPct val="100000"/>
              </a:lnSpc>
              <a:spcBef>
                <a:spcPts val="0"/>
              </a:spcBef>
              <a:buNone/>
            </a:pPr>
            <a:r>
              <a:rPr lang="en-US" sz="1600" dirty="0"/>
              <a:t>        l2.add(40.0);  </a:t>
            </a:r>
          </a:p>
          <a:p>
            <a:pPr>
              <a:lnSpc>
                <a:spcPct val="100000"/>
              </a:lnSpc>
              <a:spcBef>
                <a:spcPts val="0"/>
              </a:spcBef>
              <a:buNone/>
            </a:pPr>
            <a:r>
              <a:rPr lang="en-US" sz="1600" dirty="0"/>
              <a:t>        </a:t>
            </a:r>
            <a:r>
              <a:rPr lang="en-US" sz="1600" dirty="0" err="1"/>
              <a:t>System.out.println</a:t>
            </a:r>
            <a:r>
              <a:rPr lang="en-US" sz="1600" dirty="0"/>
              <a:t>("displaying the sum= "+add(l2));  </a:t>
            </a:r>
          </a:p>
          <a:p>
            <a:pPr>
              <a:lnSpc>
                <a:spcPct val="100000"/>
              </a:lnSpc>
              <a:spcBef>
                <a:spcPts val="0"/>
              </a:spcBef>
              <a:buNone/>
            </a:pPr>
            <a:r>
              <a:rPr lang="en-US" sz="1600" dirty="0"/>
              <a:t>           }  </a:t>
            </a:r>
          </a:p>
          <a:p>
            <a:pPr>
              <a:lnSpc>
                <a:spcPct val="100000"/>
              </a:lnSpc>
              <a:spcBef>
                <a:spcPts val="0"/>
              </a:spcBef>
              <a:buNone/>
            </a:pPr>
            <a:r>
              <a:rPr lang="en-US" sz="1600" dirty="0"/>
              <a:t> }  </a:t>
            </a:r>
          </a:p>
          <a:p>
            <a:pPr>
              <a:lnSpc>
                <a:spcPct val="100000"/>
              </a:lnSpc>
            </a:pPr>
            <a:endParaRPr lang="en-US" sz="16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123</a:t>
            </a:fld>
            <a:endParaRPr lang="en-US" altLang="en-US"/>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US" dirty="0"/>
              <a:t>Upper Bounded Wildcards</a:t>
            </a:r>
            <a:br>
              <a:rPr lang="en-US" dirty="0"/>
            </a:br>
            <a:endParaRPr lang="en-US" dirty="0"/>
          </a:p>
        </p:txBody>
      </p:sp>
      <p:sp>
        <p:nvSpPr>
          <p:cNvPr id="3" name="Content Placeholder 2"/>
          <p:cNvSpPr>
            <a:spLocks noGrp="1"/>
          </p:cNvSpPr>
          <p:nvPr>
            <p:ph idx="1"/>
          </p:nvPr>
        </p:nvSpPr>
        <p:spPr>
          <a:xfrm>
            <a:off x="838200" y="857232"/>
            <a:ext cx="10515600" cy="5319731"/>
          </a:xfrm>
        </p:spPr>
        <p:txBody>
          <a:bodyPr/>
          <a:lstStyle/>
          <a:p>
            <a:r>
              <a:rPr lang="en-GB" dirty="0"/>
              <a:t>The purpose of upper bounded wildcards is to decrease the restrictions on a variable. It restricts the unknown type to be a specific type or a subtype of that type. It is used by declaring wildcard character ("?") followed by the extends (in case of, class) or implements (in case of, interface) keyword, followed by its upper bound.</a:t>
            </a:r>
          </a:p>
          <a:p>
            <a:r>
              <a:rPr lang="en-GB" dirty="0"/>
              <a:t>Syntax</a:t>
            </a:r>
          </a:p>
          <a:p>
            <a:r>
              <a:rPr lang="en-GB" dirty="0"/>
              <a:t>List&lt;? </a:t>
            </a:r>
            <a:r>
              <a:rPr lang="en-GB" b="1" dirty="0"/>
              <a:t>extends</a:t>
            </a:r>
            <a:r>
              <a:rPr lang="en-GB" dirty="0"/>
              <a:t> Number&gt; </a:t>
            </a:r>
          </a:p>
          <a:p>
            <a:r>
              <a:rPr lang="en-GB" b="1" dirty="0"/>
              <a:t>?</a:t>
            </a:r>
            <a:r>
              <a:rPr lang="en-GB" dirty="0"/>
              <a:t> is a wildcard character.</a:t>
            </a:r>
          </a:p>
          <a:p>
            <a:r>
              <a:rPr lang="en-GB" b="1" dirty="0"/>
              <a:t>extends</a:t>
            </a:r>
            <a:r>
              <a:rPr lang="en-GB" dirty="0"/>
              <a:t>, is a keyword.</a:t>
            </a:r>
          </a:p>
          <a:p>
            <a:r>
              <a:rPr lang="en-GB" b="1" dirty="0"/>
              <a:t>Number</a:t>
            </a:r>
            <a:r>
              <a:rPr lang="en-GB" dirty="0"/>
              <a:t>, is a class present in </a:t>
            </a:r>
            <a:r>
              <a:rPr lang="en-GB" dirty="0" err="1"/>
              <a:t>java.lang</a:t>
            </a:r>
            <a:r>
              <a:rPr lang="en-GB" dirty="0"/>
              <a:t> package</a:t>
            </a:r>
          </a:p>
          <a:p>
            <a:r>
              <a:rPr lang="en-GB" dirty="0"/>
              <a:t>Suppose, we want to write the method for the list of Number and its subtypes (like Integer, Double). Using </a:t>
            </a:r>
            <a:r>
              <a:rPr lang="en-GB" b="1" dirty="0"/>
              <a:t>List&lt;? extends Number&gt;</a:t>
            </a:r>
            <a:r>
              <a:rPr lang="en-GB" dirty="0"/>
              <a:t> is suitable for a list of type Number or any of its subclasses whereas </a:t>
            </a:r>
            <a:r>
              <a:rPr lang="en-GB" b="1" dirty="0"/>
              <a:t>List&lt;Number&gt;</a:t>
            </a:r>
            <a:r>
              <a:rPr lang="en-GB" dirty="0"/>
              <a:t> works with the list of type Number only. So, </a:t>
            </a:r>
            <a:r>
              <a:rPr lang="en-GB" b="1" dirty="0"/>
              <a:t>List&lt;? extends Number&gt;</a:t>
            </a:r>
            <a:r>
              <a:rPr lang="en-GB" dirty="0"/>
              <a:t> is less restrictive than </a:t>
            </a:r>
            <a:r>
              <a:rPr lang="en-GB" b="1" dirty="0"/>
              <a:t>List&lt;Number&gt;</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124</a:t>
            </a:fld>
            <a:endParaRPr lang="en-US" altLang="en-US"/>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lnSpc>
                <a:spcPct val="100000"/>
              </a:lnSpc>
              <a:spcBef>
                <a:spcPts val="0"/>
              </a:spcBef>
              <a:buNone/>
            </a:pPr>
            <a:r>
              <a:rPr lang="en-US" b="1" dirty="0"/>
              <a:t>import</a:t>
            </a:r>
            <a:r>
              <a:rPr lang="en-US" dirty="0"/>
              <a:t> </a:t>
            </a:r>
            <a:r>
              <a:rPr lang="en-US" dirty="0" err="1"/>
              <a:t>java.util.ArrayList</a:t>
            </a:r>
            <a:r>
              <a:rPr lang="en-US" dirty="0"/>
              <a:t>;  </a:t>
            </a:r>
          </a:p>
          <a:p>
            <a:pPr>
              <a:lnSpc>
                <a:spcPct val="100000"/>
              </a:lnSpc>
              <a:spcBef>
                <a:spcPts val="0"/>
              </a:spcBef>
              <a:buNone/>
            </a:pPr>
            <a:r>
              <a:rPr lang="en-US" dirty="0"/>
              <a:t>  </a:t>
            </a:r>
            <a:r>
              <a:rPr lang="en-US" b="1" dirty="0"/>
              <a:t>public</a:t>
            </a:r>
            <a:r>
              <a:rPr lang="en-US" dirty="0"/>
              <a:t> </a:t>
            </a:r>
            <a:r>
              <a:rPr lang="en-US" b="1" dirty="0"/>
              <a:t>class</a:t>
            </a:r>
            <a:r>
              <a:rPr lang="en-US" dirty="0"/>
              <a:t> </a:t>
            </a:r>
            <a:r>
              <a:rPr lang="en-US" dirty="0" err="1"/>
              <a:t>UpperBoundWildcard</a:t>
            </a:r>
            <a:r>
              <a:rPr lang="en-US" dirty="0"/>
              <a:t> {  </a:t>
            </a:r>
          </a:p>
          <a:p>
            <a:pPr>
              <a:lnSpc>
                <a:spcPct val="100000"/>
              </a:lnSpc>
              <a:spcBef>
                <a:spcPts val="0"/>
              </a:spcBef>
              <a:buNone/>
            </a:pPr>
            <a:r>
              <a:rPr lang="en-US" dirty="0"/>
              <a:t>      </a:t>
            </a:r>
            <a:r>
              <a:rPr lang="en-US" b="1" dirty="0"/>
              <a:t>private</a:t>
            </a:r>
            <a:r>
              <a:rPr lang="en-US" dirty="0"/>
              <a:t> </a:t>
            </a:r>
            <a:r>
              <a:rPr lang="en-US" b="1" dirty="0"/>
              <a:t>static</a:t>
            </a:r>
            <a:r>
              <a:rPr lang="en-US" dirty="0"/>
              <a:t> Double add(</a:t>
            </a:r>
            <a:r>
              <a:rPr lang="en-US" dirty="0" err="1"/>
              <a:t>ArrayList</a:t>
            </a:r>
            <a:r>
              <a:rPr lang="en-US" dirty="0"/>
              <a:t>&lt;? </a:t>
            </a:r>
            <a:r>
              <a:rPr lang="en-US" b="1" dirty="0"/>
              <a:t>extends</a:t>
            </a:r>
            <a:r>
              <a:rPr lang="en-US" dirty="0"/>
              <a:t> Number&gt; num) {  </a:t>
            </a:r>
          </a:p>
          <a:p>
            <a:pPr>
              <a:lnSpc>
                <a:spcPct val="100000"/>
              </a:lnSpc>
              <a:spcBef>
                <a:spcPts val="0"/>
              </a:spcBef>
              <a:buNone/>
            </a:pPr>
            <a:r>
              <a:rPr lang="en-US" dirty="0"/>
              <a:t>          </a:t>
            </a:r>
            <a:r>
              <a:rPr lang="en-US" b="1" dirty="0"/>
              <a:t>double</a:t>
            </a:r>
            <a:r>
              <a:rPr lang="en-US" dirty="0"/>
              <a:t> sum=0.0;  </a:t>
            </a:r>
          </a:p>
          <a:p>
            <a:pPr>
              <a:lnSpc>
                <a:spcPct val="100000"/>
              </a:lnSpc>
              <a:spcBef>
                <a:spcPts val="0"/>
              </a:spcBef>
              <a:buNone/>
            </a:pPr>
            <a:r>
              <a:rPr lang="en-US" dirty="0"/>
              <a:t>          </a:t>
            </a:r>
            <a:r>
              <a:rPr lang="en-US" b="1" dirty="0"/>
              <a:t>for</a:t>
            </a:r>
            <a:r>
              <a:rPr lang="en-US" dirty="0"/>
              <a:t>(Number n:num)   {  </a:t>
            </a:r>
          </a:p>
          <a:p>
            <a:pPr>
              <a:lnSpc>
                <a:spcPct val="100000"/>
              </a:lnSpc>
              <a:spcBef>
                <a:spcPts val="0"/>
              </a:spcBef>
              <a:buNone/>
            </a:pPr>
            <a:r>
              <a:rPr lang="en-US" dirty="0"/>
              <a:t>            sum = </a:t>
            </a:r>
            <a:r>
              <a:rPr lang="en-US" dirty="0" err="1"/>
              <a:t>sum+n.doubleValue</a:t>
            </a:r>
            <a:r>
              <a:rPr lang="en-US" dirty="0"/>
              <a:t>();  </a:t>
            </a:r>
          </a:p>
          <a:p>
            <a:pPr>
              <a:lnSpc>
                <a:spcPct val="100000"/>
              </a:lnSpc>
              <a:spcBef>
                <a:spcPts val="0"/>
              </a:spcBef>
              <a:buNone/>
            </a:pPr>
            <a:r>
              <a:rPr lang="en-US" dirty="0"/>
              <a:t>          }  </a:t>
            </a:r>
          </a:p>
          <a:p>
            <a:pPr>
              <a:lnSpc>
                <a:spcPct val="100000"/>
              </a:lnSpc>
              <a:spcBef>
                <a:spcPts val="0"/>
              </a:spcBef>
              <a:buNone/>
            </a:pPr>
            <a:r>
              <a:rPr lang="en-US" dirty="0"/>
              <a:t>          </a:t>
            </a:r>
            <a:r>
              <a:rPr lang="en-US" b="1" dirty="0"/>
              <a:t>return</a:t>
            </a:r>
            <a:r>
              <a:rPr lang="en-US" dirty="0"/>
              <a:t> sum;  </a:t>
            </a:r>
          </a:p>
          <a:p>
            <a:pPr>
              <a:lnSpc>
                <a:spcPct val="100000"/>
              </a:lnSpc>
              <a:spcBef>
                <a:spcPts val="0"/>
              </a:spcBef>
              <a:buNone/>
            </a:pPr>
            <a:r>
              <a:rPr lang="en-US" dirty="0"/>
              <a:t>    }  </a:t>
            </a:r>
          </a:p>
          <a:p>
            <a:pPr>
              <a:lnSpc>
                <a:spcPct val="100000"/>
              </a:lnSpc>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lnSpc>
                <a:spcPct val="100000"/>
              </a:lnSpc>
              <a:spcBef>
                <a:spcPts val="0"/>
              </a:spcBef>
              <a:buNone/>
            </a:pPr>
            <a:r>
              <a:rPr lang="en-US" dirty="0"/>
              <a:t>          </a:t>
            </a:r>
          </a:p>
          <a:p>
            <a:pPr>
              <a:lnSpc>
                <a:spcPct val="100000"/>
              </a:lnSpc>
              <a:spcBef>
                <a:spcPts val="0"/>
              </a:spcBef>
              <a:buNone/>
            </a:pPr>
            <a:r>
              <a:rPr lang="en-US" dirty="0"/>
              <a:t>        </a:t>
            </a:r>
            <a:r>
              <a:rPr lang="en-US" dirty="0" err="1"/>
              <a:t>ArrayList</a:t>
            </a:r>
            <a:r>
              <a:rPr lang="en-US" dirty="0"/>
              <a:t>&lt;Integer&gt; l1=</a:t>
            </a:r>
            <a:r>
              <a:rPr lang="en-US" b="1" dirty="0"/>
              <a:t>new</a:t>
            </a:r>
            <a:r>
              <a:rPr lang="en-US" dirty="0"/>
              <a:t> </a:t>
            </a:r>
            <a:r>
              <a:rPr lang="en-US" dirty="0" err="1"/>
              <a:t>ArrayList</a:t>
            </a:r>
            <a:r>
              <a:rPr lang="en-US" dirty="0"/>
              <a:t>&lt;Integer&gt;();  </a:t>
            </a:r>
          </a:p>
          <a:p>
            <a:pPr>
              <a:lnSpc>
                <a:spcPct val="100000"/>
              </a:lnSpc>
              <a:spcBef>
                <a:spcPts val="0"/>
              </a:spcBef>
              <a:buNone/>
            </a:pPr>
            <a:r>
              <a:rPr lang="en-US" dirty="0"/>
              <a:t>        l1.add(10);  </a:t>
            </a:r>
          </a:p>
          <a:p>
            <a:pPr>
              <a:lnSpc>
                <a:spcPct val="100000"/>
              </a:lnSpc>
              <a:spcBef>
                <a:spcPts val="0"/>
              </a:spcBef>
              <a:buNone/>
            </a:pPr>
            <a:r>
              <a:rPr lang="en-US" dirty="0"/>
              <a:t>        l1.add(20);  </a:t>
            </a:r>
          </a:p>
          <a:p>
            <a:pPr>
              <a:lnSpc>
                <a:spcPct val="100000"/>
              </a:lnSpc>
              <a:spcBef>
                <a:spcPts val="0"/>
              </a:spcBef>
              <a:buNone/>
            </a:pPr>
            <a:r>
              <a:rPr lang="en-US" dirty="0"/>
              <a:t>        </a:t>
            </a:r>
            <a:r>
              <a:rPr lang="en-US" dirty="0" err="1"/>
              <a:t>System.out.println</a:t>
            </a:r>
            <a:r>
              <a:rPr lang="en-US" dirty="0"/>
              <a:t>("displaying the sum= "+add(l1));  </a:t>
            </a:r>
          </a:p>
          <a:p>
            <a:pPr>
              <a:lnSpc>
                <a:spcPct val="100000"/>
              </a:lnSpc>
              <a:spcBef>
                <a:spcPts val="0"/>
              </a:spcBef>
              <a:buNone/>
            </a:pPr>
            <a:r>
              <a:rPr lang="en-US" dirty="0"/>
              <a:t>        </a:t>
            </a:r>
            <a:r>
              <a:rPr lang="en-US" dirty="0" err="1"/>
              <a:t>ArrayList</a:t>
            </a:r>
            <a:r>
              <a:rPr lang="en-US" dirty="0"/>
              <a:t>&lt;Double&gt; l2=</a:t>
            </a:r>
            <a:r>
              <a:rPr lang="en-US" b="1" dirty="0"/>
              <a:t>new</a:t>
            </a:r>
            <a:r>
              <a:rPr lang="en-US" dirty="0"/>
              <a:t> </a:t>
            </a:r>
            <a:r>
              <a:rPr lang="en-US" dirty="0" err="1"/>
              <a:t>ArrayList</a:t>
            </a:r>
            <a:r>
              <a:rPr lang="en-US" dirty="0"/>
              <a:t>&lt;Double&gt;();  </a:t>
            </a:r>
          </a:p>
          <a:p>
            <a:pPr>
              <a:lnSpc>
                <a:spcPct val="100000"/>
              </a:lnSpc>
              <a:spcBef>
                <a:spcPts val="0"/>
              </a:spcBef>
              <a:buNone/>
            </a:pPr>
            <a:r>
              <a:rPr lang="en-US" dirty="0"/>
              <a:t>        l2.add(30.0);  </a:t>
            </a:r>
          </a:p>
          <a:p>
            <a:pPr>
              <a:lnSpc>
                <a:spcPct val="100000"/>
              </a:lnSpc>
              <a:spcBef>
                <a:spcPts val="0"/>
              </a:spcBef>
              <a:buNone/>
            </a:pPr>
            <a:r>
              <a:rPr lang="en-US" dirty="0"/>
              <a:t>        l2.add(40.0);  </a:t>
            </a:r>
          </a:p>
          <a:p>
            <a:pPr>
              <a:lnSpc>
                <a:spcPct val="100000"/>
              </a:lnSpc>
              <a:spcBef>
                <a:spcPts val="0"/>
              </a:spcBef>
              <a:buNone/>
            </a:pPr>
            <a:r>
              <a:rPr lang="en-US" dirty="0"/>
              <a:t>        </a:t>
            </a:r>
            <a:r>
              <a:rPr lang="en-US" dirty="0" err="1"/>
              <a:t>System.out.println</a:t>
            </a:r>
            <a:r>
              <a:rPr lang="en-US" dirty="0"/>
              <a:t>("displaying the sum= "+add(l2));  </a:t>
            </a:r>
          </a:p>
          <a:p>
            <a:pPr>
              <a:lnSpc>
                <a:spcPct val="100000"/>
              </a:lnSpc>
              <a:spcBef>
                <a:spcPts val="0"/>
              </a:spcBef>
              <a:buNone/>
            </a:pPr>
            <a:r>
              <a:rPr lang="en-US" dirty="0"/>
              <a:t>    }  </a:t>
            </a:r>
          </a:p>
          <a:p>
            <a:pPr>
              <a:lnSpc>
                <a:spcPct val="100000"/>
              </a:lnSpc>
              <a:spcBef>
                <a:spcPts val="0"/>
              </a:spcBef>
              <a:buNone/>
            </a:pPr>
            <a:r>
              <a:rPr lang="en-US" dirty="0"/>
              <a:t>}  </a:t>
            </a:r>
          </a:p>
          <a:p>
            <a:pPr>
              <a:spcBef>
                <a:spcPts val="0"/>
              </a:spcBef>
              <a:buNone/>
            </a:pPr>
            <a:r>
              <a:rPr lang="en-US"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125</a:t>
            </a:fld>
            <a:endParaRPr lang="en-US" altLang="en-US"/>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Unbounded Wildcards</a:t>
            </a:r>
          </a:p>
        </p:txBody>
      </p:sp>
      <p:sp>
        <p:nvSpPr>
          <p:cNvPr id="3" name="Content Placeholder 2"/>
          <p:cNvSpPr>
            <a:spLocks noGrp="1"/>
          </p:cNvSpPr>
          <p:nvPr>
            <p:ph idx="1"/>
          </p:nvPr>
        </p:nvSpPr>
        <p:spPr>
          <a:xfrm>
            <a:off x="838200" y="1428736"/>
            <a:ext cx="10515600" cy="4748227"/>
          </a:xfrm>
        </p:spPr>
        <p:txBody>
          <a:bodyPr/>
          <a:lstStyle/>
          <a:p>
            <a:pPr>
              <a:spcBef>
                <a:spcPts val="0"/>
              </a:spcBef>
              <a:buNone/>
            </a:pPr>
            <a:r>
              <a:rPr lang="en-US" dirty="0"/>
              <a:t>The unbounded wildcard type represents the list of an unknown type such as List&lt;?&gt;. This approach can be useful in the following scenarios: -</a:t>
            </a:r>
          </a:p>
          <a:p>
            <a:pPr>
              <a:spcBef>
                <a:spcPts val="0"/>
              </a:spcBef>
              <a:buNone/>
            </a:pPr>
            <a:r>
              <a:rPr lang="en-US" dirty="0"/>
              <a:t>When the given method is implemented by using the functionality provided in the Object class.</a:t>
            </a:r>
          </a:p>
          <a:p>
            <a:pPr>
              <a:spcBef>
                <a:spcPts val="0"/>
              </a:spcBef>
              <a:buNone/>
            </a:pPr>
            <a:r>
              <a:rPr lang="en-US" dirty="0"/>
              <a:t>When the generic class contains the methods that don't depend on the type parameter.</a:t>
            </a:r>
          </a:p>
          <a:p>
            <a:pPr>
              <a:spcBef>
                <a:spcPts val="0"/>
              </a:spcBef>
              <a:buNone/>
            </a:pPr>
            <a:r>
              <a:rPr lang="en-US" dirty="0"/>
              <a:t>Example of Unbounded Wildcards</a:t>
            </a:r>
          </a:p>
          <a:p>
            <a:pPr>
              <a:spcBef>
                <a:spcPts val="0"/>
              </a:spcBef>
              <a:buNone/>
            </a:pPr>
            <a:r>
              <a:rPr lang="en-US" b="1" dirty="0"/>
              <a:t>import</a:t>
            </a:r>
            <a:r>
              <a:rPr lang="en-US" dirty="0"/>
              <a:t> </a:t>
            </a:r>
            <a:r>
              <a:rPr lang="en-US" dirty="0" err="1"/>
              <a:t>java.util.Arrays</a:t>
            </a:r>
            <a:r>
              <a:rPr lang="en-US" dirty="0"/>
              <a:t>;  </a:t>
            </a:r>
          </a:p>
          <a:p>
            <a:pPr>
              <a:spcBef>
                <a:spcPts val="0"/>
              </a:spcBef>
              <a:buNone/>
            </a:pPr>
            <a:r>
              <a:rPr lang="en-US" b="1" dirty="0"/>
              <a:t>import</a:t>
            </a:r>
            <a:r>
              <a:rPr lang="en-US" dirty="0"/>
              <a:t> </a:t>
            </a:r>
            <a:r>
              <a:rPr lang="en-US" dirty="0" err="1"/>
              <a:t>java.util.List</a:t>
            </a: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a:t>
            </a:r>
            <a:r>
              <a:rPr lang="en-US" dirty="0" err="1"/>
              <a:t>UnboundedWildcard</a:t>
            </a:r>
            <a:r>
              <a:rPr lang="en-US" dirty="0"/>
              <a:t> {  </a:t>
            </a:r>
          </a:p>
          <a:p>
            <a:pPr>
              <a:spcBef>
                <a:spcPts val="0"/>
              </a:spcBef>
              <a:buNone/>
            </a:pPr>
            <a:r>
              <a:rPr lang="en-US" dirty="0"/>
              <a:t>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display(List&lt;?&gt; list)  </a:t>
            </a:r>
          </a:p>
          <a:p>
            <a:pPr>
              <a:spcBef>
                <a:spcPts val="0"/>
              </a:spcBef>
              <a:buNone/>
            </a:pPr>
            <a:r>
              <a:rPr lang="en-US" dirty="0"/>
              <a:t>    {  </a:t>
            </a:r>
          </a:p>
          <a:p>
            <a:pPr>
              <a:spcBef>
                <a:spcPts val="0"/>
              </a:spcBef>
              <a:buNone/>
            </a:pPr>
            <a:r>
              <a:rPr lang="en-US" dirty="0"/>
              <a:t>          </a:t>
            </a:r>
          </a:p>
          <a:p>
            <a:pPr>
              <a:spcBef>
                <a:spcPts val="0"/>
              </a:spcBef>
              <a:buNone/>
            </a:pPr>
            <a:r>
              <a:rPr lang="en-US" dirty="0"/>
              <a:t>        </a:t>
            </a:r>
            <a:r>
              <a:rPr lang="en-US" b="1" dirty="0"/>
              <a:t>for</a:t>
            </a:r>
            <a:r>
              <a:rPr lang="en-US" dirty="0"/>
              <a:t>(Object o:list)  </a:t>
            </a:r>
          </a:p>
          <a:p>
            <a:pPr>
              <a:spcBef>
                <a:spcPts val="0"/>
              </a:spcBef>
              <a:buNone/>
            </a:pPr>
            <a:r>
              <a:rPr lang="en-US" dirty="0"/>
              <a:t>        {  </a:t>
            </a:r>
          </a:p>
          <a:p>
            <a:pPr>
              <a:spcBef>
                <a:spcPts val="0"/>
              </a:spcBef>
              <a:buNone/>
            </a:pPr>
            <a:r>
              <a:rPr lang="en-US" dirty="0"/>
              <a:t>            </a:t>
            </a:r>
            <a:r>
              <a:rPr lang="en-US" dirty="0" err="1"/>
              <a:t>System.out.println</a:t>
            </a:r>
            <a:r>
              <a:rPr lang="en-US" dirty="0"/>
              <a:t>(o);  </a:t>
            </a:r>
          </a:p>
          <a:p>
            <a:pPr>
              <a:spcBef>
                <a:spcPts val="0"/>
              </a:spcBef>
              <a:buNone/>
            </a:pPr>
            <a:r>
              <a:rPr lang="en-US" dirty="0"/>
              <a:t>        }  </a:t>
            </a:r>
          </a:p>
          <a:p>
            <a:pPr>
              <a:spcBef>
                <a:spcPts val="0"/>
              </a:spcBef>
              <a:buNone/>
            </a:pPr>
            <a:r>
              <a:rPr lang="en-US" dirty="0"/>
              <a:t>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List&lt;Integer&gt; l1=</a:t>
            </a:r>
            <a:r>
              <a:rPr lang="en-US" dirty="0" err="1"/>
              <a:t>Arrays.asList</a:t>
            </a:r>
            <a:r>
              <a:rPr lang="en-US" dirty="0"/>
              <a:t>(1,2,3);  </a:t>
            </a:r>
          </a:p>
          <a:p>
            <a:pPr>
              <a:spcBef>
                <a:spcPts val="0"/>
              </a:spcBef>
              <a:buNone/>
            </a:pPr>
            <a:r>
              <a:rPr lang="en-US" dirty="0"/>
              <a:t>    </a:t>
            </a:r>
            <a:r>
              <a:rPr lang="en-US" dirty="0" err="1"/>
              <a:t>System.out.println</a:t>
            </a:r>
            <a:r>
              <a:rPr lang="en-US" dirty="0"/>
              <a:t>("displaying the Integer values");  </a:t>
            </a:r>
          </a:p>
          <a:p>
            <a:pPr>
              <a:spcBef>
                <a:spcPts val="0"/>
              </a:spcBef>
              <a:buNone/>
            </a:pPr>
            <a:r>
              <a:rPr lang="en-US" dirty="0"/>
              <a:t>    display(l1);  </a:t>
            </a:r>
          </a:p>
          <a:p>
            <a:pPr>
              <a:spcBef>
                <a:spcPts val="0"/>
              </a:spcBef>
              <a:buNone/>
            </a:pPr>
            <a:r>
              <a:rPr lang="en-US" dirty="0"/>
              <a:t>    List&lt;String&gt; l2=</a:t>
            </a:r>
            <a:r>
              <a:rPr lang="en-US" dirty="0" err="1"/>
              <a:t>Arrays.asList</a:t>
            </a:r>
            <a:r>
              <a:rPr lang="en-US" dirty="0"/>
              <a:t>("</a:t>
            </a:r>
            <a:r>
              <a:rPr lang="en-US" dirty="0" err="1"/>
              <a:t>One","Two","Three</a:t>
            </a:r>
            <a:r>
              <a:rPr lang="en-US" dirty="0"/>
              <a:t>");  </a:t>
            </a:r>
          </a:p>
          <a:p>
            <a:pPr>
              <a:spcBef>
                <a:spcPts val="0"/>
              </a:spcBef>
              <a:buNone/>
            </a:pPr>
            <a:r>
              <a:rPr lang="en-US" dirty="0"/>
              <a:t>      </a:t>
            </a:r>
            <a:r>
              <a:rPr lang="en-US" dirty="0" err="1"/>
              <a:t>System.out.println</a:t>
            </a:r>
            <a:r>
              <a:rPr lang="en-US" dirty="0"/>
              <a:t>("displaying the String values");  </a:t>
            </a:r>
          </a:p>
          <a:p>
            <a:pPr>
              <a:spcBef>
                <a:spcPts val="0"/>
              </a:spcBef>
              <a:buNone/>
            </a:pPr>
            <a:r>
              <a:rPr lang="en-US" dirty="0"/>
              <a:t>        display(l2);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126</a:t>
            </a:fld>
            <a:endParaRPr lang="en-US" altLang="en-US"/>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Lower Bounded Wildcards</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purpose of lower bounded wildcards is to restrict the unknown type to be a specific type or a </a:t>
            </a:r>
            <a:r>
              <a:rPr lang="en-GB" dirty="0" err="1"/>
              <a:t>supertype</a:t>
            </a:r>
            <a:r>
              <a:rPr lang="en-GB" dirty="0"/>
              <a:t> of that type. It is used by declaring wildcard character ("?") followed by the super keyword, followed by its lower bound.</a:t>
            </a:r>
          </a:p>
          <a:p>
            <a:r>
              <a:rPr lang="en-GB" dirty="0"/>
              <a:t>Syntax</a:t>
            </a:r>
          </a:p>
          <a:p>
            <a:r>
              <a:rPr lang="en-GB" dirty="0"/>
              <a:t>List&lt;? </a:t>
            </a:r>
            <a:r>
              <a:rPr lang="en-GB" b="1" dirty="0"/>
              <a:t>super</a:t>
            </a:r>
            <a:r>
              <a:rPr lang="en-GB" dirty="0"/>
              <a:t> Integer&gt;  </a:t>
            </a:r>
          </a:p>
          <a:p>
            <a:r>
              <a:rPr lang="en-GB" dirty="0"/>
              <a:t>Here,</a:t>
            </a:r>
          </a:p>
          <a:p>
            <a:r>
              <a:rPr lang="en-GB" b="1" dirty="0"/>
              <a:t>?</a:t>
            </a:r>
            <a:r>
              <a:rPr lang="en-GB" dirty="0"/>
              <a:t> is a wildcard character.</a:t>
            </a:r>
          </a:p>
          <a:p>
            <a:r>
              <a:rPr lang="en-GB" b="1" dirty="0"/>
              <a:t>super</a:t>
            </a:r>
            <a:r>
              <a:rPr lang="en-GB" dirty="0"/>
              <a:t>, is a keyword.</a:t>
            </a:r>
          </a:p>
          <a:p>
            <a:r>
              <a:rPr lang="en-GB" b="1" dirty="0"/>
              <a:t>Integer</a:t>
            </a:r>
            <a:r>
              <a:rPr lang="en-GB" dirty="0"/>
              <a:t>, is a wrapper class.</a:t>
            </a:r>
          </a:p>
          <a:p>
            <a:r>
              <a:rPr lang="en-GB" dirty="0"/>
              <a:t>Suppose, we want to write the method for the list of Integer and its </a:t>
            </a:r>
            <a:r>
              <a:rPr lang="en-GB" dirty="0" err="1"/>
              <a:t>supertype</a:t>
            </a:r>
            <a:r>
              <a:rPr lang="en-GB" dirty="0"/>
              <a:t> (like Number, Object). Using </a:t>
            </a:r>
            <a:r>
              <a:rPr lang="en-GB" b="1" dirty="0"/>
              <a:t>List&lt;? super Integer&gt;</a:t>
            </a:r>
            <a:r>
              <a:rPr lang="en-GB" dirty="0"/>
              <a:t> is suitable for a list of type Integer or any of its </a:t>
            </a:r>
            <a:r>
              <a:rPr lang="en-GB" dirty="0" err="1"/>
              <a:t>superclasses</a:t>
            </a:r>
            <a:r>
              <a:rPr lang="en-GB" dirty="0"/>
              <a:t> whereas </a:t>
            </a:r>
            <a:r>
              <a:rPr lang="en-GB" b="1" dirty="0"/>
              <a:t>List&lt;Integer&gt;</a:t>
            </a:r>
            <a:r>
              <a:rPr lang="en-GB" dirty="0"/>
              <a:t> works with the list of type Integer only. So, </a:t>
            </a:r>
            <a:r>
              <a:rPr lang="en-GB" b="1" dirty="0"/>
              <a:t>List&lt;? super Integer&gt;</a:t>
            </a:r>
            <a:r>
              <a:rPr lang="en-GB" dirty="0"/>
              <a:t> is less restrictive than </a:t>
            </a:r>
            <a:r>
              <a:rPr lang="en-GB" b="1" dirty="0"/>
              <a:t>List&lt;Integer&gt;</a:t>
            </a: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127</a:t>
            </a:fld>
            <a:endParaRPr lang="en-US" altLang="en-US"/>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pPr>
              <a:spcBef>
                <a:spcPts val="0"/>
              </a:spcBef>
              <a:buNone/>
            </a:pPr>
            <a:r>
              <a:rPr lang="en-US" b="1" dirty="0"/>
              <a:t>import</a:t>
            </a:r>
            <a:r>
              <a:rPr lang="en-US" dirty="0"/>
              <a:t> </a:t>
            </a:r>
            <a:r>
              <a:rPr lang="en-US" dirty="0" err="1"/>
              <a:t>java.util.Arrays</a:t>
            </a:r>
            <a:r>
              <a:rPr lang="en-US" dirty="0"/>
              <a:t>;  </a:t>
            </a:r>
          </a:p>
          <a:p>
            <a:pPr>
              <a:spcBef>
                <a:spcPts val="0"/>
              </a:spcBef>
              <a:buNone/>
            </a:pPr>
            <a:r>
              <a:rPr lang="en-US" b="1" dirty="0"/>
              <a:t>import</a:t>
            </a:r>
            <a:r>
              <a:rPr lang="en-US" dirty="0"/>
              <a:t> </a:t>
            </a:r>
            <a:r>
              <a:rPr lang="en-US" dirty="0" err="1"/>
              <a:t>java.util.List</a:t>
            </a: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a:t>
            </a:r>
            <a:r>
              <a:rPr lang="en-US" dirty="0" err="1"/>
              <a:t>LowerBoundWildcard</a:t>
            </a:r>
            <a:r>
              <a:rPr lang="en-US" dirty="0"/>
              <a:t> {  </a:t>
            </a:r>
          </a:p>
          <a:p>
            <a:pPr>
              <a:spcBef>
                <a:spcPts val="0"/>
              </a:spcBef>
              <a:buNone/>
            </a:pPr>
            <a:r>
              <a:rPr lang="en-US" dirty="0"/>
              <a:t>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a:t>
            </a:r>
            <a:r>
              <a:rPr lang="en-US" dirty="0" err="1"/>
              <a:t>addNumbers</a:t>
            </a:r>
            <a:r>
              <a:rPr lang="en-US" dirty="0"/>
              <a:t>(List&lt;? </a:t>
            </a:r>
            <a:r>
              <a:rPr lang="en-US" b="1" dirty="0"/>
              <a:t>super</a:t>
            </a:r>
            <a:r>
              <a:rPr lang="en-US" dirty="0"/>
              <a:t> Integer&gt; list) {  </a:t>
            </a:r>
          </a:p>
          <a:p>
            <a:pPr>
              <a:spcBef>
                <a:spcPts val="0"/>
              </a:spcBef>
              <a:buNone/>
            </a:pPr>
            <a:r>
              <a:rPr lang="en-US" dirty="0"/>
              <a:t>  </a:t>
            </a:r>
          </a:p>
          <a:p>
            <a:pPr>
              <a:spcBef>
                <a:spcPts val="0"/>
              </a:spcBef>
              <a:buNone/>
            </a:pPr>
            <a:r>
              <a:rPr lang="en-US" dirty="0"/>
              <a:t>        </a:t>
            </a:r>
            <a:r>
              <a:rPr lang="en-US" b="1" dirty="0"/>
              <a:t>for</a:t>
            </a:r>
            <a:r>
              <a:rPr lang="en-US" dirty="0"/>
              <a:t>(Object n:list)  </a:t>
            </a:r>
          </a:p>
          <a:p>
            <a:pPr>
              <a:spcBef>
                <a:spcPts val="0"/>
              </a:spcBef>
              <a:buNone/>
            </a:pPr>
            <a:r>
              <a:rPr lang="en-US" dirty="0"/>
              <a:t>        {  </a:t>
            </a:r>
          </a:p>
          <a:p>
            <a:pPr>
              <a:spcBef>
                <a:spcPts val="0"/>
              </a:spcBef>
              <a:buNone/>
            </a:pPr>
            <a:r>
              <a:rPr lang="en-US" dirty="0"/>
              <a:t>              </a:t>
            </a:r>
            <a:r>
              <a:rPr lang="en-US" dirty="0" err="1"/>
              <a:t>System.out.println</a:t>
            </a:r>
            <a:r>
              <a:rPr lang="en-US" dirty="0"/>
              <a:t>(n);  </a:t>
            </a:r>
          </a:p>
          <a:p>
            <a:pPr>
              <a:spcBef>
                <a:spcPts val="0"/>
              </a:spcBef>
              <a:buNone/>
            </a:pPr>
            <a:r>
              <a:rPr lang="en-US" dirty="0"/>
              <a:t>        }  </a:t>
            </a:r>
          </a:p>
          <a:p>
            <a:pPr>
              <a:spcBef>
                <a:spcPts val="0"/>
              </a:spcBef>
              <a:buNone/>
            </a:pPr>
            <a:r>
              <a:rPr lang="en-US" dirty="0"/>
              <a:t>          </a:t>
            </a:r>
          </a:p>
          <a:p>
            <a:pPr>
              <a:spcBef>
                <a:spcPts val="0"/>
              </a:spcBef>
              <a:buNone/>
            </a:pPr>
            <a:r>
              <a:rPr lang="en-US" dirty="0"/>
              <a:t>      </a:t>
            </a:r>
          </a:p>
          <a:p>
            <a:pPr>
              <a:spcBef>
                <a:spcPts val="0"/>
              </a:spcBef>
              <a:buNone/>
            </a:pPr>
            <a:r>
              <a:rPr lang="en-US" dirty="0"/>
              <a:t>          </a:t>
            </a:r>
          </a:p>
          <a:p>
            <a:pPr>
              <a:spcBef>
                <a:spcPts val="0"/>
              </a:spcBef>
              <a:buNone/>
            </a:pPr>
            <a:r>
              <a:rPr lang="en-US" dirty="0"/>
              <a:t>    }  </a:t>
            </a:r>
          </a:p>
          <a:p>
            <a:pPr>
              <a:spcBef>
                <a:spcPts val="0"/>
              </a:spcBef>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List&lt;Integer&gt; l1=</a:t>
            </a:r>
            <a:r>
              <a:rPr lang="en-US" dirty="0" err="1"/>
              <a:t>Arrays.asList</a:t>
            </a:r>
            <a:r>
              <a:rPr lang="en-US" dirty="0"/>
              <a:t>(1,2,3);  </a:t>
            </a:r>
          </a:p>
          <a:p>
            <a:pPr>
              <a:spcBef>
                <a:spcPts val="0"/>
              </a:spcBef>
              <a:buNone/>
            </a:pPr>
            <a:r>
              <a:rPr lang="en-US" dirty="0"/>
              <a:t>      </a:t>
            </a:r>
            <a:r>
              <a:rPr lang="en-US" dirty="0" err="1"/>
              <a:t>System.out.println</a:t>
            </a:r>
            <a:r>
              <a:rPr lang="en-US" dirty="0"/>
              <a:t>("displaying the Integer values");  </a:t>
            </a:r>
          </a:p>
          <a:p>
            <a:pPr>
              <a:spcBef>
                <a:spcPts val="0"/>
              </a:spcBef>
              <a:buNone/>
            </a:pPr>
            <a:r>
              <a:rPr lang="en-US" dirty="0"/>
              <a:t>    </a:t>
            </a:r>
            <a:r>
              <a:rPr lang="en-US" dirty="0" err="1"/>
              <a:t>addNumbers</a:t>
            </a:r>
            <a:r>
              <a:rPr lang="en-US" dirty="0"/>
              <a:t>(l1);  </a:t>
            </a:r>
          </a:p>
          <a:p>
            <a:pPr>
              <a:spcBef>
                <a:spcPts val="0"/>
              </a:spcBef>
              <a:buNone/>
            </a:pPr>
            <a:r>
              <a:rPr lang="en-US" dirty="0"/>
              <a:t>      </a:t>
            </a:r>
          </a:p>
          <a:p>
            <a:pPr>
              <a:spcBef>
                <a:spcPts val="0"/>
              </a:spcBef>
              <a:buNone/>
            </a:pPr>
            <a:r>
              <a:rPr lang="en-US" dirty="0"/>
              <a:t>    List&lt;Number&gt; l2=</a:t>
            </a:r>
            <a:r>
              <a:rPr lang="en-US" dirty="0" err="1"/>
              <a:t>Arrays.asList</a:t>
            </a:r>
            <a:r>
              <a:rPr lang="en-US" dirty="0"/>
              <a:t>(1.0,2.0,3.0);  </a:t>
            </a:r>
          </a:p>
          <a:p>
            <a:pPr>
              <a:spcBef>
                <a:spcPts val="0"/>
              </a:spcBef>
              <a:buNone/>
            </a:pPr>
            <a:r>
              <a:rPr lang="en-US" dirty="0"/>
              <a:t>      </a:t>
            </a:r>
            <a:r>
              <a:rPr lang="en-US" dirty="0" err="1"/>
              <a:t>System.out.println</a:t>
            </a:r>
            <a:r>
              <a:rPr lang="en-US" dirty="0"/>
              <a:t>("displaying the Number values");  </a:t>
            </a:r>
          </a:p>
          <a:p>
            <a:pPr>
              <a:spcBef>
                <a:spcPts val="0"/>
              </a:spcBef>
              <a:buNone/>
            </a:pPr>
            <a:r>
              <a:rPr lang="en-US" dirty="0"/>
              <a:t>    </a:t>
            </a:r>
            <a:r>
              <a:rPr lang="en-US" dirty="0" err="1"/>
              <a:t>addNumbers</a:t>
            </a:r>
            <a:r>
              <a:rPr lang="en-US" dirty="0"/>
              <a:t>(l2);  </a:t>
            </a:r>
          </a:p>
          <a:p>
            <a:pPr>
              <a:spcBef>
                <a:spcPts val="0"/>
              </a:spcBef>
              <a:buNone/>
            </a:pPr>
            <a:r>
              <a:rPr lang="en-US" dirty="0"/>
              <a:t>}  </a:t>
            </a:r>
          </a:p>
          <a:p>
            <a:pPr>
              <a:spcBef>
                <a:spcPts val="0"/>
              </a:spcBef>
              <a:buNone/>
            </a:pPr>
            <a:r>
              <a:rPr lang="en-US" dirty="0"/>
              <a:t>  </a:t>
            </a:r>
          </a:p>
          <a:p>
            <a:pPr>
              <a:spcBef>
                <a:spcPts val="0"/>
              </a:spcBef>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128</a:t>
            </a:fld>
            <a:endParaRPr lang="en-US" altLang="en-US"/>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Annotation</a:t>
            </a:r>
            <a:endParaRPr lang="en-US" dirty="0"/>
          </a:p>
        </p:txBody>
      </p:sp>
      <p:sp>
        <p:nvSpPr>
          <p:cNvPr id="3" name="Content Placeholder 2"/>
          <p:cNvSpPr>
            <a:spLocks noGrp="1"/>
          </p:cNvSpPr>
          <p:nvPr>
            <p:ph idx="1"/>
          </p:nvPr>
        </p:nvSpPr>
        <p:spPr/>
        <p:txBody>
          <a:bodyPr/>
          <a:lstStyle/>
          <a:p>
            <a:r>
              <a:rPr lang="en-GB" dirty="0"/>
              <a:t>Java </a:t>
            </a:r>
            <a:r>
              <a:rPr lang="en-GB" b="1" dirty="0"/>
              <a:t>Annotation</a:t>
            </a:r>
            <a:r>
              <a:rPr lang="en-GB" dirty="0"/>
              <a:t> is a tag that represents the </a:t>
            </a:r>
            <a:r>
              <a:rPr lang="en-GB" i="1" dirty="0"/>
              <a:t>metadata</a:t>
            </a:r>
            <a:r>
              <a:rPr lang="en-GB" dirty="0"/>
              <a:t> i.e. attached with class, interface, methods or fields to indicate some additional information which can be used by java compiler and JVM.</a:t>
            </a:r>
          </a:p>
          <a:p>
            <a:r>
              <a:rPr lang="en-GB" dirty="0"/>
              <a:t>Annotations in Java are used to provide additional information, so it is an alternative option for XML and Java marker interfaces.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129</a:t>
            </a:fld>
            <a:endParaRPr lang="en-US"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GB" dirty="0" err="1"/>
              <a:t>FileOutputStream</a:t>
            </a: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Java </a:t>
            </a:r>
            <a:r>
              <a:rPr lang="en-GB" dirty="0" err="1"/>
              <a:t>FileOutputStream</a:t>
            </a:r>
            <a:r>
              <a:rPr lang="en-GB" dirty="0"/>
              <a:t> is an output stream used for writing data to a file.</a:t>
            </a:r>
          </a:p>
          <a:p>
            <a:r>
              <a:rPr lang="en-GB" dirty="0"/>
              <a:t>If you have to write primitive values into a file, use </a:t>
            </a:r>
            <a:r>
              <a:rPr lang="en-GB" dirty="0" err="1"/>
              <a:t>FileOutputStream</a:t>
            </a:r>
            <a:r>
              <a:rPr lang="en-GB" dirty="0"/>
              <a:t> class. You can write byte-oriented as well as character-oriented data through </a:t>
            </a:r>
            <a:r>
              <a:rPr lang="en-GB" dirty="0" err="1"/>
              <a:t>FileOutputStream</a:t>
            </a:r>
            <a:r>
              <a:rPr lang="en-GB" dirty="0"/>
              <a:t> class.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a:t>
            </a:fld>
            <a:endParaRPr lang="en-US" altLang="en-US"/>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b="1" dirty="0"/>
              <a:t>Built-In Java Annotations</a:t>
            </a:r>
          </a:p>
        </p:txBody>
      </p:sp>
      <p:sp>
        <p:nvSpPr>
          <p:cNvPr id="3" name="Content Placeholder 2"/>
          <p:cNvSpPr>
            <a:spLocks noGrp="1"/>
          </p:cNvSpPr>
          <p:nvPr>
            <p:ph idx="1"/>
          </p:nvPr>
        </p:nvSpPr>
        <p:spPr>
          <a:xfrm>
            <a:off x="838200" y="1142984"/>
            <a:ext cx="10515600" cy="5033979"/>
          </a:xfrm>
        </p:spPr>
        <p:txBody>
          <a:bodyPr/>
          <a:lstStyle/>
          <a:p>
            <a:r>
              <a:rPr lang="en-GB" sz="2000" u="sng" dirty="0"/>
              <a:t> </a:t>
            </a:r>
            <a:r>
              <a:rPr lang="en-GB" u="sng" dirty="0"/>
              <a:t>Built-In Java Annotations used in Java code</a:t>
            </a:r>
          </a:p>
          <a:p>
            <a:pPr>
              <a:buNone/>
            </a:pPr>
            <a:r>
              <a:rPr lang="en-GB" dirty="0"/>
              <a:t>@Override</a:t>
            </a:r>
          </a:p>
          <a:p>
            <a:pPr>
              <a:buNone/>
            </a:pPr>
            <a:r>
              <a:rPr lang="en-GB" dirty="0"/>
              <a:t>@</a:t>
            </a:r>
            <a:r>
              <a:rPr lang="en-GB" dirty="0" err="1"/>
              <a:t>SuppressWarnings</a:t>
            </a:r>
            <a:endParaRPr lang="en-GB" dirty="0"/>
          </a:p>
          <a:p>
            <a:pPr>
              <a:buNone/>
            </a:pPr>
            <a:r>
              <a:rPr lang="en-GB" dirty="0"/>
              <a:t>@Deprecated</a:t>
            </a:r>
          </a:p>
          <a:p>
            <a:r>
              <a:rPr lang="en-GB" u="sng" dirty="0"/>
              <a:t>Built-In Java Annotations used in other annotations</a:t>
            </a:r>
          </a:p>
          <a:p>
            <a:pPr>
              <a:buNone/>
            </a:pPr>
            <a:r>
              <a:rPr lang="en-GB" dirty="0"/>
              <a:t>@Target</a:t>
            </a:r>
          </a:p>
          <a:p>
            <a:pPr>
              <a:buNone/>
            </a:pPr>
            <a:r>
              <a:rPr lang="en-GB" dirty="0"/>
              <a:t>@Retention</a:t>
            </a:r>
          </a:p>
          <a:p>
            <a:pPr>
              <a:buNone/>
            </a:pPr>
            <a:r>
              <a:rPr lang="en-GB" dirty="0"/>
              <a:t>@Inherited</a:t>
            </a:r>
          </a:p>
          <a:p>
            <a:pPr>
              <a:buNone/>
            </a:pPr>
            <a:r>
              <a:rPr lang="en-GB" dirty="0"/>
              <a:t>@Documented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130</a:t>
            </a:fld>
            <a:endParaRPr lang="en-US" altLang="en-US"/>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b="1" dirty="0"/>
              <a:t>@Override</a:t>
            </a:r>
          </a:p>
        </p:txBody>
      </p:sp>
      <p:sp>
        <p:nvSpPr>
          <p:cNvPr id="3" name="Content Placeholder 2"/>
          <p:cNvSpPr>
            <a:spLocks noGrp="1"/>
          </p:cNvSpPr>
          <p:nvPr>
            <p:ph idx="1"/>
          </p:nvPr>
        </p:nvSpPr>
        <p:spPr>
          <a:xfrm>
            <a:off x="738150" y="1071546"/>
            <a:ext cx="10515600" cy="5033979"/>
          </a:xfrm>
        </p:spPr>
        <p:txBody>
          <a:bodyPr/>
          <a:lstStyle/>
          <a:p>
            <a:r>
              <a:rPr lang="en-GB" sz="2000" dirty="0"/>
              <a:t>@Override annotation assures that the subclass method is overriding the parent class method. If it is not so, compile time error occurs.</a:t>
            </a:r>
          </a:p>
          <a:p>
            <a:r>
              <a:rPr lang="en-GB" sz="2000" dirty="0"/>
              <a:t>Sometimes, we does the silly mistake such as spelling mistakes etc. So, it is better to mark @Override annotation that provides </a:t>
            </a:r>
            <a:r>
              <a:rPr lang="en-GB" sz="2000" dirty="0" err="1"/>
              <a:t>assurity</a:t>
            </a:r>
            <a:r>
              <a:rPr lang="en-GB" sz="2000" dirty="0"/>
              <a:t> that method is overridden.</a:t>
            </a:r>
          </a:p>
          <a:p>
            <a:pPr>
              <a:spcBef>
                <a:spcPts val="0"/>
              </a:spcBef>
              <a:buNone/>
            </a:pPr>
            <a:r>
              <a:rPr lang="en-US" sz="2000" b="1" dirty="0"/>
              <a:t>class</a:t>
            </a:r>
            <a:r>
              <a:rPr lang="en-US" sz="2000" dirty="0"/>
              <a:t> Animal{  </a:t>
            </a:r>
          </a:p>
          <a:p>
            <a:pPr>
              <a:spcBef>
                <a:spcPts val="0"/>
              </a:spcBef>
              <a:buNone/>
            </a:pPr>
            <a:r>
              <a:rPr lang="en-US" sz="2000" b="1" dirty="0"/>
              <a:t>      void</a:t>
            </a:r>
            <a:r>
              <a:rPr lang="en-US" sz="2000" dirty="0"/>
              <a:t> </a:t>
            </a:r>
            <a:r>
              <a:rPr lang="en-US" sz="2000" dirty="0" err="1"/>
              <a:t>eatSomething</a:t>
            </a:r>
            <a:r>
              <a:rPr lang="en-US" sz="2000" dirty="0"/>
              <a:t>() { </a:t>
            </a:r>
            <a:r>
              <a:rPr lang="en-US" sz="2000" dirty="0" err="1"/>
              <a:t>System.out.println</a:t>
            </a:r>
            <a:r>
              <a:rPr lang="en-US" sz="2000" dirty="0"/>
              <a:t>("eating something"); }  </a:t>
            </a:r>
          </a:p>
          <a:p>
            <a:pPr>
              <a:spcBef>
                <a:spcPts val="0"/>
              </a:spcBef>
              <a:buNone/>
            </a:pPr>
            <a:r>
              <a:rPr lang="en-US" sz="2000" dirty="0"/>
              <a:t>}  </a:t>
            </a:r>
          </a:p>
          <a:p>
            <a:pPr>
              <a:spcBef>
                <a:spcPts val="0"/>
              </a:spcBef>
              <a:buNone/>
            </a:pPr>
            <a:r>
              <a:rPr lang="en-US" sz="2000" dirty="0"/>
              <a:t> </a:t>
            </a:r>
            <a:r>
              <a:rPr lang="en-US" sz="2000" b="1" dirty="0"/>
              <a:t>class</a:t>
            </a:r>
            <a:r>
              <a:rPr lang="en-US" sz="2000" dirty="0"/>
              <a:t> Dog </a:t>
            </a:r>
            <a:r>
              <a:rPr lang="en-US" sz="2000" b="1" dirty="0"/>
              <a:t>extends</a:t>
            </a:r>
            <a:r>
              <a:rPr lang="en-US" sz="2000" dirty="0"/>
              <a:t> Animal{  </a:t>
            </a:r>
          </a:p>
          <a:p>
            <a:pPr>
              <a:spcBef>
                <a:spcPts val="0"/>
              </a:spcBef>
              <a:buNone/>
            </a:pPr>
            <a:r>
              <a:rPr lang="en-US" sz="2000" dirty="0"/>
              <a:t>    @Override  </a:t>
            </a:r>
          </a:p>
          <a:p>
            <a:pPr>
              <a:spcBef>
                <a:spcPts val="0"/>
              </a:spcBef>
              <a:buNone/>
            </a:pPr>
            <a:r>
              <a:rPr lang="en-US" sz="2000" b="1" dirty="0"/>
              <a:t>    void</a:t>
            </a:r>
            <a:r>
              <a:rPr lang="en-US" sz="2000" dirty="0"/>
              <a:t> </a:t>
            </a:r>
            <a:r>
              <a:rPr lang="en-US" sz="2000" dirty="0" err="1"/>
              <a:t>eatsomething</a:t>
            </a:r>
            <a:r>
              <a:rPr lang="en-US" sz="2000" dirty="0"/>
              <a:t>() { </a:t>
            </a:r>
            <a:r>
              <a:rPr lang="en-US" sz="2000" dirty="0" err="1"/>
              <a:t>System.out.println</a:t>
            </a:r>
            <a:r>
              <a:rPr lang="en-US" sz="2000" dirty="0"/>
              <a:t>("eating foods"); }//should be </a:t>
            </a:r>
            <a:r>
              <a:rPr lang="en-US" sz="2000" dirty="0" err="1"/>
              <a:t>eatSomething</a:t>
            </a:r>
            <a:r>
              <a:rPr lang="en-US" sz="2000" dirty="0"/>
              <a:t>  </a:t>
            </a:r>
          </a:p>
          <a:p>
            <a:pPr>
              <a:spcBef>
                <a:spcPts val="0"/>
              </a:spcBef>
              <a:buNone/>
            </a:pPr>
            <a:r>
              <a:rPr lang="en-US" sz="2000" dirty="0"/>
              <a:t>}  </a:t>
            </a:r>
          </a:p>
          <a:p>
            <a:pPr>
              <a:spcBef>
                <a:spcPts val="0"/>
              </a:spcBef>
              <a:buNone/>
            </a:pPr>
            <a:r>
              <a:rPr lang="en-US" sz="2000" dirty="0"/>
              <a:t> cl</a:t>
            </a:r>
            <a:r>
              <a:rPr lang="en-US" sz="2000" b="1" dirty="0"/>
              <a:t>ass</a:t>
            </a:r>
            <a:r>
              <a:rPr lang="en-US" sz="2000" dirty="0"/>
              <a:t> TestAnnotation1{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Animal a=</a:t>
            </a:r>
            <a:r>
              <a:rPr lang="en-US" sz="2000" b="1" dirty="0"/>
              <a:t>new</a:t>
            </a:r>
            <a:r>
              <a:rPr lang="en-US" sz="2000" dirty="0"/>
              <a:t> Dog();  </a:t>
            </a:r>
          </a:p>
          <a:p>
            <a:pPr>
              <a:spcBef>
                <a:spcPts val="0"/>
              </a:spcBef>
              <a:buNone/>
            </a:pPr>
            <a:r>
              <a:rPr lang="en-US" sz="2000" dirty="0"/>
              <a:t>              </a:t>
            </a:r>
            <a:r>
              <a:rPr lang="en-US" sz="2000" dirty="0" err="1"/>
              <a:t>a.eatSomething</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131</a:t>
            </a:fld>
            <a:endParaRPr lang="en-US" altLang="en-US"/>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a:t>
            </a:r>
            <a:r>
              <a:rPr lang="en-US" dirty="0" err="1"/>
              <a:t>SuppressWarnings</a:t>
            </a: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 @</a:t>
            </a:r>
            <a:r>
              <a:rPr lang="en-GB" dirty="0" err="1"/>
              <a:t>SuppressWarnings</a:t>
            </a:r>
            <a:r>
              <a:rPr lang="en-GB" dirty="0"/>
              <a:t> annotation: is used to suppress warnings issued by the compiler.</a:t>
            </a:r>
          </a:p>
          <a:p>
            <a:r>
              <a:rPr lang="en-GB" dirty="0"/>
              <a:t>If you remove the @</a:t>
            </a:r>
            <a:r>
              <a:rPr lang="en-GB" dirty="0" err="1"/>
              <a:t>SuppressWarnings</a:t>
            </a:r>
            <a:r>
              <a:rPr lang="en-GB" dirty="0"/>
              <a:t>("unchecked") annotation, it will show warning at compile time because we are using non-generic collection.</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TestAnnotation2{  </a:t>
            </a:r>
          </a:p>
          <a:p>
            <a:pPr>
              <a:spcBef>
                <a:spcPts val="0"/>
              </a:spcBef>
              <a:buNone/>
            </a:pPr>
            <a:r>
              <a:rPr lang="en-US" sz="2000" dirty="0"/>
              <a:t>      @</a:t>
            </a:r>
            <a:r>
              <a:rPr lang="en-US" sz="2000" dirty="0" err="1"/>
              <a:t>SuppressWarnings</a:t>
            </a:r>
            <a:r>
              <a:rPr lang="en-US" sz="2000" dirty="0"/>
              <a:t>("unchecked")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 list=</a:t>
            </a:r>
            <a:r>
              <a:rPr lang="en-US" sz="2000" b="1" dirty="0"/>
              <a:t>new</a:t>
            </a:r>
            <a:r>
              <a:rPr lang="en-US" sz="2000" dirty="0"/>
              <a:t> </a:t>
            </a:r>
            <a:r>
              <a:rPr lang="en-US" sz="2000" dirty="0" err="1"/>
              <a:t>ArrayList</a:t>
            </a:r>
            <a:r>
              <a:rPr lang="en-US" sz="2000" dirty="0"/>
              <a:t>();  </a:t>
            </a:r>
          </a:p>
          <a:p>
            <a:pPr>
              <a:spcBef>
                <a:spcPts val="0"/>
              </a:spcBef>
              <a:buNone/>
            </a:pPr>
            <a:r>
              <a:rPr lang="en-US" sz="2000" dirty="0"/>
              <a:t>             </a:t>
            </a:r>
            <a:r>
              <a:rPr lang="en-US" sz="2000" dirty="0" err="1"/>
              <a:t>list.add</a:t>
            </a:r>
            <a:r>
              <a:rPr lang="en-US" sz="2000" dirty="0"/>
              <a:t>("</a:t>
            </a:r>
            <a:r>
              <a:rPr lang="en-US" sz="2000" dirty="0" err="1"/>
              <a:t>sonoo</a:t>
            </a:r>
            <a:r>
              <a:rPr lang="en-US" sz="2000" dirty="0"/>
              <a:t>");  </a:t>
            </a:r>
          </a:p>
          <a:p>
            <a:pPr>
              <a:spcBef>
                <a:spcPts val="0"/>
              </a:spcBef>
              <a:buNone/>
            </a:pPr>
            <a:r>
              <a:rPr lang="en-US" sz="2000" dirty="0"/>
              <a:t>             </a:t>
            </a:r>
            <a:r>
              <a:rPr lang="en-US" sz="2000" dirty="0" err="1"/>
              <a:t>list.add</a:t>
            </a:r>
            <a:r>
              <a:rPr lang="en-US" sz="2000" dirty="0"/>
              <a:t>("</a:t>
            </a:r>
            <a:r>
              <a:rPr lang="en-US" sz="2000" dirty="0" err="1"/>
              <a:t>vimal</a:t>
            </a:r>
            <a:r>
              <a:rPr lang="en-US" sz="2000" dirty="0"/>
              <a:t>");  </a:t>
            </a:r>
          </a:p>
          <a:p>
            <a:pPr>
              <a:spcBef>
                <a:spcPts val="0"/>
              </a:spcBef>
              <a:buNone/>
            </a:pPr>
            <a:r>
              <a:rPr lang="en-US" sz="2000" dirty="0"/>
              <a:t>             </a:t>
            </a:r>
            <a:r>
              <a:rPr lang="en-US" sz="2000" dirty="0" err="1"/>
              <a:t>list.add</a:t>
            </a:r>
            <a:r>
              <a:rPr lang="en-US" sz="2000" dirty="0"/>
              <a:t>("</a:t>
            </a:r>
            <a:r>
              <a:rPr lang="en-US" sz="2000" dirty="0" err="1"/>
              <a:t>ratan</a:t>
            </a:r>
            <a:r>
              <a:rPr lang="en-US" sz="2000" dirty="0"/>
              <a:t>");  </a:t>
            </a:r>
          </a:p>
          <a:p>
            <a:pPr>
              <a:spcBef>
                <a:spcPts val="0"/>
              </a:spcBef>
              <a:buNone/>
            </a:pPr>
            <a:r>
              <a:rPr lang="en-US" sz="2000" dirty="0"/>
              <a:t>            </a:t>
            </a:r>
            <a:r>
              <a:rPr lang="en-US" sz="2000" b="1" dirty="0"/>
              <a:t>for</a:t>
            </a:r>
            <a:r>
              <a:rPr lang="en-US" sz="2000" dirty="0"/>
              <a:t>(Object </a:t>
            </a:r>
            <a:r>
              <a:rPr lang="en-US" sz="2000" dirty="0" err="1"/>
              <a:t>obj:list</a:t>
            </a:r>
            <a:r>
              <a:rPr lang="en-US" sz="2000" dirty="0"/>
              <a:t>)  </a:t>
            </a:r>
          </a:p>
          <a:p>
            <a:pPr>
              <a:spcBef>
                <a:spcPts val="0"/>
              </a:spcBef>
              <a:buNone/>
            </a:pPr>
            <a:r>
              <a:rPr lang="en-US" sz="2000" dirty="0"/>
              <a:t>                   </a:t>
            </a:r>
            <a:r>
              <a:rPr lang="en-US" sz="2000" dirty="0" err="1"/>
              <a:t>System.out.println</a:t>
            </a:r>
            <a:r>
              <a:rPr lang="en-US" sz="2000" dirty="0"/>
              <a:t>(</a:t>
            </a:r>
            <a:r>
              <a:rPr lang="en-US" sz="2000" dirty="0" err="1"/>
              <a:t>obj</a:t>
            </a:r>
            <a:r>
              <a:rPr lang="en-US" sz="2000" dirty="0"/>
              <a:t>);  </a:t>
            </a:r>
          </a:p>
          <a:p>
            <a:pPr>
              <a:spcBef>
                <a:spcPts val="0"/>
              </a:spcBef>
              <a:buNone/>
            </a:pPr>
            <a:r>
              <a:rPr lang="en-US" sz="2000" dirty="0"/>
              <a:t>    }</a:t>
            </a:r>
          </a:p>
          <a:p>
            <a:pPr>
              <a:spcBef>
                <a:spcPts val="0"/>
              </a:spcBef>
              <a:buNone/>
            </a:pPr>
            <a:r>
              <a:rPr lang="en-US" sz="2000" dirty="0"/>
              <a:t>}  </a:t>
            </a:r>
          </a:p>
          <a:p>
            <a:pPr>
              <a:spcBef>
                <a:spcPts val="0"/>
              </a:spcBef>
            </a:pPr>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132</a:t>
            </a:fld>
            <a:endParaRPr lang="en-US" altLang="en-US"/>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US" dirty="0"/>
              <a:t/>
            </a:r>
            <a:br>
              <a:rPr lang="en-US" dirty="0"/>
            </a:br>
            <a:r>
              <a:rPr lang="en-US" dirty="0"/>
              <a:t>@Deprecated</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dirty="0"/>
              <a:t>@Deprecated </a:t>
            </a:r>
            <a:r>
              <a:rPr lang="en-GB" dirty="0" err="1"/>
              <a:t>annoation</a:t>
            </a:r>
            <a:r>
              <a:rPr lang="en-GB" dirty="0"/>
              <a:t> marks that this method is deprecated so compiler prints warning. It informs user that it may be removed in the future versions. So, it is better not to use such methods.</a:t>
            </a:r>
          </a:p>
          <a:p>
            <a:pPr>
              <a:spcBef>
                <a:spcPts val="0"/>
              </a:spcBef>
              <a:buNone/>
            </a:pPr>
            <a:r>
              <a:rPr lang="en-US" sz="2000" b="1" dirty="0"/>
              <a:t>class</a:t>
            </a:r>
            <a:r>
              <a:rPr lang="en-US" sz="2000" dirty="0"/>
              <a:t> A{  </a:t>
            </a:r>
          </a:p>
          <a:p>
            <a:pPr>
              <a:spcBef>
                <a:spcPts val="0"/>
              </a:spcBef>
              <a:buNone/>
            </a:pPr>
            <a:r>
              <a:rPr lang="en-US" sz="2000" b="1" dirty="0"/>
              <a:t>      void</a:t>
            </a:r>
            <a:r>
              <a:rPr lang="en-US" sz="2000" dirty="0"/>
              <a:t> m(){  </a:t>
            </a:r>
            <a:r>
              <a:rPr lang="en-US" sz="2000" dirty="0" err="1"/>
              <a:t>System.out.println</a:t>
            </a:r>
            <a:r>
              <a:rPr lang="en-US" sz="2000" dirty="0"/>
              <a:t>("hello m"); }    </a:t>
            </a:r>
          </a:p>
          <a:p>
            <a:pPr>
              <a:spcBef>
                <a:spcPts val="0"/>
              </a:spcBef>
              <a:buNone/>
            </a:pPr>
            <a:r>
              <a:rPr lang="en-US" sz="2000" dirty="0"/>
              <a:t>     @Deprecated  </a:t>
            </a:r>
          </a:p>
          <a:p>
            <a:pPr>
              <a:spcBef>
                <a:spcPts val="0"/>
              </a:spcBef>
              <a:buNone/>
            </a:pPr>
            <a:r>
              <a:rPr lang="en-US" sz="2000" b="1" dirty="0"/>
              <a:t>      void</a:t>
            </a:r>
            <a:r>
              <a:rPr lang="en-US" sz="2000" dirty="0"/>
              <a:t> n(){</a:t>
            </a:r>
            <a:r>
              <a:rPr lang="en-US" sz="2000" dirty="0" err="1"/>
              <a:t>System.out.println</a:t>
            </a:r>
            <a:r>
              <a:rPr lang="en-US" sz="2000" dirty="0"/>
              <a:t>("hello n");}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class</a:t>
            </a:r>
            <a:r>
              <a:rPr lang="en-US" sz="2000" dirty="0"/>
              <a:t> TestAnnotation3{  </a:t>
            </a:r>
          </a:p>
          <a:p>
            <a:pPr>
              <a:spcBef>
                <a:spcPts val="0"/>
              </a:spcBef>
              <a:buNone/>
            </a:pPr>
            <a:r>
              <a:rPr lang="en-US" sz="2000" b="1" dirty="0"/>
              <a:t>      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 </a:t>
            </a:r>
            <a:r>
              <a:rPr lang="en-US" sz="2000" dirty="0" err="1"/>
              <a:t>a</a:t>
            </a:r>
            <a:r>
              <a:rPr lang="en-US" sz="2000" dirty="0"/>
              <a:t>=</a:t>
            </a:r>
            <a:r>
              <a:rPr lang="en-US" sz="2000" b="1" dirty="0"/>
              <a:t>new</a:t>
            </a:r>
            <a:r>
              <a:rPr lang="en-US" sz="2000" dirty="0"/>
              <a:t> A();  </a:t>
            </a:r>
          </a:p>
          <a:p>
            <a:pPr>
              <a:spcBef>
                <a:spcPts val="0"/>
              </a:spcBef>
              <a:buNone/>
            </a:pPr>
            <a:r>
              <a:rPr lang="en-US" sz="2000" dirty="0"/>
              <a:t>             </a:t>
            </a:r>
            <a:r>
              <a:rPr lang="en-US" sz="2000" dirty="0" err="1"/>
              <a:t>a.n</a:t>
            </a:r>
            <a:r>
              <a:rPr lang="en-US" sz="2000" dirty="0"/>
              <a:t>();  </a:t>
            </a:r>
          </a:p>
          <a:p>
            <a:pPr>
              <a:spcBef>
                <a:spcPts val="0"/>
              </a:spcBef>
              <a:buNone/>
            </a:pPr>
            <a:r>
              <a:rPr lang="en-US" sz="2000" dirty="0"/>
              <a:t>     }</a:t>
            </a:r>
          </a:p>
          <a:p>
            <a:pPr>
              <a:spcBef>
                <a:spcPts val="0"/>
              </a:spcBef>
              <a:buNone/>
            </a:pPr>
            <a:r>
              <a:rPr lang="en-US" sz="2000" dirty="0"/>
              <a:t>}  </a:t>
            </a:r>
          </a:p>
          <a:p>
            <a:pPr>
              <a:buNone/>
            </a:pPr>
            <a:endParaRPr lang="en-US" dirty="0"/>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133</a:t>
            </a:fld>
            <a:endParaRPr lang="en-US" altLang="en-US"/>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Java Custom Annotations/</a:t>
            </a:r>
            <a:r>
              <a:rPr lang="en-GB" dirty="0"/>
              <a:t> Java User-defined annotations </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a:t> </a:t>
            </a:r>
            <a:r>
              <a:rPr lang="en-GB" dirty="0"/>
              <a:t>are easy to create and use. </a:t>
            </a:r>
          </a:p>
          <a:p>
            <a:r>
              <a:rPr lang="en-GB" dirty="0"/>
              <a:t>The </a:t>
            </a:r>
            <a:r>
              <a:rPr lang="en-GB" i="1" dirty="0"/>
              <a:t>@interface</a:t>
            </a:r>
            <a:r>
              <a:rPr lang="en-GB" dirty="0"/>
              <a:t> element is used to declare an annotation. For example:</a:t>
            </a:r>
          </a:p>
          <a:p>
            <a:pPr>
              <a:buNone/>
            </a:pPr>
            <a:r>
              <a:rPr lang="en-GB" b="1" dirty="0"/>
              <a:t>          @interface</a:t>
            </a:r>
            <a:r>
              <a:rPr lang="en-GB" dirty="0"/>
              <a:t> </a:t>
            </a:r>
            <a:r>
              <a:rPr lang="en-GB" dirty="0" err="1"/>
              <a:t>MyAnnotation</a:t>
            </a:r>
            <a:r>
              <a:rPr lang="en-GB" dirty="0"/>
              <a:t>{}  </a:t>
            </a:r>
          </a:p>
          <a:p>
            <a:pPr>
              <a:buNone/>
            </a:pPr>
            <a:r>
              <a:rPr lang="en-GB" dirty="0"/>
              <a:t>Here, </a:t>
            </a:r>
            <a:r>
              <a:rPr lang="en-GB" dirty="0" err="1"/>
              <a:t>MyAnnotation</a:t>
            </a:r>
            <a:r>
              <a:rPr lang="en-GB" dirty="0"/>
              <a:t> is the custom annotation name.</a:t>
            </a:r>
          </a:p>
          <a:p>
            <a:r>
              <a:rPr lang="en-GB" dirty="0"/>
              <a:t>There are few points that should be remembered by the programmer.</a:t>
            </a:r>
          </a:p>
          <a:p>
            <a:pPr marL="514350" indent="-514350">
              <a:buFont typeface="+mj-lt"/>
              <a:buAutoNum type="arabicPeriod"/>
            </a:pPr>
            <a:r>
              <a:rPr lang="en-GB" dirty="0"/>
              <a:t>Method should not have any throws clauses</a:t>
            </a:r>
          </a:p>
          <a:p>
            <a:pPr marL="514350" indent="-514350">
              <a:buFont typeface="+mj-lt"/>
              <a:buAutoNum type="arabicPeriod"/>
            </a:pPr>
            <a:r>
              <a:rPr lang="en-GB" dirty="0"/>
              <a:t>Method should return one of the following: primitive data types, String, Class, </a:t>
            </a:r>
            <a:r>
              <a:rPr lang="en-GB" dirty="0" err="1"/>
              <a:t>enum</a:t>
            </a:r>
            <a:r>
              <a:rPr lang="en-GB" dirty="0"/>
              <a:t> or array of these data types.</a:t>
            </a:r>
          </a:p>
          <a:p>
            <a:pPr marL="514350" indent="-514350">
              <a:buFont typeface="+mj-lt"/>
              <a:buAutoNum type="arabicPeriod"/>
            </a:pPr>
            <a:r>
              <a:rPr lang="en-GB" dirty="0"/>
              <a:t>Method should not have any parameter.</a:t>
            </a:r>
          </a:p>
          <a:p>
            <a:pPr marL="514350" indent="-514350">
              <a:buFont typeface="+mj-lt"/>
              <a:buAutoNum type="arabicPeriod"/>
            </a:pPr>
            <a:r>
              <a:rPr lang="en-GB" dirty="0"/>
              <a:t>We should attach @ just before interface keyword to define annotation.</a:t>
            </a:r>
          </a:p>
          <a:p>
            <a:pPr marL="514350" indent="-514350">
              <a:buFont typeface="+mj-lt"/>
              <a:buAutoNum type="arabicPeriod"/>
            </a:pPr>
            <a:r>
              <a:rPr lang="en-GB" dirty="0"/>
              <a:t>It may assign a default value to the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134</a:t>
            </a:fld>
            <a:endParaRPr lang="en-US" altLang="en-US"/>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
            </a:r>
            <a:br>
              <a:rPr lang="en-GB" dirty="0"/>
            </a:br>
            <a:r>
              <a:rPr lang="en-GB" dirty="0"/>
              <a:t>Types of Annotation</a:t>
            </a:r>
            <a:br>
              <a:rPr lang="en-GB" dirty="0"/>
            </a:br>
            <a:r>
              <a:rPr lang="en-GB"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135</a:t>
            </a:fld>
            <a:endParaRPr lang="en-US" altLang="en-US"/>
          </a:p>
        </p:txBody>
      </p:sp>
      <p:pic>
        <p:nvPicPr>
          <p:cNvPr id="7" name="Content Placeholder 6" descr="Java Annotation Types"/>
          <p:cNvPicPr>
            <a:picLocks noGrp="1"/>
          </p:cNvPicPr>
          <p:nvPr>
            <p:ph idx="1"/>
          </p:nvPr>
        </p:nvPicPr>
        <p:blipFill>
          <a:blip r:embed="rId2"/>
          <a:srcRect/>
          <a:stretch>
            <a:fillRect/>
          </a:stretch>
        </p:blipFill>
        <p:spPr bwMode="auto">
          <a:xfrm>
            <a:off x="2381224" y="1285861"/>
            <a:ext cx="5800751" cy="4206096"/>
          </a:xfrm>
          <a:prstGeom prst="rect">
            <a:avLst/>
          </a:prstGeom>
          <a:noFill/>
          <a:ln w="9525">
            <a:noFill/>
            <a:miter lim="800000"/>
            <a:headEnd/>
            <a:tailEnd/>
          </a:ln>
        </p:spPr>
      </p:pic>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br>
              <a:rPr lang="en-GB" dirty="0"/>
            </a:br>
            <a:r>
              <a:rPr lang="en-US" dirty="0"/>
              <a:t>Marker Annotation</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 An annotation that has no method, is called marker annotation. For example:</a:t>
            </a:r>
          </a:p>
          <a:p>
            <a:r>
              <a:rPr lang="en-US" b="1" dirty="0"/>
              <a:t>@interface</a:t>
            </a:r>
            <a:r>
              <a:rPr lang="en-US" dirty="0"/>
              <a:t> </a:t>
            </a:r>
            <a:r>
              <a:rPr lang="en-US" dirty="0" err="1"/>
              <a:t>MyAnnotation</a:t>
            </a:r>
            <a:r>
              <a:rPr lang="en-US" dirty="0"/>
              <a:t>{}  </a:t>
            </a:r>
          </a:p>
          <a:p>
            <a:r>
              <a:rPr lang="en-GB" dirty="0"/>
              <a:t>The @Override and @Deprecated are marker annotations.</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136</a:t>
            </a:fld>
            <a:endParaRPr lang="en-US" altLang="en-US"/>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Single-Value Annotation</a:t>
            </a:r>
          </a:p>
        </p:txBody>
      </p:sp>
      <p:sp>
        <p:nvSpPr>
          <p:cNvPr id="3" name="Content Placeholder 2"/>
          <p:cNvSpPr>
            <a:spLocks noGrp="1"/>
          </p:cNvSpPr>
          <p:nvPr>
            <p:ph idx="1"/>
          </p:nvPr>
        </p:nvSpPr>
        <p:spPr>
          <a:xfrm>
            <a:off x="838200" y="1357298"/>
            <a:ext cx="10515600" cy="4819665"/>
          </a:xfrm>
        </p:spPr>
        <p:txBody>
          <a:bodyPr/>
          <a:lstStyle/>
          <a:p>
            <a:r>
              <a:rPr lang="en-GB" dirty="0"/>
              <a:t>An annotation that has one method, is called single-value annotation. For example</a:t>
            </a:r>
          </a:p>
          <a:p>
            <a:pPr>
              <a:buNone/>
            </a:pPr>
            <a:r>
              <a:rPr lang="en-GB" b="1" dirty="0"/>
              <a:t>@interface</a:t>
            </a:r>
            <a:r>
              <a:rPr lang="en-GB" dirty="0"/>
              <a:t> </a:t>
            </a:r>
            <a:r>
              <a:rPr lang="en-GB" dirty="0" err="1"/>
              <a:t>MyAnnotation</a:t>
            </a:r>
            <a:r>
              <a:rPr lang="en-GB" dirty="0"/>
              <a:t>{  </a:t>
            </a:r>
          </a:p>
          <a:p>
            <a:pPr>
              <a:buNone/>
            </a:pPr>
            <a:r>
              <a:rPr lang="en-GB" b="1" dirty="0" err="1"/>
              <a:t>int</a:t>
            </a:r>
            <a:r>
              <a:rPr lang="en-GB" dirty="0"/>
              <a:t> value();  </a:t>
            </a:r>
          </a:p>
          <a:p>
            <a:pPr>
              <a:buNone/>
            </a:pPr>
            <a:r>
              <a:rPr lang="en-GB" dirty="0"/>
              <a:t>}  </a:t>
            </a:r>
          </a:p>
          <a:p>
            <a:r>
              <a:rPr lang="en-GB" dirty="0"/>
              <a:t>We can provide the default value also. For example:</a:t>
            </a:r>
          </a:p>
          <a:p>
            <a:pPr>
              <a:buNone/>
            </a:pPr>
            <a:r>
              <a:rPr lang="en-GB" b="1" dirty="0"/>
              <a:t>@interface</a:t>
            </a:r>
            <a:r>
              <a:rPr lang="en-GB" dirty="0"/>
              <a:t> </a:t>
            </a:r>
            <a:r>
              <a:rPr lang="en-GB" dirty="0" err="1"/>
              <a:t>MyAnnotation</a:t>
            </a:r>
            <a:r>
              <a:rPr lang="en-GB" dirty="0"/>
              <a:t>{  </a:t>
            </a:r>
          </a:p>
          <a:p>
            <a:pPr>
              <a:buNone/>
            </a:pPr>
            <a:r>
              <a:rPr lang="en-GB" b="1" dirty="0" err="1"/>
              <a:t>int</a:t>
            </a:r>
            <a:r>
              <a:rPr lang="en-GB" dirty="0"/>
              <a:t> value() </a:t>
            </a:r>
            <a:r>
              <a:rPr lang="en-GB" b="1" dirty="0"/>
              <a:t>default</a:t>
            </a:r>
            <a:r>
              <a:rPr lang="en-GB" dirty="0"/>
              <a:t> 0;  </a:t>
            </a:r>
          </a:p>
          <a:p>
            <a:pPr>
              <a:buNone/>
            </a:pPr>
            <a:r>
              <a:rPr lang="en-GB" dirty="0"/>
              <a:t>}  </a:t>
            </a:r>
          </a:p>
          <a:p>
            <a:pPr>
              <a:buNone/>
            </a:pPr>
            <a:endParaRPr lang="en-GB" dirty="0"/>
          </a:p>
          <a:p>
            <a:pPr>
              <a:buNone/>
            </a:pPr>
            <a:endParaRPr lang="en-GB" dirty="0"/>
          </a:p>
          <a:p>
            <a:r>
              <a:rPr lang="en-GB" dirty="0"/>
              <a:t>How to apply Single-Value Annotation</a:t>
            </a:r>
          </a:p>
          <a:p>
            <a:r>
              <a:rPr lang="en-GB" dirty="0"/>
              <a:t>Let's see the code to apply the single value annotation.</a:t>
            </a:r>
          </a:p>
          <a:p>
            <a:r>
              <a:rPr lang="en-GB" dirty="0"/>
              <a:t>@</a:t>
            </a:r>
            <a:r>
              <a:rPr lang="en-GB" dirty="0" err="1"/>
              <a:t>MyAnnotation</a:t>
            </a:r>
            <a:r>
              <a:rPr lang="en-GB" dirty="0"/>
              <a:t>(value=10)  </a:t>
            </a:r>
          </a:p>
          <a:p>
            <a:r>
              <a:rPr lang="en-GB" dirty="0"/>
              <a:t>The value can be anything.</a:t>
            </a:r>
          </a:p>
          <a:p>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137</a:t>
            </a:fld>
            <a:endParaRPr lang="en-US" altLang="en-US"/>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
            </a:r>
            <a:br>
              <a:rPr lang="en-GB" dirty="0"/>
            </a:br>
            <a:r>
              <a:rPr lang="en-GB" dirty="0"/>
              <a:t> </a:t>
            </a:r>
            <a:r>
              <a:rPr lang="en-US" dirty="0"/>
              <a:t>Multi-Value Annotation</a:t>
            </a:r>
            <a:br>
              <a:rPr lang="en-US" dirty="0"/>
            </a:br>
            <a:endParaRPr lang="en-GB" dirty="0"/>
          </a:p>
        </p:txBody>
      </p:sp>
      <p:sp>
        <p:nvSpPr>
          <p:cNvPr id="3" name="Content Placeholder 2"/>
          <p:cNvSpPr>
            <a:spLocks noGrp="1"/>
          </p:cNvSpPr>
          <p:nvPr>
            <p:ph idx="1"/>
          </p:nvPr>
        </p:nvSpPr>
        <p:spPr>
          <a:xfrm>
            <a:off x="838200" y="1214422"/>
            <a:ext cx="10515600" cy="4962541"/>
          </a:xfrm>
        </p:spPr>
        <p:txBody>
          <a:bodyPr/>
          <a:lstStyle/>
          <a:p>
            <a:pPr>
              <a:buNone/>
            </a:pPr>
            <a:r>
              <a:rPr lang="en-IN" sz="1600" dirty="0"/>
              <a:t> </a:t>
            </a:r>
            <a:r>
              <a:rPr lang="en-US" sz="1800" b="1" dirty="0"/>
              <a:t> </a:t>
            </a:r>
            <a:r>
              <a:rPr lang="en-GB" sz="1800" dirty="0"/>
              <a:t>An annotation that has more than one method, is called Multi-Value annotation. For example:</a:t>
            </a:r>
          </a:p>
          <a:p>
            <a:pPr>
              <a:buNone/>
            </a:pPr>
            <a:r>
              <a:rPr lang="en-GB" sz="1800" b="1" dirty="0"/>
              <a:t>@interface</a:t>
            </a:r>
            <a:r>
              <a:rPr lang="en-GB" sz="1800" dirty="0"/>
              <a:t> </a:t>
            </a:r>
            <a:r>
              <a:rPr lang="en-GB" sz="1800" dirty="0" err="1"/>
              <a:t>MyAnnotation</a:t>
            </a:r>
            <a:r>
              <a:rPr lang="en-GB" sz="1800" dirty="0"/>
              <a:t> {  </a:t>
            </a:r>
          </a:p>
          <a:p>
            <a:pPr>
              <a:buNone/>
            </a:pPr>
            <a:r>
              <a:rPr lang="en-GB" sz="1800" b="1" dirty="0"/>
              <a:t>      </a:t>
            </a:r>
            <a:r>
              <a:rPr lang="en-GB" sz="1800" b="1" dirty="0" err="1"/>
              <a:t>int</a:t>
            </a:r>
            <a:r>
              <a:rPr lang="en-GB" sz="1800" dirty="0"/>
              <a:t> value1();  </a:t>
            </a:r>
          </a:p>
          <a:p>
            <a:pPr>
              <a:buNone/>
            </a:pPr>
            <a:r>
              <a:rPr lang="en-GB" sz="1800" dirty="0"/>
              <a:t>     String value2();  </a:t>
            </a:r>
          </a:p>
          <a:p>
            <a:pPr>
              <a:buNone/>
            </a:pPr>
            <a:r>
              <a:rPr lang="en-GB" sz="1800" dirty="0"/>
              <a:t>     String value3();  </a:t>
            </a:r>
          </a:p>
          <a:p>
            <a:pPr>
              <a:buNone/>
            </a:pPr>
            <a:r>
              <a:rPr lang="en-GB" sz="1800" dirty="0"/>
              <a:t>}  </a:t>
            </a:r>
          </a:p>
          <a:p>
            <a:pPr>
              <a:buNone/>
            </a:pPr>
            <a:r>
              <a:rPr lang="en-GB" sz="1800" dirty="0"/>
              <a:t> We can provide the default value also. For example:</a:t>
            </a:r>
          </a:p>
          <a:p>
            <a:pPr>
              <a:buNone/>
            </a:pPr>
            <a:r>
              <a:rPr lang="en-GB" sz="1800" b="1" dirty="0"/>
              <a:t>@interface</a:t>
            </a:r>
            <a:r>
              <a:rPr lang="en-GB" sz="1800" dirty="0"/>
              <a:t> </a:t>
            </a:r>
            <a:r>
              <a:rPr lang="en-GB" sz="1800" dirty="0" err="1"/>
              <a:t>MyAnnotation</a:t>
            </a:r>
            <a:r>
              <a:rPr lang="en-GB" sz="1800" dirty="0"/>
              <a:t> {  </a:t>
            </a:r>
          </a:p>
          <a:p>
            <a:pPr>
              <a:buNone/>
            </a:pPr>
            <a:r>
              <a:rPr lang="en-GB" sz="1800" b="1" dirty="0"/>
              <a:t>      </a:t>
            </a:r>
            <a:r>
              <a:rPr lang="en-GB" sz="1800" b="1" dirty="0" err="1"/>
              <a:t>int</a:t>
            </a:r>
            <a:r>
              <a:rPr lang="en-GB" sz="1800" dirty="0"/>
              <a:t> value1() </a:t>
            </a:r>
            <a:r>
              <a:rPr lang="en-GB" sz="1800" b="1" dirty="0"/>
              <a:t>default</a:t>
            </a:r>
            <a:r>
              <a:rPr lang="en-GB" sz="1800" dirty="0"/>
              <a:t> 1;  </a:t>
            </a:r>
          </a:p>
          <a:p>
            <a:pPr>
              <a:buNone/>
            </a:pPr>
            <a:r>
              <a:rPr lang="en-GB" sz="1800" dirty="0"/>
              <a:t>      String value2() </a:t>
            </a:r>
            <a:r>
              <a:rPr lang="en-GB" sz="1800" b="1" dirty="0"/>
              <a:t>default</a:t>
            </a:r>
            <a:r>
              <a:rPr lang="en-GB" sz="1800" dirty="0"/>
              <a:t> "";  </a:t>
            </a:r>
          </a:p>
          <a:p>
            <a:pPr>
              <a:buNone/>
            </a:pPr>
            <a:r>
              <a:rPr lang="en-GB" sz="1800" dirty="0"/>
              <a:t>      String value3() </a:t>
            </a:r>
            <a:r>
              <a:rPr lang="en-GB" sz="1800" b="1" dirty="0"/>
              <a:t>default</a:t>
            </a:r>
            <a:r>
              <a:rPr lang="en-GB" sz="1800" dirty="0"/>
              <a:t> "xyz";  </a:t>
            </a:r>
          </a:p>
          <a:p>
            <a:pPr>
              <a:buNone/>
            </a:pPr>
            <a:r>
              <a:rPr lang="en-GB" sz="1800" dirty="0"/>
              <a:t>}  </a:t>
            </a:r>
          </a:p>
          <a:p>
            <a:pPr>
              <a:buNone/>
            </a:pPr>
            <a:r>
              <a:rPr lang="en-GB" sz="1800" dirty="0"/>
              <a:t>How to apply Multi-Value Annotation</a:t>
            </a:r>
          </a:p>
          <a:p>
            <a:pPr>
              <a:buNone/>
            </a:pPr>
            <a:r>
              <a:rPr lang="en-GB" sz="1800" dirty="0"/>
              <a:t>Let's see the code to apply the multi-value annotation.</a:t>
            </a:r>
          </a:p>
          <a:p>
            <a:pPr>
              <a:buNone/>
            </a:pPr>
            <a:endParaRPr lang="en-GB" sz="1800" dirty="0"/>
          </a:p>
          <a:p>
            <a:endParaRPr lang="en-GB" sz="1800" dirty="0"/>
          </a:p>
          <a:p>
            <a:endParaRPr lang="en-US" sz="1800" dirty="0"/>
          </a:p>
          <a:p>
            <a:endParaRPr lang="en-GB" sz="1800"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138</a:t>
            </a:fld>
            <a:endParaRPr lang="en-US" altLang="en-US"/>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GB" dirty="0"/>
              <a:t> Built-in Annotations used in custom annotations in java</a:t>
            </a:r>
            <a:br>
              <a:rPr lang="en-GB" dirty="0"/>
            </a:br>
            <a:endParaRPr lang="en-GB" dirty="0"/>
          </a:p>
        </p:txBody>
      </p:sp>
      <p:sp>
        <p:nvSpPr>
          <p:cNvPr id="3" name="Content Placeholder 2"/>
          <p:cNvSpPr>
            <a:spLocks noGrp="1"/>
          </p:cNvSpPr>
          <p:nvPr>
            <p:ph idx="1"/>
          </p:nvPr>
        </p:nvSpPr>
        <p:spPr>
          <a:xfrm>
            <a:off x="838200" y="1357298"/>
            <a:ext cx="10515600" cy="4819665"/>
          </a:xfrm>
        </p:spPr>
        <p:txBody>
          <a:bodyPr/>
          <a:lstStyle/>
          <a:p>
            <a:r>
              <a:rPr lang="en-US" sz="2000" b="1" dirty="0"/>
              <a:t> </a:t>
            </a:r>
            <a:r>
              <a:rPr lang="en-US" dirty="0"/>
              <a:t>@Target</a:t>
            </a:r>
          </a:p>
          <a:p>
            <a:r>
              <a:rPr lang="en-US" dirty="0"/>
              <a:t>@Retention</a:t>
            </a:r>
          </a:p>
          <a:p>
            <a:r>
              <a:rPr lang="en-US" dirty="0"/>
              <a:t>@Inherited</a:t>
            </a:r>
          </a:p>
          <a:p>
            <a:r>
              <a:rPr lang="en-US" dirty="0"/>
              <a:t>@Documented</a:t>
            </a:r>
          </a:p>
          <a:p>
            <a:pPr>
              <a:buNone/>
            </a:pPr>
            <a:r>
              <a:rPr lang="en-US" dirty="0"/>
              <a:t/>
            </a:r>
            <a:br>
              <a:rPr lang="en-US" dirty="0"/>
            </a:br>
            <a:endParaRPr lang="en-US" dirty="0"/>
          </a:p>
          <a:p>
            <a:pPr marL="514350" indent="-514350">
              <a:buNone/>
            </a:pPr>
            <a:endParaRPr lang="en-GB" dirty="0"/>
          </a:p>
          <a:p>
            <a:pPr marL="514350" indent="-514350">
              <a:buFont typeface="+mj-lt"/>
              <a:buAutoNum type="arabicPeriod"/>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139</a:t>
            </a:fld>
            <a:endParaRPr lang="en-US" alt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IN" dirty="0"/>
              <a:t>Methods in </a:t>
            </a:r>
            <a:r>
              <a:rPr lang="en-IN" dirty="0" err="1"/>
              <a:t>FileOutputStream</a:t>
            </a:r>
            <a:endParaRPr lang="en-US" dirty="0"/>
          </a:p>
        </p:txBody>
      </p:sp>
      <p:sp>
        <p:nvSpPr>
          <p:cNvPr id="3" name="Content Placeholder 2"/>
          <p:cNvSpPr>
            <a:spLocks noGrp="1"/>
          </p:cNvSpPr>
          <p:nvPr>
            <p:ph idx="1"/>
          </p:nvPr>
        </p:nvSpPr>
        <p:spPr>
          <a:xfrm>
            <a:off x="838200" y="1357298"/>
            <a:ext cx="10515600" cy="4819665"/>
          </a:xfrm>
        </p:spPr>
        <p:txBody>
          <a:bodyPr/>
          <a:lstStyle/>
          <a:p>
            <a:endParaRPr lang="en-US" dirty="0"/>
          </a:p>
          <a:p>
            <a:endParaRPr lang="en-US" dirty="0"/>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a:t>
            </a:fld>
            <a:endParaRPr lang="en-US" altLang="en-US"/>
          </a:p>
        </p:txBody>
      </p:sp>
      <p:graphicFrame>
        <p:nvGraphicFramePr>
          <p:cNvPr id="6" name="Table 5"/>
          <p:cNvGraphicFramePr>
            <a:graphicFrameLocks noGrp="1"/>
          </p:cNvGraphicFramePr>
          <p:nvPr/>
        </p:nvGraphicFramePr>
        <p:xfrm>
          <a:off x="1452530" y="1009226"/>
          <a:ext cx="8707470" cy="5410200"/>
        </p:xfrm>
        <a:graphic>
          <a:graphicData uri="http://schemas.openxmlformats.org/drawingml/2006/table">
            <a:tbl>
              <a:tblPr firstRow="1" bandRow="1">
                <a:tableStyleId>{5C22544A-7EE6-4342-B048-85BDC9FD1C3A}</a:tableStyleId>
              </a:tblPr>
              <a:tblGrid>
                <a:gridCol w="4353735">
                  <a:extLst>
                    <a:ext uri="{9D8B030D-6E8A-4147-A177-3AD203B41FA5}">
                      <a16:colId xmlns:a16="http://schemas.microsoft.com/office/drawing/2014/main" xmlns="" val="20000"/>
                    </a:ext>
                  </a:extLst>
                </a:gridCol>
                <a:gridCol w="4353735">
                  <a:extLst>
                    <a:ext uri="{9D8B030D-6E8A-4147-A177-3AD203B41FA5}">
                      <a16:colId xmlns:a16="http://schemas.microsoft.com/office/drawing/2014/main" xmlns="" val="20001"/>
                    </a:ext>
                  </a:extLst>
                </a:gridCol>
              </a:tblGrid>
              <a:tr h="309559">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dirty="0">
                          <a:solidFill>
                            <a:srgbClr val="000000"/>
                          </a:solidFill>
                          <a:latin typeface="times new roman"/>
                        </a:rPr>
                        <a:t>Description</a:t>
                      </a:r>
                    </a:p>
                  </a:txBody>
                  <a:tcPr marL="114300" marR="114300" marT="114300" marB="114300"/>
                </a:tc>
                <a:extLst>
                  <a:ext uri="{0D108BD9-81ED-4DB2-BD59-A6C34878D82A}">
                    <a16:rowId xmlns:a16="http://schemas.microsoft.com/office/drawing/2014/main" xmlns="" val="10000"/>
                  </a:ext>
                </a:extLst>
              </a:tr>
              <a:tr h="313859">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clean up the connection with the file output stream.</a:t>
                      </a:r>
                    </a:p>
                  </a:txBody>
                  <a:tcPr marL="76200" marR="76200" marT="76200" marB="76200"/>
                </a:tc>
                <a:extLst>
                  <a:ext uri="{0D108BD9-81ED-4DB2-BD59-A6C34878D82A}">
                    <a16:rowId xmlns:a16="http://schemas.microsoft.com/office/drawing/2014/main" xmlns="" val="10001"/>
                  </a:ext>
                </a:extLst>
              </a:tr>
              <a:tr h="313859">
                <a:tc>
                  <a:txBody>
                    <a:bodyPr/>
                    <a:lstStyle/>
                    <a:p>
                      <a:pPr algn="just" fontAlgn="t"/>
                      <a:r>
                        <a:rPr lang="en-US">
                          <a:solidFill>
                            <a:srgbClr val="333333"/>
                          </a:solidFill>
                          <a:latin typeface="inter-regular"/>
                        </a:rPr>
                        <a:t>void write(byte[] ary)</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ary.length</a:t>
                      </a:r>
                      <a:r>
                        <a:rPr lang="en-GB">
                          <a:solidFill>
                            <a:srgbClr val="333333"/>
                          </a:solidFill>
                          <a:latin typeface="inter-regular"/>
                        </a:rPr>
                        <a:t> bytes from the byte </a:t>
                      </a:r>
                      <a:r>
                        <a:rPr lang="en-GB" u="none" strike="noStrike">
                          <a:solidFill>
                            <a:srgbClr val="008000"/>
                          </a:solidFill>
                          <a:latin typeface="inter-regular"/>
                          <a:hlinkClick r:id="rId2"/>
                        </a:rPr>
                        <a:t>array</a:t>
                      </a:r>
                      <a:r>
                        <a:rPr lang="en-GB">
                          <a:solidFill>
                            <a:srgbClr val="333333"/>
                          </a:solidFill>
                          <a:latin typeface="inter-regular"/>
                        </a:rPr>
                        <a:t> to the file output stream.</a:t>
                      </a:r>
                    </a:p>
                  </a:txBody>
                  <a:tcPr marL="76200" marR="76200" marT="76200" marB="76200"/>
                </a:tc>
                <a:extLst>
                  <a:ext uri="{0D108BD9-81ED-4DB2-BD59-A6C34878D82A}">
                    <a16:rowId xmlns:a16="http://schemas.microsoft.com/office/drawing/2014/main" xmlns="" val="10002"/>
                  </a:ext>
                </a:extLst>
              </a:tr>
              <a:tr h="313859">
                <a:tc>
                  <a:txBody>
                    <a:bodyPr/>
                    <a:lstStyle/>
                    <a:p>
                      <a:pPr algn="just" fontAlgn="t"/>
                      <a:r>
                        <a:rPr lang="en-GB">
                          <a:solidFill>
                            <a:srgbClr val="333333"/>
                          </a:solidFill>
                          <a:latin typeface="inter-regular"/>
                        </a:rPr>
                        <a:t>void write(byte[] ary, int off, int len)</a:t>
                      </a:r>
                    </a:p>
                  </a:txBody>
                  <a:tcPr marL="76200" marR="76200" marT="76200" marB="76200"/>
                </a:tc>
                <a:tc>
                  <a:txBody>
                    <a:bodyPr/>
                    <a:lstStyle/>
                    <a:p>
                      <a:pPr algn="just" fontAlgn="t"/>
                      <a:r>
                        <a:rPr lang="en-GB">
                          <a:solidFill>
                            <a:srgbClr val="333333"/>
                          </a:solidFill>
                          <a:latin typeface="inter-regular"/>
                        </a:rPr>
                        <a:t>It is used to write </a:t>
                      </a:r>
                      <a:r>
                        <a:rPr lang="en-GB" b="1">
                          <a:solidFill>
                            <a:srgbClr val="333333"/>
                          </a:solidFill>
                          <a:latin typeface="inter-bold"/>
                        </a:rPr>
                        <a:t>len</a:t>
                      </a:r>
                      <a:r>
                        <a:rPr lang="en-GB">
                          <a:solidFill>
                            <a:srgbClr val="333333"/>
                          </a:solidFill>
                          <a:latin typeface="inter-regular"/>
                        </a:rPr>
                        <a:t> bytes from the byte array starting at offset </a:t>
                      </a:r>
                      <a:r>
                        <a:rPr lang="en-GB" b="1">
                          <a:solidFill>
                            <a:srgbClr val="333333"/>
                          </a:solidFill>
                          <a:latin typeface="inter-bold"/>
                        </a:rPr>
                        <a:t>off</a:t>
                      </a:r>
                      <a:r>
                        <a:rPr lang="en-GB">
                          <a:solidFill>
                            <a:srgbClr val="333333"/>
                          </a:solidFill>
                          <a:latin typeface="inter-regular"/>
                        </a:rPr>
                        <a:t> to the file output stream.</a:t>
                      </a:r>
                    </a:p>
                  </a:txBody>
                  <a:tcPr marL="76200" marR="76200" marT="76200" marB="76200"/>
                </a:tc>
                <a:extLst>
                  <a:ext uri="{0D108BD9-81ED-4DB2-BD59-A6C34878D82A}">
                    <a16:rowId xmlns:a16="http://schemas.microsoft.com/office/drawing/2014/main" xmlns="" val="10003"/>
                  </a:ext>
                </a:extLst>
              </a:tr>
              <a:tr h="313859">
                <a:tc>
                  <a:txBody>
                    <a:bodyPr/>
                    <a:lstStyle/>
                    <a:p>
                      <a:pPr algn="just" fontAlgn="t"/>
                      <a:r>
                        <a:rPr lang="en-US">
                          <a:solidFill>
                            <a:srgbClr val="333333"/>
                          </a:solidFill>
                          <a:latin typeface="inter-regular"/>
                        </a:rPr>
                        <a:t>void write(int b)</a:t>
                      </a:r>
                    </a:p>
                  </a:txBody>
                  <a:tcPr marL="76200" marR="76200" marT="76200" marB="76200"/>
                </a:tc>
                <a:tc>
                  <a:txBody>
                    <a:bodyPr/>
                    <a:lstStyle/>
                    <a:p>
                      <a:pPr algn="just" fontAlgn="t"/>
                      <a:r>
                        <a:rPr lang="en-GB">
                          <a:solidFill>
                            <a:srgbClr val="333333"/>
                          </a:solidFill>
                          <a:latin typeface="inter-regular"/>
                        </a:rPr>
                        <a:t>It is used to write the specified byte to the file output stream.</a:t>
                      </a:r>
                    </a:p>
                  </a:txBody>
                  <a:tcPr marL="76200" marR="76200" marT="76200" marB="76200"/>
                </a:tc>
                <a:extLst>
                  <a:ext uri="{0D108BD9-81ED-4DB2-BD59-A6C34878D82A}">
                    <a16:rowId xmlns:a16="http://schemas.microsoft.com/office/drawing/2014/main" xmlns="" val="10004"/>
                  </a:ext>
                </a:extLst>
              </a:tr>
              <a:tr h="313859">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file channel object associated with the file output stream.</a:t>
                      </a:r>
                    </a:p>
                  </a:txBody>
                  <a:tcPr marL="76200" marR="76200" marT="76200" marB="76200"/>
                </a:tc>
                <a:extLst>
                  <a:ext uri="{0D108BD9-81ED-4DB2-BD59-A6C34878D82A}">
                    <a16:rowId xmlns:a16="http://schemas.microsoft.com/office/drawing/2014/main" xmlns="" val="10005"/>
                  </a:ext>
                </a:extLst>
              </a:tr>
              <a:tr h="313859">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file descriptor associated with the stream.</a:t>
                      </a:r>
                    </a:p>
                  </a:txBody>
                  <a:tcPr marL="76200" marR="76200" marT="76200" marB="76200"/>
                </a:tc>
                <a:extLst>
                  <a:ext uri="{0D108BD9-81ED-4DB2-BD59-A6C34878D82A}">
                    <a16:rowId xmlns:a16="http://schemas.microsoft.com/office/drawing/2014/main" xmlns="" val="10006"/>
                  </a:ext>
                </a:extLst>
              </a:tr>
              <a:tr h="313859">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file output stream.</a:t>
                      </a:r>
                    </a:p>
                  </a:txBody>
                  <a:tcPr marL="76200" marR="76200" marT="76200" marB="76200"/>
                </a:tc>
                <a:extLst>
                  <a:ext uri="{0D108BD9-81ED-4DB2-BD59-A6C34878D82A}">
                    <a16:rowId xmlns:a16="http://schemas.microsoft.com/office/drawing/2014/main" xmlns="" val="10007"/>
                  </a:ext>
                </a:extLst>
              </a:tr>
            </a:tbl>
          </a:graphicData>
        </a:graphic>
      </p:graphicFrame>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a:t>
            </a:r>
            <a:br>
              <a:rPr lang="en-US" dirty="0"/>
            </a:br>
            <a:r>
              <a:rPr lang="en-US" dirty="0"/>
              <a:t>@Target</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b="1" dirty="0"/>
              <a:t>@Target</a:t>
            </a:r>
            <a:r>
              <a:rPr lang="en-GB" dirty="0"/>
              <a:t> tag is used to specify at which type, the annotation is used.</a:t>
            </a:r>
          </a:p>
          <a:p>
            <a:r>
              <a:rPr lang="en-GB" dirty="0"/>
              <a:t>The </a:t>
            </a:r>
            <a:r>
              <a:rPr lang="en-GB" dirty="0" err="1"/>
              <a:t>java.lang.annotation</a:t>
            </a:r>
            <a:r>
              <a:rPr lang="en-GB" dirty="0"/>
              <a:t>.  </a:t>
            </a:r>
            <a:r>
              <a:rPr lang="en-GB" b="1" dirty="0" err="1"/>
              <a:t>ElementType</a:t>
            </a:r>
            <a:r>
              <a:rPr lang="en-GB" dirty="0"/>
              <a:t> </a:t>
            </a:r>
            <a:r>
              <a:rPr lang="en-GB" dirty="0" err="1"/>
              <a:t>enum</a:t>
            </a:r>
            <a:r>
              <a:rPr lang="en-GB" dirty="0"/>
              <a:t> declares many constants to specify the type of element where annotation is to be applied such as TYPE, METHOD, FIELD etc. Let's see the constants of </a:t>
            </a:r>
            <a:r>
              <a:rPr lang="en-GB" dirty="0" err="1"/>
              <a:t>ElementType</a:t>
            </a:r>
            <a:r>
              <a:rPr lang="en-GB" dirty="0"/>
              <a:t> </a:t>
            </a:r>
            <a:r>
              <a:rPr lang="en-GB" dirty="0" err="1"/>
              <a:t>enum</a:t>
            </a:r>
            <a:r>
              <a:rPr lang="en-GB" dirty="0"/>
              <a:t>:</a:t>
            </a:r>
          </a:p>
          <a:p>
            <a:pPr marL="514350" indent="-514350">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140</a:t>
            </a:fld>
            <a:endParaRPr lang="en-US" altLang="en-US"/>
          </a:p>
        </p:txBody>
      </p:sp>
      <p:graphicFrame>
        <p:nvGraphicFramePr>
          <p:cNvPr id="5" name="Table 4"/>
          <p:cNvGraphicFramePr>
            <a:graphicFrameLocks noGrp="1"/>
          </p:cNvGraphicFramePr>
          <p:nvPr/>
        </p:nvGraphicFramePr>
        <p:xfrm>
          <a:off x="1238216" y="3286124"/>
          <a:ext cx="8128000" cy="348996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l" fontAlgn="t"/>
                      <a:r>
                        <a:rPr lang="en-US" dirty="0">
                          <a:solidFill>
                            <a:srgbClr val="000000"/>
                          </a:solidFill>
                          <a:latin typeface="times new roman"/>
                        </a:rPr>
                        <a:t>Element Types</a:t>
                      </a:r>
                    </a:p>
                  </a:txBody>
                  <a:tcPr marL="114300" marR="114300" marT="114300" marB="114300"/>
                </a:tc>
                <a:tc>
                  <a:txBody>
                    <a:bodyPr/>
                    <a:lstStyle/>
                    <a:p>
                      <a:pPr algn="l" fontAlgn="t"/>
                      <a:r>
                        <a:rPr lang="en-GB">
                          <a:solidFill>
                            <a:srgbClr val="000000"/>
                          </a:solidFill>
                          <a:latin typeface="times new roman"/>
                        </a:rPr>
                        <a:t>Where the annotation can be applied</a:t>
                      </a:r>
                    </a:p>
                  </a:txBody>
                  <a:tcPr marL="114300" marR="114300" marT="114300" marB="114300"/>
                </a:tc>
                <a:extLst>
                  <a:ext uri="{0D108BD9-81ED-4DB2-BD59-A6C34878D82A}">
                    <a16:rowId xmlns:a16="http://schemas.microsoft.com/office/drawing/2014/main" xmlns="" val="10000"/>
                  </a:ext>
                </a:extLst>
              </a:tr>
              <a:tr h="370840">
                <a:tc>
                  <a:txBody>
                    <a:bodyPr/>
                    <a:lstStyle/>
                    <a:p>
                      <a:pPr algn="just" fontAlgn="t"/>
                      <a:r>
                        <a:rPr lang="en-US">
                          <a:solidFill>
                            <a:srgbClr val="333333"/>
                          </a:solidFill>
                          <a:latin typeface="inter-regular"/>
                        </a:rPr>
                        <a:t>TYPE</a:t>
                      </a:r>
                    </a:p>
                  </a:txBody>
                  <a:tcPr marL="76200" marR="76200" marT="76200" marB="76200"/>
                </a:tc>
                <a:tc>
                  <a:txBody>
                    <a:bodyPr/>
                    <a:lstStyle/>
                    <a:p>
                      <a:pPr algn="just" fontAlgn="t"/>
                      <a:r>
                        <a:rPr lang="en-US">
                          <a:solidFill>
                            <a:srgbClr val="333333"/>
                          </a:solidFill>
                          <a:latin typeface="inter-regular"/>
                        </a:rPr>
                        <a:t>class, interface or enumeration</a:t>
                      </a:r>
                    </a:p>
                  </a:txBody>
                  <a:tcPr marL="76200" marR="76200" marT="76200" marB="76200"/>
                </a:tc>
                <a:extLst>
                  <a:ext uri="{0D108BD9-81ED-4DB2-BD59-A6C34878D82A}">
                    <a16:rowId xmlns:a16="http://schemas.microsoft.com/office/drawing/2014/main" xmlns="" val="10001"/>
                  </a:ext>
                </a:extLst>
              </a:tr>
              <a:tr h="370840">
                <a:tc>
                  <a:txBody>
                    <a:bodyPr/>
                    <a:lstStyle/>
                    <a:p>
                      <a:pPr algn="just" fontAlgn="t"/>
                      <a:r>
                        <a:rPr lang="en-US">
                          <a:solidFill>
                            <a:srgbClr val="333333"/>
                          </a:solidFill>
                          <a:latin typeface="inter-regular"/>
                        </a:rPr>
                        <a:t>FIELD</a:t>
                      </a:r>
                    </a:p>
                  </a:txBody>
                  <a:tcPr marL="76200" marR="76200" marT="76200" marB="76200"/>
                </a:tc>
                <a:tc>
                  <a:txBody>
                    <a:bodyPr/>
                    <a:lstStyle/>
                    <a:p>
                      <a:pPr algn="just" fontAlgn="t"/>
                      <a:r>
                        <a:rPr lang="en-US">
                          <a:solidFill>
                            <a:srgbClr val="333333"/>
                          </a:solidFill>
                          <a:latin typeface="inter-regular"/>
                        </a:rPr>
                        <a:t>fields</a:t>
                      </a:r>
                    </a:p>
                  </a:txBody>
                  <a:tcPr marL="76200" marR="76200" marT="76200" marB="76200"/>
                </a:tc>
                <a:extLst>
                  <a:ext uri="{0D108BD9-81ED-4DB2-BD59-A6C34878D82A}">
                    <a16:rowId xmlns:a16="http://schemas.microsoft.com/office/drawing/2014/main" xmlns="" val="10002"/>
                  </a:ext>
                </a:extLst>
              </a:tr>
              <a:tr h="370840">
                <a:tc>
                  <a:txBody>
                    <a:bodyPr/>
                    <a:lstStyle/>
                    <a:p>
                      <a:pPr algn="just" fontAlgn="t"/>
                      <a:r>
                        <a:rPr lang="en-US">
                          <a:solidFill>
                            <a:srgbClr val="333333"/>
                          </a:solidFill>
                          <a:latin typeface="inter-regular"/>
                        </a:rPr>
                        <a:t>METHOD</a:t>
                      </a:r>
                    </a:p>
                  </a:txBody>
                  <a:tcPr marL="76200" marR="76200" marT="76200" marB="76200"/>
                </a:tc>
                <a:tc>
                  <a:txBody>
                    <a:bodyPr/>
                    <a:lstStyle/>
                    <a:p>
                      <a:pPr algn="just" fontAlgn="t"/>
                      <a:r>
                        <a:rPr lang="en-US">
                          <a:solidFill>
                            <a:srgbClr val="333333"/>
                          </a:solidFill>
                          <a:latin typeface="inter-regular"/>
                        </a:rPr>
                        <a:t>methods</a:t>
                      </a:r>
                    </a:p>
                  </a:txBody>
                  <a:tcPr marL="76200" marR="76200" marT="76200" marB="76200"/>
                </a:tc>
                <a:extLst>
                  <a:ext uri="{0D108BD9-81ED-4DB2-BD59-A6C34878D82A}">
                    <a16:rowId xmlns:a16="http://schemas.microsoft.com/office/drawing/2014/main" xmlns="" val="10003"/>
                  </a:ext>
                </a:extLst>
              </a:tr>
              <a:tr h="370840">
                <a:tc>
                  <a:txBody>
                    <a:bodyPr/>
                    <a:lstStyle/>
                    <a:p>
                      <a:pPr algn="just" fontAlgn="t"/>
                      <a:r>
                        <a:rPr lang="en-US">
                          <a:solidFill>
                            <a:srgbClr val="333333"/>
                          </a:solidFill>
                          <a:latin typeface="inter-regular"/>
                        </a:rPr>
                        <a:t>CONSTRUCTOR</a:t>
                      </a:r>
                    </a:p>
                  </a:txBody>
                  <a:tcPr marL="76200" marR="76200" marT="76200" marB="76200"/>
                </a:tc>
                <a:tc>
                  <a:txBody>
                    <a:bodyPr/>
                    <a:lstStyle/>
                    <a:p>
                      <a:pPr algn="just" fontAlgn="t"/>
                      <a:r>
                        <a:rPr lang="en-US">
                          <a:solidFill>
                            <a:srgbClr val="333333"/>
                          </a:solidFill>
                          <a:latin typeface="inter-regular"/>
                        </a:rPr>
                        <a:t>constructors</a:t>
                      </a:r>
                    </a:p>
                  </a:txBody>
                  <a:tcPr marL="76200" marR="76200" marT="76200" marB="76200"/>
                </a:tc>
                <a:extLst>
                  <a:ext uri="{0D108BD9-81ED-4DB2-BD59-A6C34878D82A}">
                    <a16:rowId xmlns:a16="http://schemas.microsoft.com/office/drawing/2014/main" xmlns="" val="10004"/>
                  </a:ext>
                </a:extLst>
              </a:tr>
              <a:tr h="370840">
                <a:tc>
                  <a:txBody>
                    <a:bodyPr/>
                    <a:lstStyle/>
                    <a:p>
                      <a:pPr algn="just" fontAlgn="t"/>
                      <a:r>
                        <a:rPr lang="en-US">
                          <a:solidFill>
                            <a:srgbClr val="333333"/>
                          </a:solidFill>
                          <a:latin typeface="inter-regular"/>
                        </a:rPr>
                        <a:t>LOCAL_VARIABLE</a:t>
                      </a:r>
                    </a:p>
                  </a:txBody>
                  <a:tcPr marL="76200" marR="76200" marT="76200" marB="76200"/>
                </a:tc>
                <a:tc>
                  <a:txBody>
                    <a:bodyPr/>
                    <a:lstStyle/>
                    <a:p>
                      <a:pPr algn="just" fontAlgn="t"/>
                      <a:r>
                        <a:rPr lang="en-US">
                          <a:solidFill>
                            <a:srgbClr val="333333"/>
                          </a:solidFill>
                          <a:latin typeface="inter-regular"/>
                        </a:rPr>
                        <a:t>local variables</a:t>
                      </a:r>
                    </a:p>
                  </a:txBody>
                  <a:tcPr marL="76200" marR="76200" marT="76200" marB="76200"/>
                </a:tc>
                <a:extLst>
                  <a:ext uri="{0D108BD9-81ED-4DB2-BD59-A6C34878D82A}">
                    <a16:rowId xmlns:a16="http://schemas.microsoft.com/office/drawing/2014/main" xmlns="" val="10005"/>
                  </a:ext>
                </a:extLst>
              </a:tr>
              <a:tr h="370840">
                <a:tc>
                  <a:txBody>
                    <a:bodyPr/>
                    <a:lstStyle/>
                    <a:p>
                      <a:pPr algn="just" fontAlgn="t"/>
                      <a:r>
                        <a:rPr lang="en-US">
                          <a:solidFill>
                            <a:srgbClr val="333333"/>
                          </a:solidFill>
                          <a:latin typeface="inter-regular"/>
                        </a:rPr>
                        <a:t>ANNOTATION_TYPE</a:t>
                      </a:r>
                    </a:p>
                  </a:txBody>
                  <a:tcPr marL="76200" marR="76200" marT="76200" marB="76200"/>
                </a:tc>
                <a:tc>
                  <a:txBody>
                    <a:bodyPr/>
                    <a:lstStyle/>
                    <a:p>
                      <a:pPr algn="just" fontAlgn="t"/>
                      <a:r>
                        <a:rPr lang="en-US">
                          <a:solidFill>
                            <a:srgbClr val="333333"/>
                          </a:solidFill>
                          <a:latin typeface="inter-regular"/>
                        </a:rPr>
                        <a:t>annotation type</a:t>
                      </a:r>
                    </a:p>
                  </a:txBody>
                  <a:tcPr marL="76200" marR="76200" marT="76200" marB="76200"/>
                </a:tc>
                <a:extLst>
                  <a:ext uri="{0D108BD9-81ED-4DB2-BD59-A6C34878D82A}">
                    <a16:rowId xmlns:a16="http://schemas.microsoft.com/office/drawing/2014/main" xmlns="" val="10006"/>
                  </a:ext>
                </a:extLst>
              </a:tr>
              <a:tr h="370840">
                <a:tc>
                  <a:txBody>
                    <a:bodyPr/>
                    <a:lstStyle/>
                    <a:p>
                      <a:pPr algn="just" fontAlgn="t"/>
                      <a:r>
                        <a:rPr lang="en-US">
                          <a:solidFill>
                            <a:srgbClr val="333333"/>
                          </a:solidFill>
                          <a:latin typeface="inter-regular"/>
                        </a:rPr>
                        <a:t>PARAMETER</a:t>
                      </a:r>
                    </a:p>
                  </a:txBody>
                  <a:tcPr marL="76200" marR="76200" marT="76200" marB="76200"/>
                </a:tc>
                <a:tc>
                  <a:txBody>
                    <a:bodyPr/>
                    <a:lstStyle/>
                    <a:p>
                      <a:pPr algn="just" fontAlgn="t"/>
                      <a:r>
                        <a:rPr lang="en-US" dirty="0">
                          <a:solidFill>
                            <a:srgbClr val="333333"/>
                          </a:solidFill>
                          <a:latin typeface="inter-regular"/>
                        </a:rPr>
                        <a:t>parameter</a:t>
                      </a:r>
                    </a:p>
                  </a:txBody>
                  <a:tcPr marL="76200" marR="76200" marT="76200" marB="76200"/>
                </a:tc>
                <a:extLst>
                  <a:ext uri="{0D108BD9-81ED-4DB2-BD59-A6C34878D82A}">
                    <a16:rowId xmlns:a16="http://schemas.microsoft.com/office/drawing/2014/main" xmlns="" val="10007"/>
                  </a:ext>
                </a:extLst>
              </a:tr>
            </a:tbl>
          </a:graphicData>
        </a:graphic>
      </p:graphicFrame>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a:t>  </a:t>
            </a:r>
            <a:br>
              <a:rPr lang="en-GB" dirty="0"/>
            </a:br>
            <a:r>
              <a:rPr lang="en-GB" dirty="0"/>
              <a:t>Example</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Example to specify </a:t>
            </a:r>
            <a:r>
              <a:rPr lang="en-GB" sz="2000" dirty="0" err="1"/>
              <a:t>annoation</a:t>
            </a:r>
            <a:r>
              <a:rPr lang="en-GB" sz="2000" dirty="0"/>
              <a:t> for a class</a:t>
            </a:r>
          </a:p>
          <a:p>
            <a:pPr>
              <a:buNone/>
            </a:pPr>
            <a:r>
              <a:rPr lang="en-GB" sz="2000" dirty="0"/>
              <a:t>@Target(</a:t>
            </a:r>
            <a:r>
              <a:rPr lang="en-GB" sz="2000" dirty="0" err="1"/>
              <a:t>ElementType.TYPE</a:t>
            </a:r>
            <a:r>
              <a:rPr lang="en-GB" sz="2000" dirty="0"/>
              <a:t>)  </a:t>
            </a:r>
          </a:p>
          <a:p>
            <a:pPr>
              <a:buNone/>
            </a:pPr>
            <a:r>
              <a:rPr lang="en-GB" sz="2000" b="1" dirty="0"/>
              <a:t>@interface</a:t>
            </a:r>
            <a:r>
              <a:rPr lang="en-GB" sz="2000" dirty="0"/>
              <a:t> </a:t>
            </a:r>
            <a:r>
              <a:rPr lang="en-GB" sz="2000" dirty="0" err="1"/>
              <a:t>MyAnnotation</a:t>
            </a:r>
            <a:r>
              <a:rPr lang="en-GB" sz="2000" dirty="0"/>
              <a:t>{  </a:t>
            </a:r>
          </a:p>
          <a:p>
            <a:pPr>
              <a:buNone/>
            </a:pPr>
            <a:r>
              <a:rPr lang="en-GB" sz="2000" b="1" dirty="0"/>
              <a:t>       </a:t>
            </a:r>
            <a:r>
              <a:rPr lang="en-GB" sz="2000" b="1" dirty="0" err="1"/>
              <a:t>int</a:t>
            </a:r>
            <a:r>
              <a:rPr lang="en-GB" sz="2000" dirty="0"/>
              <a:t> value1();  </a:t>
            </a:r>
          </a:p>
          <a:p>
            <a:pPr>
              <a:buNone/>
            </a:pPr>
            <a:r>
              <a:rPr lang="en-GB" sz="2000" dirty="0"/>
              <a:t>       String value2();  </a:t>
            </a:r>
          </a:p>
          <a:p>
            <a:pPr>
              <a:buNone/>
            </a:pPr>
            <a:r>
              <a:rPr lang="en-GB" sz="2000" dirty="0"/>
              <a:t>}  </a:t>
            </a:r>
          </a:p>
          <a:p>
            <a:r>
              <a:rPr lang="en-GB" sz="2000" dirty="0"/>
              <a:t>Example to specify annotation for a class, methods or fields</a:t>
            </a:r>
          </a:p>
          <a:p>
            <a:pPr>
              <a:buNone/>
            </a:pPr>
            <a:r>
              <a:rPr lang="en-GB" sz="2000" dirty="0"/>
              <a:t>@Target({</a:t>
            </a:r>
            <a:r>
              <a:rPr lang="en-GB" sz="2000" dirty="0" err="1"/>
              <a:t>ElementType.TYPE</a:t>
            </a:r>
            <a:r>
              <a:rPr lang="en-GB" sz="2000" dirty="0"/>
              <a:t>, </a:t>
            </a:r>
            <a:r>
              <a:rPr lang="en-GB" sz="2000" dirty="0" err="1"/>
              <a:t>ElementType.FIELD</a:t>
            </a:r>
            <a:r>
              <a:rPr lang="en-GB" sz="2000" dirty="0"/>
              <a:t>, </a:t>
            </a:r>
            <a:r>
              <a:rPr lang="en-GB" sz="2000" dirty="0" err="1"/>
              <a:t>ElementType.METHOD</a:t>
            </a:r>
            <a:r>
              <a:rPr lang="en-GB" sz="2000" dirty="0"/>
              <a:t>})  </a:t>
            </a:r>
          </a:p>
          <a:p>
            <a:pPr>
              <a:buNone/>
            </a:pPr>
            <a:r>
              <a:rPr lang="en-GB" sz="2000" b="1" dirty="0"/>
              <a:t>@interface</a:t>
            </a:r>
            <a:r>
              <a:rPr lang="en-GB" sz="2000" dirty="0"/>
              <a:t> </a:t>
            </a:r>
            <a:r>
              <a:rPr lang="en-GB" sz="2000" dirty="0" err="1"/>
              <a:t>MyAnnotation</a:t>
            </a:r>
            <a:r>
              <a:rPr lang="en-GB" sz="2000" dirty="0"/>
              <a:t>{  </a:t>
            </a:r>
          </a:p>
          <a:p>
            <a:pPr>
              <a:buNone/>
            </a:pPr>
            <a:r>
              <a:rPr lang="en-GB" sz="2000" b="1" dirty="0"/>
              <a:t>      </a:t>
            </a:r>
            <a:r>
              <a:rPr lang="en-GB" sz="2000" b="1" dirty="0" err="1"/>
              <a:t>int</a:t>
            </a:r>
            <a:r>
              <a:rPr lang="en-GB" sz="2000" dirty="0"/>
              <a:t> value1();  </a:t>
            </a:r>
          </a:p>
          <a:p>
            <a:pPr>
              <a:spcBef>
                <a:spcPts val="0"/>
              </a:spcBef>
              <a:buNone/>
            </a:pPr>
            <a:r>
              <a:rPr lang="en-GB" sz="2000" dirty="0"/>
              <a:t>      String value2();  </a:t>
            </a:r>
          </a:p>
          <a:p>
            <a:pPr>
              <a:spcBef>
                <a:spcPts val="0"/>
              </a:spcBef>
              <a:buNone/>
            </a:pPr>
            <a:r>
              <a:rPr lang="en-GB"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141</a:t>
            </a:fld>
            <a:endParaRPr lang="en-US" altLang="en-US"/>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634983"/>
          </a:xfrm>
        </p:spPr>
        <p:txBody>
          <a:bodyPr/>
          <a:lstStyle/>
          <a:p>
            <a:r>
              <a:rPr lang="en-GB" dirty="0"/>
              <a:t> </a:t>
            </a:r>
            <a:br>
              <a:rPr lang="en-GB" dirty="0"/>
            </a:br>
            <a:r>
              <a:rPr lang="en-GB" dirty="0"/>
              <a:t/>
            </a:r>
            <a:br>
              <a:rPr lang="en-GB" dirty="0"/>
            </a:br>
            <a:r>
              <a:rPr lang="en-US" dirty="0"/>
              <a:t>@Retention</a:t>
            </a:r>
            <a:br>
              <a:rPr lang="en-US" dirty="0"/>
            </a:br>
            <a:r>
              <a:rPr lang="en-GB" dirty="0"/>
              <a:t/>
            </a:r>
            <a:br>
              <a:rPr lang="en-GB" dirty="0"/>
            </a:br>
            <a:endParaRPr lang="en-US" dirty="0"/>
          </a:p>
        </p:txBody>
      </p:sp>
      <p:sp>
        <p:nvSpPr>
          <p:cNvPr id="3" name="Content Placeholder 2"/>
          <p:cNvSpPr>
            <a:spLocks noGrp="1"/>
          </p:cNvSpPr>
          <p:nvPr>
            <p:ph idx="1"/>
          </p:nvPr>
        </p:nvSpPr>
        <p:spPr>
          <a:xfrm>
            <a:off x="838200" y="928670"/>
            <a:ext cx="10515600" cy="5248293"/>
          </a:xfrm>
        </p:spPr>
        <p:txBody>
          <a:bodyPr/>
          <a:lstStyle/>
          <a:p>
            <a:pPr>
              <a:spcBef>
                <a:spcPts val="0"/>
              </a:spcBef>
              <a:buNone/>
            </a:pPr>
            <a:r>
              <a:rPr lang="en-GB" sz="2000" b="1" dirty="0"/>
              <a:t> @Retention</a:t>
            </a:r>
            <a:r>
              <a:rPr lang="en-GB" sz="2000" dirty="0"/>
              <a:t> annotation is used to specify to what level annotation will be available.</a:t>
            </a:r>
          </a:p>
          <a:p>
            <a:pPr>
              <a:spcBef>
                <a:spcPts val="0"/>
              </a:spcBef>
              <a:buNone/>
            </a:pPr>
            <a:endParaRPr lang="en-US" sz="2000" dirty="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142</a:t>
            </a:fld>
            <a:endParaRPr lang="en-US" altLang="en-US"/>
          </a:p>
        </p:txBody>
      </p:sp>
      <p:graphicFrame>
        <p:nvGraphicFramePr>
          <p:cNvPr id="5" name="Table 4"/>
          <p:cNvGraphicFramePr>
            <a:graphicFrameLocks noGrp="1"/>
          </p:cNvGraphicFramePr>
          <p:nvPr/>
        </p:nvGraphicFramePr>
        <p:xfrm>
          <a:off x="1452530" y="1500174"/>
          <a:ext cx="8128000" cy="315468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xmlns="" val="20000"/>
                    </a:ext>
                  </a:extLst>
                </a:gridCol>
                <a:gridCol w="4064000">
                  <a:extLst>
                    <a:ext uri="{9D8B030D-6E8A-4147-A177-3AD203B41FA5}">
                      <a16:colId xmlns:a16="http://schemas.microsoft.com/office/drawing/2014/main" xmlns="" val="20001"/>
                    </a:ext>
                  </a:extLst>
                </a:gridCol>
              </a:tblGrid>
              <a:tr h="370840">
                <a:tc>
                  <a:txBody>
                    <a:bodyPr/>
                    <a:lstStyle/>
                    <a:p>
                      <a:pPr algn="l" fontAlgn="t"/>
                      <a:r>
                        <a:rPr lang="en-US" dirty="0" err="1">
                          <a:solidFill>
                            <a:srgbClr val="000000"/>
                          </a:solidFill>
                          <a:latin typeface="times new roman"/>
                        </a:rPr>
                        <a:t>RetentionPolicy</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Availability</a:t>
                      </a:r>
                    </a:p>
                  </a:txBody>
                  <a:tcPr marL="114300" marR="114300" marT="114300" marB="114300"/>
                </a:tc>
                <a:extLst>
                  <a:ext uri="{0D108BD9-81ED-4DB2-BD59-A6C34878D82A}">
                    <a16:rowId xmlns:a16="http://schemas.microsoft.com/office/drawing/2014/main" xmlns="" val="10000"/>
                  </a:ext>
                </a:extLst>
              </a:tr>
              <a:tr h="370840">
                <a:tc>
                  <a:txBody>
                    <a:bodyPr/>
                    <a:lstStyle/>
                    <a:p>
                      <a:pPr algn="just" fontAlgn="t"/>
                      <a:r>
                        <a:rPr lang="en-US">
                          <a:solidFill>
                            <a:srgbClr val="333333"/>
                          </a:solidFill>
                          <a:latin typeface="inter-regular"/>
                        </a:rPr>
                        <a:t>RetentionPolicy.SOURCE</a:t>
                      </a:r>
                    </a:p>
                  </a:txBody>
                  <a:tcPr marL="76200" marR="76200" marT="76200" marB="76200"/>
                </a:tc>
                <a:tc>
                  <a:txBody>
                    <a:bodyPr/>
                    <a:lstStyle/>
                    <a:p>
                      <a:pPr algn="just" fontAlgn="t"/>
                      <a:r>
                        <a:rPr lang="en-GB">
                          <a:solidFill>
                            <a:srgbClr val="333333"/>
                          </a:solidFill>
                          <a:latin typeface="inter-regular"/>
                        </a:rPr>
                        <a:t>refers to the source code, discarded during compilation. It will not be available in the compiled class.</a:t>
                      </a:r>
                    </a:p>
                  </a:txBody>
                  <a:tcPr marL="76200" marR="76200" marT="76200" marB="76200"/>
                </a:tc>
                <a:extLst>
                  <a:ext uri="{0D108BD9-81ED-4DB2-BD59-A6C34878D82A}">
                    <a16:rowId xmlns:a16="http://schemas.microsoft.com/office/drawing/2014/main" xmlns="" val="10001"/>
                  </a:ext>
                </a:extLst>
              </a:tr>
              <a:tr h="370840">
                <a:tc>
                  <a:txBody>
                    <a:bodyPr/>
                    <a:lstStyle/>
                    <a:p>
                      <a:pPr algn="just" fontAlgn="t"/>
                      <a:r>
                        <a:rPr lang="en-US">
                          <a:solidFill>
                            <a:srgbClr val="333333"/>
                          </a:solidFill>
                          <a:latin typeface="inter-regular"/>
                        </a:rPr>
                        <a:t>RetentionPolicy.CLASS</a:t>
                      </a:r>
                    </a:p>
                  </a:txBody>
                  <a:tcPr marL="76200" marR="76200" marT="76200" marB="76200"/>
                </a:tc>
                <a:tc>
                  <a:txBody>
                    <a:bodyPr/>
                    <a:lstStyle/>
                    <a:p>
                      <a:pPr algn="just" fontAlgn="t"/>
                      <a:r>
                        <a:rPr lang="en-GB">
                          <a:solidFill>
                            <a:srgbClr val="333333"/>
                          </a:solidFill>
                          <a:latin typeface="inter-regular"/>
                        </a:rPr>
                        <a:t>refers to the .class file, available to java compiler but not to JVM . It is included in the class file.</a:t>
                      </a:r>
                    </a:p>
                  </a:txBody>
                  <a:tcPr marL="76200" marR="76200" marT="76200" marB="76200"/>
                </a:tc>
                <a:extLst>
                  <a:ext uri="{0D108BD9-81ED-4DB2-BD59-A6C34878D82A}">
                    <a16:rowId xmlns:a16="http://schemas.microsoft.com/office/drawing/2014/main" xmlns="" val="10002"/>
                  </a:ext>
                </a:extLst>
              </a:tr>
              <a:tr h="370840">
                <a:tc>
                  <a:txBody>
                    <a:bodyPr/>
                    <a:lstStyle/>
                    <a:p>
                      <a:pPr algn="just" fontAlgn="t"/>
                      <a:r>
                        <a:rPr lang="en-US">
                          <a:solidFill>
                            <a:srgbClr val="333333"/>
                          </a:solidFill>
                          <a:latin typeface="inter-regular"/>
                        </a:rPr>
                        <a:t>RetentionPolicy.RUNTIME</a:t>
                      </a:r>
                    </a:p>
                  </a:txBody>
                  <a:tcPr marL="76200" marR="76200" marT="76200" marB="76200"/>
                </a:tc>
                <a:tc>
                  <a:txBody>
                    <a:bodyPr/>
                    <a:lstStyle/>
                    <a:p>
                      <a:pPr algn="just" fontAlgn="t"/>
                      <a:r>
                        <a:rPr lang="en-GB" dirty="0">
                          <a:solidFill>
                            <a:srgbClr val="333333"/>
                          </a:solidFill>
                          <a:latin typeface="inter-regular"/>
                        </a:rPr>
                        <a:t>refers to the runtime, available to java compiler and JVM .</a:t>
                      </a:r>
                    </a:p>
                  </a:txBody>
                  <a:tcPr marL="76200" marR="76200" marT="76200" marB="76200"/>
                </a:tc>
                <a:extLst>
                  <a:ext uri="{0D108BD9-81ED-4DB2-BD59-A6C34878D82A}">
                    <a16:rowId xmlns:a16="http://schemas.microsoft.com/office/drawing/2014/main" xmlns="" val="10003"/>
                  </a:ext>
                </a:extLst>
              </a:tr>
            </a:tbl>
          </a:graphicData>
        </a:graphic>
      </p:graphicFrame>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dirty="0"/>
              <a:t>@Retention(</a:t>
            </a:r>
            <a:r>
              <a:rPr lang="en-US" dirty="0" err="1"/>
              <a:t>RetentionPolicy.RUNTIME</a:t>
            </a:r>
            <a:r>
              <a:rPr lang="en-US" dirty="0"/>
              <a:t>)  </a:t>
            </a:r>
          </a:p>
          <a:p>
            <a:pPr>
              <a:spcBef>
                <a:spcPts val="0"/>
              </a:spcBef>
              <a:buNone/>
            </a:pPr>
            <a:r>
              <a:rPr lang="en-US" dirty="0"/>
              <a:t>@Target(</a:t>
            </a:r>
            <a:r>
              <a:rPr lang="en-US" dirty="0" err="1"/>
              <a:t>ElementType.TYPE</a:t>
            </a:r>
            <a:r>
              <a:rPr lang="en-US" dirty="0"/>
              <a:t>)  </a:t>
            </a:r>
          </a:p>
          <a:p>
            <a:pPr>
              <a:spcBef>
                <a:spcPts val="0"/>
              </a:spcBef>
              <a:buNone/>
            </a:pPr>
            <a:r>
              <a:rPr lang="en-US" b="1" dirty="0"/>
              <a:t>@interface</a:t>
            </a:r>
            <a:r>
              <a:rPr lang="en-US" dirty="0"/>
              <a:t> </a:t>
            </a:r>
            <a:r>
              <a:rPr lang="en-US" dirty="0" err="1"/>
              <a:t>MyAnnotation</a:t>
            </a:r>
            <a:r>
              <a:rPr lang="en-US" dirty="0"/>
              <a:t>{  </a:t>
            </a:r>
          </a:p>
          <a:p>
            <a:pPr>
              <a:spcBef>
                <a:spcPts val="0"/>
              </a:spcBef>
              <a:buNone/>
            </a:pPr>
            <a:r>
              <a:rPr lang="en-US" b="1" dirty="0" err="1"/>
              <a:t>int</a:t>
            </a:r>
            <a:r>
              <a:rPr lang="en-US" dirty="0"/>
              <a:t> value1();  </a:t>
            </a:r>
          </a:p>
          <a:p>
            <a:pPr>
              <a:spcBef>
                <a:spcPts val="0"/>
              </a:spcBef>
              <a:buNone/>
            </a:pPr>
            <a:r>
              <a:rPr lang="en-US" dirty="0"/>
              <a:t>String value2();  </a:t>
            </a:r>
          </a:p>
          <a:p>
            <a:pPr>
              <a:spcBef>
                <a:spcPts val="0"/>
              </a:spcBef>
              <a:buNone/>
            </a:pP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143</a:t>
            </a:fld>
            <a:endParaRPr lang="en-US" altLang="en-US"/>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r>
              <a:rPr lang="en-GB" i="1" dirty="0"/>
              <a:t>F</a:t>
            </a:r>
            <a:r>
              <a:rPr lang="pl-PL" i="1" dirty="0"/>
              <a:t>ile: Test.java</a:t>
            </a:r>
          </a:p>
          <a:p>
            <a:pPr>
              <a:spcBef>
                <a:spcPts val="0"/>
              </a:spcBef>
              <a:buNone/>
            </a:pPr>
            <a:r>
              <a:rPr lang="pl-PL" sz="2000" dirty="0"/>
              <a:t>//Creating annotation  </a:t>
            </a:r>
          </a:p>
          <a:p>
            <a:pPr>
              <a:spcBef>
                <a:spcPts val="0"/>
              </a:spcBef>
              <a:buNone/>
            </a:pPr>
            <a:r>
              <a:rPr lang="pl-PL" sz="2000" b="1" dirty="0"/>
              <a:t>import</a:t>
            </a:r>
            <a:r>
              <a:rPr lang="pl-PL" sz="2000" dirty="0"/>
              <a:t> java.lang.annotation.*;  </a:t>
            </a:r>
          </a:p>
          <a:p>
            <a:pPr>
              <a:spcBef>
                <a:spcPts val="0"/>
              </a:spcBef>
              <a:buNone/>
            </a:pPr>
            <a:r>
              <a:rPr lang="pl-PL" sz="2000" b="1" dirty="0"/>
              <a:t>import</a:t>
            </a:r>
            <a:r>
              <a:rPr lang="pl-PL" sz="2000" dirty="0"/>
              <a:t> java.lang.reflect.*;  </a:t>
            </a:r>
          </a:p>
          <a:p>
            <a:pPr>
              <a:spcBef>
                <a:spcPts val="0"/>
              </a:spcBef>
              <a:buNone/>
            </a:pPr>
            <a:r>
              <a:rPr lang="pl-PL" sz="2000" dirty="0"/>
              <a:t>  </a:t>
            </a:r>
          </a:p>
          <a:p>
            <a:pPr>
              <a:spcBef>
                <a:spcPts val="0"/>
              </a:spcBef>
              <a:buNone/>
            </a:pPr>
            <a:r>
              <a:rPr lang="pl-PL" sz="2000" dirty="0"/>
              <a:t>@Retention(RetentionPolicy.RUNTIME)  </a:t>
            </a:r>
          </a:p>
          <a:p>
            <a:pPr>
              <a:spcBef>
                <a:spcPts val="0"/>
              </a:spcBef>
              <a:buNone/>
            </a:pPr>
            <a:r>
              <a:rPr lang="pl-PL" sz="2000" dirty="0"/>
              <a:t>@Target(ElementType.METHOD)  </a:t>
            </a:r>
          </a:p>
          <a:p>
            <a:pPr>
              <a:spcBef>
                <a:spcPts val="0"/>
              </a:spcBef>
              <a:buNone/>
            </a:pPr>
            <a:r>
              <a:rPr lang="pl-PL" sz="2000" b="1" dirty="0"/>
              <a:t>@interface</a:t>
            </a:r>
            <a:r>
              <a:rPr lang="pl-PL" sz="2000" dirty="0"/>
              <a:t> MyAnnotation{  </a:t>
            </a:r>
          </a:p>
          <a:p>
            <a:pPr>
              <a:spcBef>
                <a:spcPts val="0"/>
              </a:spcBef>
              <a:buNone/>
            </a:pPr>
            <a:r>
              <a:rPr lang="pl-PL" sz="2000" b="1" dirty="0"/>
              <a:t>int</a:t>
            </a:r>
            <a:r>
              <a:rPr lang="pl-PL" sz="2000" dirty="0"/>
              <a:t> value();  </a:t>
            </a:r>
          </a:p>
          <a:p>
            <a:pPr>
              <a:spcBef>
                <a:spcPts val="0"/>
              </a:spcBef>
              <a:buNone/>
            </a:pPr>
            <a:r>
              <a:rPr lang="pl-PL" sz="2000" dirty="0"/>
              <a:t>}  </a:t>
            </a:r>
          </a:p>
          <a:p>
            <a:pPr>
              <a:spcBef>
                <a:spcPts val="0"/>
              </a:spcBef>
              <a:buNone/>
            </a:pPr>
            <a:r>
              <a:rPr lang="pl-PL" sz="2000" dirty="0"/>
              <a:t>  </a:t>
            </a:r>
          </a:p>
          <a:p>
            <a:pPr>
              <a:spcBef>
                <a:spcPts val="0"/>
              </a:spcBef>
              <a:buNone/>
            </a:pPr>
            <a:r>
              <a:rPr lang="pl-PL" sz="2000" dirty="0"/>
              <a:t>//Applying annotation  </a:t>
            </a:r>
          </a:p>
          <a:p>
            <a:pPr>
              <a:spcBef>
                <a:spcPts val="0"/>
              </a:spcBef>
              <a:buNone/>
            </a:pPr>
            <a:r>
              <a:rPr lang="pl-PL" sz="2000" b="1" dirty="0"/>
              <a:t>class</a:t>
            </a:r>
            <a:r>
              <a:rPr lang="pl-PL" sz="2000" dirty="0"/>
              <a:t> Hello{  </a:t>
            </a:r>
          </a:p>
          <a:p>
            <a:pPr>
              <a:spcBef>
                <a:spcPts val="0"/>
              </a:spcBef>
              <a:buNone/>
            </a:pPr>
            <a:r>
              <a:rPr lang="pl-PL" sz="2000" dirty="0"/>
              <a:t>@MyAnnotation(value=10)  </a:t>
            </a:r>
          </a:p>
          <a:p>
            <a:pPr>
              <a:spcBef>
                <a:spcPts val="0"/>
              </a:spcBef>
              <a:buNone/>
            </a:pPr>
            <a:r>
              <a:rPr lang="pl-PL" sz="2000" b="1" dirty="0"/>
              <a:t>public</a:t>
            </a:r>
            <a:r>
              <a:rPr lang="pl-PL" sz="2000" dirty="0"/>
              <a:t> </a:t>
            </a:r>
            <a:r>
              <a:rPr lang="pl-PL" sz="2000" b="1" dirty="0"/>
              <a:t>void</a:t>
            </a:r>
            <a:r>
              <a:rPr lang="pl-PL" sz="2000" dirty="0"/>
              <a:t> sayHello(){System.out.println("hello annotation");}  </a:t>
            </a:r>
          </a:p>
          <a:p>
            <a:pPr>
              <a:spcBef>
                <a:spcPts val="0"/>
              </a:spcBef>
              <a:buNone/>
            </a:pPr>
            <a:r>
              <a:rPr lang="pl-PL" sz="2000" dirty="0"/>
              <a:t>}  </a:t>
            </a:r>
          </a:p>
          <a:p>
            <a:pPr>
              <a:spcBef>
                <a:spcPts val="0"/>
              </a:spcBef>
              <a:buNone/>
            </a:pPr>
            <a:r>
              <a:rPr lang="pl-PL" sz="2000" dirty="0"/>
              <a:t>  </a:t>
            </a:r>
          </a:p>
          <a:p>
            <a:pPr>
              <a:spcBef>
                <a:spcPts val="0"/>
              </a:spcBef>
              <a:buNone/>
            </a:pPr>
            <a:r>
              <a:rPr lang="pl-PL" sz="2000" dirty="0"/>
              <a:t>//Accessing annotation  </a:t>
            </a:r>
          </a:p>
          <a:p>
            <a:pPr>
              <a:spcBef>
                <a:spcPts val="0"/>
              </a:spcBef>
              <a:buNone/>
            </a:pPr>
            <a:r>
              <a:rPr lang="pl-PL" sz="2000" b="1" dirty="0"/>
              <a:t>class</a:t>
            </a:r>
            <a:r>
              <a:rPr lang="pl-PL" sz="2000" dirty="0"/>
              <a:t> TestCustomAnnotation1{  </a:t>
            </a:r>
          </a:p>
          <a:p>
            <a:pPr>
              <a:spcBef>
                <a:spcPts val="0"/>
              </a:spcBef>
              <a:buNone/>
            </a:pPr>
            <a:r>
              <a:rPr lang="pl-PL" sz="2000" b="1" dirty="0"/>
              <a:t>public</a:t>
            </a:r>
            <a:r>
              <a:rPr lang="pl-PL" sz="2000" dirty="0"/>
              <a:t> </a:t>
            </a:r>
            <a:r>
              <a:rPr lang="pl-PL" sz="2000" b="1" dirty="0"/>
              <a:t>static</a:t>
            </a:r>
            <a:r>
              <a:rPr lang="pl-PL" sz="2000" dirty="0"/>
              <a:t> </a:t>
            </a:r>
            <a:r>
              <a:rPr lang="pl-PL" sz="2000" b="1" dirty="0"/>
              <a:t>void</a:t>
            </a:r>
            <a:r>
              <a:rPr lang="pl-PL" sz="2000" dirty="0"/>
              <a:t> main(String args[])</a:t>
            </a:r>
            <a:r>
              <a:rPr lang="pl-PL" sz="2000" b="1" dirty="0"/>
              <a:t>throws</a:t>
            </a:r>
            <a:r>
              <a:rPr lang="pl-PL" sz="2000" dirty="0"/>
              <a:t> Exception{  </a:t>
            </a:r>
          </a:p>
          <a:p>
            <a:pPr>
              <a:spcBef>
                <a:spcPts val="0"/>
              </a:spcBef>
              <a:buNone/>
            </a:pPr>
            <a:r>
              <a:rPr lang="pl-PL" sz="2000" dirty="0"/>
              <a:t>  </a:t>
            </a:r>
          </a:p>
          <a:p>
            <a:pPr>
              <a:spcBef>
                <a:spcPts val="0"/>
              </a:spcBef>
              <a:buNone/>
            </a:pPr>
            <a:r>
              <a:rPr lang="pl-PL" sz="2000" dirty="0"/>
              <a:t>Hello h=</a:t>
            </a:r>
            <a:r>
              <a:rPr lang="pl-PL" sz="2000" b="1" dirty="0"/>
              <a:t>new</a:t>
            </a:r>
            <a:r>
              <a:rPr lang="pl-PL" sz="2000" dirty="0"/>
              <a:t> Hello();  </a:t>
            </a:r>
          </a:p>
          <a:p>
            <a:pPr>
              <a:spcBef>
                <a:spcPts val="0"/>
              </a:spcBef>
              <a:buNone/>
            </a:pPr>
            <a:r>
              <a:rPr lang="pl-PL" sz="2000" dirty="0"/>
              <a:t>Method m=h.getClass().getMethod("sayHello");  </a:t>
            </a:r>
          </a:p>
          <a:p>
            <a:pPr>
              <a:spcBef>
                <a:spcPts val="0"/>
              </a:spcBef>
              <a:buNone/>
            </a:pPr>
            <a:r>
              <a:rPr lang="pl-PL" sz="2000" dirty="0"/>
              <a:t>  </a:t>
            </a:r>
          </a:p>
          <a:p>
            <a:pPr>
              <a:spcBef>
                <a:spcPts val="0"/>
              </a:spcBef>
              <a:buNone/>
            </a:pPr>
            <a:r>
              <a:rPr lang="pl-PL" sz="2000" dirty="0"/>
              <a:t>MyAnnotation manno=m.getAnnotation(MyAnnotation.</a:t>
            </a:r>
            <a:r>
              <a:rPr lang="pl-PL" sz="2000" b="1" dirty="0"/>
              <a:t>class</a:t>
            </a:r>
            <a:r>
              <a:rPr lang="pl-PL" sz="2000" dirty="0"/>
              <a:t>);  </a:t>
            </a:r>
          </a:p>
          <a:p>
            <a:pPr>
              <a:spcBef>
                <a:spcPts val="0"/>
              </a:spcBef>
              <a:buNone/>
            </a:pPr>
            <a:r>
              <a:rPr lang="pl-PL" sz="2000" dirty="0"/>
              <a:t>System.out.println("value is: "+manno.value());  </a:t>
            </a:r>
          </a:p>
          <a:p>
            <a:pPr>
              <a:spcBef>
                <a:spcPts val="0"/>
              </a:spcBef>
              <a:buNone/>
            </a:pPr>
            <a:r>
              <a:rPr lang="pl-PL"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144</a:t>
            </a:fld>
            <a:endParaRPr lang="en-US" altLang="en-US"/>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@Inherited</a:t>
            </a:r>
            <a:br>
              <a:rPr lang="en-US" dirty="0"/>
            </a:br>
            <a:endParaRPr lang="en-US" dirty="0"/>
          </a:p>
        </p:txBody>
      </p:sp>
      <p:sp>
        <p:nvSpPr>
          <p:cNvPr id="3" name="Content Placeholder 2"/>
          <p:cNvSpPr>
            <a:spLocks noGrp="1"/>
          </p:cNvSpPr>
          <p:nvPr>
            <p:ph idx="1"/>
          </p:nvPr>
        </p:nvSpPr>
        <p:spPr/>
        <p:txBody>
          <a:bodyPr/>
          <a:lstStyle/>
          <a:p>
            <a:r>
              <a:rPr lang="en-GB" dirty="0"/>
              <a:t>By default, annotations are not inherited to subclasses. The @Inherited annotation marks the annotation to be inherited to subclasses.</a:t>
            </a:r>
          </a:p>
          <a:p>
            <a:pPr>
              <a:buNone/>
            </a:pPr>
            <a:r>
              <a:rPr lang="en-GB" dirty="0"/>
              <a:t>@Inherited  </a:t>
            </a:r>
          </a:p>
          <a:p>
            <a:pPr>
              <a:buNone/>
            </a:pPr>
            <a:r>
              <a:rPr lang="en-GB" b="1" dirty="0"/>
              <a:t>@interface</a:t>
            </a:r>
            <a:r>
              <a:rPr lang="en-GB" dirty="0"/>
              <a:t> </a:t>
            </a:r>
            <a:r>
              <a:rPr lang="en-GB" dirty="0" err="1"/>
              <a:t>ForEveryone</a:t>
            </a:r>
            <a:r>
              <a:rPr lang="en-GB" dirty="0"/>
              <a:t> { }//Now it will be available to subclass also  </a:t>
            </a:r>
          </a:p>
          <a:p>
            <a:pPr>
              <a:buNone/>
            </a:pPr>
            <a:r>
              <a:rPr lang="en-GB" dirty="0"/>
              <a:t>  </a:t>
            </a:r>
          </a:p>
          <a:p>
            <a:pPr>
              <a:buNone/>
            </a:pPr>
            <a:r>
              <a:rPr lang="en-GB" b="1" dirty="0"/>
              <a:t>@interface</a:t>
            </a:r>
            <a:r>
              <a:rPr lang="en-GB" dirty="0"/>
              <a:t> </a:t>
            </a:r>
            <a:r>
              <a:rPr lang="en-GB" dirty="0" err="1"/>
              <a:t>ForEveryone</a:t>
            </a:r>
            <a:r>
              <a:rPr lang="en-GB" dirty="0"/>
              <a:t> { }  </a:t>
            </a:r>
          </a:p>
          <a:p>
            <a:pPr>
              <a:buNone/>
            </a:pPr>
            <a:r>
              <a:rPr lang="en-GB" b="1" dirty="0"/>
              <a:t>class</a:t>
            </a:r>
            <a:r>
              <a:rPr lang="en-GB" dirty="0"/>
              <a:t> </a:t>
            </a:r>
            <a:r>
              <a:rPr lang="en-GB" dirty="0" err="1"/>
              <a:t>Superclass</a:t>
            </a:r>
            <a:r>
              <a:rPr lang="en-GB" dirty="0"/>
              <a:t>{}  </a:t>
            </a:r>
          </a:p>
          <a:p>
            <a:pPr>
              <a:buNone/>
            </a:pPr>
            <a:r>
              <a:rPr lang="en-GB" dirty="0"/>
              <a:t>  </a:t>
            </a:r>
          </a:p>
          <a:p>
            <a:pPr>
              <a:buNone/>
            </a:pPr>
            <a:r>
              <a:rPr lang="en-GB" b="1" dirty="0"/>
              <a:t>class</a:t>
            </a:r>
            <a:r>
              <a:rPr lang="en-GB" dirty="0"/>
              <a:t> Subclass </a:t>
            </a:r>
            <a:r>
              <a:rPr lang="en-GB" b="1" dirty="0"/>
              <a:t>extends</a:t>
            </a:r>
            <a:r>
              <a:rPr lang="en-GB" dirty="0"/>
              <a:t> </a:t>
            </a:r>
            <a:r>
              <a:rPr lang="en-GB" dirty="0" err="1"/>
              <a:t>Superclass</a:t>
            </a:r>
            <a:r>
              <a:rPr lang="en-GB"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145</a:t>
            </a:fld>
            <a:endParaRPr lang="en-US" altLang="en-US"/>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@Documented</a:t>
            </a:r>
            <a:br>
              <a:rPr lang="en-US" dirty="0"/>
            </a:br>
            <a:endParaRPr lang="en-US" dirty="0"/>
          </a:p>
        </p:txBody>
      </p:sp>
      <p:sp>
        <p:nvSpPr>
          <p:cNvPr id="3" name="Content Placeholder 2"/>
          <p:cNvSpPr>
            <a:spLocks noGrp="1"/>
          </p:cNvSpPr>
          <p:nvPr>
            <p:ph idx="1"/>
          </p:nvPr>
        </p:nvSpPr>
        <p:spPr/>
        <p:txBody>
          <a:bodyPr/>
          <a:lstStyle/>
          <a:p>
            <a:r>
              <a:rPr lang="en-GB" dirty="0"/>
              <a:t>The @Documented Marks the annotation for inclusion in the documentation.</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146</a:t>
            </a:fld>
            <a:endParaRPr lang="en-US" altLang="en-US"/>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a:t>Lambda Expression</a:t>
            </a:r>
          </a:p>
        </p:txBody>
      </p:sp>
      <p:sp>
        <p:nvSpPr>
          <p:cNvPr id="3" name="Content Placeholder 2"/>
          <p:cNvSpPr>
            <a:spLocks noGrp="1"/>
          </p:cNvSpPr>
          <p:nvPr>
            <p:ph idx="1"/>
          </p:nvPr>
        </p:nvSpPr>
        <p:spPr>
          <a:xfrm>
            <a:off x="838200" y="1142984"/>
            <a:ext cx="10515600" cy="5033979"/>
          </a:xfrm>
        </p:spPr>
        <p:txBody>
          <a:bodyPr/>
          <a:lstStyle/>
          <a:p>
            <a:r>
              <a:rPr lang="en-GB" dirty="0"/>
              <a:t>Lambda expression is a new and important feature of Java which was included in Java SE 8.</a:t>
            </a:r>
          </a:p>
          <a:p>
            <a:r>
              <a:rPr lang="en-GB" dirty="0"/>
              <a:t> It provides a clear and concise way to represent one method interface using an expression. </a:t>
            </a:r>
          </a:p>
          <a:p>
            <a:r>
              <a:rPr lang="en-GB" dirty="0"/>
              <a:t>It is very useful in collection library. It helps to iterate, filter and extract data from collection.</a:t>
            </a:r>
          </a:p>
          <a:p>
            <a:r>
              <a:rPr lang="en-GB" dirty="0"/>
              <a:t>The Lambda expression is used to provide the implementation of an interface which has functional interface. It saves a lot of code. </a:t>
            </a:r>
          </a:p>
          <a:p>
            <a:r>
              <a:rPr lang="en-GB" dirty="0"/>
              <a:t>In case of lambda expression, we don't need to define the method again for providing the implementation.</a:t>
            </a:r>
          </a:p>
          <a:p>
            <a:r>
              <a:rPr lang="en-GB" dirty="0"/>
              <a:t>Java lambda expression is treated as a function, so compiler does not create .class file.</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147</a:t>
            </a:fld>
            <a:endParaRPr lang="en-US" altLang="en-US"/>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a:t>Functional Interface</a:t>
            </a:r>
            <a:br>
              <a:rPr lang="en-US" dirty="0"/>
            </a:br>
            <a:r>
              <a:rPr lang="en-US" dirty="0"/>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US" b="1" dirty="0"/>
              <a:t> </a:t>
            </a:r>
            <a:r>
              <a:rPr lang="en-GB" dirty="0"/>
              <a:t> Lambda expression provides implementation of </a:t>
            </a:r>
            <a:r>
              <a:rPr lang="en-GB" i="1" dirty="0"/>
              <a:t>functional interface</a:t>
            </a:r>
            <a:r>
              <a:rPr lang="en-GB" dirty="0"/>
              <a:t>. </a:t>
            </a:r>
          </a:p>
          <a:p>
            <a:r>
              <a:rPr lang="en-GB" dirty="0"/>
              <a:t>An interface which has only one abstract method is called functional interface. </a:t>
            </a:r>
          </a:p>
          <a:p>
            <a:r>
              <a:rPr lang="en-GB" dirty="0"/>
              <a:t>Java provides an </a:t>
            </a:r>
            <a:r>
              <a:rPr lang="en-GB" dirty="0" err="1"/>
              <a:t>anotation</a:t>
            </a:r>
            <a:r>
              <a:rPr lang="en-GB" dirty="0"/>
              <a:t> @</a:t>
            </a:r>
            <a:r>
              <a:rPr lang="en-GB" i="1" dirty="0" err="1"/>
              <a:t>FunctionalInterface</a:t>
            </a:r>
            <a:r>
              <a:rPr lang="en-GB" dirty="0"/>
              <a:t>, which is used to declare an interface as functional interface.</a:t>
            </a:r>
          </a:p>
          <a:p>
            <a:pPr>
              <a:spcBef>
                <a:spcPts val="0"/>
              </a:spcBef>
              <a:buNone/>
            </a:pPr>
            <a:endParaRPr lang="en-US" dirty="0"/>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148</a:t>
            </a:fld>
            <a:endParaRPr lang="en-US" altLang="en-US"/>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r>
            <a:br>
              <a:rPr lang="en-GB" dirty="0"/>
            </a:br>
            <a:r>
              <a:rPr lang="en-GB" dirty="0"/>
              <a:t/>
            </a:r>
            <a:br>
              <a:rPr lang="en-GB" dirty="0"/>
            </a:br>
            <a:r>
              <a:rPr lang="en-GB" dirty="0"/>
              <a:t/>
            </a:r>
            <a:br>
              <a:rPr lang="en-GB" dirty="0"/>
            </a:br>
            <a:r>
              <a:rPr lang="en-US" dirty="0"/>
              <a:t>Why use Lambda Expression</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838200" y="1500174"/>
            <a:ext cx="10515600" cy="4676789"/>
          </a:xfrm>
        </p:spPr>
        <p:txBody>
          <a:bodyPr/>
          <a:lstStyle/>
          <a:p>
            <a:pPr marL="457200" indent="-457200">
              <a:buFont typeface="+mj-lt"/>
              <a:buAutoNum type="arabicPeriod"/>
            </a:pPr>
            <a:r>
              <a:rPr lang="en-GB" sz="2000" dirty="0"/>
              <a:t>To provide the implementation of Functional interface.</a:t>
            </a:r>
          </a:p>
          <a:p>
            <a:pPr marL="457200" indent="-457200" algn="just">
              <a:buFont typeface="+mj-lt"/>
              <a:buAutoNum type="arabicPeriod"/>
            </a:pPr>
            <a:r>
              <a:rPr lang="en-GB" sz="2000" dirty="0"/>
              <a:t>Less coding.</a:t>
            </a:r>
          </a:p>
          <a:p>
            <a:pPr algn="just"/>
            <a:r>
              <a:rPr lang="en-GB" u="sng" dirty="0"/>
              <a:t>Java Lambda Expression Syntax   </a:t>
            </a:r>
            <a:r>
              <a:rPr lang="en-GB" dirty="0"/>
              <a:t>    </a:t>
            </a:r>
          </a:p>
          <a:p>
            <a:pPr algn="just">
              <a:buNone/>
            </a:pPr>
            <a:r>
              <a:rPr lang="en-GB" dirty="0"/>
              <a:t>         (argument-list) -&gt; {body}  </a:t>
            </a:r>
          </a:p>
          <a:p>
            <a:pPr algn="just"/>
            <a:r>
              <a:rPr lang="en-GB" dirty="0"/>
              <a:t>Java lambda expression is consisted of three components.</a:t>
            </a:r>
          </a:p>
          <a:p>
            <a:pPr algn="just">
              <a:buNone/>
            </a:pPr>
            <a:r>
              <a:rPr lang="en-GB" dirty="0"/>
              <a:t>1) Argument-list: It can be empty or non-empty as well.</a:t>
            </a:r>
          </a:p>
          <a:p>
            <a:pPr algn="just">
              <a:buNone/>
            </a:pPr>
            <a:r>
              <a:rPr lang="en-GB" dirty="0"/>
              <a:t>2) Arrow-token: It is used to link arguments-list and body of expression.</a:t>
            </a:r>
          </a:p>
          <a:p>
            <a:pPr algn="just">
              <a:buNone/>
            </a:pPr>
            <a:r>
              <a:rPr lang="en-GB" dirty="0"/>
              <a:t>3) Body: It contains expressions and statements for lambda expression.</a:t>
            </a:r>
          </a:p>
          <a:p>
            <a:pPr marL="457200" indent="-457200">
              <a:buFont typeface="+mj-lt"/>
              <a:buAutoNum type="arabicPeriod"/>
            </a:pPr>
            <a:endParaRPr lang="en-GB" sz="2000" dirty="0"/>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149</a:t>
            </a:fld>
            <a:endParaRPr lang="en-US"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err="1"/>
              <a:t>FileInputStream</a:t>
            </a:r>
            <a:r>
              <a:rPr lang="en-US" dirty="0"/>
              <a:t> Class</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buNone/>
            </a:pPr>
            <a:r>
              <a:rPr lang="en-GB" sz="2000" dirty="0"/>
              <a:t>Java </a:t>
            </a:r>
            <a:r>
              <a:rPr lang="en-GB" sz="2000" dirty="0" err="1"/>
              <a:t>FileInputStream</a:t>
            </a:r>
            <a:r>
              <a:rPr lang="en-GB" sz="2000" dirty="0"/>
              <a:t> class obtains input bytes from a </a:t>
            </a:r>
            <a:r>
              <a:rPr lang="en-GB" sz="2000" dirty="0">
                <a:hlinkClick r:id="rId2"/>
              </a:rPr>
              <a:t>file</a:t>
            </a:r>
            <a:r>
              <a:rPr lang="en-GB" sz="2000" dirty="0"/>
              <a:t>. It is used for reading byte-oriented data (streams of raw bytes) such as image data, audio, video etc. You can also read character-stream data. </a:t>
            </a:r>
            <a:r>
              <a:rPr lang="en-GB" sz="2000" b="1" dirty="0"/>
              <a:t> </a:t>
            </a:r>
            <a:endParaRPr lang="en-GB" sz="2000" dirty="0"/>
          </a:p>
          <a:p>
            <a:pPr marL="514350" indent="-514350">
              <a:buNone/>
            </a:pPr>
            <a:endParaRPr lang="en-GB"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a:t>
            </a:fld>
            <a:endParaRPr lang="en-US" altLang="en-US"/>
          </a:p>
        </p:txBody>
      </p:sp>
      <p:graphicFrame>
        <p:nvGraphicFramePr>
          <p:cNvPr id="5" name="Table 4"/>
          <p:cNvGraphicFramePr>
            <a:graphicFrameLocks noGrp="1"/>
          </p:cNvGraphicFramePr>
          <p:nvPr/>
        </p:nvGraphicFramePr>
        <p:xfrm>
          <a:off x="309522" y="1857364"/>
          <a:ext cx="10644262" cy="6052841"/>
        </p:xfrm>
        <a:graphic>
          <a:graphicData uri="http://schemas.openxmlformats.org/drawingml/2006/table">
            <a:tbl>
              <a:tblPr firstRow="1" bandRow="1">
                <a:tableStyleId>{5C22544A-7EE6-4342-B048-85BDC9FD1C3A}</a:tableStyleId>
              </a:tblPr>
              <a:tblGrid>
                <a:gridCol w="4694078">
                  <a:extLst>
                    <a:ext uri="{9D8B030D-6E8A-4147-A177-3AD203B41FA5}">
                      <a16:colId xmlns:a16="http://schemas.microsoft.com/office/drawing/2014/main" xmlns="" val="20000"/>
                    </a:ext>
                  </a:extLst>
                </a:gridCol>
                <a:gridCol w="5950184">
                  <a:extLst>
                    <a:ext uri="{9D8B030D-6E8A-4147-A177-3AD203B41FA5}">
                      <a16:colId xmlns:a16="http://schemas.microsoft.com/office/drawing/2014/main" xmlns="" val="20001"/>
                    </a:ext>
                  </a:extLst>
                </a:gridCol>
              </a:tblGrid>
              <a:tr h="351695">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xmlns="" val="10000"/>
                  </a:ext>
                </a:extLst>
              </a:tr>
              <a:tr h="490241">
                <a:tc>
                  <a:txBody>
                    <a:bodyPr/>
                    <a:lstStyle/>
                    <a:p>
                      <a:pPr algn="just" fontAlgn="t"/>
                      <a:r>
                        <a:rPr lang="en-US">
                          <a:solidFill>
                            <a:srgbClr val="333333"/>
                          </a:solidFill>
                          <a:latin typeface="inter-regular"/>
                        </a:rPr>
                        <a:t>int available()</a:t>
                      </a:r>
                    </a:p>
                  </a:txBody>
                  <a:tcPr marL="76200" marR="76200" marT="76200" marB="76200"/>
                </a:tc>
                <a:tc>
                  <a:txBody>
                    <a:bodyPr/>
                    <a:lstStyle/>
                    <a:p>
                      <a:pPr algn="just" fontAlgn="t"/>
                      <a:r>
                        <a:rPr lang="en-GB">
                          <a:solidFill>
                            <a:srgbClr val="333333"/>
                          </a:solidFill>
                          <a:latin typeface="inter-regular"/>
                        </a:rPr>
                        <a:t>It is used to return the estimated number of bytes that can be read from the input stream.</a:t>
                      </a:r>
                    </a:p>
                  </a:txBody>
                  <a:tcPr marL="76200" marR="76200" marT="76200" marB="76200"/>
                </a:tc>
                <a:extLst>
                  <a:ext uri="{0D108BD9-81ED-4DB2-BD59-A6C34878D82A}">
                    <a16:rowId xmlns:a16="http://schemas.microsoft.com/office/drawing/2014/main" xmlns="" val="10001"/>
                  </a:ext>
                </a:extLst>
              </a:tr>
              <a:tr h="490241">
                <a:tc>
                  <a:txBody>
                    <a:bodyPr/>
                    <a:lstStyle/>
                    <a:p>
                      <a:pPr algn="just" fontAlgn="t"/>
                      <a:r>
                        <a:rPr lang="en-US">
                          <a:solidFill>
                            <a:srgbClr val="333333"/>
                          </a:solidFill>
                          <a:latin typeface="inter-regular"/>
                        </a:rPr>
                        <a:t>int read()</a:t>
                      </a:r>
                    </a:p>
                  </a:txBody>
                  <a:tcPr marL="76200" marR="76200" marT="76200" marB="76200"/>
                </a:tc>
                <a:tc>
                  <a:txBody>
                    <a:bodyPr/>
                    <a:lstStyle/>
                    <a:p>
                      <a:pPr algn="just" fontAlgn="t"/>
                      <a:r>
                        <a:rPr lang="en-GB">
                          <a:solidFill>
                            <a:srgbClr val="333333"/>
                          </a:solidFill>
                          <a:latin typeface="inter-regular"/>
                        </a:rPr>
                        <a:t>It is used to read the byte of data from the input stream.</a:t>
                      </a:r>
                    </a:p>
                  </a:txBody>
                  <a:tcPr marL="76200" marR="76200" marT="76200" marB="76200"/>
                </a:tc>
                <a:extLst>
                  <a:ext uri="{0D108BD9-81ED-4DB2-BD59-A6C34878D82A}">
                    <a16:rowId xmlns:a16="http://schemas.microsoft.com/office/drawing/2014/main" xmlns="" val="10002"/>
                  </a:ext>
                </a:extLst>
              </a:tr>
              <a:tr h="490241">
                <a:tc>
                  <a:txBody>
                    <a:bodyPr/>
                    <a:lstStyle/>
                    <a:p>
                      <a:pPr algn="just" fontAlgn="t"/>
                      <a:r>
                        <a:rPr lang="en-US">
                          <a:solidFill>
                            <a:srgbClr val="333333"/>
                          </a:solidFill>
                          <a:latin typeface="inter-regular"/>
                        </a:rPr>
                        <a:t>int read(byte[] b)</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b.length</a:t>
                      </a:r>
                      <a:r>
                        <a:rPr lang="en-GB">
                          <a:solidFill>
                            <a:srgbClr val="333333"/>
                          </a:solidFill>
                          <a:latin typeface="inter-regular"/>
                        </a:rPr>
                        <a:t> bytes of data from the input stream.</a:t>
                      </a:r>
                    </a:p>
                  </a:txBody>
                  <a:tcPr marL="76200" marR="76200" marT="76200" marB="76200"/>
                </a:tc>
                <a:extLst>
                  <a:ext uri="{0D108BD9-81ED-4DB2-BD59-A6C34878D82A}">
                    <a16:rowId xmlns:a16="http://schemas.microsoft.com/office/drawing/2014/main" xmlns="" val="10003"/>
                  </a:ext>
                </a:extLst>
              </a:tr>
              <a:tr h="490241">
                <a:tc>
                  <a:txBody>
                    <a:bodyPr/>
                    <a:lstStyle/>
                    <a:p>
                      <a:pPr algn="just" fontAlgn="t"/>
                      <a:r>
                        <a:rPr lang="en-GB">
                          <a:solidFill>
                            <a:srgbClr val="333333"/>
                          </a:solidFill>
                          <a:latin typeface="inter-regular"/>
                        </a:rPr>
                        <a:t>int read(byte[] b, int off, int len)</a:t>
                      </a:r>
                    </a:p>
                  </a:txBody>
                  <a:tcPr marL="76200" marR="76200" marT="76200" marB="76200"/>
                </a:tc>
                <a:tc>
                  <a:txBody>
                    <a:bodyPr/>
                    <a:lstStyle/>
                    <a:p>
                      <a:pPr algn="just" fontAlgn="t"/>
                      <a:r>
                        <a:rPr lang="en-GB">
                          <a:solidFill>
                            <a:srgbClr val="333333"/>
                          </a:solidFill>
                          <a:latin typeface="inter-regular"/>
                        </a:rPr>
                        <a:t>It is used to read up to </a:t>
                      </a:r>
                      <a:r>
                        <a:rPr lang="en-GB" b="1">
                          <a:solidFill>
                            <a:srgbClr val="333333"/>
                          </a:solidFill>
                          <a:latin typeface="inter-bold"/>
                        </a:rPr>
                        <a:t>len</a:t>
                      </a:r>
                      <a:r>
                        <a:rPr lang="en-GB">
                          <a:solidFill>
                            <a:srgbClr val="333333"/>
                          </a:solidFill>
                          <a:latin typeface="inter-regular"/>
                        </a:rPr>
                        <a:t> bytes of data from the input stream.</a:t>
                      </a:r>
                    </a:p>
                  </a:txBody>
                  <a:tcPr marL="76200" marR="76200" marT="76200" marB="76200"/>
                </a:tc>
                <a:extLst>
                  <a:ext uri="{0D108BD9-81ED-4DB2-BD59-A6C34878D82A}">
                    <a16:rowId xmlns:a16="http://schemas.microsoft.com/office/drawing/2014/main" xmlns="" val="10004"/>
                  </a:ext>
                </a:extLst>
              </a:tr>
              <a:tr h="490241">
                <a:tc>
                  <a:txBody>
                    <a:bodyPr/>
                    <a:lstStyle/>
                    <a:p>
                      <a:pPr algn="just" fontAlgn="t"/>
                      <a:r>
                        <a:rPr lang="en-US">
                          <a:solidFill>
                            <a:srgbClr val="333333"/>
                          </a:solidFill>
                          <a:latin typeface="inter-regular"/>
                        </a:rPr>
                        <a:t>long skip(long x)</a:t>
                      </a:r>
                    </a:p>
                  </a:txBody>
                  <a:tcPr marL="76200" marR="76200" marT="76200" marB="76200"/>
                </a:tc>
                <a:tc>
                  <a:txBody>
                    <a:bodyPr/>
                    <a:lstStyle/>
                    <a:p>
                      <a:pPr algn="just" fontAlgn="t"/>
                      <a:r>
                        <a:rPr lang="en-GB">
                          <a:solidFill>
                            <a:srgbClr val="333333"/>
                          </a:solidFill>
                          <a:latin typeface="inter-regular"/>
                        </a:rPr>
                        <a:t>It is used to skip over and discards x bytes of data from the input stream.</a:t>
                      </a:r>
                    </a:p>
                  </a:txBody>
                  <a:tcPr marL="76200" marR="76200" marT="76200" marB="76200"/>
                </a:tc>
                <a:extLst>
                  <a:ext uri="{0D108BD9-81ED-4DB2-BD59-A6C34878D82A}">
                    <a16:rowId xmlns:a16="http://schemas.microsoft.com/office/drawing/2014/main" xmlns="" val="10005"/>
                  </a:ext>
                </a:extLst>
              </a:tr>
              <a:tr h="490241">
                <a:tc>
                  <a:txBody>
                    <a:bodyPr/>
                    <a:lstStyle/>
                    <a:p>
                      <a:pPr algn="just" fontAlgn="t"/>
                      <a:r>
                        <a:rPr lang="en-US">
                          <a:solidFill>
                            <a:srgbClr val="333333"/>
                          </a:solidFill>
                          <a:latin typeface="inter-regular"/>
                        </a:rPr>
                        <a:t>FileChannel getChannel()</a:t>
                      </a:r>
                    </a:p>
                  </a:txBody>
                  <a:tcPr marL="76200" marR="76200" marT="76200" marB="76200"/>
                </a:tc>
                <a:tc>
                  <a:txBody>
                    <a:bodyPr/>
                    <a:lstStyle/>
                    <a:p>
                      <a:pPr algn="just" fontAlgn="t"/>
                      <a:r>
                        <a:rPr lang="en-GB">
                          <a:solidFill>
                            <a:srgbClr val="333333"/>
                          </a:solidFill>
                          <a:latin typeface="inter-regular"/>
                        </a:rPr>
                        <a:t>It is used to return the unique FileChannel object associated with the file input stream.</a:t>
                      </a:r>
                    </a:p>
                  </a:txBody>
                  <a:tcPr marL="76200" marR="76200" marT="76200" marB="76200"/>
                </a:tc>
                <a:extLst>
                  <a:ext uri="{0D108BD9-81ED-4DB2-BD59-A6C34878D82A}">
                    <a16:rowId xmlns:a16="http://schemas.microsoft.com/office/drawing/2014/main" xmlns="" val="10006"/>
                  </a:ext>
                </a:extLst>
              </a:tr>
              <a:tr h="298408">
                <a:tc>
                  <a:txBody>
                    <a:bodyPr/>
                    <a:lstStyle/>
                    <a:p>
                      <a:pPr algn="just" fontAlgn="t"/>
                      <a:r>
                        <a:rPr lang="en-US">
                          <a:solidFill>
                            <a:srgbClr val="333333"/>
                          </a:solidFill>
                          <a:latin typeface="inter-regular"/>
                        </a:rPr>
                        <a:t>FileDescriptor getFD()</a:t>
                      </a:r>
                    </a:p>
                  </a:txBody>
                  <a:tcPr marL="76200" marR="76200" marT="76200" marB="76200"/>
                </a:tc>
                <a:tc>
                  <a:txBody>
                    <a:bodyPr/>
                    <a:lstStyle/>
                    <a:p>
                      <a:pPr algn="just" fontAlgn="t"/>
                      <a:r>
                        <a:rPr lang="en-GB">
                          <a:solidFill>
                            <a:srgbClr val="333333"/>
                          </a:solidFill>
                          <a:latin typeface="inter-regular"/>
                        </a:rPr>
                        <a:t>It is used to return the </a:t>
                      </a:r>
                      <a:r>
                        <a:rPr lang="en-GB" u="none" strike="noStrike">
                          <a:solidFill>
                            <a:srgbClr val="008000"/>
                          </a:solidFill>
                          <a:latin typeface="inter-regular"/>
                          <a:hlinkClick r:id="rId3"/>
                        </a:rPr>
                        <a:t>FileDescriptor</a:t>
                      </a:r>
                      <a:r>
                        <a:rPr lang="en-GB">
                          <a:solidFill>
                            <a:srgbClr val="333333"/>
                          </a:solidFill>
                          <a:latin typeface="inter-regular"/>
                        </a:rPr>
                        <a:t> object.</a:t>
                      </a:r>
                    </a:p>
                  </a:txBody>
                  <a:tcPr marL="76200" marR="76200" marT="76200" marB="76200"/>
                </a:tc>
                <a:extLst>
                  <a:ext uri="{0D108BD9-81ED-4DB2-BD59-A6C34878D82A}">
                    <a16:rowId xmlns:a16="http://schemas.microsoft.com/office/drawing/2014/main" xmlns="" val="10007"/>
                  </a:ext>
                </a:extLst>
              </a:tr>
              <a:tr h="682075">
                <a:tc>
                  <a:txBody>
                    <a:bodyPr/>
                    <a:lstStyle/>
                    <a:p>
                      <a:pPr algn="just" fontAlgn="t"/>
                      <a:r>
                        <a:rPr lang="en-US">
                          <a:solidFill>
                            <a:srgbClr val="333333"/>
                          </a:solidFill>
                          <a:latin typeface="inter-regular"/>
                        </a:rPr>
                        <a:t>protected void finalize()</a:t>
                      </a:r>
                    </a:p>
                  </a:txBody>
                  <a:tcPr marL="76200" marR="76200" marT="76200" marB="76200"/>
                </a:tc>
                <a:tc>
                  <a:txBody>
                    <a:bodyPr/>
                    <a:lstStyle/>
                    <a:p>
                      <a:pPr algn="just" fontAlgn="t"/>
                      <a:r>
                        <a:rPr lang="en-GB">
                          <a:solidFill>
                            <a:srgbClr val="333333"/>
                          </a:solidFill>
                          <a:latin typeface="inter-regular"/>
                        </a:rPr>
                        <a:t>It is used to ensure that the close method is call when there is no more reference to the file input stream.</a:t>
                      </a:r>
                    </a:p>
                  </a:txBody>
                  <a:tcPr marL="76200" marR="76200" marT="76200" marB="76200"/>
                </a:tc>
                <a:extLst>
                  <a:ext uri="{0D108BD9-81ED-4DB2-BD59-A6C34878D82A}">
                    <a16:rowId xmlns:a16="http://schemas.microsoft.com/office/drawing/2014/main" xmlns="" val="10008"/>
                  </a:ext>
                </a:extLst>
              </a:tr>
              <a:tr h="298408">
                <a:tc>
                  <a:txBody>
                    <a:bodyPr/>
                    <a:lstStyle/>
                    <a:p>
                      <a:pPr algn="just" fontAlgn="t"/>
                      <a:r>
                        <a:rPr lang="en-US">
                          <a:solidFill>
                            <a:srgbClr val="333333"/>
                          </a:solidFill>
                          <a:latin typeface="inter-regular"/>
                        </a:rPr>
                        <a:t>void close()</a:t>
                      </a:r>
                    </a:p>
                  </a:txBody>
                  <a:tcPr marL="76200" marR="76200" marT="76200" marB="76200"/>
                </a:tc>
                <a:tc>
                  <a:txBody>
                    <a:bodyPr/>
                    <a:lstStyle/>
                    <a:p>
                      <a:pPr algn="just" fontAlgn="t"/>
                      <a:r>
                        <a:rPr lang="en-GB" dirty="0">
                          <a:solidFill>
                            <a:srgbClr val="333333"/>
                          </a:solidFill>
                          <a:latin typeface="inter-regular"/>
                        </a:rPr>
                        <a:t>It is used to closes the </a:t>
                      </a:r>
                      <a:r>
                        <a:rPr lang="en-GB" u="none" strike="noStrike" dirty="0">
                          <a:solidFill>
                            <a:srgbClr val="008000"/>
                          </a:solidFill>
                          <a:latin typeface="inter-regular"/>
                          <a:hlinkClick r:id="rId4"/>
                        </a:rPr>
                        <a:t>stream</a:t>
                      </a:r>
                      <a:r>
                        <a:rPr lang="en-GB" dirty="0">
                          <a:solidFill>
                            <a:srgbClr val="333333"/>
                          </a:solidFill>
                          <a:latin typeface="inter-regular"/>
                        </a:rPr>
                        <a:t>.</a:t>
                      </a:r>
                    </a:p>
                  </a:txBody>
                  <a:tcPr marL="76200" marR="76200" marT="76200" marB="76200"/>
                </a:tc>
                <a:extLst>
                  <a:ext uri="{0D108BD9-81ED-4DB2-BD59-A6C34878D82A}">
                    <a16:rowId xmlns:a16="http://schemas.microsoft.com/office/drawing/2014/main" xmlns="" val="10009"/>
                  </a:ext>
                </a:extLst>
              </a:tr>
            </a:tbl>
          </a:graphicData>
        </a:graphic>
      </p:graphicFrame>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US" dirty="0"/>
              <a:t/>
            </a:r>
            <a:br>
              <a:rPr lang="en-US" dirty="0"/>
            </a:br>
            <a:r>
              <a:rPr lang="en-US" dirty="0"/>
              <a:t/>
            </a:r>
            <a:br>
              <a:rPr lang="en-US" dirty="0"/>
            </a:br>
            <a:r>
              <a:rPr lang="en-US" dirty="0"/>
              <a:t>Parameter Syntax</a:t>
            </a:r>
            <a:br>
              <a:rPr lang="en-US" dirty="0"/>
            </a:br>
            <a:r>
              <a:rPr lang="en-US" dirty="0"/>
              <a:t/>
            </a:r>
            <a:br>
              <a:rPr lang="en-US"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150</a:t>
            </a:fld>
            <a:endParaRPr lang="en-US" altLang="en-US"/>
          </a:p>
        </p:txBody>
      </p:sp>
      <p:sp>
        <p:nvSpPr>
          <p:cNvPr id="5" name="Content Placeholder 4"/>
          <p:cNvSpPr>
            <a:spLocks noGrp="1"/>
          </p:cNvSpPr>
          <p:nvPr>
            <p:ph idx="1"/>
          </p:nvPr>
        </p:nvSpPr>
        <p:spPr>
          <a:xfrm>
            <a:off x="838200" y="1357298"/>
            <a:ext cx="10515600" cy="4819665"/>
          </a:xfrm>
        </p:spPr>
        <p:txBody>
          <a:bodyPr/>
          <a:lstStyle/>
          <a:p>
            <a:r>
              <a:rPr lang="en-US" b="1" dirty="0"/>
              <a:t>No Parameter Syntax</a:t>
            </a:r>
            <a:endParaRPr lang="en-US" dirty="0"/>
          </a:p>
          <a:p>
            <a:pPr>
              <a:buNone/>
            </a:pPr>
            <a:r>
              <a:rPr lang="en-US" dirty="0"/>
              <a:t>() -&gt; {  </a:t>
            </a:r>
          </a:p>
          <a:p>
            <a:pPr>
              <a:buNone/>
            </a:pPr>
            <a:r>
              <a:rPr lang="en-US" dirty="0"/>
              <a:t>//Body of no parameter lambda  </a:t>
            </a:r>
          </a:p>
          <a:p>
            <a:pPr>
              <a:buNone/>
            </a:pPr>
            <a:r>
              <a:rPr lang="en-US" dirty="0"/>
              <a:t>}  </a:t>
            </a:r>
          </a:p>
          <a:p>
            <a:r>
              <a:rPr lang="en-US" b="1" dirty="0"/>
              <a:t>One Parameter Syntax</a:t>
            </a:r>
            <a:endParaRPr lang="en-US" dirty="0"/>
          </a:p>
          <a:p>
            <a:pPr>
              <a:buNone/>
            </a:pPr>
            <a:r>
              <a:rPr lang="en-US" dirty="0"/>
              <a:t>(p1) -&gt; {  </a:t>
            </a:r>
          </a:p>
          <a:p>
            <a:pPr>
              <a:buNone/>
            </a:pPr>
            <a:r>
              <a:rPr lang="en-US" dirty="0"/>
              <a:t>//Body of single parameter lambda  </a:t>
            </a:r>
          </a:p>
          <a:p>
            <a:pPr>
              <a:buNone/>
            </a:pPr>
            <a:r>
              <a:rPr lang="en-US" dirty="0"/>
              <a:t>}  </a:t>
            </a:r>
          </a:p>
          <a:p>
            <a:r>
              <a:rPr lang="en-US" b="1" dirty="0"/>
              <a:t>Two Parameter Syntax</a:t>
            </a:r>
            <a:endParaRPr lang="en-US" dirty="0"/>
          </a:p>
          <a:p>
            <a:pPr>
              <a:buNone/>
            </a:pPr>
            <a:r>
              <a:rPr lang="en-US" dirty="0"/>
              <a:t>(p1,p2) -&gt; {  </a:t>
            </a:r>
          </a:p>
          <a:p>
            <a:pPr>
              <a:buNone/>
            </a:pPr>
            <a:r>
              <a:rPr lang="en-US" dirty="0"/>
              <a:t>//Body of multiple parameter lambda  </a:t>
            </a:r>
          </a:p>
          <a:p>
            <a:pPr>
              <a:buNone/>
            </a:pPr>
            <a:r>
              <a:rPr lang="en-US" dirty="0"/>
              <a:t>}  </a:t>
            </a:r>
          </a:p>
          <a:p>
            <a:pPr>
              <a:buNone/>
            </a:pP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a:t/>
            </a:r>
            <a:br>
              <a:rPr lang="en-US" dirty="0"/>
            </a:br>
            <a:r>
              <a:rPr lang="en-US" dirty="0"/>
              <a:t/>
            </a:r>
            <a:br>
              <a:rPr lang="en-US" dirty="0"/>
            </a:br>
            <a:r>
              <a:rPr lang="en-US" dirty="0"/>
              <a:t>Without Lambda Expression</a:t>
            </a:r>
            <a:br>
              <a:rPr lang="en-US" dirty="0"/>
            </a:br>
            <a:r>
              <a:rPr lang="en-US" dirty="0"/>
              <a:t/>
            </a:r>
            <a:br>
              <a:rPr lang="en-US" dirty="0"/>
            </a:br>
            <a:r>
              <a:rPr lang="en-US" dirty="0"/>
              <a:t/>
            </a:r>
            <a:br>
              <a:rPr lang="en-US" dirty="0"/>
            </a:b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a:t> interface</a:t>
            </a:r>
            <a:r>
              <a:rPr lang="en-US" sz="2000" dirty="0"/>
              <a:t> </a:t>
            </a:r>
            <a:r>
              <a:rPr lang="en-US" sz="2000" dirty="0" err="1"/>
              <a:t>Drawable</a:t>
            </a: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draw();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LambdaExpressionExample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b="1" dirty="0" err="1"/>
              <a:t>int</a:t>
            </a:r>
            <a:r>
              <a:rPr lang="en-US" sz="2000" dirty="0"/>
              <a:t> width=10;  </a:t>
            </a:r>
          </a:p>
          <a:p>
            <a:pPr>
              <a:spcBef>
                <a:spcPts val="0"/>
              </a:spcBef>
              <a:buNone/>
            </a:pPr>
            <a:r>
              <a:rPr lang="en-US" sz="2000" dirty="0"/>
              <a:t>  </a:t>
            </a:r>
          </a:p>
          <a:p>
            <a:pPr>
              <a:spcBef>
                <a:spcPts val="0"/>
              </a:spcBef>
              <a:buNone/>
            </a:pPr>
            <a:r>
              <a:rPr lang="en-US" sz="2000" dirty="0"/>
              <a:t>        //without lambda, </a:t>
            </a:r>
            <a:r>
              <a:rPr lang="en-US" sz="2000" dirty="0" err="1"/>
              <a:t>Drawable</a:t>
            </a:r>
            <a:r>
              <a:rPr lang="en-US" sz="2000" dirty="0"/>
              <a:t> implementation using anonymous class  </a:t>
            </a:r>
          </a:p>
          <a:p>
            <a:pPr>
              <a:spcBef>
                <a:spcPts val="0"/>
              </a:spcBef>
              <a:buNone/>
            </a:pPr>
            <a:r>
              <a:rPr lang="en-US" sz="2000" dirty="0"/>
              <a:t>        </a:t>
            </a:r>
            <a:r>
              <a:rPr lang="en-US" sz="2000" dirty="0" err="1"/>
              <a:t>Drawable</a:t>
            </a:r>
            <a:r>
              <a:rPr lang="en-US" sz="2000" dirty="0"/>
              <a:t> d=</a:t>
            </a:r>
            <a:r>
              <a:rPr lang="en-US" sz="2000" b="1" dirty="0"/>
              <a:t>new</a:t>
            </a:r>
            <a:r>
              <a:rPr lang="en-US" sz="2000" dirty="0"/>
              <a:t> </a:t>
            </a:r>
            <a:r>
              <a:rPr lang="en-US" sz="2000" dirty="0" err="1"/>
              <a:t>Drawable</a:t>
            </a: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draw(){</a:t>
            </a:r>
            <a:r>
              <a:rPr lang="en-US" sz="2000" dirty="0" err="1"/>
              <a:t>System.out.println</a:t>
            </a:r>
            <a:r>
              <a:rPr lang="en-US" sz="2000" dirty="0"/>
              <a:t>("Drawing "+width);}  </a:t>
            </a:r>
          </a:p>
          <a:p>
            <a:pPr>
              <a:spcBef>
                <a:spcPts val="0"/>
              </a:spcBef>
              <a:buNone/>
            </a:pPr>
            <a:r>
              <a:rPr lang="en-US" sz="2000" dirty="0"/>
              <a:t>        };  </a:t>
            </a:r>
          </a:p>
          <a:p>
            <a:pPr>
              <a:spcBef>
                <a:spcPts val="0"/>
              </a:spcBef>
              <a:buNone/>
            </a:pPr>
            <a:r>
              <a:rPr lang="en-US" sz="2000" dirty="0"/>
              <a:t>        </a:t>
            </a:r>
            <a:r>
              <a:rPr lang="en-US" sz="2000" dirty="0" err="1"/>
              <a:t>d.draw</a:t>
            </a:r>
            <a:r>
              <a:rPr lang="en-US" sz="2000" dirty="0"/>
              <a:t>();  </a:t>
            </a:r>
          </a:p>
          <a:p>
            <a:pPr>
              <a:spcBef>
                <a:spcPts val="0"/>
              </a:spcBef>
              <a:buNone/>
            </a:pPr>
            <a:r>
              <a:rPr lang="en-US" sz="2000" dirty="0"/>
              <a:t>    }  </a:t>
            </a:r>
          </a:p>
          <a:p>
            <a:pPr>
              <a:spcBef>
                <a:spcPts val="0"/>
              </a:spcBef>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151</a:t>
            </a:fld>
            <a:endParaRPr lang="en-US" altLang="en-US"/>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Java Lambda Expression Example</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dirty="0"/>
              <a:t>@</a:t>
            </a:r>
            <a:r>
              <a:rPr lang="en-US" sz="2000" dirty="0" err="1"/>
              <a:t>FunctionalInterface</a:t>
            </a:r>
            <a:r>
              <a:rPr lang="en-US" sz="2000" dirty="0"/>
              <a:t>  //It is optional  </a:t>
            </a:r>
          </a:p>
          <a:p>
            <a:pPr>
              <a:spcBef>
                <a:spcPts val="0"/>
              </a:spcBef>
              <a:buNone/>
            </a:pPr>
            <a:r>
              <a:rPr lang="en-US" sz="2000" b="1" dirty="0"/>
              <a:t>interface</a:t>
            </a:r>
            <a:r>
              <a:rPr lang="en-US" sz="2000" dirty="0"/>
              <a:t> </a:t>
            </a:r>
            <a:r>
              <a:rPr lang="en-US" sz="2000" dirty="0" err="1"/>
              <a:t>Drawable</a:t>
            </a:r>
            <a:r>
              <a:rPr lang="en-US" sz="2000" dirty="0"/>
              <a:t>{  </a:t>
            </a:r>
          </a:p>
          <a:p>
            <a:pPr>
              <a:spcBef>
                <a:spcPts val="0"/>
              </a:spcBef>
              <a:buNone/>
            </a:pPr>
            <a:r>
              <a:rPr lang="en-US" sz="2000" dirty="0"/>
              <a:t>    </a:t>
            </a:r>
            <a:r>
              <a:rPr lang="en-US" sz="2000" b="1" dirty="0"/>
              <a:t>public</a:t>
            </a:r>
            <a:r>
              <a:rPr lang="en-US" sz="2000" dirty="0"/>
              <a:t> </a:t>
            </a:r>
            <a:r>
              <a:rPr lang="en-US" sz="2000" b="1" dirty="0"/>
              <a:t>void</a:t>
            </a:r>
            <a:r>
              <a:rPr lang="en-US" sz="2000" dirty="0"/>
              <a:t> draw();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LambdaExpressionExample2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b="1" dirty="0" err="1"/>
              <a:t>int</a:t>
            </a:r>
            <a:r>
              <a:rPr lang="en-US" sz="2000" dirty="0"/>
              <a:t> width=10;  </a:t>
            </a:r>
          </a:p>
          <a:p>
            <a:pPr>
              <a:spcBef>
                <a:spcPts val="0"/>
              </a:spcBef>
              <a:buNone/>
            </a:pPr>
            <a:r>
              <a:rPr lang="en-US" sz="2000" dirty="0"/>
              <a:t>          </a:t>
            </a:r>
          </a:p>
          <a:p>
            <a:pPr>
              <a:spcBef>
                <a:spcPts val="0"/>
              </a:spcBef>
              <a:buNone/>
            </a:pPr>
            <a:r>
              <a:rPr lang="en-US" sz="2000" dirty="0"/>
              <a:t>        //with lambda  </a:t>
            </a:r>
          </a:p>
          <a:p>
            <a:pPr>
              <a:spcBef>
                <a:spcPts val="0"/>
              </a:spcBef>
              <a:buNone/>
            </a:pPr>
            <a:r>
              <a:rPr lang="en-US" sz="2000" dirty="0"/>
              <a:t>        </a:t>
            </a:r>
            <a:r>
              <a:rPr lang="en-US" sz="2000" dirty="0" err="1"/>
              <a:t>Drawable</a:t>
            </a:r>
            <a:r>
              <a:rPr lang="en-US" sz="2000" dirty="0"/>
              <a:t> d2=()-&gt;{  </a:t>
            </a:r>
          </a:p>
          <a:p>
            <a:pPr>
              <a:spcBef>
                <a:spcPts val="0"/>
              </a:spcBef>
              <a:buNone/>
            </a:pPr>
            <a:r>
              <a:rPr lang="en-US" sz="2000" dirty="0"/>
              <a:t>            </a:t>
            </a:r>
            <a:r>
              <a:rPr lang="en-US" sz="2000" dirty="0" err="1"/>
              <a:t>System.out.println</a:t>
            </a:r>
            <a:r>
              <a:rPr lang="en-US" sz="2000" dirty="0"/>
              <a:t>("Drawing "+width);  </a:t>
            </a:r>
          </a:p>
          <a:p>
            <a:pPr>
              <a:spcBef>
                <a:spcPts val="0"/>
              </a:spcBef>
              <a:buNone/>
            </a:pPr>
            <a:r>
              <a:rPr lang="en-US" sz="2000" dirty="0"/>
              <a:t>        };  </a:t>
            </a:r>
          </a:p>
          <a:p>
            <a:pPr>
              <a:spcBef>
                <a:spcPts val="0"/>
              </a:spcBef>
              <a:buNone/>
            </a:pPr>
            <a:r>
              <a:rPr lang="en-US" sz="2000" dirty="0"/>
              <a:t>        d2.draw();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152</a:t>
            </a:fld>
            <a:endParaRPr lang="en-US" altLang="en-US"/>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
            </a:r>
            <a:br>
              <a:rPr lang="en-US" dirty="0"/>
            </a:br>
            <a:r>
              <a:rPr lang="en-US" dirty="0"/>
              <a:t/>
            </a:r>
            <a:br>
              <a:rPr lang="en-US" dirty="0"/>
            </a:br>
            <a:r>
              <a:rPr lang="en-US" dirty="0"/>
              <a:t>Java Lambda Expression Example: No Parameter</a:t>
            </a:r>
            <a:br>
              <a:rPr lang="en-US" dirty="0"/>
            </a:br>
            <a:r>
              <a:rPr lang="en-GB" dirty="0"/>
              <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153</a:t>
            </a:fld>
            <a:endParaRPr lang="en-US" altLang="en-US"/>
          </a:p>
        </p:txBody>
      </p:sp>
      <p:sp>
        <p:nvSpPr>
          <p:cNvPr id="6" name="Content Placeholder 5"/>
          <p:cNvSpPr>
            <a:spLocks noGrp="1"/>
          </p:cNvSpPr>
          <p:nvPr>
            <p:ph idx="1"/>
          </p:nvPr>
        </p:nvSpPr>
        <p:spPr>
          <a:xfrm>
            <a:off x="838200" y="1428736"/>
            <a:ext cx="10515600" cy="4748227"/>
          </a:xfrm>
        </p:spPr>
        <p:txBody>
          <a:bodyPr/>
          <a:lstStyle/>
          <a:p>
            <a:pPr>
              <a:spcBef>
                <a:spcPts val="0"/>
              </a:spcBef>
              <a:buNone/>
            </a:pPr>
            <a:r>
              <a:rPr lang="en-US" b="1" dirty="0"/>
              <a:t>interface</a:t>
            </a:r>
            <a:r>
              <a:rPr lang="en-US" dirty="0"/>
              <a:t> </a:t>
            </a:r>
            <a:r>
              <a:rPr lang="en-US" dirty="0" err="1"/>
              <a:t>Sayable</a:t>
            </a:r>
            <a:r>
              <a:rPr lang="en-US" dirty="0"/>
              <a:t>{  </a:t>
            </a:r>
          </a:p>
          <a:p>
            <a:pPr>
              <a:spcBef>
                <a:spcPts val="0"/>
              </a:spcBef>
              <a:buNone/>
            </a:pPr>
            <a:r>
              <a:rPr lang="en-US" dirty="0"/>
              <a:t>    </a:t>
            </a:r>
            <a:r>
              <a:rPr lang="en-US" b="1" dirty="0"/>
              <a:t>public</a:t>
            </a:r>
            <a:r>
              <a:rPr lang="en-US" dirty="0"/>
              <a:t> String say();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LambdaExpressionExample3{  </a:t>
            </a:r>
          </a:p>
          <a:p>
            <a:pPr>
              <a:spcBef>
                <a:spcPts val="0"/>
              </a:spcBef>
              <a:buNone/>
            </a:pP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r>
              <a:rPr lang="en-US" dirty="0" err="1"/>
              <a:t>Sayable</a:t>
            </a:r>
            <a:r>
              <a:rPr lang="en-US" dirty="0"/>
              <a:t> s=()-&gt;{  </a:t>
            </a:r>
          </a:p>
          <a:p>
            <a:pPr>
              <a:spcBef>
                <a:spcPts val="0"/>
              </a:spcBef>
              <a:buNone/>
            </a:pPr>
            <a:r>
              <a:rPr lang="en-US" dirty="0"/>
              <a:t>        </a:t>
            </a:r>
            <a:r>
              <a:rPr lang="en-US" b="1" dirty="0"/>
              <a:t>return</a:t>
            </a:r>
            <a:r>
              <a:rPr lang="en-US" dirty="0"/>
              <a:t> "I have nothing to say.";  </a:t>
            </a:r>
          </a:p>
          <a:p>
            <a:pPr>
              <a:spcBef>
                <a:spcPts val="0"/>
              </a:spcBef>
              <a:buNone/>
            </a:pPr>
            <a:r>
              <a:rPr lang="en-US" dirty="0"/>
              <a:t>    };  </a:t>
            </a:r>
          </a:p>
          <a:p>
            <a:pPr>
              <a:spcBef>
                <a:spcPts val="0"/>
              </a:spcBef>
              <a:buNone/>
            </a:pPr>
            <a:r>
              <a:rPr lang="en-US" dirty="0"/>
              <a:t>    </a:t>
            </a:r>
            <a:r>
              <a:rPr lang="en-US" dirty="0" err="1"/>
              <a:t>System.out.println</a:t>
            </a:r>
            <a:r>
              <a:rPr lang="en-US" dirty="0"/>
              <a:t>(</a:t>
            </a:r>
            <a:r>
              <a:rPr lang="en-US" dirty="0" err="1"/>
              <a:t>s.say</a:t>
            </a:r>
            <a:r>
              <a:rPr lang="en-US" dirty="0"/>
              <a:t>());  </a:t>
            </a:r>
          </a:p>
          <a:p>
            <a:pPr>
              <a:spcBef>
                <a:spcPts val="0"/>
              </a:spcBef>
              <a:buNone/>
            </a:pPr>
            <a:r>
              <a:rPr lang="en-US" dirty="0"/>
              <a:t>}  </a:t>
            </a:r>
          </a:p>
          <a:p>
            <a:pPr>
              <a:spcBef>
                <a:spcPts val="0"/>
              </a:spcBef>
              <a:buNone/>
            </a:pPr>
            <a:r>
              <a:rPr lang="en-US" dirty="0"/>
              <a:t>}  </a:t>
            </a:r>
          </a:p>
          <a:p>
            <a:pPr>
              <a:buNone/>
            </a:pP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Lambda Expression Example: Single Parameter</a:t>
            </a:r>
            <a:br>
              <a:rPr lang="en-US"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154</a:t>
            </a:fld>
            <a:endParaRPr lang="en-US" altLang="en-US"/>
          </a:p>
        </p:txBody>
      </p:sp>
      <p:sp>
        <p:nvSpPr>
          <p:cNvPr id="5" name="Content Placeholder 4"/>
          <p:cNvSpPr>
            <a:spLocks noGrp="1"/>
          </p:cNvSpPr>
          <p:nvPr>
            <p:ph idx="1"/>
          </p:nvPr>
        </p:nvSpPr>
        <p:spPr>
          <a:xfrm>
            <a:off x="838200" y="1285860"/>
            <a:ext cx="10515600" cy="4891103"/>
          </a:xfrm>
        </p:spPr>
        <p:txBody>
          <a:bodyPr/>
          <a:lstStyle/>
          <a:p>
            <a:pPr>
              <a:spcBef>
                <a:spcPts val="0"/>
              </a:spcBef>
              <a:buNone/>
            </a:pPr>
            <a:r>
              <a:rPr lang="en-US" sz="2000" b="1" dirty="0"/>
              <a:t>interface</a:t>
            </a:r>
            <a:r>
              <a:rPr lang="en-US" sz="2000" dirty="0"/>
              <a:t> </a:t>
            </a:r>
            <a:r>
              <a:rPr lang="en-US" sz="2000" dirty="0" err="1"/>
              <a:t>Sayable</a:t>
            </a:r>
            <a:r>
              <a:rPr lang="en-US" sz="2000" dirty="0"/>
              <a:t>{  </a:t>
            </a:r>
          </a:p>
          <a:p>
            <a:pPr>
              <a:spcBef>
                <a:spcPts val="0"/>
              </a:spcBef>
              <a:buNone/>
            </a:pPr>
            <a:r>
              <a:rPr lang="en-US" sz="2000" dirty="0"/>
              <a:t>    </a:t>
            </a:r>
            <a:r>
              <a:rPr lang="en-US" sz="2000" b="1" dirty="0"/>
              <a:t>public</a:t>
            </a:r>
            <a:r>
              <a:rPr lang="en-US" sz="2000" dirty="0"/>
              <a:t> String say(String name);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LambdaExpressionExample4{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 Lambda expression with single parameter.  </a:t>
            </a:r>
          </a:p>
          <a:p>
            <a:pPr>
              <a:spcBef>
                <a:spcPts val="0"/>
              </a:spcBef>
              <a:buNone/>
            </a:pPr>
            <a:r>
              <a:rPr lang="en-US" sz="2000" dirty="0"/>
              <a:t>        </a:t>
            </a:r>
            <a:r>
              <a:rPr lang="en-US" sz="2000" dirty="0" err="1"/>
              <a:t>Sayable</a:t>
            </a:r>
            <a:r>
              <a:rPr lang="en-US" sz="2000" dirty="0"/>
              <a:t> s1=(name)-&gt;{  </a:t>
            </a:r>
          </a:p>
          <a:p>
            <a:pPr>
              <a:spcBef>
                <a:spcPts val="0"/>
              </a:spcBef>
              <a:buNone/>
            </a:pPr>
            <a:r>
              <a:rPr lang="en-US" sz="2000" dirty="0"/>
              <a:t>            </a:t>
            </a:r>
            <a:r>
              <a:rPr lang="en-US" sz="2000" b="1" dirty="0"/>
              <a:t>return</a:t>
            </a:r>
            <a:r>
              <a:rPr lang="en-US" sz="2000" dirty="0"/>
              <a:t> "Hello, "+name;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(s1.say("</a:t>
            </a:r>
            <a:r>
              <a:rPr lang="en-US" sz="2000" dirty="0" err="1"/>
              <a:t>Sonoo</a:t>
            </a:r>
            <a:r>
              <a:rPr lang="en-US" sz="2000" dirty="0"/>
              <a:t>"));  </a:t>
            </a:r>
          </a:p>
          <a:p>
            <a:pPr>
              <a:spcBef>
                <a:spcPts val="0"/>
              </a:spcBef>
              <a:buNone/>
            </a:pPr>
            <a:r>
              <a:rPr lang="en-US" sz="2000" dirty="0"/>
              <a:t>          </a:t>
            </a:r>
          </a:p>
          <a:p>
            <a:pPr>
              <a:spcBef>
                <a:spcPts val="0"/>
              </a:spcBef>
              <a:buNone/>
            </a:pPr>
            <a:r>
              <a:rPr lang="en-US" sz="2000" dirty="0"/>
              <a:t>        // You can omit function parentheses    </a:t>
            </a:r>
          </a:p>
          <a:p>
            <a:pPr>
              <a:spcBef>
                <a:spcPts val="0"/>
              </a:spcBef>
              <a:buNone/>
            </a:pPr>
            <a:r>
              <a:rPr lang="en-US" sz="2000" dirty="0"/>
              <a:t>        </a:t>
            </a:r>
            <a:r>
              <a:rPr lang="en-US" sz="2000" dirty="0" err="1"/>
              <a:t>Sayable</a:t>
            </a:r>
            <a:r>
              <a:rPr lang="en-US" sz="2000" dirty="0"/>
              <a:t> s2= name -&gt;{  </a:t>
            </a:r>
          </a:p>
          <a:p>
            <a:pPr>
              <a:spcBef>
                <a:spcPts val="0"/>
              </a:spcBef>
              <a:buNone/>
            </a:pPr>
            <a:r>
              <a:rPr lang="en-US" sz="2000" dirty="0"/>
              <a:t>            </a:t>
            </a:r>
            <a:r>
              <a:rPr lang="en-US" sz="2000" b="1" dirty="0"/>
              <a:t>return</a:t>
            </a:r>
            <a:r>
              <a:rPr lang="en-US" sz="2000" dirty="0"/>
              <a:t> "Hello, "+name;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(s2.say("</a:t>
            </a:r>
            <a:r>
              <a:rPr lang="en-US" sz="2000" dirty="0" err="1"/>
              <a:t>Sonoo</a:t>
            </a:r>
            <a:r>
              <a:rPr lang="en-US" sz="2000" dirty="0"/>
              <a:t>"));  </a:t>
            </a:r>
          </a:p>
          <a:p>
            <a:pPr>
              <a:spcBef>
                <a:spcPts val="0"/>
              </a:spcBef>
              <a:buNone/>
            </a:pPr>
            <a:r>
              <a:rPr lang="en-US" sz="2000" dirty="0"/>
              <a:t>    }  </a:t>
            </a:r>
          </a:p>
          <a:p>
            <a:pPr>
              <a:spcBef>
                <a:spcPts val="0"/>
              </a:spcBef>
              <a:buNone/>
            </a:pPr>
            <a:r>
              <a:rPr lang="en-US" sz="2000" dirty="0"/>
              <a:t>}  </a:t>
            </a:r>
          </a:p>
          <a:p>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fr-FR" dirty="0"/>
              <a:t>Java Lambda Expression </a:t>
            </a:r>
            <a:r>
              <a:rPr lang="fr-FR" dirty="0" err="1"/>
              <a:t>Example</a:t>
            </a:r>
            <a:r>
              <a:rPr lang="fr-FR" dirty="0"/>
              <a:t>: Multiple </a:t>
            </a:r>
            <a:r>
              <a:rPr lang="fr-FR" dirty="0" err="1"/>
              <a:t>Parameters</a:t>
            </a:r>
            <a:endParaRPr lang="fr-FR"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r>
              <a:rPr lang="en-US" sz="1800" dirty="0"/>
              <a:t> </a:t>
            </a:r>
            <a:r>
              <a:rPr lang="en-US" sz="2000" b="1" dirty="0"/>
              <a:t> </a:t>
            </a:r>
            <a:endParaRPr lang="en-US" sz="2000" dirty="0"/>
          </a:p>
          <a:p>
            <a:pPr>
              <a:spcBef>
                <a:spcPts val="0"/>
              </a:spcBef>
              <a:spcAft>
                <a:spcPts val="0"/>
              </a:spcAft>
              <a:buNone/>
            </a:pPr>
            <a:r>
              <a:rPr lang="en-US" b="1" dirty="0"/>
              <a:t>interface</a:t>
            </a:r>
            <a:r>
              <a:rPr lang="en-US" dirty="0"/>
              <a:t> Addable{  </a:t>
            </a:r>
          </a:p>
          <a:p>
            <a:pPr>
              <a:spcBef>
                <a:spcPts val="0"/>
              </a:spcBef>
              <a:spcAft>
                <a:spcPts val="0"/>
              </a:spcAft>
              <a:buNone/>
            </a:pPr>
            <a:r>
              <a:rPr lang="en-US" dirty="0"/>
              <a:t>    </a:t>
            </a:r>
            <a:r>
              <a:rPr lang="en-US" b="1" dirty="0" err="1"/>
              <a:t>int</a:t>
            </a:r>
            <a:r>
              <a:rPr lang="en-US" dirty="0"/>
              <a:t> add(</a:t>
            </a:r>
            <a:r>
              <a:rPr lang="en-US" b="1" dirty="0" err="1"/>
              <a:t>int</a:t>
            </a:r>
            <a:r>
              <a:rPr lang="en-US" dirty="0"/>
              <a:t> </a:t>
            </a:r>
            <a:r>
              <a:rPr lang="en-US" dirty="0" err="1"/>
              <a:t>a,</a:t>
            </a:r>
            <a:r>
              <a:rPr lang="en-US" b="1" dirty="0" err="1"/>
              <a:t>int</a:t>
            </a:r>
            <a:r>
              <a:rPr lang="en-US" dirty="0"/>
              <a:t> b);  </a:t>
            </a:r>
          </a:p>
          <a:p>
            <a:pPr>
              <a:spcBef>
                <a:spcPts val="0"/>
              </a:spcBef>
              <a:spcAft>
                <a:spcPts val="0"/>
              </a:spcAft>
              <a:buNone/>
            </a:pPr>
            <a:r>
              <a:rPr lang="en-US" dirty="0"/>
              <a:t>}  </a:t>
            </a:r>
          </a:p>
          <a:p>
            <a:pPr>
              <a:spcBef>
                <a:spcPts val="0"/>
              </a:spcBef>
              <a:spcAft>
                <a:spcPts val="0"/>
              </a:spcAft>
              <a:buNone/>
            </a:pPr>
            <a:r>
              <a:rPr lang="en-US" dirty="0"/>
              <a:t>  </a:t>
            </a:r>
          </a:p>
          <a:p>
            <a:pPr>
              <a:spcBef>
                <a:spcPts val="0"/>
              </a:spcBef>
              <a:spcAft>
                <a:spcPts val="0"/>
              </a:spcAft>
              <a:buNone/>
            </a:pPr>
            <a:r>
              <a:rPr lang="en-US" b="1" dirty="0"/>
              <a:t>public</a:t>
            </a:r>
            <a:r>
              <a:rPr lang="en-US" dirty="0"/>
              <a:t> </a:t>
            </a:r>
            <a:r>
              <a:rPr lang="en-US" b="1" dirty="0"/>
              <a:t>class</a:t>
            </a:r>
            <a:r>
              <a:rPr lang="en-US" dirty="0"/>
              <a:t> LambdaExpressionExample5{  </a:t>
            </a:r>
          </a:p>
          <a:p>
            <a:pPr>
              <a:spcBef>
                <a:spcPts val="0"/>
              </a:spcBef>
              <a:spcAft>
                <a:spcPts val="0"/>
              </a:spcAft>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spcAft>
                <a:spcPts val="0"/>
              </a:spcAft>
              <a:buNone/>
            </a:pPr>
            <a:r>
              <a:rPr lang="en-US" dirty="0"/>
              <a:t>        // Multiple parameters in lambda expression  </a:t>
            </a:r>
          </a:p>
          <a:p>
            <a:pPr>
              <a:spcBef>
                <a:spcPts val="0"/>
              </a:spcBef>
              <a:spcAft>
                <a:spcPts val="0"/>
              </a:spcAft>
              <a:buNone/>
            </a:pPr>
            <a:r>
              <a:rPr lang="en-US" dirty="0"/>
              <a:t>        Addable ad1=(</a:t>
            </a:r>
            <a:r>
              <a:rPr lang="en-US" dirty="0" err="1"/>
              <a:t>a,b</a:t>
            </a:r>
            <a:r>
              <a:rPr lang="en-US" dirty="0"/>
              <a:t>)-&gt;(</a:t>
            </a:r>
            <a:r>
              <a:rPr lang="en-US" dirty="0" err="1"/>
              <a:t>a+b</a:t>
            </a:r>
            <a:r>
              <a:rPr lang="en-US" dirty="0"/>
              <a:t>);  </a:t>
            </a:r>
          </a:p>
          <a:p>
            <a:pPr>
              <a:spcBef>
                <a:spcPts val="0"/>
              </a:spcBef>
              <a:spcAft>
                <a:spcPts val="0"/>
              </a:spcAft>
              <a:buNone/>
            </a:pPr>
            <a:r>
              <a:rPr lang="en-US" dirty="0"/>
              <a:t>        </a:t>
            </a:r>
            <a:r>
              <a:rPr lang="en-US" dirty="0" err="1"/>
              <a:t>System.out.println</a:t>
            </a:r>
            <a:r>
              <a:rPr lang="en-US" dirty="0"/>
              <a:t>(ad1.add(10,20));            </a:t>
            </a:r>
          </a:p>
          <a:p>
            <a:pPr>
              <a:spcBef>
                <a:spcPts val="0"/>
              </a:spcBef>
              <a:spcAft>
                <a:spcPts val="0"/>
              </a:spcAft>
              <a:buNone/>
            </a:pPr>
            <a:r>
              <a:rPr lang="en-US" dirty="0"/>
              <a:t>        // Multiple parameters with data type in lambda expression  </a:t>
            </a:r>
          </a:p>
          <a:p>
            <a:pPr>
              <a:spcBef>
                <a:spcPts val="0"/>
              </a:spcBef>
              <a:spcAft>
                <a:spcPts val="0"/>
              </a:spcAft>
              <a:buNone/>
            </a:pPr>
            <a:r>
              <a:rPr lang="en-US" dirty="0"/>
              <a:t>        Addable ad2=(</a:t>
            </a:r>
            <a:r>
              <a:rPr lang="en-US" b="1" dirty="0" err="1"/>
              <a:t>int</a:t>
            </a:r>
            <a:r>
              <a:rPr lang="en-US" dirty="0"/>
              <a:t> </a:t>
            </a:r>
            <a:r>
              <a:rPr lang="en-US" dirty="0" err="1"/>
              <a:t>a,</a:t>
            </a:r>
            <a:r>
              <a:rPr lang="en-US" b="1" dirty="0" err="1"/>
              <a:t>int</a:t>
            </a:r>
            <a:r>
              <a:rPr lang="en-US" dirty="0"/>
              <a:t> b)-&gt;(</a:t>
            </a:r>
            <a:r>
              <a:rPr lang="en-US" dirty="0" err="1"/>
              <a:t>a+b</a:t>
            </a:r>
            <a:r>
              <a:rPr lang="en-US" dirty="0"/>
              <a:t>);  </a:t>
            </a:r>
          </a:p>
          <a:p>
            <a:pPr>
              <a:spcBef>
                <a:spcPts val="0"/>
              </a:spcBef>
              <a:spcAft>
                <a:spcPts val="0"/>
              </a:spcAft>
              <a:buNone/>
            </a:pPr>
            <a:r>
              <a:rPr lang="en-US" dirty="0"/>
              <a:t>        </a:t>
            </a:r>
            <a:r>
              <a:rPr lang="en-US" dirty="0" err="1"/>
              <a:t>System.out.println</a:t>
            </a:r>
            <a:r>
              <a:rPr lang="en-US" dirty="0"/>
              <a:t>(ad2.add(100,200));  </a:t>
            </a:r>
          </a:p>
          <a:p>
            <a:pPr>
              <a:spcBef>
                <a:spcPts val="0"/>
              </a:spcBef>
              <a:spcAft>
                <a:spcPts val="0"/>
              </a:spcAft>
              <a:buNone/>
            </a:pPr>
            <a:r>
              <a:rPr lang="en-US" dirty="0"/>
              <a:t>    }  </a:t>
            </a:r>
          </a:p>
          <a:p>
            <a:pPr>
              <a:spcBef>
                <a:spcPts val="0"/>
              </a:spcBef>
              <a:spcAft>
                <a:spcPts val="0"/>
              </a:spcAft>
              <a:buNone/>
            </a:pPr>
            <a:r>
              <a:rPr lang="en-US" dirty="0"/>
              <a:t>}  </a:t>
            </a:r>
          </a:p>
          <a:p>
            <a:pPr>
              <a:spcBef>
                <a:spcPts val="0"/>
              </a:spcBef>
              <a:spcAft>
                <a:spcPts val="0"/>
              </a:spcAft>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155</a:t>
            </a:fld>
            <a:endParaRPr lang="en-US" altLang="en-US"/>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4291"/>
            <a:ext cx="10515600" cy="1071569"/>
          </a:xfrm>
        </p:spPr>
        <p:txBody>
          <a:bodyPr/>
          <a:lstStyle/>
          <a:p>
            <a:r>
              <a:rPr lang="en-GB" dirty="0"/>
              <a:t/>
            </a:r>
            <a:br>
              <a:rPr lang="en-GB" dirty="0"/>
            </a:br>
            <a:r>
              <a:rPr lang="en-GB" dirty="0"/>
              <a:t/>
            </a:r>
            <a:br>
              <a:rPr lang="en-GB" dirty="0"/>
            </a:br>
            <a:r>
              <a:rPr lang="en-GB" dirty="0"/>
              <a:t/>
            </a:r>
            <a:br>
              <a:rPr lang="en-GB" dirty="0"/>
            </a:br>
            <a:r>
              <a:rPr lang="en-GB" dirty="0"/>
              <a:t>Java Lambda Expression Example: with or without return keyword</a:t>
            </a:r>
            <a:br>
              <a:rPr lang="en-GB" dirty="0"/>
            </a:br>
            <a:r>
              <a:rPr lang="en-US" dirty="0"/>
              <a:t/>
            </a:r>
            <a:br>
              <a:rPr lang="en-US" dirty="0"/>
            </a:br>
            <a:r>
              <a:rPr lang="en-GB" dirty="0"/>
              <a:t/>
            </a:r>
            <a:br>
              <a:rPr lang="en-GB" dirty="0"/>
            </a:br>
            <a:endParaRPr lang="en-US" dirty="0"/>
          </a:p>
        </p:txBody>
      </p:sp>
      <p:sp>
        <p:nvSpPr>
          <p:cNvPr id="3" name="Content Placeholder 2"/>
          <p:cNvSpPr>
            <a:spLocks noGrp="1"/>
          </p:cNvSpPr>
          <p:nvPr>
            <p:ph idx="1"/>
          </p:nvPr>
        </p:nvSpPr>
        <p:spPr>
          <a:xfrm>
            <a:off x="838200" y="1000108"/>
            <a:ext cx="10515600" cy="5176855"/>
          </a:xfrm>
        </p:spPr>
        <p:txBody>
          <a:bodyPr/>
          <a:lstStyle/>
          <a:p>
            <a:pPr>
              <a:spcBef>
                <a:spcPts val="0"/>
              </a:spcBef>
              <a:buNone/>
            </a:pPr>
            <a:endParaRPr lang="en-US" sz="1800" dirty="0"/>
          </a:p>
          <a:p>
            <a:pPr>
              <a:spcBef>
                <a:spcPts val="0"/>
              </a:spcBef>
              <a:buNone/>
            </a:pPr>
            <a:r>
              <a:rPr lang="en-US" b="1" dirty="0"/>
              <a:t>interface</a:t>
            </a:r>
            <a:r>
              <a:rPr lang="en-US" dirty="0"/>
              <a:t> Addable{  </a:t>
            </a:r>
          </a:p>
          <a:p>
            <a:pPr>
              <a:spcBef>
                <a:spcPts val="0"/>
              </a:spcBef>
              <a:buNone/>
            </a:pPr>
            <a:r>
              <a:rPr lang="en-US" dirty="0"/>
              <a:t>    </a:t>
            </a:r>
            <a:r>
              <a:rPr lang="en-US" b="1" dirty="0" err="1"/>
              <a:t>int</a:t>
            </a:r>
            <a:r>
              <a:rPr lang="en-US" dirty="0"/>
              <a:t> add(</a:t>
            </a:r>
            <a:r>
              <a:rPr lang="en-US" b="1" dirty="0" err="1"/>
              <a:t>int</a:t>
            </a:r>
            <a:r>
              <a:rPr lang="en-US" dirty="0"/>
              <a:t> </a:t>
            </a:r>
            <a:r>
              <a:rPr lang="en-US" dirty="0" err="1"/>
              <a:t>a,</a:t>
            </a:r>
            <a:r>
              <a:rPr lang="en-US" b="1" dirty="0" err="1"/>
              <a:t>int</a:t>
            </a:r>
            <a:r>
              <a:rPr lang="en-US" dirty="0"/>
              <a:t> b);  </a:t>
            </a:r>
          </a:p>
          <a:p>
            <a:pPr>
              <a:spcBef>
                <a:spcPts val="0"/>
              </a:spcBef>
              <a:buNone/>
            </a:pP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LambdaExpressionExample6 {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 Lambda expression without return keyword.  </a:t>
            </a:r>
          </a:p>
          <a:p>
            <a:pPr>
              <a:spcBef>
                <a:spcPts val="0"/>
              </a:spcBef>
              <a:buNone/>
            </a:pPr>
            <a:r>
              <a:rPr lang="en-US" dirty="0"/>
              <a:t>        Addable ad1=(</a:t>
            </a:r>
            <a:r>
              <a:rPr lang="en-US" dirty="0" err="1"/>
              <a:t>a,b</a:t>
            </a:r>
            <a:r>
              <a:rPr lang="en-US" dirty="0"/>
              <a:t>)-&gt;(</a:t>
            </a:r>
            <a:r>
              <a:rPr lang="en-US" dirty="0" err="1"/>
              <a:t>a+b</a:t>
            </a:r>
            <a:r>
              <a:rPr lang="en-US" dirty="0"/>
              <a:t>);  </a:t>
            </a:r>
          </a:p>
          <a:p>
            <a:pPr>
              <a:spcBef>
                <a:spcPts val="0"/>
              </a:spcBef>
              <a:buNone/>
            </a:pPr>
            <a:r>
              <a:rPr lang="en-US" dirty="0"/>
              <a:t>        </a:t>
            </a:r>
            <a:r>
              <a:rPr lang="en-US" dirty="0" err="1"/>
              <a:t>System.out.println</a:t>
            </a:r>
            <a:r>
              <a:rPr lang="en-US" dirty="0"/>
              <a:t>(ad1.add(10,20));  </a:t>
            </a:r>
          </a:p>
          <a:p>
            <a:pPr>
              <a:spcBef>
                <a:spcPts val="0"/>
              </a:spcBef>
              <a:buNone/>
            </a:pPr>
            <a:r>
              <a:rPr lang="en-US" dirty="0"/>
              <a:t>          </a:t>
            </a:r>
          </a:p>
          <a:p>
            <a:pPr>
              <a:spcBef>
                <a:spcPts val="0"/>
              </a:spcBef>
              <a:buNone/>
            </a:pPr>
            <a:r>
              <a:rPr lang="en-US" dirty="0"/>
              <a:t>        // Lambda expression with return keyword.    </a:t>
            </a:r>
          </a:p>
          <a:p>
            <a:pPr>
              <a:spcBef>
                <a:spcPts val="0"/>
              </a:spcBef>
              <a:buNone/>
            </a:pPr>
            <a:r>
              <a:rPr lang="en-US" dirty="0"/>
              <a:t>        Addable ad2=(</a:t>
            </a:r>
            <a:r>
              <a:rPr lang="en-US" b="1" dirty="0" err="1"/>
              <a:t>int</a:t>
            </a:r>
            <a:r>
              <a:rPr lang="en-US" dirty="0"/>
              <a:t> </a:t>
            </a:r>
            <a:r>
              <a:rPr lang="en-US" dirty="0" err="1"/>
              <a:t>a,</a:t>
            </a:r>
            <a:r>
              <a:rPr lang="en-US" b="1" dirty="0" err="1"/>
              <a:t>int</a:t>
            </a:r>
            <a:r>
              <a:rPr lang="en-US" dirty="0"/>
              <a:t> b)-&gt;{  </a:t>
            </a:r>
          </a:p>
          <a:p>
            <a:pPr>
              <a:spcBef>
                <a:spcPts val="0"/>
              </a:spcBef>
              <a:buNone/>
            </a:pPr>
            <a:r>
              <a:rPr lang="en-US" dirty="0"/>
              <a:t>                            </a:t>
            </a:r>
            <a:r>
              <a:rPr lang="en-US" b="1" dirty="0"/>
              <a:t>return</a:t>
            </a:r>
            <a:r>
              <a:rPr lang="en-US" dirty="0"/>
              <a:t> (</a:t>
            </a:r>
            <a:r>
              <a:rPr lang="en-US" dirty="0" err="1"/>
              <a:t>a+b</a:t>
            </a:r>
            <a:r>
              <a:rPr lang="en-US" dirty="0"/>
              <a:t>);   </a:t>
            </a:r>
          </a:p>
          <a:p>
            <a:pPr>
              <a:spcBef>
                <a:spcPts val="0"/>
              </a:spcBef>
              <a:buNone/>
            </a:pPr>
            <a:r>
              <a:rPr lang="en-US" dirty="0"/>
              <a:t>                            };  </a:t>
            </a:r>
          </a:p>
          <a:p>
            <a:pPr>
              <a:spcBef>
                <a:spcPts val="0"/>
              </a:spcBef>
              <a:buNone/>
            </a:pPr>
            <a:r>
              <a:rPr lang="en-US" dirty="0"/>
              <a:t>        </a:t>
            </a:r>
            <a:r>
              <a:rPr lang="en-US" dirty="0" err="1"/>
              <a:t>System.out.println</a:t>
            </a:r>
            <a:r>
              <a:rPr lang="en-US" dirty="0"/>
              <a:t>(ad2.add(100,200));  </a:t>
            </a:r>
          </a:p>
          <a:p>
            <a:pPr>
              <a:spcBef>
                <a:spcPts val="0"/>
              </a:spcBef>
              <a:buNone/>
            </a:pPr>
            <a:r>
              <a:rPr lang="en-US" dirty="0"/>
              <a:t>    }  </a:t>
            </a:r>
          </a:p>
          <a:p>
            <a:pPr>
              <a:spcBef>
                <a:spcPts val="0"/>
              </a:spcBef>
              <a:buNone/>
            </a:pPr>
            <a:r>
              <a:rPr lang="en-US" dirty="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156</a:t>
            </a:fld>
            <a:endParaRPr lang="en-US" altLang="en-US"/>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GB" dirty="0"/>
              <a:t/>
            </a:r>
            <a:br>
              <a:rPr lang="en-GB" dirty="0"/>
            </a:br>
            <a:r>
              <a:rPr lang="en-GB" dirty="0"/>
              <a:t/>
            </a:r>
            <a:br>
              <a:rPr lang="en-GB" dirty="0"/>
            </a:br>
            <a:r>
              <a:rPr lang="en-GB" dirty="0"/>
              <a:t>Java Lambda Expression Example: </a:t>
            </a:r>
            <a:r>
              <a:rPr lang="en-GB" dirty="0" err="1"/>
              <a:t>Foreach</a:t>
            </a:r>
            <a:r>
              <a:rPr lang="en-GB" dirty="0"/>
              <a:t> Loop</a:t>
            </a:r>
            <a:br>
              <a:rPr lang="en-GB" dirty="0"/>
            </a:br>
            <a:r>
              <a:rPr lang="en-US" dirty="0"/>
              <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GB" dirty="0"/>
              <a:t> </a:t>
            </a:r>
            <a:r>
              <a:rPr lang="en-US" b="1" dirty="0"/>
              <a:t>import</a:t>
            </a:r>
            <a:r>
              <a:rPr lang="en-US" dirty="0"/>
              <a:t> </a:t>
            </a:r>
            <a:r>
              <a:rPr lang="en-US" dirty="0" err="1"/>
              <a:t>java.util</a:t>
            </a:r>
            <a:r>
              <a:rPr lang="en-US" dirty="0"/>
              <a:t>.*;  </a:t>
            </a:r>
          </a:p>
          <a:p>
            <a:pPr>
              <a:spcBef>
                <a:spcPts val="0"/>
              </a:spcBef>
              <a:buNone/>
            </a:pPr>
            <a:r>
              <a:rPr lang="en-US" b="1" dirty="0"/>
              <a:t>public</a:t>
            </a:r>
            <a:r>
              <a:rPr lang="en-US" dirty="0"/>
              <a:t> </a:t>
            </a:r>
            <a:r>
              <a:rPr lang="en-US" b="1" dirty="0"/>
              <a:t>class</a:t>
            </a:r>
            <a:r>
              <a:rPr lang="en-US" dirty="0"/>
              <a:t> LambdaExpressionExample7{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List&lt;String&gt; list=</a:t>
            </a:r>
            <a:r>
              <a:rPr lang="en-US" b="1" dirty="0"/>
              <a:t>new</a:t>
            </a:r>
            <a:r>
              <a:rPr lang="en-US" dirty="0"/>
              <a:t> </a:t>
            </a:r>
            <a:r>
              <a:rPr lang="en-US" dirty="0" err="1"/>
              <a:t>ArrayList</a:t>
            </a:r>
            <a:r>
              <a:rPr lang="en-US" dirty="0"/>
              <a:t>&lt;String&gt;();  </a:t>
            </a:r>
          </a:p>
          <a:p>
            <a:pPr>
              <a:spcBef>
                <a:spcPts val="0"/>
              </a:spcBef>
              <a:buNone/>
            </a:pPr>
            <a:r>
              <a:rPr lang="en-US" dirty="0"/>
              <a:t>        </a:t>
            </a:r>
            <a:r>
              <a:rPr lang="en-US" dirty="0" err="1"/>
              <a:t>list.add</a:t>
            </a:r>
            <a:r>
              <a:rPr lang="en-US" dirty="0"/>
              <a:t>("</a:t>
            </a:r>
            <a:r>
              <a:rPr lang="en-US" dirty="0" err="1"/>
              <a:t>ankit</a:t>
            </a:r>
            <a:r>
              <a:rPr lang="en-US" dirty="0"/>
              <a:t>");  </a:t>
            </a:r>
          </a:p>
          <a:p>
            <a:pPr>
              <a:spcBef>
                <a:spcPts val="0"/>
              </a:spcBef>
              <a:buNone/>
            </a:pPr>
            <a:r>
              <a:rPr lang="en-US" dirty="0"/>
              <a:t>        </a:t>
            </a:r>
            <a:r>
              <a:rPr lang="en-US" dirty="0" err="1"/>
              <a:t>list.add</a:t>
            </a:r>
            <a:r>
              <a:rPr lang="en-US" dirty="0"/>
              <a:t>("</a:t>
            </a:r>
            <a:r>
              <a:rPr lang="en-US" dirty="0" err="1"/>
              <a:t>mayank</a:t>
            </a:r>
            <a:r>
              <a:rPr lang="en-US" dirty="0"/>
              <a:t>");  </a:t>
            </a:r>
          </a:p>
          <a:p>
            <a:pPr>
              <a:spcBef>
                <a:spcPts val="0"/>
              </a:spcBef>
              <a:buNone/>
            </a:pPr>
            <a:r>
              <a:rPr lang="en-US" dirty="0"/>
              <a:t>        </a:t>
            </a:r>
            <a:r>
              <a:rPr lang="en-US" dirty="0" err="1"/>
              <a:t>list.add</a:t>
            </a:r>
            <a:r>
              <a:rPr lang="en-US" dirty="0"/>
              <a:t>("</a:t>
            </a:r>
            <a:r>
              <a:rPr lang="en-US" dirty="0" err="1"/>
              <a:t>irfan</a:t>
            </a:r>
            <a:r>
              <a:rPr lang="en-US" dirty="0"/>
              <a:t>");  </a:t>
            </a:r>
          </a:p>
          <a:p>
            <a:pPr>
              <a:spcBef>
                <a:spcPts val="0"/>
              </a:spcBef>
              <a:buNone/>
            </a:pPr>
            <a:r>
              <a:rPr lang="en-US" dirty="0"/>
              <a:t>        </a:t>
            </a:r>
            <a:r>
              <a:rPr lang="en-US" dirty="0" err="1"/>
              <a:t>list.add</a:t>
            </a:r>
            <a:r>
              <a:rPr lang="en-US" dirty="0"/>
              <a:t>("jai");  </a:t>
            </a:r>
          </a:p>
          <a:p>
            <a:pPr>
              <a:spcBef>
                <a:spcPts val="0"/>
              </a:spcBef>
              <a:buNone/>
            </a:pPr>
            <a:r>
              <a:rPr lang="en-US" dirty="0"/>
              <a:t>          </a:t>
            </a:r>
          </a:p>
          <a:p>
            <a:pPr>
              <a:spcBef>
                <a:spcPts val="0"/>
              </a:spcBef>
              <a:buNone/>
            </a:pPr>
            <a:r>
              <a:rPr lang="en-US" dirty="0"/>
              <a:t>        </a:t>
            </a:r>
            <a:r>
              <a:rPr lang="en-US" dirty="0" err="1"/>
              <a:t>list.forEach</a:t>
            </a:r>
            <a:r>
              <a:rPr lang="en-US" dirty="0"/>
              <a:t>(  </a:t>
            </a:r>
          </a:p>
          <a:p>
            <a:pPr>
              <a:spcBef>
                <a:spcPts val="0"/>
              </a:spcBef>
              <a:buNone/>
            </a:pPr>
            <a:r>
              <a:rPr lang="en-US" dirty="0"/>
              <a:t>            (n)-&gt;</a:t>
            </a:r>
            <a:r>
              <a:rPr lang="en-US" dirty="0" err="1"/>
              <a:t>System.out.println</a:t>
            </a:r>
            <a:r>
              <a:rPr lang="en-US" dirty="0"/>
              <a:t>(n)  </a:t>
            </a:r>
          </a:p>
          <a:p>
            <a:pPr>
              <a:spcBef>
                <a:spcPts val="0"/>
              </a:spcBef>
              <a:buNone/>
            </a:pPr>
            <a:r>
              <a:rPr lang="en-US" dirty="0"/>
              <a:t>        );  </a:t>
            </a:r>
          </a:p>
          <a:p>
            <a:pPr>
              <a:spcBef>
                <a:spcPts val="0"/>
              </a:spcBef>
              <a:buNone/>
            </a:pPr>
            <a:r>
              <a:rPr lang="en-US" dirty="0"/>
              <a:t>    }  </a:t>
            </a:r>
          </a:p>
          <a:p>
            <a:pPr>
              <a:spcBef>
                <a:spcPts val="0"/>
              </a:spcBef>
              <a:buNone/>
            </a:pPr>
            <a:r>
              <a:rPr lang="en-US"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157</a:t>
            </a:fld>
            <a:endParaRPr lang="en-US" altLang="en-US"/>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fr-FR" dirty="0"/>
              <a:t>Java Lambda Expression </a:t>
            </a:r>
            <a:r>
              <a:rPr lang="fr-FR" dirty="0" err="1"/>
              <a:t>Example</a:t>
            </a:r>
            <a:r>
              <a:rPr lang="fr-FR" dirty="0"/>
              <a:t>: Multiple </a:t>
            </a:r>
            <a:r>
              <a:rPr lang="fr-FR" dirty="0" err="1"/>
              <a:t>Statements</a:t>
            </a:r>
            <a:endParaRPr lang="fr-FR"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dirty="0"/>
              <a:t> </a:t>
            </a:r>
            <a:r>
              <a:rPr lang="en-US" sz="2000" b="1" dirty="0"/>
              <a:t> </a:t>
            </a:r>
            <a:r>
              <a:rPr lang="en-US" dirty="0"/>
              <a:t>@</a:t>
            </a:r>
            <a:r>
              <a:rPr lang="en-US" dirty="0" err="1"/>
              <a:t>FunctionalInterface</a:t>
            </a:r>
            <a:r>
              <a:rPr lang="en-US" dirty="0"/>
              <a:t>  </a:t>
            </a:r>
          </a:p>
          <a:p>
            <a:pPr>
              <a:spcBef>
                <a:spcPts val="0"/>
              </a:spcBef>
              <a:buNone/>
            </a:pPr>
            <a:r>
              <a:rPr lang="en-US" b="1" dirty="0"/>
              <a:t>interface</a:t>
            </a:r>
            <a:r>
              <a:rPr lang="en-US" dirty="0"/>
              <a:t> </a:t>
            </a:r>
            <a:r>
              <a:rPr lang="en-US" dirty="0" err="1"/>
              <a:t>Sayable</a:t>
            </a:r>
            <a:r>
              <a:rPr lang="en-US" dirty="0"/>
              <a:t>{  </a:t>
            </a:r>
          </a:p>
          <a:p>
            <a:pPr>
              <a:spcBef>
                <a:spcPts val="0"/>
              </a:spcBef>
              <a:buNone/>
            </a:pPr>
            <a:r>
              <a:rPr lang="en-US" dirty="0"/>
              <a:t>    String say(String message);  </a:t>
            </a:r>
          </a:p>
          <a:p>
            <a:pPr>
              <a:spcBef>
                <a:spcPts val="0"/>
              </a:spcBef>
              <a:buNone/>
            </a:pPr>
            <a:r>
              <a:rPr lang="en-US" dirty="0"/>
              <a:t>}  </a:t>
            </a:r>
          </a:p>
          <a:p>
            <a:pPr>
              <a:spcBef>
                <a:spcPts val="0"/>
              </a:spcBef>
              <a:buNone/>
            </a:pPr>
            <a:r>
              <a:rPr lang="en-US" dirty="0"/>
              <a:t>  </a:t>
            </a:r>
          </a:p>
          <a:p>
            <a:pPr>
              <a:spcBef>
                <a:spcPts val="0"/>
              </a:spcBef>
              <a:buNone/>
            </a:pPr>
            <a:r>
              <a:rPr lang="en-US" b="1" dirty="0"/>
              <a:t>public</a:t>
            </a:r>
            <a:r>
              <a:rPr lang="en-US" dirty="0"/>
              <a:t> </a:t>
            </a:r>
            <a:r>
              <a:rPr lang="en-US" b="1" dirty="0"/>
              <a:t>class</a:t>
            </a:r>
            <a:r>
              <a:rPr lang="en-US" dirty="0"/>
              <a:t> LambdaExpressionExample8{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  </a:t>
            </a:r>
          </a:p>
          <a:p>
            <a:pPr>
              <a:spcBef>
                <a:spcPts val="0"/>
              </a:spcBef>
              <a:buNone/>
            </a:pPr>
            <a:r>
              <a:rPr lang="en-US" dirty="0"/>
              <a:t>      </a:t>
            </a:r>
          </a:p>
          <a:p>
            <a:pPr>
              <a:spcBef>
                <a:spcPts val="0"/>
              </a:spcBef>
              <a:buNone/>
            </a:pPr>
            <a:r>
              <a:rPr lang="en-US" dirty="0"/>
              <a:t>        // You can pass multiple statements in lambda expression  </a:t>
            </a:r>
          </a:p>
          <a:p>
            <a:pPr>
              <a:spcBef>
                <a:spcPts val="0"/>
              </a:spcBef>
              <a:buNone/>
            </a:pPr>
            <a:r>
              <a:rPr lang="en-US" dirty="0"/>
              <a:t>        </a:t>
            </a:r>
            <a:r>
              <a:rPr lang="en-US" dirty="0" err="1"/>
              <a:t>Sayable</a:t>
            </a:r>
            <a:r>
              <a:rPr lang="en-US" dirty="0"/>
              <a:t> person = (message)-&gt; {  </a:t>
            </a:r>
          </a:p>
          <a:p>
            <a:pPr>
              <a:spcBef>
                <a:spcPts val="0"/>
              </a:spcBef>
              <a:buNone/>
            </a:pPr>
            <a:r>
              <a:rPr lang="en-US" dirty="0"/>
              <a:t>            String str1 = "I would like to say, ";  </a:t>
            </a:r>
          </a:p>
          <a:p>
            <a:pPr>
              <a:spcBef>
                <a:spcPts val="0"/>
              </a:spcBef>
              <a:buNone/>
            </a:pPr>
            <a:r>
              <a:rPr lang="en-US" dirty="0"/>
              <a:t>            String str2 = str1 + message;   </a:t>
            </a:r>
          </a:p>
          <a:p>
            <a:pPr>
              <a:spcBef>
                <a:spcPts val="0"/>
              </a:spcBef>
              <a:buNone/>
            </a:pPr>
            <a:r>
              <a:rPr lang="en-US" dirty="0"/>
              <a:t>            </a:t>
            </a:r>
            <a:r>
              <a:rPr lang="en-US" b="1" dirty="0"/>
              <a:t>return</a:t>
            </a:r>
            <a:r>
              <a:rPr lang="en-US" dirty="0"/>
              <a:t> str2;  </a:t>
            </a:r>
          </a:p>
          <a:p>
            <a:pPr>
              <a:spcBef>
                <a:spcPts val="0"/>
              </a:spcBef>
              <a:buNone/>
            </a:pPr>
            <a:r>
              <a:rPr lang="en-US" dirty="0"/>
              <a:t>        };  </a:t>
            </a:r>
          </a:p>
          <a:p>
            <a:pPr>
              <a:spcBef>
                <a:spcPts val="0"/>
              </a:spcBef>
              <a:buNone/>
            </a:pPr>
            <a:r>
              <a:rPr lang="en-US" dirty="0"/>
              <a:t>            </a:t>
            </a:r>
            <a:r>
              <a:rPr lang="en-US" dirty="0" err="1"/>
              <a:t>System.out.println</a:t>
            </a:r>
            <a:r>
              <a:rPr lang="en-US" dirty="0"/>
              <a:t>(</a:t>
            </a:r>
            <a:r>
              <a:rPr lang="en-US" dirty="0" err="1"/>
              <a:t>person.say</a:t>
            </a:r>
            <a:r>
              <a:rPr lang="en-US" dirty="0"/>
              <a:t>("time is precious."));  </a:t>
            </a:r>
          </a:p>
          <a:p>
            <a:pPr>
              <a:spcBef>
                <a:spcPts val="0"/>
              </a:spcBef>
              <a:buNone/>
            </a:pPr>
            <a:r>
              <a:rPr lang="en-US" dirty="0"/>
              <a:t>    }  </a:t>
            </a:r>
          </a:p>
          <a:p>
            <a:pPr>
              <a:spcBef>
                <a:spcPts val="0"/>
              </a:spcBef>
              <a:buNone/>
            </a:pPr>
            <a:r>
              <a:rPr lang="en-US" dirty="0"/>
              <a:t>}  </a:t>
            </a:r>
          </a:p>
          <a:p>
            <a:pPr>
              <a:spcBef>
                <a:spcPts val="0"/>
              </a:spcBef>
              <a:buNone/>
            </a:pP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158</a:t>
            </a:fld>
            <a:endParaRPr lang="en-US" altLang="en-US"/>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t>
            </a:r>
            <a:br>
              <a:rPr lang="en-GB" dirty="0"/>
            </a:br>
            <a:r>
              <a:rPr lang="en-GB" dirty="0"/>
              <a:t/>
            </a:r>
            <a:br>
              <a:rPr lang="en-GB" dirty="0"/>
            </a:br>
            <a:r>
              <a:rPr lang="en-GB" dirty="0"/>
              <a:t>Java Lambda Expression Example: Creating Thread</a:t>
            </a:r>
            <a:br>
              <a:rPr lang="en-GB" dirty="0"/>
            </a:br>
            <a:r>
              <a:rPr lang="en-GB" dirty="0"/>
              <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endParaRPr lang="en-US" sz="1600" dirty="0"/>
          </a:p>
          <a:p>
            <a:pPr>
              <a:spcBef>
                <a:spcPts val="0"/>
              </a:spcBef>
              <a:buNone/>
            </a:pPr>
            <a:r>
              <a:rPr lang="en-US" sz="1800" b="1" dirty="0"/>
              <a:t>public</a:t>
            </a:r>
            <a:r>
              <a:rPr lang="en-US" sz="1800" dirty="0"/>
              <a:t> </a:t>
            </a:r>
            <a:r>
              <a:rPr lang="en-US" sz="1800" b="1" dirty="0"/>
              <a:t>class</a:t>
            </a:r>
            <a:r>
              <a:rPr lang="en-US" sz="1800" dirty="0"/>
              <a:t> LambdaExpressionExample9{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  </a:t>
            </a:r>
          </a:p>
          <a:p>
            <a:pPr>
              <a:spcBef>
                <a:spcPts val="0"/>
              </a:spcBef>
              <a:buNone/>
            </a:pPr>
            <a:r>
              <a:rPr lang="en-US" sz="1800" dirty="0"/>
              <a:t>      </a:t>
            </a:r>
          </a:p>
          <a:p>
            <a:pPr>
              <a:spcBef>
                <a:spcPts val="0"/>
              </a:spcBef>
              <a:buNone/>
            </a:pPr>
            <a:r>
              <a:rPr lang="en-US" sz="1800" dirty="0"/>
              <a:t>        //Thread Example without lambda  </a:t>
            </a:r>
          </a:p>
          <a:p>
            <a:pPr>
              <a:spcBef>
                <a:spcPts val="0"/>
              </a:spcBef>
              <a:buNone/>
            </a:pPr>
            <a:r>
              <a:rPr lang="en-US" sz="1800" dirty="0"/>
              <a:t>        </a:t>
            </a:r>
            <a:r>
              <a:rPr lang="en-US" sz="1800" dirty="0" err="1"/>
              <a:t>Runnable</a:t>
            </a:r>
            <a:r>
              <a:rPr lang="en-US" sz="1800" dirty="0"/>
              <a:t> r1=</a:t>
            </a:r>
            <a:r>
              <a:rPr lang="en-US" sz="1800" b="1" dirty="0"/>
              <a:t>new</a:t>
            </a:r>
            <a:r>
              <a:rPr lang="en-US" sz="1800" dirty="0"/>
              <a:t> </a:t>
            </a:r>
            <a:r>
              <a:rPr lang="en-US" sz="1800" dirty="0" err="1"/>
              <a:t>Runnable</a:t>
            </a:r>
            <a:r>
              <a:rPr lang="en-US" sz="1800" dirty="0"/>
              <a:t>(){  </a:t>
            </a:r>
          </a:p>
          <a:p>
            <a:pPr>
              <a:spcBef>
                <a:spcPts val="0"/>
              </a:spcBef>
              <a:buNone/>
            </a:pPr>
            <a:r>
              <a:rPr lang="en-US" sz="1800" dirty="0"/>
              <a:t>            </a:t>
            </a:r>
            <a:r>
              <a:rPr lang="en-US" sz="1800" b="1" dirty="0"/>
              <a:t>public</a:t>
            </a:r>
            <a:r>
              <a:rPr lang="en-US" sz="1800" dirty="0"/>
              <a:t> </a:t>
            </a:r>
            <a:r>
              <a:rPr lang="en-US" sz="1800" b="1" dirty="0"/>
              <a:t>void</a:t>
            </a:r>
            <a:r>
              <a:rPr lang="en-US" sz="1800" dirty="0"/>
              <a:t> run(){  </a:t>
            </a:r>
          </a:p>
          <a:p>
            <a:pPr>
              <a:spcBef>
                <a:spcPts val="0"/>
              </a:spcBef>
              <a:buNone/>
            </a:pPr>
            <a:r>
              <a:rPr lang="en-US" sz="1800" dirty="0"/>
              <a:t>                </a:t>
            </a:r>
            <a:r>
              <a:rPr lang="en-US" sz="1800" dirty="0" err="1"/>
              <a:t>System.out.println</a:t>
            </a:r>
            <a:r>
              <a:rPr lang="en-US" sz="1800" dirty="0"/>
              <a:t>("Thread1 is running...");  </a:t>
            </a:r>
          </a:p>
          <a:p>
            <a:pPr>
              <a:spcBef>
                <a:spcPts val="0"/>
              </a:spcBef>
              <a:buNone/>
            </a:pPr>
            <a:r>
              <a:rPr lang="en-US" sz="1800" dirty="0"/>
              <a:t>            }  </a:t>
            </a:r>
          </a:p>
          <a:p>
            <a:pPr>
              <a:spcBef>
                <a:spcPts val="0"/>
              </a:spcBef>
              <a:buNone/>
            </a:pPr>
            <a:r>
              <a:rPr lang="en-US" sz="1800" dirty="0"/>
              <a:t>        };  </a:t>
            </a:r>
          </a:p>
          <a:p>
            <a:pPr>
              <a:spcBef>
                <a:spcPts val="0"/>
              </a:spcBef>
              <a:buNone/>
            </a:pPr>
            <a:r>
              <a:rPr lang="en-US" sz="1800" dirty="0"/>
              <a:t>        Thread t1=</a:t>
            </a:r>
            <a:r>
              <a:rPr lang="en-US" sz="1800" b="1" dirty="0"/>
              <a:t>new</a:t>
            </a:r>
            <a:r>
              <a:rPr lang="en-US" sz="1800" dirty="0"/>
              <a:t> Thread(r1);  </a:t>
            </a:r>
          </a:p>
          <a:p>
            <a:pPr>
              <a:spcBef>
                <a:spcPts val="0"/>
              </a:spcBef>
              <a:buNone/>
            </a:pPr>
            <a:r>
              <a:rPr lang="en-US" sz="1800" dirty="0"/>
              <a:t>        t1.start();  </a:t>
            </a:r>
          </a:p>
          <a:p>
            <a:pPr>
              <a:spcBef>
                <a:spcPts val="0"/>
              </a:spcBef>
              <a:buNone/>
            </a:pPr>
            <a:r>
              <a:rPr lang="en-US" sz="1800" dirty="0"/>
              <a:t>        //Thread Example with lambda  </a:t>
            </a:r>
          </a:p>
          <a:p>
            <a:pPr>
              <a:spcBef>
                <a:spcPts val="0"/>
              </a:spcBef>
              <a:buNone/>
            </a:pPr>
            <a:r>
              <a:rPr lang="en-US" sz="1800" dirty="0"/>
              <a:t>        </a:t>
            </a:r>
            <a:r>
              <a:rPr lang="en-US" sz="1800" dirty="0" err="1"/>
              <a:t>Runnable</a:t>
            </a:r>
            <a:r>
              <a:rPr lang="en-US" sz="1800" dirty="0"/>
              <a:t> r2=()-&gt;{  </a:t>
            </a:r>
          </a:p>
          <a:p>
            <a:pPr>
              <a:spcBef>
                <a:spcPts val="0"/>
              </a:spcBef>
              <a:buNone/>
            </a:pPr>
            <a:r>
              <a:rPr lang="en-US" sz="1800" dirty="0"/>
              <a:t>                </a:t>
            </a:r>
            <a:r>
              <a:rPr lang="en-US" sz="1800" dirty="0" err="1"/>
              <a:t>System.out.println</a:t>
            </a:r>
            <a:r>
              <a:rPr lang="en-US" sz="1800" dirty="0"/>
              <a:t>("Thread2 is running...");  </a:t>
            </a:r>
          </a:p>
          <a:p>
            <a:pPr>
              <a:spcBef>
                <a:spcPts val="0"/>
              </a:spcBef>
              <a:buNone/>
            </a:pPr>
            <a:r>
              <a:rPr lang="en-US" sz="1800" dirty="0"/>
              <a:t>        };  </a:t>
            </a:r>
          </a:p>
          <a:p>
            <a:pPr>
              <a:spcBef>
                <a:spcPts val="0"/>
              </a:spcBef>
              <a:buNone/>
            </a:pPr>
            <a:r>
              <a:rPr lang="en-US" sz="1800" dirty="0"/>
              <a:t>        Thread t2=</a:t>
            </a:r>
            <a:r>
              <a:rPr lang="en-US" sz="1800" b="1" dirty="0"/>
              <a:t>new</a:t>
            </a:r>
            <a:r>
              <a:rPr lang="en-US" sz="1800" dirty="0"/>
              <a:t> Thread(r2);  </a:t>
            </a:r>
          </a:p>
          <a:p>
            <a:pPr>
              <a:spcBef>
                <a:spcPts val="0"/>
              </a:spcBef>
              <a:buNone/>
            </a:pPr>
            <a:r>
              <a:rPr lang="en-US" sz="1800" dirty="0"/>
              <a:t>        t2.start();  </a:t>
            </a:r>
          </a:p>
          <a:p>
            <a:pPr>
              <a:spcBef>
                <a:spcPts val="0"/>
              </a:spcBef>
              <a:buNone/>
            </a:pPr>
            <a:r>
              <a:rPr lang="en-US" sz="1800" dirty="0"/>
              <a:t>    }  </a:t>
            </a:r>
          </a:p>
          <a:p>
            <a:pPr>
              <a:spcBef>
                <a:spcPts val="0"/>
              </a:spcBef>
              <a:buNone/>
            </a:pPr>
            <a:r>
              <a:rPr lang="en-US" sz="1800" dirty="0"/>
              <a:t>}  </a:t>
            </a:r>
          </a:p>
          <a:p>
            <a:pPr>
              <a:spcBef>
                <a:spcPts val="0"/>
              </a:spcBef>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159</a:t>
            </a:fld>
            <a:endParaRPr lang="en-US"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r>
              <a:rPr lang="en-GB" dirty="0"/>
              <a:t>Refer EXP1</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a:t>
            </a:fld>
            <a:endParaRPr lang="en-US" altLang="en-US"/>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r>
              <a:rPr lang="en-US" dirty="0"/>
              <a:t/>
            </a:r>
            <a:br>
              <a:rPr lang="en-US" dirty="0"/>
            </a:br>
            <a:r>
              <a:rPr lang="en-US" dirty="0"/>
              <a:t/>
            </a:r>
            <a:br>
              <a:rPr lang="en-US" dirty="0"/>
            </a:br>
            <a:r>
              <a:rPr lang="en-US" dirty="0"/>
              <a:t>Java Lambda Expression Example: Comparator</a:t>
            </a:r>
            <a:br>
              <a:rPr lang="en-US" dirty="0"/>
            </a:br>
            <a:r>
              <a:rPr lang="en-US" dirty="0"/>
              <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2000" b="1" dirty="0"/>
              <a:t>import</a:t>
            </a:r>
            <a:r>
              <a:rPr lang="en-US" sz="2000" dirty="0"/>
              <a:t> </a:t>
            </a:r>
            <a:r>
              <a:rPr lang="en-US" sz="2000" dirty="0" err="1"/>
              <a:t>java.util.ArrayList</a:t>
            </a:r>
            <a:r>
              <a:rPr lang="en-US" sz="2000" dirty="0"/>
              <a:t>;  </a:t>
            </a:r>
          </a:p>
          <a:p>
            <a:pPr>
              <a:spcBef>
                <a:spcPts val="0"/>
              </a:spcBef>
              <a:buNone/>
            </a:pPr>
            <a:r>
              <a:rPr lang="en-US" sz="2000" b="1" dirty="0"/>
              <a:t>import</a:t>
            </a:r>
            <a:r>
              <a:rPr lang="en-US" sz="2000" dirty="0"/>
              <a:t> </a:t>
            </a:r>
            <a:r>
              <a:rPr lang="en-US" sz="2000" dirty="0" err="1"/>
              <a:t>java.util.Collections</a:t>
            </a:r>
            <a:r>
              <a:rPr lang="en-US" sz="2000" dirty="0"/>
              <a:t>;  </a:t>
            </a:r>
          </a:p>
          <a:p>
            <a:pPr>
              <a:spcBef>
                <a:spcPts val="0"/>
              </a:spcBef>
              <a:buNone/>
            </a:pPr>
            <a:r>
              <a:rPr lang="en-US" sz="2000" b="1" dirty="0"/>
              <a:t>import</a:t>
            </a:r>
            <a:r>
              <a:rPr lang="en-US" sz="2000" dirty="0"/>
              <a:t> </a:t>
            </a:r>
            <a:r>
              <a:rPr lang="en-US" sz="2000" dirty="0" err="1"/>
              <a:t>java.util.List</a:t>
            </a:r>
            <a:r>
              <a:rPr lang="en-US" sz="2000" dirty="0"/>
              <a:t>;  </a:t>
            </a:r>
          </a:p>
          <a:p>
            <a:pPr>
              <a:spcBef>
                <a:spcPts val="0"/>
              </a:spcBef>
              <a:buNone/>
            </a:pPr>
            <a:r>
              <a:rPr lang="en-US" sz="2000" b="1" dirty="0"/>
              <a:t>class</a:t>
            </a:r>
            <a:r>
              <a:rPr lang="en-US" sz="2000" dirty="0"/>
              <a:t> Product{  </a:t>
            </a:r>
          </a:p>
          <a:p>
            <a:pPr>
              <a:spcBef>
                <a:spcPts val="0"/>
              </a:spcBef>
              <a:buNone/>
            </a:pPr>
            <a:r>
              <a:rPr lang="en-US" sz="2000" dirty="0"/>
              <a:t>    </a:t>
            </a:r>
            <a:r>
              <a:rPr lang="en-US" sz="2000" b="1" dirty="0" err="1"/>
              <a:t>int</a:t>
            </a:r>
            <a:r>
              <a:rPr lang="en-US" sz="2000" dirty="0"/>
              <a:t> id;  </a:t>
            </a:r>
          </a:p>
          <a:p>
            <a:pPr>
              <a:spcBef>
                <a:spcPts val="0"/>
              </a:spcBef>
              <a:buNone/>
            </a:pPr>
            <a:r>
              <a:rPr lang="en-US" sz="2000" dirty="0"/>
              <a:t>    String name;  </a:t>
            </a:r>
          </a:p>
          <a:p>
            <a:pPr>
              <a:spcBef>
                <a:spcPts val="0"/>
              </a:spcBef>
              <a:buNone/>
            </a:pPr>
            <a:r>
              <a:rPr lang="en-US" sz="2000" dirty="0"/>
              <a:t>    </a:t>
            </a:r>
            <a:r>
              <a:rPr lang="en-US" sz="2000" b="1" dirty="0"/>
              <a:t>float</a:t>
            </a:r>
            <a:r>
              <a:rPr lang="en-US" sz="2000" dirty="0"/>
              <a:t> price;  </a:t>
            </a:r>
          </a:p>
          <a:p>
            <a:pPr>
              <a:spcBef>
                <a:spcPts val="0"/>
              </a:spcBef>
              <a:buNone/>
            </a:pPr>
            <a:r>
              <a:rPr lang="en-US" sz="2000" dirty="0"/>
              <a:t>    </a:t>
            </a:r>
            <a:r>
              <a:rPr lang="en-US" sz="2000" b="1" dirty="0"/>
              <a:t>public</a:t>
            </a:r>
            <a:r>
              <a:rPr lang="en-US" sz="2000" dirty="0"/>
              <a:t> Product(</a:t>
            </a:r>
            <a:r>
              <a:rPr lang="en-US" sz="2000" b="1" dirty="0" err="1"/>
              <a:t>int</a:t>
            </a:r>
            <a:r>
              <a:rPr lang="en-US" sz="2000" dirty="0"/>
              <a:t> id, String name, </a:t>
            </a:r>
            <a:r>
              <a:rPr lang="en-US" sz="2000" b="1" dirty="0"/>
              <a:t>float</a:t>
            </a:r>
            <a:r>
              <a:rPr lang="en-US" sz="2000" dirty="0"/>
              <a:t> price) {  </a:t>
            </a:r>
          </a:p>
          <a:p>
            <a:pPr>
              <a:spcBef>
                <a:spcPts val="0"/>
              </a:spcBef>
              <a:buNone/>
            </a:pPr>
            <a:r>
              <a:rPr lang="en-US" sz="2000" dirty="0"/>
              <a:t>        </a:t>
            </a:r>
            <a:r>
              <a:rPr lang="en-US" sz="2000" b="1" dirty="0"/>
              <a:t>super</a:t>
            </a:r>
            <a:r>
              <a:rPr lang="en-US" sz="2000" dirty="0"/>
              <a:t>();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.price</a:t>
            </a:r>
            <a:r>
              <a:rPr lang="en-US" sz="2000" dirty="0"/>
              <a:t> = price;  </a:t>
            </a:r>
          </a:p>
          <a:p>
            <a:pPr>
              <a:spcBef>
                <a:spcPts val="0"/>
              </a:spcBef>
              <a:buNone/>
            </a:pPr>
            <a:r>
              <a:rPr lang="en-US" sz="2000" dirty="0"/>
              <a:t>    }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LambdaExpressionExample10{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List&lt;Product&gt; list=</a:t>
            </a:r>
            <a:r>
              <a:rPr lang="en-US" sz="2000" b="1" dirty="0"/>
              <a:t>new</a:t>
            </a:r>
            <a:r>
              <a:rPr lang="en-US" sz="2000" dirty="0"/>
              <a:t> </a:t>
            </a:r>
            <a:r>
              <a:rPr lang="en-US" sz="2000" dirty="0" err="1"/>
              <a:t>ArrayList</a:t>
            </a:r>
            <a:r>
              <a:rPr lang="en-US" sz="2000" dirty="0"/>
              <a:t>&lt;Product&gt;();  </a:t>
            </a:r>
          </a:p>
          <a:p>
            <a:pPr>
              <a:spcBef>
                <a:spcPts val="0"/>
              </a:spcBef>
              <a:buNone/>
            </a:pPr>
            <a:r>
              <a:rPr lang="en-US" sz="2000" dirty="0"/>
              <a:t>          </a:t>
            </a:r>
          </a:p>
          <a:p>
            <a:pPr>
              <a:spcBef>
                <a:spcPts val="0"/>
              </a:spcBef>
              <a:buNone/>
            </a:pPr>
            <a:r>
              <a:rPr lang="en-US" sz="2000" dirty="0"/>
              <a:t>        //Adding Products  </a:t>
            </a:r>
          </a:p>
          <a:p>
            <a:pPr>
              <a:spcBef>
                <a:spcPts val="0"/>
              </a:spcBef>
              <a:buNone/>
            </a:pPr>
            <a:r>
              <a:rPr lang="en-US" sz="2000" dirty="0"/>
              <a:t>        </a:t>
            </a:r>
            <a:r>
              <a:rPr lang="en-US" sz="2000" dirty="0" err="1"/>
              <a:t>list.add</a:t>
            </a:r>
            <a:r>
              <a:rPr lang="en-US" sz="2000" dirty="0"/>
              <a:t>(</a:t>
            </a:r>
            <a:r>
              <a:rPr lang="en-US" sz="2000" b="1" dirty="0"/>
              <a:t>new</a:t>
            </a:r>
            <a:r>
              <a:rPr lang="en-US" sz="2000" dirty="0"/>
              <a:t> Product(1,"HP Laptop",25000f));  </a:t>
            </a:r>
          </a:p>
          <a:p>
            <a:pPr>
              <a:spcBef>
                <a:spcPts val="0"/>
              </a:spcBef>
              <a:buNone/>
            </a:pPr>
            <a:r>
              <a:rPr lang="en-US" sz="2000" dirty="0"/>
              <a:t>        </a:t>
            </a:r>
            <a:r>
              <a:rPr lang="en-US" sz="2000" dirty="0" err="1"/>
              <a:t>list.add</a:t>
            </a:r>
            <a:r>
              <a:rPr lang="en-US" sz="2000" dirty="0"/>
              <a:t>(</a:t>
            </a:r>
            <a:r>
              <a:rPr lang="en-US" sz="2000" b="1" dirty="0"/>
              <a:t>new</a:t>
            </a:r>
            <a:r>
              <a:rPr lang="en-US" sz="2000" dirty="0"/>
              <a:t> Product(3,"Keyboard",300f));  </a:t>
            </a:r>
          </a:p>
          <a:p>
            <a:pPr>
              <a:spcBef>
                <a:spcPts val="0"/>
              </a:spcBef>
              <a:buNone/>
            </a:pPr>
            <a:r>
              <a:rPr lang="en-US" sz="2000" dirty="0"/>
              <a:t>        </a:t>
            </a:r>
            <a:r>
              <a:rPr lang="en-US" sz="2000" dirty="0" err="1"/>
              <a:t>list.add</a:t>
            </a:r>
            <a:r>
              <a:rPr lang="en-US" sz="2000" dirty="0"/>
              <a:t>(</a:t>
            </a:r>
            <a:r>
              <a:rPr lang="en-US" sz="2000" b="1" dirty="0"/>
              <a:t>new</a:t>
            </a:r>
            <a:r>
              <a:rPr lang="en-US" sz="2000" dirty="0"/>
              <a:t> Product(2,"Dell Mouse",150f));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("Sorting on the basis of name...");    </a:t>
            </a:r>
          </a:p>
          <a:p>
            <a:pPr>
              <a:spcBef>
                <a:spcPts val="0"/>
              </a:spcBef>
              <a:buNone/>
            </a:pPr>
            <a:r>
              <a:rPr lang="en-US" sz="2000" dirty="0"/>
              <a:t>        // implementing lambda expression  </a:t>
            </a:r>
          </a:p>
          <a:p>
            <a:pPr>
              <a:spcBef>
                <a:spcPts val="0"/>
              </a:spcBef>
              <a:buNone/>
            </a:pPr>
            <a:r>
              <a:rPr lang="en-US" sz="2000" dirty="0"/>
              <a:t>        </a:t>
            </a:r>
            <a:r>
              <a:rPr lang="en-US" sz="2000" dirty="0" err="1"/>
              <a:t>Collections.sort</a:t>
            </a:r>
            <a:r>
              <a:rPr lang="en-US" sz="2000" dirty="0"/>
              <a:t>(list,(p1,p2)-&gt;{  </a:t>
            </a:r>
          </a:p>
          <a:p>
            <a:pPr>
              <a:spcBef>
                <a:spcPts val="0"/>
              </a:spcBef>
              <a:buNone/>
            </a:pPr>
            <a:r>
              <a:rPr lang="en-US" sz="2000" dirty="0"/>
              <a:t>        </a:t>
            </a:r>
            <a:r>
              <a:rPr lang="en-US" sz="2000" b="1" dirty="0"/>
              <a:t>return</a:t>
            </a:r>
            <a:r>
              <a:rPr lang="en-US" sz="2000" dirty="0"/>
              <a:t> p1.name.compareTo(p2.name);  </a:t>
            </a:r>
          </a:p>
          <a:p>
            <a:pPr>
              <a:spcBef>
                <a:spcPts val="0"/>
              </a:spcBef>
              <a:buNone/>
            </a:pPr>
            <a:r>
              <a:rPr lang="en-US" sz="2000" dirty="0"/>
              <a:t>        });  </a:t>
            </a:r>
          </a:p>
          <a:p>
            <a:pPr>
              <a:spcBef>
                <a:spcPts val="0"/>
              </a:spcBef>
              <a:buNone/>
            </a:pPr>
            <a:r>
              <a:rPr lang="en-US" sz="2000" dirty="0"/>
              <a:t>        </a:t>
            </a:r>
            <a:r>
              <a:rPr lang="en-US" sz="2000" b="1" dirty="0"/>
              <a:t>for</a:t>
            </a:r>
            <a:r>
              <a:rPr lang="en-US" sz="2000" dirty="0"/>
              <a:t>(Product p:list){  </a:t>
            </a:r>
          </a:p>
          <a:p>
            <a:pPr>
              <a:spcBef>
                <a:spcPts val="0"/>
              </a:spcBef>
              <a:buNone/>
            </a:pPr>
            <a:r>
              <a:rPr lang="en-US" sz="2000" dirty="0"/>
              <a:t>            </a:t>
            </a:r>
            <a:r>
              <a:rPr lang="en-US" sz="2000" dirty="0" err="1"/>
              <a:t>System.out.println</a:t>
            </a:r>
            <a:r>
              <a:rPr lang="en-US" sz="2000" dirty="0"/>
              <a:t>(p.id+" "+p.name+" "+</a:t>
            </a:r>
            <a:r>
              <a:rPr lang="en-US" sz="2000" dirty="0" err="1"/>
              <a:t>p.price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160</a:t>
            </a:fld>
            <a:endParaRPr lang="en-US" altLang="en-US"/>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r>
            <a:br>
              <a:rPr lang="en-US" dirty="0"/>
            </a:br>
            <a:r>
              <a:rPr lang="en-US" dirty="0"/>
              <a:t/>
            </a:r>
            <a:br>
              <a:rPr lang="en-US" dirty="0"/>
            </a:br>
            <a:r>
              <a:rPr lang="en-US" dirty="0"/>
              <a:t>Java Lambda Expression Example: Filter Collection Data</a:t>
            </a:r>
            <a:br>
              <a:rPr lang="en-US" dirty="0"/>
            </a:br>
            <a:r>
              <a:rPr lang="en-GB" dirty="0"/>
              <a:t/>
            </a:r>
            <a:br>
              <a:rPr lang="en-GB"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sz="1800" b="1" dirty="0"/>
              <a:t>import</a:t>
            </a:r>
            <a:r>
              <a:rPr lang="en-US" sz="1800" dirty="0"/>
              <a:t> </a:t>
            </a:r>
            <a:r>
              <a:rPr lang="en-US" sz="1800" dirty="0" err="1"/>
              <a:t>java.util.ArrayList</a:t>
            </a:r>
            <a:r>
              <a:rPr lang="en-US" sz="1800" dirty="0"/>
              <a:t>;  </a:t>
            </a:r>
          </a:p>
          <a:p>
            <a:pPr>
              <a:spcBef>
                <a:spcPts val="0"/>
              </a:spcBef>
              <a:buNone/>
            </a:pPr>
            <a:r>
              <a:rPr lang="en-US" sz="1800" b="1" dirty="0"/>
              <a:t>import</a:t>
            </a:r>
            <a:r>
              <a:rPr lang="en-US" sz="1800" dirty="0"/>
              <a:t> </a:t>
            </a:r>
            <a:r>
              <a:rPr lang="en-US" sz="1800" dirty="0" err="1"/>
              <a:t>java.util.List</a:t>
            </a:r>
            <a:r>
              <a:rPr lang="en-US" sz="1800" dirty="0"/>
              <a:t>;  </a:t>
            </a:r>
          </a:p>
          <a:p>
            <a:pPr>
              <a:spcBef>
                <a:spcPts val="0"/>
              </a:spcBef>
              <a:buNone/>
            </a:pPr>
            <a:r>
              <a:rPr lang="en-US" sz="1800" b="1" dirty="0"/>
              <a:t>import</a:t>
            </a:r>
            <a:r>
              <a:rPr lang="en-US" sz="1800" dirty="0"/>
              <a:t> </a:t>
            </a:r>
            <a:r>
              <a:rPr lang="en-US" sz="1800" dirty="0" err="1"/>
              <a:t>java.util.stream.Stream</a:t>
            </a:r>
            <a:r>
              <a:rPr lang="en-US" sz="1800" dirty="0"/>
              <a:t>;   </a:t>
            </a:r>
          </a:p>
          <a:p>
            <a:pPr>
              <a:spcBef>
                <a:spcPts val="0"/>
              </a:spcBef>
              <a:buNone/>
            </a:pPr>
            <a:r>
              <a:rPr lang="en-US" sz="1800" b="1" dirty="0"/>
              <a:t>class</a:t>
            </a:r>
            <a:r>
              <a:rPr lang="en-US" sz="1800" dirty="0"/>
              <a:t> Product{  </a:t>
            </a:r>
          </a:p>
          <a:p>
            <a:pPr>
              <a:spcBef>
                <a:spcPts val="0"/>
              </a:spcBef>
              <a:buNone/>
            </a:pPr>
            <a:r>
              <a:rPr lang="en-US" sz="1800" dirty="0"/>
              <a:t>    </a:t>
            </a:r>
            <a:r>
              <a:rPr lang="en-US" sz="1800" b="1" dirty="0" err="1"/>
              <a:t>int</a:t>
            </a:r>
            <a:r>
              <a:rPr lang="en-US" sz="1800" dirty="0"/>
              <a:t> id;  </a:t>
            </a:r>
          </a:p>
          <a:p>
            <a:pPr>
              <a:spcBef>
                <a:spcPts val="0"/>
              </a:spcBef>
              <a:buNone/>
            </a:pPr>
            <a:r>
              <a:rPr lang="en-US" sz="1800" dirty="0"/>
              <a:t>    String name;  </a:t>
            </a:r>
          </a:p>
          <a:p>
            <a:pPr>
              <a:spcBef>
                <a:spcPts val="0"/>
              </a:spcBef>
              <a:buNone/>
            </a:pPr>
            <a:r>
              <a:rPr lang="en-US" sz="1800" dirty="0"/>
              <a:t>    </a:t>
            </a:r>
            <a:r>
              <a:rPr lang="en-US" sz="1800" b="1" dirty="0"/>
              <a:t>float</a:t>
            </a:r>
            <a:r>
              <a:rPr lang="en-US" sz="1800" dirty="0"/>
              <a:t> price;  </a:t>
            </a:r>
          </a:p>
          <a:p>
            <a:pPr>
              <a:spcBef>
                <a:spcPts val="0"/>
              </a:spcBef>
              <a:buNone/>
            </a:pPr>
            <a:r>
              <a:rPr lang="en-US" sz="1800" dirty="0"/>
              <a:t>    </a:t>
            </a:r>
            <a:r>
              <a:rPr lang="en-US" sz="1800" b="1" dirty="0"/>
              <a:t>public</a:t>
            </a:r>
            <a:r>
              <a:rPr lang="en-US" sz="1800" dirty="0"/>
              <a:t> Product(</a:t>
            </a:r>
            <a:r>
              <a:rPr lang="en-US" sz="1800" b="1" dirty="0" err="1"/>
              <a:t>int</a:t>
            </a:r>
            <a:r>
              <a:rPr lang="en-US" sz="1800" dirty="0"/>
              <a:t> id, String name, </a:t>
            </a:r>
            <a:r>
              <a:rPr lang="en-US" sz="1800" b="1" dirty="0"/>
              <a:t>float</a:t>
            </a:r>
            <a:r>
              <a:rPr lang="en-US" sz="1800" dirty="0"/>
              <a:t> price) {  </a:t>
            </a:r>
          </a:p>
          <a:p>
            <a:pPr>
              <a:spcBef>
                <a:spcPts val="0"/>
              </a:spcBef>
              <a:buNone/>
            </a:pPr>
            <a:r>
              <a:rPr lang="en-US" sz="1800" dirty="0"/>
              <a:t>        </a:t>
            </a:r>
            <a:r>
              <a:rPr lang="en-US" sz="1800" b="1" dirty="0"/>
              <a:t>super</a:t>
            </a:r>
            <a:r>
              <a:rPr lang="en-US" sz="1800" dirty="0"/>
              <a:t>();  </a:t>
            </a:r>
          </a:p>
          <a:p>
            <a:pPr>
              <a:spcBef>
                <a:spcPts val="0"/>
              </a:spcBef>
              <a:buNone/>
            </a:pPr>
            <a:r>
              <a:rPr lang="en-US" sz="1800" dirty="0"/>
              <a:t>        </a:t>
            </a:r>
            <a:r>
              <a:rPr lang="en-US" sz="1800" b="1" dirty="0"/>
              <a:t>this</a:t>
            </a:r>
            <a:r>
              <a:rPr lang="en-US" sz="1800" dirty="0"/>
              <a:t>.id = id;  </a:t>
            </a:r>
          </a:p>
          <a:p>
            <a:pPr>
              <a:spcBef>
                <a:spcPts val="0"/>
              </a:spcBef>
              <a:buNone/>
            </a:pPr>
            <a:r>
              <a:rPr lang="en-US" sz="1800" dirty="0"/>
              <a:t>        </a:t>
            </a:r>
            <a:r>
              <a:rPr lang="en-US" sz="1800" b="1" dirty="0"/>
              <a:t>this</a:t>
            </a:r>
            <a:r>
              <a:rPr lang="en-US" sz="1800" dirty="0"/>
              <a:t>.name = name;  </a:t>
            </a:r>
          </a:p>
          <a:p>
            <a:pPr>
              <a:spcBef>
                <a:spcPts val="0"/>
              </a:spcBef>
              <a:buNone/>
            </a:pPr>
            <a:r>
              <a:rPr lang="en-US" sz="1800" dirty="0"/>
              <a:t>        </a:t>
            </a:r>
            <a:r>
              <a:rPr lang="en-US" sz="1800" b="1" dirty="0" err="1"/>
              <a:t>this</a:t>
            </a:r>
            <a:r>
              <a:rPr lang="en-US" sz="1800" dirty="0" err="1"/>
              <a:t>.price</a:t>
            </a:r>
            <a:r>
              <a:rPr lang="en-US" sz="1800" dirty="0"/>
              <a:t> = price;  </a:t>
            </a:r>
          </a:p>
          <a:p>
            <a:pPr>
              <a:spcBef>
                <a:spcPts val="0"/>
              </a:spcBef>
              <a:buNone/>
            </a:pPr>
            <a:r>
              <a:rPr lang="en-US" sz="1800" dirty="0"/>
              <a:t>    }  </a:t>
            </a:r>
          </a:p>
          <a:p>
            <a:pPr>
              <a:spcBef>
                <a:spcPts val="0"/>
              </a:spcBef>
              <a:buNone/>
            </a:pPr>
            <a:r>
              <a:rPr lang="en-US" sz="1800" dirty="0"/>
              <a:t>}  </a:t>
            </a:r>
          </a:p>
          <a:p>
            <a:pPr>
              <a:spcBef>
                <a:spcPts val="0"/>
              </a:spcBef>
              <a:buNone/>
            </a:pPr>
            <a:r>
              <a:rPr lang="en-US" sz="1800" b="1" dirty="0"/>
              <a:t>public</a:t>
            </a:r>
            <a:r>
              <a:rPr lang="en-US" sz="1800" dirty="0"/>
              <a:t> </a:t>
            </a:r>
            <a:r>
              <a:rPr lang="en-US" sz="1800" b="1" dirty="0"/>
              <a:t>class</a:t>
            </a:r>
            <a:r>
              <a:rPr lang="en-US" sz="1800" dirty="0"/>
              <a:t> LambdaExpressionExample11{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  </a:t>
            </a:r>
          </a:p>
          <a:p>
            <a:pPr>
              <a:spcBef>
                <a:spcPts val="0"/>
              </a:spcBef>
              <a:buNone/>
            </a:pPr>
            <a:r>
              <a:rPr lang="en-US" sz="1800" dirty="0"/>
              <a:t>        List&lt;Product&gt; list=</a:t>
            </a:r>
            <a:r>
              <a:rPr lang="en-US" sz="1800" b="1" dirty="0"/>
              <a:t>new</a:t>
            </a:r>
            <a:r>
              <a:rPr lang="en-US" sz="1800" dirty="0"/>
              <a:t> </a:t>
            </a:r>
            <a:r>
              <a:rPr lang="en-US" sz="1800" dirty="0" err="1"/>
              <a:t>ArrayList</a:t>
            </a:r>
            <a:r>
              <a:rPr lang="en-US" sz="1800" dirty="0"/>
              <a:t>&lt;Product&gt;();  </a:t>
            </a:r>
          </a:p>
          <a:p>
            <a:pPr>
              <a:spcBef>
                <a:spcPts val="0"/>
              </a:spcBef>
              <a:buNone/>
            </a:pPr>
            <a:r>
              <a:rPr lang="en-US" sz="1800" dirty="0"/>
              <a:t>        </a:t>
            </a:r>
            <a:r>
              <a:rPr lang="en-US" sz="1800" dirty="0" err="1"/>
              <a:t>list.add</a:t>
            </a:r>
            <a:r>
              <a:rPr lang="en-US" sz="1800" dirty="0"/>
              <a:t>(</a:t>
            </a:r>
            <a:r>
              <a:rPr lang="en-US" sz="1800" b="1" dirty="0"/>
              <a:t>new</a:t>
            </a:r>
            <a:r>
              <a:rPr lang="en-US" sz="1800" dirty="0"/>
              <a:t> Product(1,"Samsung A5",17000f));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Product(3,"Iphone 6S",65000f));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Product(2,"Sony Xperia",25000f));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Product(4,"Nokia Lumia",15000f));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Product(5,"Redmi4 ",26000f));  </a:t>
            </a:r>
          </a:p>
          <a:p>
            <a:pPr>
              <a:spcBef>
                <a:spcPts val="0"/>
              </a:spcBef>
              <a:buNone/>
            </a:pPr>
            <a:r>
              <a:rPr lang="en-US" sz="1800" dirty="0"/>
              <a:t>        </a:t>
            </a:r>
            <a:r>
              <a:rPr lang="en-US" sz="1800" dirty="0" err="1"/>
              <a:t>list.add</a:t>
            </a:r>
            <a:r>
              <a:rPr lang="en-US" sz="1800" dirty="0"/>
              <a:t>(</a:t>
            </a:r>
            <a:r>
              <a:rPr lang="en-US" sz="1800" b="1" dirty="0"/>
              <a:t>new</a:t>
            </a:r>
            <a:r>
              <a:rPr lang="en-US" sz="1800" dirty="0"/>
              <a:t> Product(6,"Lenevo Vibe",19000f));  </a:t>
            </a:r>
          </a:p>
          <a:p>
            <a:pPr>
              <a:spcBef>
                <a:spcPts val="0"/>
              </a:spcBef>
              <a:buNone/>
            </a:pPr>
            <a:r>
              <a:rPr lang="en-US" sz="1800" dirty="0"/>
              <a:t>          </a:t>
            </a:r>
          </a:p>
          <a:p>
            <a:pPr>
              <a:spcBef>
                <a:spcPts val="0"/>
              </a:spcBef>
              <a:buNone/>
            </a:pPr>
            <a:r>
              <a:rPr lang="en-US" sz="1800" dirty="0"/>
              <a:t>        // using lambda to filter data  </a:t>
            </a:r>
          </a:p>
          <a:p>
            <a:pPr>
              <a:spcBef>
                <a:spcPts val="0"/>
              </a:spcBef>
              <a:buNone/>
            </a:pPr>
            <a:r>
              <a:rPr lang="en-US" sz="1800" dirty="0"/>
              <a:t>        Stream&lt;Product&gt; </a:t>
            </a:r>
            <a:r>
              <a:rPr lang="en-US" sz="1800" dirty="0" err="1"/>
              <a:t>filtered_data</a:t>
            </a:r>
            <a:r>
              <a:rPr lang="en-US" sz="1800" dirty="0"/>
              <a:t> = </a:t>
            </a:r>
            <a:r>
              <a:rPr lang="en-US" sz="1800" dirty="0" err="1"/>
              <a:t>list.stream</a:t>
            </a:r>
            <a:r>
              <a:rPr lang="en-US" sz="1800" dirty="0"/>
              <a:t>().filter(p -&gt; </a:t>
            </a:r>
            <a:r>
              <a:rPr lang="en-US" sz="1800" dirty="0" err="1"/>
              <a:t>p.price</a:t>
            </a:r>
            <a:r>
              <a:rPr lang="en-US" sz="1800" dirty="0"/>
              <a:t> &gt; 20000);  </a:t>
            </a:r>
          </a:p>
          <a:p>
            <a:pPr>
              <a:spcBef>
                <a:spcPts val="0"/>
              </a:spcBef>
              <a:buNone/>
            </a:pPr>
            <a:r>
              <a:rPr lang="en-US" sz="1800" dirty="0"/>
              <a:t>          </a:t>
            </a:r>
          </a:p>
          <a:p>
            <a:pPr>
              <a:spcBef>
                <a:spcPts val="0"/>
              </a:spcBef>
              <a:buNone/>
            </a:pPr>
            <a:r>
              <a:rPr lang="en-US" sz="1800" dirty="0"/>
              <a:t>        // using lambda to iterate through collection  </a:t>
            </a:r>
          </a:p>
          <a:p>
            <a:pPr>
              <a:spcBef>
                <a:spcPts val="0"/>
              </a:spcBef>
              <a:buNone/>
            </a:pPr>
            <a:r>
              <a:rPr lang="en-US" sz="1800" dirty="0"/>
              <a:t>        </a:t>
            </a:r>
            <a:r>
              <a:rPr lang="en-US" sz="1800" dirty="0" err="1"/>
              <a:t>filtered_data.forEach</a:t>
            </a:r>
            <a:r>
              <a:rPr lang="en-US" sz="1800" dirty="0"/>
              <a:t>(  </a:t>
            </a:r>
          </a:p>
          <a:p>
            <a:pPr>
              <a:spcBef>
                <a:spcPts val="0"/>
              </a:spcBef>
              <a:buNone/>
            </a:pPr>
            <a:r>
              <a:rPr lang="en-US" sz="1800" dirty="0"/>
              <a:t>                product -&gt; </a:t>
            </a:r>
            <a:r>
              <a:rPr lang="en-US" sz="1800" dirty="0" err="1"/>
              <a:t>System.out.println</a:t>
            </a:r>
            <a:r>
              <a:rPr lang="en-US" sz="1800" dirty="0"/>
              <a:t>(product.name+": "+</a:t>
            </a:r>
            <a:r>
              <a:rPr lang="en-US" sz="1800" dirty="0" err="1"/>
              <a:t>product.price</a:t>
            </a:r>
            <a:r>
              <a:rPr lang="en-US" sz="1800" dirty="0"/>
              <a:t>)  </a:t>
            </a:r>
          </a:p>
          <a:p>
            <a:pPr>
              <a:spcBef>
                <a:spcPts val="0"/>
              </a:spcBef>
              <a:buNone/>
            </a:pPr>
            <a:r>
              <a:rPr lang="en-US" sz="1800" dirty="0"/>
              <a:t>        );  </a:t>
            </a:r>
          </a:p>
          <a:p>
            <a:pPr>
              <a:spcBef>
                <a:spcPts val="0"/>
              </a:spcBef>
              <a:buNone/>
            </a:pPr>
            <a:r>
              <a:rPr lang="en-US" sz="1800" dirty="0"/>
              <a:t>    }  </a:t>
            </a:r>
          </a:p>
          <a:p>
            <a:pPr>
              <a:buNone/>
            </a:pPr>
            <a:r>
              <a:rPr lang="en-US" sz="1800" dirty="0"/>
              <a:t>}  </a:t>
            </a:r>
          </a:p>
          <a:p>
            <a:pPr>
              <a:buNone/>
            </a:pPr>
            <a:r>
              <a:rPr lang="en-US" sz="1800" dirty="0"/>
              <a:t> </a:t>
            </a:r>
            <a:r>
              <a:rPr lang="en-GB" sz="1800" dirty="0"/>
              <a:t> </a:t>
            </a:r>
          </a:p>
          <a:p>
            <a:pPr>
              <a:spcBef>
                <a:spcPts val="0"/>
              </a:spcBef>
              <a:buNone/>
            </a:pPr>
            <a:endParaRPr lang="en-US" sz="18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161</a:t>
            </a:fld>
            <a:endParaRPr lang="en-US" altLang="en-US"/>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fr-FR" dirty="0"/>
              <a:t>Java Lambda Expression </a:t>
            </a:r>
            <a:r>
              <a:rPr lang="fr-FR" dirty="0" err="1"/>
              <a:t>Example</a:t>
            </a:r>
            <a:r>
              <a:rPr lang="fr-FR" dirty="0"/>
              <a:t>: Event </a:t>
            </a:r>
            <a:r>
              <a:rPr lang="fr-FR" dirty="0" err="1"/>
              <a:t>Listener</a:t>
            </a:r>
            <a:endParaRPr lang="fr-FR"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a:t>
            </a:r>
            <a:r>
              <a:rPr lang="en-US" sz="2000" dirty="0" err="1"/>
              <a:t>javax.swing.JButton</a:t>
            </a:r>
            <a:r>
              <a:rPr lang="en-US" sz="2000" dirty="0"/>
              <a:t>;  </a:t>
            </a:r>
          </a:p>
          <a:p>
            <a:pPr>
              <a:spcBef>
                <a:spcPts val="0"/>
              </a:spcBef>
              <a:buNone/>
            </a:pPr>
            <a:r>
              <a:rPr lang="en-US" sz="2000" b="1" dirty="0"/>
              <a:t>import</a:t>
            </a:r>
            <a:r>
              <a:rPr lang="en-US" sz="2000" dirty="0"/>
              <a:t> </a:t>
            </a:r>
            <a:r>
              <a:rPr lang="en-US" sz="2000" dirty="0" err="1"/>
              <a:t>javax.swing.JFrame</a:t>
            </a:r>
            <a:r>
              <a:rPr lang="en-US" sz="2000" dirty="0"/>
              <a:t>;  </a:t>
            </a:r>
          </a:p>
          <a:p>
            <a:pPr>
              <a:spcBef>
                <a:spcPts val="0"/>
              </a:spcBef>
              <a:buNone/>
            </a:pPr>
            <a:r>
              <a:rPr lang="en-US" sz="2000" b="1" dirty="0"/>
              <a:t>import</a:t>
            </a:r>
            <a:r>
              <a:rPr lang="en-US" sz="2000" dirty="0"/>
              <a:t> </a:t>
            </a:r>
            <a:r>
              <a:rPr lang="en-US" sz="2000" dirty="0" err="1"/>
              <a:t>javax.swing.JTextField</a:t>
            </a: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LambdaEventListenerExample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JTextField</a:t>
            </a:r>
            <a:r>
              <a:rPr lang="en-US" sz="2000" dirty="0"/>
              <a:t> </a:t>
            </a:r>
            <a:r>
              <a:rPr lang="en-US" sz="2000" dirty="0" err="1"/>
              <a:t>tf</a:t>
            </a:r>
            <a:r>
              <a:rPr lang="en-US" sz="2000" dirty="0"/>
              <a:t>=</a:t>
            </a:r>
            <a:r>
              <a:rPr lang="en-US" sz="2000" b="1" dirty="0"/>
              <a:t>new</a:t>
            </a:r>
            <a:r>
              <a:rPr lang="en-US" sz="2000" dirty="0"/>
              <a:t> </a:t>
            </a:r>
            <a:r>
              <a:rPr lang="en-US" sz="2000" dirty="0" err="1"/>
              <a:t>JTextField</a:t>
            </a:r>
            <a:r>
              <a:rPr lang="en-US" sz="2000" dirty="0"/>
              <a:t>();  </a:t>
            </a:r>
          </a:p>
          <a:p>
            <a:pPr>
              <a:spcBef>
                <a:spcPts val="0"/>
              </a:spcBef>
              <a:buNone/>
            </a:pPr>
            <a:r>
              <a:rPr lang="en-US" sz="2000" dirty="0"/>
              <a:t>        </a:t>
            </a:r>
            <a:r>
              <a:rPr lang="en-US" sz="2000" dirty="0" err="1"/>
              <a:t>tf.setBounds</a:t>
            </a:r>
            <a:r>
              <a:rPr lang="en-US" sz="2000" dirty="0"/>
              <a:t>(50, 50,150,20);  </a:t>
            </a:r>
          </a:p>
          <a:p>
            <a:pPr>
              <a:spcBef>
                <a:spcPts val="0"/>
              </a:spcBef>
              <a:buNone/>
            </a:pPr>
            <a:r>
              <a:rPr lang="en-US" sz="2000" dirty="0"/>
              <a:t>        </a:t>
            </a:r>
            <a:r>
              <a:rPr lang="en-US" sz="2000" dirty="0" err="1"/>
              <a:t>JButton</a:t>
            </a:r>
            <a:r>
              <a:rPr lang="en-US" sz="2000" dirty="0"/>
              <a:t> b=</a:t>
            </a:r>
            <a:r>
              <a:rPr lang="en-US" sz="2000" b="1" dirty="0"/>
              <a:t>new</a:t>
            </a:r>
            <a:r>
              <a:rPr lang="en-US" sz="2000" dirty="0"/>
              <a:t> </a:t>
            </a:r>
            <a:r>
              <a:rPr lang="en-US" sz="2000" dirty="0" err="1"/>
              <a:t>JButton</a:t>
            </a:r>
            <a:r>
              <a:rPr lang="en-US" sz="2000" dirty="0"/>
              <a:t>("click");  </a:t>
            </a:r>
          </a:p>
          <a:p>
            <a:pPr>
              <a:spcBef>
                <a:spcPts val="0"/>
              </a:spcBef>
              <a:buNone/>
            </a:pPr>
            <a:r>
              <a:rPr lang="en-US" sz="2000" dirty="0"/>
              <a:t>        </a:t>
            </a:r>
            <a:r>
              <a:rPr lang="en-US" sz="2000" dirty="0" err="1"/>
              <a:t>b.setBounds</a:t>
            </a:r>
            <a:r>
              <a:rPr lang="en-US" sz="2000" dirty="0"/>
              <a:t>(80,100,70,30);  </a:t>
            </a:r>
          </a:p>
          <a:p>
            <a:pPr>
              <a:spcBef>
                <a:spcPts val="0"/>
              </a:spcBef>
              <a:buNone/>
            </a:pPr>
            <a:r>
              <a:rPr lang="en-US" sz="2000" dirty="0"/>
              <a:t>          </a:t>
            </a:r>
          </a:p>
          <a:p>
            <a:pPr>
              <a:spcBef>
                <a:spcPts val="0"/>
              </a:spcBef>
              <a:buNone/>
            </a:pPr>
            <a:r>
              <a:rPr lang="en-US" sz="2000" dirty="0"/>
              <a:t>        // lambda expression implementing here.  </a:t>
            </a:r>
          </a:p>
          <a:p>
            <a:pPr>
              <a:spcBef>
                <a:spcPts val="0"/>
              </a:spcBef>
              <a:buNone/>
            </a:pPr>
            <a:r>
              <a:rPr lang="en-US" sz="2000" dirty="0"/>
              <a:t>        </a:t>
            </a:r>
            <a:r>
              <a:rPr lang="en-US" sz="2000" dirty="0" err="1"/>
              <a:t>b.addActionListener</a:t>
            </a:r>
            <a:r>
              <a:rPr lang="en-US" sz="2000" dirty="0"/>
              <a:t>(e-&gt; {</a:t>
            </a:r>
            <a:r>
              <a:rPr lang="en-US" sz="2000" dirty="0" err="1"/>
              <a:t>tf.setText</a:t>
            </a:r>
            <a:r>
              <a:rPr lang="en-US" sz="2000" dirty="0"/>
              <a:t>("hello swing");});  </a:t>
            </a:r>
          </a:p>
          <a:p>
            <a:pPr>
              <a:spcBef>
                <a:spcPts val="0"/>
              </a:spcBef>
              <a:buNone/>
            </a:pPr>
            <a:r>
              <a:rPr lang="en-US" sz="2000" dirty="0"/>
              <a:t>          </a:t>
            </a:r>
          </a:p>
          <a:p>
            <a:pPr>
              <a:spcBef>
                <a:spcPts val="0"/>
              </a:spcBef>
              <a:buNone/>
            </a:pPr>
            <a:r>
              <a:rPr lang="en-US" sz="2000" dirty="0"/>
              <a:t>        </a:t>
            </a:r>
            <a:r>
              <a:rPr lang="en-US" sz="2000" dirty="0" err="1"/>
              <a:t>JFrame</a:t>
            </a:r>
            <a:r>
              <a:rPr lang="en-US" sz="2000" dirty="0"/>
              <a:t> f=</a:t>
            </a:r>
            <a:r>
              <a:rPr lang="en-US" sz="2000" b="1" dirty="0"/>
              <a:t>new</a:t>
            </a:r>
            <a:r>
              <a:rPr lang="en-US" sz="2000" dirty="0"/>
              <a:t> </a:t>
            </a:r>
            <a:r>
              <a:rPr lang="en-US" sz="2000" dirty="0" err="1"/>
              <a:t>JFrame</a:t>
            </a:r>
            <a:r>
              <a:rPr lang="en-US" sz="2000" dirty="0"/>
              <a:t>();  </a:t>
            </a:r>
          </a:p>
          <a:p>
            <a:pPr>
              <a:spcBef>
                <a:spcPts val="0"/>
              </a:spcBef>
              <a:buNone/>
            </a:pPr>
            <a:r>
              <a:rPr lang="en-US" sz="2000" dirty="0"/>
              <a:t>        </a:t>
            </a:r>
            <a:r>
              <a:rPr lang="en-US" sz="2000" dirty="0" err="1"/>
              <a:t>f.add</a:t>
            </a:r>
            <a:r>
              <a:rPr lang="en-US" sz="2000" dirty="0"/>
              <a:t>(</a:t>
            </a:r>
            <a:r>
              <a:rPr lang="en-US" sz="2000" dirty="0" err="1"/>
              <a:t>tf</a:t>
            </a:r>
            <a:r>
              <a:rPr lang="en-US" sz="2000" dirty="0"/>
              <a:t>);</a:t>
            </a:r>
            <a:r>
              <a:rPr lang="en-US" sz="2000" dirty="0" err="1"/>
              <a:t>f.add</a:t>
            </a:r>
            <a:r>
              <a:rPr lang="en-US" sz="2000" dirty="0"/>
              <a:t>(b);  </a:t>
            </a:r>
          </a:p>
          <a:p>
            <a:pPr>
              <a:spcBef>
                <a:spcPts val="0"/>
              </a:spcBef>
              <a:buNone/>
            </a:pPr>
            <a:r>
              <a:rPr lang="en-US" sz="2000" dirty="0"/>
              <a:t>        </a:t>
            </a:r>
            <a:r>
              <a:rPr lang="en-US" sz="2000" dirty="0" err="1"/>
              <a:t>f.setDefaultCloseOperation</a:t>
            </a:r>
            <a:r>
              <a:rPr lang="en-US" sz="2000" dirty="0"/>
              <a:t>(</a:t>
            </a:r>
            <a:r>
              <a:rPr lang="en-US" sz="2000" dirty="0" err="1"/>
              <a:t>JFrame.EXIT_ON_CLOSE</a:t>
            </a:r>
            <a:r>
              <a:rPr lang="en-US" sz="2000" dirty="0"/>
              <a:t>);  </a:t>
            </a:r>
          </a:p>
          <a:p>
            <a:pPr>
              <a:spcBef>
                <a:spcPts val="0"/>
              </a:spcBef>
              <a:buNone/>
            </a:pPr>
            <a:r>
              <a:rPr lang="en-US" sz="2000" dirty="0"/>
              <a:t>        </a:t>
            </a:r>
            <a:r>
              <a:rPr lang="en-US" sz="2000" dirty="0" err="1"/>
              <a:t>f.setLayout</a:t>
            </a:r>
            <a:r>
              <a:rPr lang="en-US" sz="2000" dirty="0"/>
              <a:t>(</a:t>
            </a:r>
            <a:r>
              <a:rPr lang="en-US" sz="2000" b="1" dirty="0"/>
              <a:t>null</a:t>
            </a:r>
            <a:r>
              <a:rPr lang="en-US" sz="2000" dirty="0"/>
              <a:t>);  </a:t>
            </a:r>
          </a:p>
          <a:p>
            <a:pPr>
              <a:spcBef>
                <a:spcPts val="0"/>
              </a:spcBef>
              <a:buNone/>
            </a:pPr>
            <a:r>
              <a:rPr lang="en-US" sz="2000" dirty="0"/>
              <a:t>        </a:t>
            </a:r>
            <a:r>
              <a:rPr lang="en-US" sz="2000" dirty="0" err="1"/>
              <a:t>f.setSize</a:t>
            </a:r>
            <a:r>
              <a:rPr lang="en-US" sz="2000" dirty="0"/>
              <a:t>(300, 200);  </a:t>
            </a:r>
          </a:p>
          <a:p>
            <a:pPr>
              <a:spcBef>
                <a:spcPts val="0"/>
              </a:spcBef>
              <a:buNone/>
            </a:pPr>
            <a:r>
              <a:rPr lang="en-US" sz="2000" dirty="0"/>
              <a:t>        </a:t>
            </a:r>
            <a:r>
              <a:rPr lang="en-US" sz="2000" dirty="0" err="1"/>
              <a:t>f.setVisible</a:t>
            </a:r>
            <a:r>
              <a:rPr lang="en-US" sz="2000" dirty="0"/>
              <a:t>(</a:t>
            </a:r>
            <a:r>
              <a:rPr lang="en-US" sz="2000" b="1" dirty="0"/>
              <a:t>true</a:t>
            </a:r>
            <a:r>
              <a:rPr lang="en-US" sz="2000" dirty="0"/>
              <a:t>);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162</a:t>
            </a:fld>
            <a:endParaRPr lang="en-US" altLang="en-US"/>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API</a:t>
            </a:r>
            <a:endParaRPr lang="en-US" dirty="0"/>
          </a:p>
        </p:txBody>
      </p:sp>
      <p:sp>
        <p:nvSpPr>
          <p:cNvPr id="3" name="Content Placeholder 2"/>
          <p:cNvSpPr>
            <a:spLocks noGrp="1"/>
          </p:cNvSpPr>
          <p:nvPr>
            <p:ph idx="1"/>
          </p:nvPr>
        </p:nvSpPr>
        <p:spPr/>
        <p:txBody>
          <a:bodyPr/>
          <a:lstStyle/>
          <a:p>
            <a:r>
              <a:rPr lang="en-GB" dirty="0"/>
              <a:t>API (Application programming interface) is a document that contains a description of all the features of a product or software. It represents classes and interfaces that software programs can follow to communicate with each other. An API can be created for applications, libraries, operating systems, etc</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163</a:t>
            </a:fld>
            <a:endParaRPr lang="en-US" altLang="en-US"/>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857232"/>
            <a:ext cx="10515600" cy="920735"/>
          </a:xfrm>
        </p:spPr>
        <p:txBody>
          <a:bodyPr/>
          <a:lstStyle/>
          <a:p>
            <a:pPr algn="ctr"/>
            <a:r>
              <a:rPr lang="en-US" dirty="0"/>
              <a:t>JDBC</a:t>
            </a: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r>
              <a:rPr lang="en-US" dirty="0"/>
              <a:t>JDBC stands for Java Database Connectivity. JDBC is a Java API to connect and execute the query with the database. It is a part of </a:t>
            </a:r>
            <a:r>
              <a:rPr lang="en-US" dirty="0" err="1"/>
              <a:t>JavaSE</a:t>
            </a:r>
            <a:r>
              <a:rPr lang="en-US" dirty="0"/>
              <a:t> (Java Standard Edition). JDBC API uses JDBC drivers to connect with the database. </a:t>
            </a:r>
          </a:p>
          <a:p>
            <a:pPr>
              <a:buNone/>
            </a:pPr>
            <a:r>
              <a:rPr lang="en-US" dirty="0"/>
              <a:t>There are four types of JDBC drivers:</a:t>
            </a:r>
          </a:p>
          <a:p>
            <a:r>
              <a:rPr lang="en-US" dirty="0"/>
              <a:t>JDBC-ODBC Bridge Driver,</a:t>
            </a:r>
          </a:p>
          <a:p>
            <a:r>
              <a:rPr lang="en-US" dirty="0"/>
              <a:t>Native Driver,</a:t>
            </a:r>
          </a:p>
          <a:p>
            <a:r>
              <a:rPr lang="en-US" dirty="0"/>
              <a:t>Network Protocol Driver, and</a:t>
            </a:r>
          </a:p>
          <a:p>
            <a:r>
              <a:rPr lang="en-US" dirty="0"/>
              <a:t>Thin Driver</a:t>
            </a:r>
          </a:p>
          <a:p>
            <a:r>
              <a:rPr lang="en-GB" dirty="0"/>
              <a:t>use JDBC API to access tabular data stored in any relational database. By the help of JDBC API, we can save, update, delete and fetch data from the database. It is like Open Database Connectivity (ODBC) provided by Microsoft.</a:t>
            </a:r>
            <a:endParaRPr lang="en-US" dirty="0"/>
          </a:p>
          <a:p>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164</a:t>
            </a:fld>
            <a:endParaRPr lang="en-US" altLang="en-US"/>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pPr algn="ctr"/>
            <a:r>
              <a:rPr lang="en-GB" dirty="0"/>
              <a:t>JDBC</a:t>
            </a:r>
            <a:endParaRPr lang="en-US" dirty="0"/>
          </a:p>
        </p:txBody>
      </p:sp>
      <p:sp>
        <p:nvSpPr>
          <p:cNvPr id="3" name="Content Placeholder 2"/>
          <p:cNvSpPr>
            <a:spLocks noGrp="1"/>
          </p:cNvSpPr>
          <p:nvPr>
            <p:ph idx="1"/>
          </p:nvPr>
        </p:nvSpPr>
        <p:spPr>
          <a:xfrm>
            <a:off x="838200" y="1142984"/>
            <a:ext cx="10515600" cy="5033979"/>
          </a:xfrm>
        </p:spPr>
        <p:txBody>
          <a:bodyPr/>
          <a:lstStyle/>
          <a:p>
            <a:pPr>
              <a:spcBef>
                <a:spcPts val="0"/>
              </a:spcBef>
              <a:buNone/>
            </a:pPr>
            <a:r>
              <a:rPr lang="en-GB" dirty="0"/>
              <a:t> The current version of JDBC is 4.3. It is the stable release since 21st September, 2017. It is based on the X/Open SQL Call Level Interface. The </a:t>
            </a:r>
            <a:r>
              <a:rPr lang="en-GB" b="1" dirty="0"/>
              <a:t>java.sql</a:t>
            </a:r>
            <a:r>
              <a:rPr lang="en-GB" dirty="0"/>
              <a:t> package contains classes and interfaces for JDBC API. </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165</a:t>
            </a:fld>
            <a:endParaRPr lang="en-US" altLang="en-US"/>
          </a:p>
        </p:txBody>
      </p:sp>
      <p:pic>
        <p:nvPicPr>
          <p:cNvPr id="5" name="Picture 4" descr="JDBC (Java Database Connectivity) "/>
          <p:cNvPicPr/>
          <p:nvPr/>
        </p:nvPicPr>
        <p:blipFill>
          <a:blip r:embed="rId2"/>
          <a:srcRect/>
          <a:stretch>
            <a:fillRect/>
          </a:stretch>
        </p:blipFill>
        <p:spPr bwMode="auto">
          <a:xfrm>
            <a:off x="2881290" y="2571744"/>
            <a:ext cx="6429420" cy="3286147"/>
          </a:xfrm>
          <a:prstGeom prst="rect">
            <a:avLst/>
          </a:prstGeom>
          <a:noFill/>
          <a:ln w="9525">
            <a:noFill/>
            <a:miter lim="800000"/>
            <a:headEnd/>
            <a:tailEnd/>
          </a:ln>
        </p:spPr>
      </p:pic>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 </a:t>
            </a:r>
            <a:r>
              <a:rPr lang="en-US" i="1" dirty="0"/>
              <a:t>interfaces</a:t>
            </a:r>
            <a:r>
              <a:rPr lang="en-US" dirty="0"/>
              <a:t> of JDBC API</a:t>
            </a:r>
          </a:p>
        </p:txBody>
      </p:sp>
      <p:sp>
        <p:nvSpPr>
          <p:cNvPr id="3" name="Content Placeholder 2"/>
          <p:cNvSpPr>
            <a:spLocks noGrp="1"/>
          </p:cNvSpPr>
          <p:nvPr>
            <p:ph idx="1"/>
          </p:nvPr>
        </p:nvSpPr>
        <p:spPr>
          <a:xfrm>
            <a:off x="523836" y="1071546"/>
            <a:ext cx="11358642" cy="5105417"/>
          </a:xfrm>
        </p:spPr>
        <p:txBody>
          <a:bodyPr/>
          <a:lstStyle/>
          <a:p>
            <a:r>
              <a:rPr lang="en-GB" dirty="0"/>
              <a:t> </a:t>
            </a:r>
            <a:r>
              <a:rPr lang="en-US" dirty="0"/>
              <a:t>Driver interface</a:t>
            </a:r>
          </a:p>
          <a:p>
            <a:r>
              <a:rPr lang="en-US" dirty="0"/>
              <a:t>Connection interface</a:t>
            </a:r>
          </a:p>
          <a:p>
            <a:r>
              <a:rPr lang="en-US" dirty="0"/>
              <a:t>Statement interface</a:t>
            </a:r>
          </a:p>
          <a:p>
            <a:r>
              <a:rPr lang="en-US" dirty="0" err="1"/>
              <a:t>PreparedStatement</a:t>
            </a:r>
            <a:r>
              <a:rPr lang="en-US" dirty="0"/>
              <a:t> interface</a:t>
            </a:r>
          </a:p>
          <a:p>
            <a:r>
              <a:rPr lang="en-US" dirty="0" err="1"/>
              <a:t>CallableStatement</a:t>
            </a:r>
            <a:r>
              <a:rPr lang="en-US" dirty="0"/>
              <a:t> interface</a:t>
            </a:r>
          </a:p>
          <a:p>
            <a:r>
              <a:rPr lang="en-US" dirty="0" err="1"/>
              <a:t>ResultSet</a:t>
            </a:r>
            <a:r>
              <a:rPr lang="en-US" dirty="0"/>
              <a:t> interface</a:t>
            </a:r>
          </a:p>
          <a:p>
            <a:r>
              <a:rPr lang="en-US" dirty="0" err="1"/>
              <a:t>ResultSetMetaData</a:t>
            </a:r>
            <a:r>
              <a:rPr lang="en-US" dirty="0"/>
              <a:t> interface</a:t>
            </a:r>
          </a:p>
          <a:p>
            <a:r>
              <a:rPr lang="en-US" dirty="0" err="1"/>
              <a:t>DatabaseMetaData</a:t>
            </a:r>
            <a:r>
              <a:rPr lang="en-US" dirty="0"/>
              <a:t> interface</a:t>
            </a:r>
          </a:p>
          <a:p>
            <a:r>
              <a:rPr lang="en-US" dirty="0" err="1"/>
              <a:t>RowSet</a:t>
            </a:r>
            <a:r>
              <a:rPr lang="en-US" dirty="0"/>
              <a:t> interface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166</a:t>
            </a:fld>
            <a:endParaRPr lang="en-US" altLang="en-US"/>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63611"/>
          </a:xfrm>
        </p:spPr>
        <p:txBody>
          <a:bodyPr/>
          <a:lstStyle/>
          <a:p>
            <a:r>
              <a:rPr lang="en-US" dirty="0"/>
              <a:t>classes of JDBC API</a:t>
            </a:r>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GB" sz="1800" b="1" dirty="0"/>
              <a:t> </a:t>
            </a:r>
            <a:r>
              <a:rPr lang="en-GB" dirty="0" err="1"/>
              <a:t>DriverManager</a:t>
            </a:r>
            <a:r>
              <a:rPr lang="en-GB" dirty="0"/>
              <a:t> class</a:t>
            </a:r>
          </a:p>
          <a:p>
            <a:r>
              <a:rPr lang="en-GB" dirty="0"/>
              <a:t>Blob class</a:t>
            </a:r>
          </a:p>
          <a:p>
            <a:r>
              <a:rPr lang="en-GB" dirty="0" err="1"/>
              <a:t>Clob</a:t>
            </a:r>
            <a:r>
              <a:rPr lang="en-GB" dirty="0"/>
              <a:t> class</a:t>
            </a:r>
          </a:p>
          <a:p>
            <a:r>
              <a:rPr lang="en-GB" dirty="0"/>
              <a:t>Types class</a:t>
            </a:r>
          </a:p>
          <a:p>
            <a:r>
              <a:rPr lang="en-GB" sz="2000" dirty="0"/>
              <a:t>Before JDBC, ODBC API was the database API to connect and execute the query with the database. But, ODBC API uses ODBC driver which is written in C language (i.e. platform dependent and unsecured). That is why Java has defined its own API (JDBC API) that uses JDBC drivers (written in Java language).</a:t>
            </a:r>
          </a:p>
          <a:p>
            <a:r>
              <a:rPr lang="en-GB" sz="2000" dirty="0"/>
              <a:t>We can use JDBC API to handle database using Java program and can perform the following activities:</a:t>
            </a:r>
          </a:p>
          <a:p>
            <a:pPr marL="457200" indent="-457200">
              <a:buFont typeface="+mj-lt"/>
              <a:buAutoNum type="arabicPeriod"/>
            </a:pPr>
            <a:r>
              <a:rPr lang="en-GB" sz="2000" dirty="0"/>
              <a:t>Connect to the database</a:t>
            </a:r>
          </a:p>
          <a:p>
            <a:pPr marL="457200" indent="-457200">
              <a:buFont typeface="+mj-lt"/>
              <a:buAutoNum type="arabicPeriod"/>
            </a:pPr>
            <a:r>
              <a:rPr lang="en-GB" sz="2000" dirty="0"/>
              <a:t>Execute queries and update statements to the database</a:t>
            </a:r>
          </a:p>
          <a:p>
            <a:pPr marL="457200" indent="-457200">
              <a:buFont typeface="+mj-lt"/>
              <a:buAutoNum type="arabicPeriod"/>
            </a:pPr>
            <a:r>
              <a:rPr lang="en-GB" sz="2000" dirty="0"/>
              <a:t>Retrieve the result received from the database.</a:t>
            </a:r>
          </a:p>
          <a:p>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167</a:t>
            </a:fld>
            <a:endParaRPr lang="en-US" altLang="en-US"/>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  </a:t>
            </a:r>
            <a:br>
              <a:rPr lang="en-US" dirty="0"/>
            </a:br>
            <a:r>
              <a:rPr lang="en-US" dirty="0"/>
              <a:t/>
            </a:r>
            <a:br>
              <a:rPr lang="en-US" dirty="0"/>
            </a:br>
            <a:r>
              <a:rPr lang="en-US" dirty="0"/>
              <a:t>JDBC Driver</a:t>
            </a:r>
            <a:br>
              <a:rPr lang="en-US" dirty="0"/>
            </a:br>
            <a:r>
              <a:rPr lang="en-US" dirty="0"/>
              <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 </a:t>
            </a:r>
            <a:r>
              <a:rPr lang="en-US" dirty="0"/>
              <a:t>JDBC Driver is a software component that enables java application to interact with the database. </a:t>
            </a:r>
          </a:p>
          <a:p>
            <a:r>
              <a:rPr lang="en-US" dirty="0"/>
              <a:t>There are 4 types of JDBC drivers:</a:t>
            </a:r>
          </a:p>
          <a:p>
            <a:pPr marL="514350" indent="-514350">
              <a:buFont typeface="+mj-lt"/>
              <a:buAutoNum type="arabicPeriod"/>
            </a:pPr>
            <a:r>
              <a:rPr lang="en-US" dirty="0"/>
              <a:t>JDBC-ODBC bridge driver</a:t>
            </a:r>
          </a:p>
          <a:p>
            <a:pPr marL="514350" indent="-514350">
              <a:buFont typeface="+mj-lt"/>
              <a:buAutoNum type="arabicPeriod"/>
            </a:pPr>
            <a:r>
              <a:rPr lang="en-US" dirty="0"/>
              <a:t>Native-API driver (partially java driver)</a:t>
            </a:r>
          </a:p>
          <a:p>
            <a:pPr marL="514350" indent="-514350">
              <a:buFont typeface="+mj-lt"/>
              <a:buAutoNum type="arabicPeriod"/>
            </a:pPr>
            <a:r>
              <a:rPr lang="en-US" dirty="0"/>
              <a:t>Network Protocol driver (fully java driver)</a:t>
            </a:r>
          </a:p>
          <a:p>
            <a:pPr marL="514350" indent="-514350">
              <a:buFont typeface="+mj-lt"/>
              <a:buAutoNum type="arabicPeriod"/>
            </a:pPr>
            <a:r>
              <a:rPr lang="en-US" dirty="0"/>
              <a:t>Thin driver (fully java driver)</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168</a:t>
            </a:fld>
            <a:endParaRPr lang="en-US" altLang="en-US"/>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 </a:t>
            </a:r>
            <a:r>
              <a:rPr lang="en-US" dirty="0"/>
              <a:t>JDBC-ODBC bridge driver</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US" b="1" dirty="0"/>
              <a:t> </a:t>
            </a:r>
            <a:r>
              <a:rPr lang="en-GB" dirty="0"/>
              <a:t>The JDBC-ODBC bridge driver uses ODBC driver to connect to the database. The JDBC-ODBC bridge driver converts JDBC method calls into the ODBC function calls. This is now discouraged because of thin driver.</a:t>
            </a:r>
          </a:p>
          <a:p>
            <a:r>
              <a:rPr lang="en-GB" dirty="0"/>
              <a:t>Oracle does not support the JDBC-ODBC Bridge from Java 8. Oracle recommends that you use JDBC drivers provided by the vendor of your database instead of the JDBC-ODBC Bridge.</a:t>
            </a:r>
          </a:p>
          <a:p>
            <a:pPr>
              <a:buNone/>
            </a:pPr>
            <a:r>
              <a:rPr lang="en-GB" dirty="0"/>
              <a:t>Advantages:</a:t>
            </a:r>
          </a:p>
          <a:p>
            <a:r>
              <a:rPr lang="en-GB" dirty="0"/>
              <a:t>easy to use.</a:t>
            </a:r>
          </a:p>
          <a:p>
            <a:r>
              <a:rPr lang="en-GB" dirty="0"/>
              <a:t>can be easily connected to any database.</a:t>
            </a:r>
          </a:p>
          <a:p>
            <a:pPr>
              <a:buNone/>
            </a:pPr>
            <a:r>
              <a:rPr lang="en-GB" dirty="0"/>
              <a:t>Disadvantages:</a:t>
            </a:r>
          </a:p>
          <a:p>
            <a:r>
              <a:rPr lang="en-GB" dirty="0"/>
              <a:t>Performance degraded because JDBC method call is converted into the ODBC function calls.</a:t>
            </a:r>
          </a:p>
          <a:p>
            <a:r>
              <a:rPr lang="en-GB" dirty="0"/>
              <a:t>The ODBC driver needs to be installed on the client machine.</a:t>
            </a:r>
          </a:p>
          <a:p>
            <a:pPr>
              <a:spcBef>
                <a:spcPts val="0"/>
              </a:spcBef>
              <a:buNone/>
            </a:pPr>
            <a:endParaRPr lang="en-GB" dirty="0"/>
          </a:p>
          <a:p>
            <a:pPr>
              <a:spcBef>
                <a:spcPts val="0"/>
              </a:spcBef>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169</a:t>
            </a:fld>
            <a:endParaRPr lang="en-US" altLang="en-US"/>
          </a:p>
        </p:txBody>
      </p:sp>
      <p:pic>
        <p:nvPicPr>
          <p:cNvPr id="5" name="Picture 4" descr="bridge driver"/>
          <p:cNvPicPr/>
          <p:nvPr/>
        </p:nvPicPr>
        <p:blipFill>
          <a:blip r:embed="rId2"/>
          <a:srcRect/>
          <a:stretch>
            <a:fillRect/>
          </a:stretch>
        </p:blipFill>
        <p:spPr bwMode="auto">
          <a:xfrm>
            <a:off x="7239008" y="3929066"/>
            <a:ext cx="5943600" cy="2666601"/>
          </a:xfrm>
          <a:prstGeom prst="rect">
            <a:avLst/>
          </a:prstGeom>
          <a:noFill/>
          <a:ln w="9525">
            <a:noFill/>
            <a:miter lim="800000"/>
            <a:headEnd/>
            <a:tailEnd/>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Serialization and </a:t>
            </a:r>
            <a:r>
              <a:rPr lang="en-GB" dirty="0" err="1"/>
              <a:t>Deserialization</a:t>
            </a:r>
            <a:endParaRPr lang="en-US" dirty="0"/>
          </a:p>
        </p:txBody>
      </p:sp>
      <p:sp>
        <p:nvSpPr>
          <p:cNvPr id="3" name="Content Placeholder 2"/>
          <p:cNvSpPr>
            <a:spLocks noGrp="1"/>
          </p:cNvSpPr>
          <p:nvPr>
            <p:ph idx="1"/>
          </p:nvPr>
        </p:nvSpPr>
        <p:spPr/>
        <p:txBody>
          <a:bodyPr/>
          <a:lstStyle/>
          <a:p>
            <a:r>
              <a:rPr lang="en-GB" b="1" dirty="0"/>
              <a:t>Serialization in Java</a:t>
            </a:r>
            <a:r>
              <a:rPr lang="en-GB" dirty="0"/>
              <a:t> is a mechanism of </a:t>
            </a:r>
            <a:r>
              <a:rPr lang="en-GB" i="1" dirty="0"/>
              <a:t>writing the state of an object into a byte-stream</a:t>
            </a:r>
            <a:r>
              <a:rPr lang="en-GB" dirty="0"/>
              <a:t>. It is mainly used in Hibernate, RMI, JPA, EJB and JMS technologies.</a:t>
            </a:r>
          </a:p>
          <a:p>
            <a:r>
              <a:rPr lang="en-GB" dirty="0"/>
              <a:t>The reverse operation of serialization is called </a:t>
            </a:r>
            <a:r>
              <a:rPr lang="en-GB" b="1" i="1" dirty="0" err="1"/>
              <a:t>deserialization</a:t>
            </a:r>
            <a:r>
              <a:rPr lang="en-GB" dirty="0"/>
              <a:t> where byte-stream is converted into an object. The serialization and </a:t>
            </a:r>
            <a:r>
              <a:rPr lang="en-GB" dirty="0" err="1"/>
              <a:t>deserialization</a:t>
            </a:r>
            <a:r>
              <a:rPr lang="en-GB" dirty="0"/>
              <a:t> process is platform-independent, it means you can serialize an object on one platform and </a:t>
            </a:r>
            <a:r>
              <a:rPr lang="en-GB" dirty="0" err="1"/>
              <a:t>deserialize</a:t>
            </a:r>
            <a:r>
              <a:rPr lang="en-GB" dirty="0"/>
              <a:t> it on a different platform.</a:t>
            </a:r>
          </a:p>
          <a:p>
            <a:pPr>
              <a:buNone/>
            </a:pPr>
            <a:r>
              <a:rPr lang="en-GB" dirty="0"/>
              <a: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a:t>
            </a:fld>
            <a:endParaRPr lang="en-US" altLang="en-US"/>
          </a:p>
        </p:txBody>
      </p:sp>
      <p:pic>
        <p:nvPicPr>
          <p:cNvPr id="5" name="Picture 4" descr="java serialization"/>
          <p:cNvPicPr/>
          <p:nvPr/>
        </p:nvPicPr>
        <p:blipFill>
          <a:blip r:embed="rId2"/>
          <a:srcRect/>
          <a:stretch>
            <a:fillRect/>
          </a:stretch>
        </p:blipFill>
        <p:spPr bwMode="auto">
          <a:xfrm>
            <a:off x="8882082" y="4929198"/>
            <a:ext cx="3459480" cy="3140075"/>
          </a:xfrm>
          <a:prstGeom prst="rect">
            <a:avLst/>
          </a:prstGeom>
          <a:noFill/>
          <a:ln w="9525">
            <a:noFill/>
            <a:miter lim="800000"/>
            <a:headEnd/>
            <a:tailEnd/>
          </a:ln>
        </p:spPr>
      </p:pic>
      <p:pic>
        <p:nvPicPr>
          <p:cNvPr id="6" name="Picture 5" descr="serialize-deserialize-java"/>
          <p:cNvPicPr/>
          <p:nvPr/>
        </p:nvPicPr>
        <p:blipFill>
          <a:blip r:embed="rId3"/>
          <a:srcRect/>
          <a:stretch>
            <a:fillRect/>
          </a:stretch>
        </p:blipFill>
        <p:spPr bwMode="auto">
          <a:xfrm>
            <a:off x="2881290" y="4714884"/>
            <a:ext cx="5943600" cy="3583162"/>
          </a:xfrm>
          <a:prstGeom prst="rect">
            <a:avLst/>
          </a:prstGeom>
          <a:noFill/>
          <a:ln w="9525">
            <a:noFill/>
            <a:miter lim="800000"/>
            <a:headEnd/>
            <a:tailEnd/>
          </a:ln>
        </p:spPr>
      </p:pic>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420669"/>
          </a:xfrm>
        </p:spPr>
        <p:txBody>
          <a:bodyPr/>
          <a:lstStyle/>
          <a:p>
            <a:r>
              <a:rPr lang="en-US" dirty="0"/>
              <a:t/>
            </a:r>
            <a:br>
              <a:rPr lang="en-US" dirty="0"/>
            </a:br>
            <a:r>
              <a:rPr lang="en-US" dirty="0"/>
              <a:t/>
            </a:r>
            <a:br>
              <a:rPr lang="en-US" dirty="0"/>
            </a:br>
            <a:r>
              <a:rPr lang="en-US" dirty="0"/>
              <a:t>Native-API driver</a:t>
            </a:r>
            <a:br>
              <a:rPr lang="en-US" dirty="0"/>
            </a:br>
            <a:r>
              <a:rPr lang="en-US" dirty="0"/>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a:t> The Native API driver uses the client-side libraries of the database. The driver converts JDBC method calls into native calls of the database API. It is not written entirely in java.</a:t>
            </a:r>
          </a:p>
          <a:p>
            <a:r>
              <a:rPr lang="en-GB" dirty="0"/>
              <a:t>Advantage:</a:t>
            </a:r>
          </a:p>
          <a:p>
            <a:r>
              <a:rPr lang="en-GB" dirty="0"/>
              <a:t>performance upgraded than JDBC-ODBC bridge driver.</a:t>
            </a:r>
          </a:p>
          <a:p>
            <a:r>
              <a:rPr lang="en-GB" dirty="0"/>
              <a:t>Disadvantage:</a:t>
            </a:r>
          </a:p>
          <a:p>
            <a:r>
              <a:rPr lang="en-GB" dirty="0"/>
              <a:t>The Native driver needs to be installed on the each client machine.</a:t>
            </a:r>
          </a:p>
          <a:p>
            <a:r>
              <a:rPr lang="en-GB" dirty="0"/>
              <a:t>The Vendor client library needs to be installed on client machine.</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170</a:t>
            </a:fld>
            <a:endParaRPr lang="en-US" altLang="en-US"/>
          </a:p>
        </p:txBody>
      </p:sp>
      <p:pic>
        <p:nvPicPr>
          <p:cNvPr id="6" name="Picture 5" descr="Native-API driver"/>
          <p:cNvPicPr/>
          <p:nvPr/>
        </p:nvPicPr>
        <p:blipFill>
          <a:blip r:embed="rId2"/>
          <a:srcRect/>
          <a:stretch>
            <a:fillRect/>
          </a:stretch>
        </p:blipFill>
        <p:spPr bwMode="auto">
          <a:xfrm>
            <a:off x="8596330" y="3429000"/>
            <a:ext cx="5507355" cy="3657600"/>
          </a:xfrm>
          <a:prstGeom prst="rect">
            <a:avLst/>
          </a:prstGeom>
          <a:noFill/>
          <a:ln w="9525">
            <a:noFill/>
            <a:miter lim="800000"/>
            <a:headEnd/>
            <a:tailEnd/>
          </a:ln>
        </p:spPr>
      </p:pic>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a:t/>
            </a:r>
            <a:br>
              <a:rPr lang="en-US" dirty="0"/>
            </a:br>
            <a:r>
              <a:rPr lang="en-US" dirty="0"/>
              <a:t/>
            </a:r>
            <a:br>
              <a:rPr lang="en-US" dirty="0"/>
            </a:br>
            <a:r>
              <a:rPr lang="en-US" dirty="0"/>
              <a:t>Network Protocol driver</a:t>
            </a:r>
            <a:br>
              <a:rPr lang="en-US" dirty="0"/>
            </a:br>
            <a:r>
              <a:rPr lang="en-US" dirty="0"/>
              <a:t/>
            </a: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a:t>The Network Protocol driver uses middleware (application server) that converts JDBC calls directly or indirectly into the vendor-specific database protocol. It is fully written in java.</a:t>
            </a:r>
          </a:p>
          <a:p>
            <a:r>
              <a:rPr lang="en-GB" dirty="0"/>
              <a:t>Advantage:</a:t>
            </a:r>
          </a:p>
          <a:p>
            <a:r>
              <a:rPr lang="en-GB" dirty="0"/>
              <a:t>No client side library is required because of application server that can perform many tasks like auditing, load balancing, logging etc.</a:t>
            </a:r>
          </a:p>
          <a:p>
            <a:r>
              <a:rPr lang="en-GB" dirty="0"/>
              <a:t>Disadvantages:</a:t>
            </a:r>
          </a:p>
          <a:p>
            <a:r>
              <a:rPr lang="en-GB" dirty="0"/>
              <a:t>Network support is required on client machine.</a:t>
            </a:r>
          </a:p>
          <a:p>
            <a:r>
              <a:rPr lang="en-GB" dirty="0"/>
              <a:t>Requires database-specific coding to be done in the middle tier.</a:t>
            </a:r>
          </a:p>
          <a:p>
            <a:r>
              <a:rPr lang="en-GB" dirty="0"/>
              <a:t>Maintenance of Network Protocol driver becomes costly because it requires database-specific coding to be done in the middle tier.</a:t>
            </a:r>
          </a:p>
          <a:p>
            <a:r>
              <a:rPr lang="en-GB" dirty="0"/>
              <a:t>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171</a:t>
            </a:fld>
            <a:endParaRPr lang="en-US" altLang="en-US"/>
          </a:p>
        </p:txBody>
      </p:sp>
      <p:pic>
        <p:nvPicPr>
          <p:cNvPr id="7" name="Picture 6" descr="Network Protocol driver"/>
          <p:cNvPicPr/>
          <p:nvPr/>
        </p:nvPicPr>
        <p:blipFill>
          <a:blip r:embed="rId2"/>
          <a:srcRect/>
          <a:stretch>
            <a:fillRect/>
          </a:stretch>
        </p:blipFill>
        <p:spPr bwMode="auto">
          <a:xfrm>
            <a:off x="7381884" y="2428868"/>
            <a:ext cx="5943600" cy="3603858"/>
          </a:xfrm>
          <a:prstGeom prst="rect">
            <a:avLst/>
          </a:prstGeom>
          <a:noFill/>
          <a:ln w="9525">
            <a:noFill/>
            <a:miter lim="800000"/>
            <a:headEnd/>
            <a:tailEnd/>
          </a:ln>
        </p:spPr>
      </p:pic>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t>
            </a:r>
            <a:r>
              <a:rPr lang="en-US" dirty="0"/>
              <a:t>Thin driver</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r>
              <a:rPr lang="en-GB" dirty="0"/>
              <a:t>The thin driver converts JDBC calls directly into the vendor-specific database protocol. That is why it is known as thin driver. It is fully written in Java language.</a:t>
            </a:r>
            <a:br>
              <a:rPr lang="en-GB" dirty="0"/>
            </a:br>
            <a:r>
              <a:rPr lang="en-GB" dirty="0"/>
              <a:t>Advantage:</a:t>
            </a:r>
          </a:p>
          <a:p>
            <a:r>
              <a:rPr lang="en-GB" dirty="0"/>
              <a:t>Better performance than all other drivers.</a:t>
            </a:r>
          </a:p>
          <a:p>
            <a:r>
              <a:rPr lang="en-GB" dirty="0"/>
              <a:t>No software is required at client side or server side.</a:t>
            </a:r>
          </a:p>
          <a:p>
            <a:pPr>
              <a:buNone/>
            </a:pPr>
            <a:r>
              <a:rPr lang="en-GB" dirty="0"/>
              <a:t>Disadvantage:</a:t>
            </a:r>
          </a:p>
          <a:p>
            <a:r>
              <a:rPr lang="en-GB" dirty="0"/>
              <a:t>Drivers depend on the Database.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172</a:t>
            </a:fld>
            <a:endParaRPr lang="en-US" altLang="en-US"/>
          </a:p>
        </p:txBody>
      </p:sp>
      <p:pic>
        <p:nvPicPr>
          <p:cNvPr id="5" name="Picture 4" descr="Thin driver"/>
          <p:cNvPicPr/>
          <p:nvPr/>
        </p:nvPicPr>
        <p:blipFill>
          <a:blip r:embed="rId2"/>
          <a:srcRect/>
          <a:stretch>
            <a:fillRect/>
          </a:stretch>
        </p:blipFill>
        <p:spPr bwMode="auto">
          <a:xfrm>
            <a:off x="6667504" y="2643182"/>
            <a:ext cx="4880610" cy="3976370"/>
          </a:xfrm>
          <a:prstGeom prst="rect">
            <a:avLst/>
          </a:prstGeom>
          <a:noFill/>
          <a:ln w="9525">
            <a:noFill/>
            <a:miter lim="800000"/>
            <a:headEnd/>
            <a:tailEnd/>
          </a:ln>
        </p:spPr>
      </p:pic>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Database Connectivity with 5 Steps</a:t>
            </a:r>
          </a:p>
        </p:txBody>
      </p:sp>
      <p:sp>
        <p:nvSpPr>
          <p:cNvPr id="3" name="Content Placeholder 2"/>
          <p:cNvSpPr>
            <a:spLocks noGrp="1"/>
          </p:cNvSpPr>
          <p:nvPr>
            <p:ph idx="1"/>
          </p:nvPr>
        </p:nvSpPr>
        <p:spPr>
          <a:xfrm>
            <a:off x="838200" y="1785926"/>
            <a:ext cx="10515600" cy="4391037"/>
          </a:xfrm>
        </p:spPr>
        <p:txBody>
          <a:bodyPr/>
          <a:lstStyle/>
          <a:p>
            <a:r>
              <a:rPr lang="en-GB" dirty="0"/>
              <a:t>There are 5 steps to connect any java application with the database using JDBC. These steps are as follows:</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173</a:t>
            </a:fld>
            <a:endParaRPr lang="en-US" altLang="en-US"/>
          </a:p>
        </p:txBody>
      </p:sp>
      <p:pic>
        <p:nvPicPr>
          <p:cNvPr id="6" name="Picture 5" descr="Java Database Connectivity Steps"/>
          <p:cNvPicPr/>
          <p:nvPr/>
        </p:nvPicPr>
        <p:blipFill>
          <a:blip r:embed="rId2"/>
          <a:srcRect/>
          <a:stretch>
            <a:fillRect/>
          </a:stretch>
        </p:blipFill>
        <p:spPr bwMode="auto">
          <a:xfrm>
            <a:off x="4738678" y="2643182"/>
            <a:ext cx="3731895" cy="3796030"/>
          </a:xfrm>
          <a:prstGeom prst="rect">
            <a:avLst/>
          </a:prstGeom>
          <a:noFill/>
          <a:ln w="9525">
            <a:noFill/>
            <a:miter lim="800000"/>
            <a:headEnd/>
            <a:tailEnd/>
          </a:ln>
        </p:spPr>
      </p:pic>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09588" y="285729"/>
            <a:ext cx="10515600" cy="857256"/>
          </a:xfrm>
        </p:spPr>
        <p:txBody>
          <a:bodyPr/>
          <a:lstStyle/>
          <a:p>
            <a:r>
              <a:rPr lang="en-US" b="1" dirty="0"/>
              <a:t> </a:t>
            </a:r>
            <a:r>
              <a:rPr lang="en-GB" dirty="0"/>
              <a:t>1) Register the driver class</a:t>
            </a:r>
            <a:br>
              <a:rPr lang="en-GB"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a:t>The </a:t>
            </a:r>
            <a:r>
              <a:rPr lang="en-GB" b="1" dirty="0" err="1"/>
              <a:t>forName</a:t>
            </a:r>
            <a:r>
              <a:rPr lang="en-GB" b="1" dirty="0"/>
              <a:t>()</a:t>
            </a:r>
            <a:r>
              <a:rPr lang="en-GB" dirty="0"/>
              <a:t> method of Class </a:t>
            </a:r>
            <a:r>
              <a:rPr lang="en-GB" dirty="0" err="1"/>
              <a:t>class</a:t>
            </a:r>
            <a:r>
              <a:rPr lang="en-GB" dirty="0"/>
              <a:t> is used to register the driver class. This method is used to dynamically load the driver </a:t>
            </a:r>
            <a:r>
              <a:rPr lang="en-GB" dirty="0" err="1"/>
              <a:t>class.Syntax</a:t>
            </a:r>
            <a:r>
              <a:rPr lang="en-GB" dirty="0"/>
              <a:t> of </a:t>
            </a:r>
            <a:r>
              <a:rPr lang="en-GB" dirty="0" err="1"/>
              <a:t>forName</a:t>
            </a:r>
            <a:r>
              <a:rPr lang="en-GB" dirty="0"/>
              <a:t>() method</a:t>
            </a:r>
          </a:p>
          <a:p>
            <a:r>
              <a:rPr lang="en-GB" b="1" dirty="0"/>
              <a:t>public</a:t>
            </a:r>
            <a:r>
              <a:rPr lang="en-GB" dirty="0"/>
              <a:t> </a:t>
            </a:r>
            <a:r>
              <a:rPr lang="en-GB" b="1" dirty="0"/>
              <a:t>static</a:t>
            </a:r>
            <a:r>
              <a:rPr lang="en-GB" dirty="0"/>
              <a:t> </a:t>
            </a:r>
            <a:r>
              <a:rPr lang="en-GB" b="1" dirty="0"/>
              <a:t>void</a:t>
            </a:r>
            <a:r>
              <a:rPr lang="en-GB" dirty="0"/>
              <a:t> </a:t>
            </a:r>
            <a:r>
              <a:rPr lang="en-GB" dirty="0" err="1"/>
              <a:t>forName</a:t>
            </a:r>
            <a:r>
              <a:rPr lang="en-GB" dirty="0"/>
              <a:t>(String </a:t>
            </a:r>
            <a:r>
              <a:rPr lang="en-GB" dirty="0" err="1"/>
              <a:t>className</a:t>
            </a:r>
            <a:r>
              <a:rPr lang="en-GB" dirty="0"/>
              <a:t>)</a:t>
            </a:r>
            <a:r>
              <a:rPr lang="en-GB" b="1" dirty="0"/>
              <a:t>throws</a:t>
            </a:r>
            <a:r>
              <a:rPr lang="en-GB" dirty="0"/>
              <a:t> </a:t>
            </a:r>
            <a:r>
              <a:rPr lang="en-GB" dirty="0" err="1"/>
              <a:t>ClassNotFoundException</a:t>
            </a:r>
            <a:r>
              <a:rPr lang="en-GB" dirty="0"/>
              <a:t>  </a:t>
            </a:r>
          </a:p>
          <a:p>
            <a:r>
              <a:rPr lang="en-US" dirty="0"/>
              <a:t> </a:t>
            </a:r>
            <a:r>
              <a:rPr lang="en-GB" b="1" dirty="0"/>
              <a:t>Driver class: </a:t>
            </a:r>
            <a:r>
              <a:rPr lang="en-GB" dirty="0"/>
              <a:t>The driver class for the </a:t>
            </a:r>
            <a:r>
              <a:rPr lang="en-GB" dirty="0" err="1"/>
              <a:t>mysql</a:t>
            </a:r>
            <a:r>
              <a:rPr lang="en-GB" dirty="0"/>
              <a:t> database is </a:t>
            </a:r>
            <a:r>
              <a:rPr lang="en-GB" b="1" dirty="0" err="1"/>
              <a:t>com.mysql.jdbc.Driver</a:t>
            </a:r>
            <a:r>
              <a:rPr lang="en-GB" dirty="0"/>
              <a:t>.</a:t>
            </a:r>
          </a:p>
          <a:p>
            <a:r>
              <a:rPr lang="en-US" dirty="0" err="1"/>
              <a:t>Class.forName</a:t>
            </a:r>
            <a:r>
              <a:rPr lang="en-US" dirty="0"/>
              <a:t>("</a:t>
            </a:r>
            <a:r>
              <a:rPr lang="en-US" dirty="0" err="1"/>
              <a:t>com.mysql.jdbc.Driver</a:t>
            </a:r>
            <a:r>
              <a:rPr lang="en-US" dirty="0"/>
              <a:t>");  </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174</a:t>
            </a:fld>
            <a:endParaRPr lang="en-US" altLang="en-US"/>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GB" dirty="0"/>
              <a:t>2) Create the connection object</a:t>
            </a:r>
          </a:p>
        </p:txBody>
      </p:sp>
      <p:sp>
        <p:nvSpPr>
          <p:cNvPr id="3" name="Content Placeholder 2"/>
          <p:cNvSpPr>
            <a:spLocks noGrp="1"/>
          </p:cNvSpPr>
          <p:nvPr>
            <p:ph idx="1"/>
          </p:nvPr>
        </p:nvSpPr>
        <p:spPr>
          <a:xfrm>
            <a:off x="838200" y="1285860"/>
            <a:ext cx="10829964" cy="4929222"/>
          </a:xfrm>
        </p:spPr>
        <p:txBody>
          <a:bodyPr/>
          <a:lstStyle/>
          <a:p>
            <a:r>
              <a:rPr lang="en-GB" sz="2000" dirty="0"/>
              <a:t> The </a:t>
            </a:r>
            <a:r>
              <a:rPr lang="en-GB" sz="2000" b="1" dirty="0" err="1"/>
              <a:t>getConnection</a:t>
            </a:r>
            <a:r>
              <a:rPr lang="en-GB" sz="2000" b="1" dirty="0"/>
              <a:t>()</a:t>
            </a:r>
            <a:r>
              <a:rPr lang="en-GB" sz="2000" dirty="0"/>
              <a:t> method of </a:t>
            </a:r>
            <a:r>
              <a:rPr lang="en-GB" sz="2000" dirty="0" err="1"/>
              <a:t>DriverManager</a:t>
            </a:r>
            <a:r>
              <a:rPr lang="en-GB" sz="2000" dirty="0"/>
              <a:t> class is used to establish connection with the database.</a:t>
            </a:r>
          </a:p>
          <a:p>
            <a:r>
              <a:rPr lang="en-GB" sz="2000" dirty="0"/>
              <a:t>Syntax of </a:t>
            </a:r>
            <a:r>
              <a:rPr lang="en-GB" sz="2000" dirty="0" err="1"/>
              <a:t>getConnection</a:t>
            </a:r>
            <a:r>
              <a:rPr lang="en-GB" sz="2000" dirty="0"/>
              <a:t>() method</a:t>
            </a:r>
          </a:p>
          <a:p>
            <a:pPr>
              <a:buNone/>
            </a:pPr>
            <a:r>
              <a:rPr lang="en-GB" sz="2000" dirty="0"/>
              <a:t>1) </a:t>
            </a:r>
            <a:r>
              <a:rPr lang="en-GB" sz="2000" b="1" dirty="0"/>
              <a:t>public</a:t>
            </a:r>
            <a:r>
              <a:rPr lang="en-GB" sz="2000" dirty="0"/>
              <a:t> </a:t>
            </a:r>
            <a:r>
              <a:rPr lang="en-GB" sz="2000" b="1" dirty="0"/>
              <a:t>static</a:t>
            </a:r>
            <a:r>
              <a:rPr lang="en-GB" sz="2000" dirty="0"/>
              <a:t> Connection </a:t>
            </a:r>
            <a:r>
              <a:rPr lang="en-GB" sz="2000" dirty="0" err="1"/>
              <a:t>getConnection</a:t>
            </a:r>
            <a:r>
              <a:rPr lang="en-GB" sz="2000" dirty="0"/>
              <a:t>(String </a:t>
            </a:r>
            <a:r>
              <a:rPr lang="en-GB" sz="2000" dirty="0" err="1"/>
              <a:t>url</a:t>
            </a:r>
            <a:r>
              <a:rPr lang="en-GB" sz="2000" dirty="0"/>
              <a:t>)</a:t>
            </a:r>
            <a:r>
              <a:rPr lang="en-GB" sz="2000" b="1" dirty="0"/>
              <a:t>throws</a:t>
            </a:r>
            <a:r>
              <a:rPr lang="en-GB" sz="2000" dirty="0"/>
              <a:t> </a:t>
            </a:r>
            <a:r>
              <a:rPr lang="en-GB" sz="2000" dirty="0" err="1"/>
              <a:t>SQLException</a:t>
            </a:r>
            <a:r>
              <a:rPr lang="en-GB" sz="2000" dirty="0"/>
              <a:t>  </a:t>
            </a:r>
          </a:p>
          <a:p>
            <a:pPr>
              <a:buNone/>
            </a:pPr>
            <a:r>
              <a:rPr lang="en-GB" sz="2000" dirty="0"/>
              <a:t>2) </a:t>
            </a:r>
            <a:r>
              <a:rPr lang="en-GB" sz="2000" b="1" dirty="0"/>
              <a:t>public</a:t>
            </a:r>
            <a:r>
              <a:rPr lang="en-GB" sz="2000" dirty="0"/>
              <a:t> </a:t>
            </a:r>
            <a:r>
              <a:rPr lang="en-GB" sz="2000" b="1" dirty="0"/>
              <a:t>static</a:t>
            </a:r>
            <a:r>
              <a:rPr lang="en-GB" sz="2000" dirty="0"/>
              <a:t> Connection </a:t>
            </a:r>
            <a:r>
              <a:rPr lang="en-GB" sz="2000" dirty="0" err="1"/>
              <a:t>getConnection</a:t>
            </a:r>
            <a:r>
              <a:rPr lang="en-GB" sz="2000" dirty="0"/>
              <a:t>(String </a:t>
            </a:r>
            <a:r>
              <a:rPr lang="en-GB" sz="2000" dirty="0" err="1"/>
              <a:t>url,String</a:t>
            </a:r>
            <a:r>
              <a:rPr lang="en-GB" sz="2000" dirty="0"/>
              <a:t> </a:t>
            </a:r>
            <a:r>
              <a:rPr lang="en-GB" sz="2000" dirty="0" err="1"/>
              <a:t>name,String</a:t>
            </a:r>
            <a:r>
              <a:rPr lang="en-GB" sz="2000" dirty="0"/>
              <a:t> password)  </a:t>
            </a:r>
            <a:r>
              <a:rPr lang="en-GB" sz="2000" b="1" dirty="0"/>
              <a:t>throws</a:t>
            </a:r>
            <a:r>
              <a:rPr lang="en-GB" sz="2000" dirty="0"/>
              <a:t> </a:t>
            </a:r>
            <a:r>
              <a:rPr lang="en-GB" sz="2000" dirty="0" err="1"/>
              <a:t>SQLException</a:t>
            </a:r>
            <a:r>
              <a:rPr lang="en-GB" sz="2000" dirty="0"/>
              <a:t>  </a:t>
            </a:r>
          </a:p>
          <a:p>
            <a:r>
              <a:rPr lang="en-GB" sz="2000" b="1" dirty="0"/>
              <a:t>Connection URL: </a:t>
            </a:r>
            <a:r>
              <a:rPr lang="en-GB" sz="2000" dirty="0"/>
              <a:t>The connection URL for the </a:t>
            </a:r>
            <a:r>
              <a:rPr lang="en-GB" sz="2000" dirty="0" err="1"/>
              <a:t>mysql</a:t>
            </a:r>
            <a:r>
              <a:rPr lang="en-GB" sz="2000" dirty="0"/>
              <a:t> database is </a:t>
            </a:r>
            <a:r>
              <a:rPr lang="en-GB" sz="2000" b="1" dirty="0" err="1"/>
              <a:t>jdbc:mysql</a:t>
            </a:r>
            <a:r>
              <a:rPr lang="en-GB" sz="2000" b="1" dirty="0"/>
              <a:t>://localhost:3306/god</a:t>
            </a:r>
            <a:r>
              <a:rPr lang="en-GB" sz="2000" dirty="0"/>
              <a:t> where </a:t>
            </a:r>
            <a:r>
              <a:rPr lang="en-GB" sz="2000" dirty="0" err="1"/>
              <a:t>jdbc</a:t>
            </a:r>
            <a:r>
              <a:rPr lang="en-GB" sz="2000" dirty="0"/>
              <a:t> is the API, </a:t>
            </a:r>
            <a:r>
              <a:rPr lang="en-GB" sz="2000" dirty="0" err="1"/>
              <a:t>mysql</a:t>
            </a:r>
            <a:r>
              <a:rPr lang="en-GB" sz="2000" dirty="0"/>
              <a:t> is the database, </a:t>
            </a:r>
            <a:r>
              <a:rPr lang="en-GB" sz="2000" dirty="0" err="1"/>
              <a:t>localhost</a:t>
            </a:r>
            <a:r>
              <a:rPr lang="en-GB" sz="2000" dirty="0"/>
              <a:t> is the server name on which </a:t>
            </a:r>
            <a:r>
              <a:rPr lang="en-GB" sz="2000" dirty="0" err="1"/>
              <a:t>mysql</a:t>
            </a:r>
            <a:r>
              <a:rPr lang="en-GB" sz="2000" dirty="0"/>
              <a:t> is running, we may also use IP address, 3306 is the port number and god is the database name. We may use any database, in such case, we need to replace the god with our database name.</a:t>
            </a:r>
          </a:p>
          <a:p>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endParaRPr lang="en-GB" sz="2000" dirty="0"/>
          </a:p>
          <a:p>
            <a:endParaRPr lang="en-GB"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175</a:t>
            </a:fld>
            <a:endParaRPr lang="en-US" altLang="en-US"/>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3) Create the Statement object</a:t>
            </a:r>
          </a:p>
        </p:txBody>
      </p:sp>
      <p:sp>
        <p:nvSpPr>
          <p:cNvPr id="3" name="Content Placeholder 2"/>
          <p:cNvSpPr>
            <a:spLocks noGrp="1"/>
          </p:cNvSpPr>
          <p:nvPr>
            <p:ph idx="1"/>
          </p:nvPr>
        </p:nvSpPr>
        <p:spPr>
          <a:xfrm>
            <a:off x="838200" y="1285860"/>
            <a:ext cx="10515600" cy="4891103"/>
          </a:xfrm>
        </p:spPr>
        <p:txBody>
          <a:bodyPr/>
          <a:lstStyle/>
          <a:p>
            <a:r>
              <a:rPr lang="en-US" b="1" dirty="0"/>
              <a:t> </a:t>
            </a:r>
            <a:r>
              <a:rPr lang="en-GB" dirty="0"/>
              <a:t>The </a:t>
            </a:r>
            <a:r>
              <a:rPr lang="en-GB" dirty="0" err="1"/>
              <a:t>createStatement</a:t>
            </a:r>
            <a:r>
              <a:rPr lang="en-GB" dirty="0"/>
              <a:t>() method of Connection interface is used to create statement. The object of statement is responsible to execute queries with the </a:t>
            </a:r>
            <a:r>
              <a:rPr lang="en-GB" dirty="0" err="1"/>
              <a:t>database.Syntax</a:t>
            </a:r>
            <a:r>
              <a:rPr lang="en-GB" dirty="0"/>
              <a:t> of </a:t>
            </a:r>
            <a:r>
              <a:rPr lang="en-GB" dirty="0" err="1"/>
              <a:t>createStatement</a:t>
            </a:r>
            <a:r>
              <a:rPr lang="en-GB" dirty="0"/>
              <a:t>() method</a:t>
            </a:r>
          </a:p>
          <a:p>
            <a:r>
              <a:rPr lang="en-GB" b="1" dirty="0"/>
              <a:t>public</a:t>
            </a:r>
            <a:r>
              <a:rPr lang="en-GB" dirty="0"/>
              <a:t> Statement </a:t>
            </a:r>
            <a:r>
              <a:rPr lang="en-GB" dirty="0" err="1"/>
              <a:t>createStatement</a:t>
            </a:r>
            <a:r>
              <a:rPr lang="en-GB" dirty="0"/>
              <a:t>()</a:t>
            </a:r>
            <a:r>
              <a:rPr lang="en-GB" b="1" dirty="0"/>
              <a:t>throws</a:t>
            </a:r>
            <a:r>
              <a:rPr lang="en-GB" dirty="0"/>
              <a:t> </a:t>
            </a:r>
            <a:r>
              <a:rPr lang="en-GB" dirty="0" err="1"/>
              <a:t>SQLException</a:t>
            </a:r>
            <a:r>
              <a:rPr lang="en-GB" dirty="0"/>
              <a:t>  </a:t>
            </a:r>
          </a:p>
          <a:p>
            <a:r>
              <a:rPr lang="en-GB" dirty="0"/>
              <a:t>Example to create the statement object</a:t>
            </a:r>
          </a:p>
          <a:p>
            <a:r>
              <a:rPr lang="en-GB" dirty="0"/>
              <a:t>Statement stmt=</a:t>
            </a:r>
            <a:r>
              <a:rPr lang="en-GB" dirty="0" err="1"/>
              <a:t>con.createStatement</a:t>
            </a:r>
            <a:r>
              <a:rPr lang="en-GB"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176</a:t>
            </a:fld>
            <a:endParaRPr lang="en-US" altLang="en-US"/>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4) Execute the query</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177</a:t>
            </a:fld>
            <a:endParaRPr lang="en-US" altLang="en-US"/>
          </a:p>
        </p:txBody>
      </p:sp>
      <p:sp>
        <p:nvSpPr>
          <p:cNvPr id="6" name="Content Placeholder 5"/>
          <p:cNvSpPr>
            <a:spLocks noGrp="1"/>
          </p:cNvSpPr>
          <p:nvPr>
            <p:ph idx="1"/>
          </p:nvPr>
        </p:nvSpPr>
        <p:spPr>
          <a:xfrm>
            <a:off x="838200" y="1428736"/>
            <a:ext cx="10515600" cy="4748227"/>
          </a:xfrm>
        </p:spPr>
        <p:txBody>
          <a:bodyPr/>
          <a:lstStyle/>
          <a:p>
            <a:r>
              <a:rPr lang="en-GB" dirty="0"/>
              <a:t> The </a:t>
            </a:r>
            <a:r>
              <a:rPr lang="en-GB" dirty="0" err="1"/>
              <a:t>executeQuery</a:t>
            </a:r>
            <a:r>
              <a:rPr lang="en-GB" dirty="0"/>
              <a:t>() method of Statement interface is used to execute queries to the database. This method returns the object of </a:t>
            </a:r>
            <a:r>
              <a:rPr lang="en-GB" dirty="0" err="1"/>
              <a:t>ResultSet</a:t>
            </a:r>
            <a:r>
              <a:rPr lang="en-GB" dirty="0"/>
              <a:t> that can be used to get all the records of a table.</a:t>
            </a:r>
          </a:p>
          <a:p>
            <a:r>
              <a:rPr lang="en-GB" dirty="0"/>
              <a:t>Syntax of </a:t>
            </a:r>
            <a:r>
              <a:rPr lang="en-GB" dirty="0" err="1"/>
              <a:t>executeQuery</a:t>
            </a:r>
            <a:r>
              <a:rPr lang="en-GB" dirty="0"/>
              <a:t>() method</a:t>
            </a:r>
          </a:p>
          <a:p>
            <a:r>
              <a:rPr lang="en-GB" b="1" dirty="0"/>
              <a:t>public</a:t>
            </a:r>
            <a:r>
              <a:rPr lang="en-GB" dirty="0"/>
              <a:t> </a:t>
            </a:r>
            <a:r>
              <a:rPr lang="en-GB" dirty="0" err="1"/>
              <a:t>ResultSet</a:t>
            </a:r>
            <a:r>
              <a:rPr lang="en-GB" dirty="0"/>
              <a:t> </a:t>
            </a:r>
            <a:r>
              <a:rPr lang="en-GB" dirty="0" err="1"/>
              <a:t>executeQuery</a:t>
            </a:r>
            <a:r>
              <a:rPr lang="en-GB" dirty="0"/>
              <a:t>(String </a:t>
            </a:r>
            <a:r>
              <a:rPr lang="en-GB" dirty="0" err="1"/>
              <a:t>sql</a:t>
            </a:r>
            <a:r>
              <a:rPr lang="en-GB" dirty="0"/>
              <a:t>)</a:t>
            </a:r>
            <a:r>
              <a:rPr lang="en-GB" b="1" dirty="0"/>
              <a:t>throws</a:t>
            </a:r>
            <a:r>
              <a:rPr lang="en-GB" dirty="0"/>
              <a:t> </a:t>
            </a:r>
            <a:r>
              <a:rPr lang="en-GB" dirty="0" err="1"/>
              <a:t>SQLException</a:t>
            </a:r>
            <a:r>
              <a:rPr lang="en-GB" dirty="0"/>
              <a:t>  </a:t>
            </a:r>
          </a:p>
          <a:p>
            <a:r>
              <a:rPr lang="en-GB" dirty="0"/>
              <a:t>Example to execute query</a:t>
            </a:r>
          </a:p>
          <a:p>
            <a:r>
              <a:rPr lang="en-GB" dirty="0" err="1"/>
              <a:t>ResultSet</a:t>
            </a:r>
            <a:r>
              <a:rPr lang="en-GB" dirty="0"/>
              <a:t> </a:t>
            </a:r>
            <a:r>
              <a:rPr lang="en-GB" dirty="0" err="1"/>
              <a:t>rs</a:t>
            </a:r>
            <a:r>
              <a:rPr lang="en-GB" dirty="0"/>
              <a:t>=</a:t>
            </a:r>
            <a:r>
              <a:rPr lang="en-GB" dirty="0" err="1"/>
              <a:t>stmt.executeQuery</a:t>
            </a:r>
            <a:r>
              <a:rPr lang="en-GB" dirty="0"/>
              <a:t>("select * from </a:t>
            </a:r>
            <a:r>
              <a:rPr lang="en-GB" dirty="0" err="1"/>
              <a:t>emp</a:t>
            </a:r>
            <a:r>
              <a:rPr lang="en-GB" dirty="0"/>
              <a:t>");  </a:t>
            </a:r>
          </a:p>
          <a:p>
            <a:pPr>
              <a:buNone/>
            </a:pPr>
            <a:r>
              <a:rPr lang="en-GB" dirty="0"/>
              <a:t>  </a:t>
            </a:r>
            <a:r>
              <a:rPr lang="en-GB" b="1" dirty="0"/>
              <a:t>while</a:t>
            </a:r>
            <a:r>
              <a:rPr lang="en-GB" dirty="0"/>
              <a:t>(</a:t>
            </a:r>
            <a:r>
              <a:rPr lang="en-GB" dirty="0" err="1"/>
              <a:t>rs.next</a:t>
            </a:r>
            <a:r>
              <a:rPr lang="en-GB" dirty="0"/>
              <a:t>()){  </a:t>
            </a:r>
          </a:p>
          <a:p>
            <a:pPr>
              <a:buNone/>
            </a:pPr>
            <a:r>
              <a:rPr lang="en-GB" dirty="0" err="1"/>
              <a:t>System.out.println</a:t>
            </a:r>
            <a:r>
              <a:rPr lang="en-GB" dirty="0"/>
              <a:t>(</a:t>
            </a:r>
            <a:r>
              <a:rPr lang="en-GB" dirty="0" err="1"/>
              <a:t>rs.getInt</a:t>
            </a:r>
            <a:r>
              <a:rPr lang="en-GB" dirty="0"/>
              <a:t>(1)+" "+</a:t>
            </a:r>
            <a:r>
              <a:rPr lang="en-GB" dirty="0" err="1"/>
              <a:t>rs.getString</a:t>
            </a:r>
            <a:r>
              <a:rPr lang="en-GB" dirty="0"/>
              <a:t>(2) + “ “ + </a:t>
            </a:r>
            <a:r>
              <a:rPr lang="en-GB" dirty="0" err="1"/>
              <a:t>rs.getInt</a:t>
            </a:r>
            <a:r>
              <a:rPr lang="en-GB" dirty="0"/>
              <a:t>(3));  </a:t>
            </a:r>
          </a:p>
          <a:p>
            <a:pPr>
              <a:buNone/>
            </a:pPr>
            <a:r>
              <a:rPr lang="en-GB" dirty="0"/>
              <a:t>}  </a:t>
            </a:r>
          </a:p>
          <a:p>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5) Close the connection object</a:t>
            </a:r>
          </a:p>
        </p:txBody>
      </p:sp>
      <p:sp>
        <p:nvSpPr>
          <p:cNvPr id="3" name="Content Placeholder 2"/>
          <p:cNvSpPr>
            <a:spLocks noGrp="1"/>
          </p:cNvSpPr>
          <p:nvPr>
            <p:ph idx="1"/>
          </p:nvPr>
        </p:nvSpPr>
        <p:spPr/>
        <p:txBody>
          <a:bodyPr/>
          <a:lstStyle/>
          <a:p>
            <a:r>
              <a:rPr lang="en-GB" sz="2400" dirty="0"/>
              <a:t>By closing connection object statement and </a:t>
            </a:r>
            <a:r>
              <a:rPr lang="en-GB" sz="2400" dirty="0" err="1"/>
              <a:t>ResultSet</a:t>
            </a:r>
            <a:r>
              <a:rPr lang="en-GB" sz="2400" dirty="0"/>
              <a:t> will be closed automatically. The close() method of Connection interface is used to close the </a:t>
            </a:r>
            <a:r>
              <a:rPr lang="en-GB" sz="2400" dirty="0" err="1"/>
              <a:t>connection.Syntax</a:t>
            </a:r>
            <a:r>
              <a:rPr lang="en-GB" sz="2400" dirty="0"/>
              <a:t> of close() method</a:t>
            </a:r>
          </a:p>
          <a:p>
            <a:r>
              <a:rPr lang="en-GB" sz="2400" b="1" dirty="0"/>
              <a:t>public</a:t>
            </a:r>
            <a:r>
              <a:rPr lang="en-GB" sz="2400" dirty="0"/>
              <a:t> </a:t>
            </a:r>
            <a:r>
              <a:rPr lang="en-GB" sz="2400" b="1" dirty="0"/>
              <a:t>void</a:t>
            </a:r>
            <a:r>
              <a:rPr lang="en-GB" sz="2400" dirty="0"/>
              <a:t> close()</a:t>
            </a:r>
            <a:r>
              <a:rPr lang="en-GB" sz="2400" b="1" dirty="0"/>
              <a:t>throws</a:t>
            </a:r>
            <a:r>
              <a:rPr lang="en-GB" sz="2400" dirty="0"/>
              <a:t> </a:t>
            </a:r>
            <a:r>
              <a:rPr lang="en-GB" sz="2400" dirty="0" err="1"/>
              <a:t>SQLException</a:t>
            </a:r>
            <a:r>
              <a:rPr lang="en-GB" sz="2400" dirty="0"/>
              <a:t>  </a:t>
            </a:r>
          </a:p>
          <a:p>
            <a:r>
              <a:rPr lang="en-GB" sz="2400" dirty="0"/>
              <a:t>Example to close connection</a:t>
            </a:r>
          </a:p>
          <a:p>
            <a:r>
              <a:rPr lang="en-GB" sz="2400" dirty="0" err="1"/>
              <a:t>con.close</a:t>
            </a:r>
            <a:r>
              <a:rPr lang="en-GB" sz="2400" dirty="0"/>
              <a:t>();  </a:t>
            </a:r>
          </a:p>
          <a:p>
            <a:pPr>
              <a:buNone/>
            </a:pPr>
            <a:endParaRPr lang="en-GB" sz="2000" dirty="0"/>
          </a:p>
          <a:p>
            <a:endParaRPr lang="en-GB"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178</a:t>
            </a:fld>
            <a:endParaRPr lang="en-US" altLang="en-US"/>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a:t>
            </a:r>
            <a:r>
              <a:rPr lang="en-GB" dirty="0"/>
              <a:t>Java Database Connectivity with Oracle</a:t>
            </a:r>
            <a:br>
              <a:rPr lang="en-GB" dirty="0"/>
            </a:b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179</a:t>
            </a:fld>
            <a:endParaRPr lang="en-US" altLang="en-US"/>
          </a:p>
        </p:txBody>
      </p:sp>
      <p:sp>
        <p:nvSpPr>
          <p:cNvPr id="6" name="Content Placeholder 5"/>
          <p:cNvSpPr>
            <a:spLocks noGrp="1"/>
          </p:cNvSpPr>
          <p:nvPr>
            <p:ph idx="1"/>
          </p:nvPr>
        </p:nvSpPr>
        <p:spPr>
          <a:xfrm>
            <a:off x="838200" y="1285860"/>
            <a:ext cx="10515600" cy="4891103"/>
          </a:xfrm>
        </p:spPr>
        <p:txBody>
          <a:bodyPr/>
          <a:lstStyle/>
          <a:p>
            <a:r>
              <a:rPr lang="en-GB" b="1" dirty="0"/>
              <a:t>Driver class: </a:t>
            </a:r>
            <a:r>
              <a:rPr lang="en-GB" dirty="0"/>
              <a:t>The driver class for the oracle database is </a:t>
            </a:r>
            <a:r>
              <a:rPr lang="en-GB" b="1" dirty="0" err="1"/>
              <a:t>oracle.jdbc.driver.OracleDriver</a:t>
            </a:r>
            <a:r>
              <a:rPr lang="en-GB" dirty="0"/>
              <a:t>.</a:t>
            </a:r>
          </a:p>
          <a:p>
            <a:r>
              <a:rPr lang="en-GB" b="1" dirty="0"/>
              <a:t>Connection URL: </a:t>
            </a:r>
            <a:r>
              <a:rPr lang="en-GB" dirty="0"/>
              <a:t>The connection URL for the oracle10G database is </a:t>
            </a:r>
            <a:r>
              <a:rPr lang="en-GB" b="1" dirty="0" err="1"/>
              <a:t>jdbc:oracle:thin</a:t>
            </a:r>
            <a:r>
              <a:rPr lang="en-GB" b="1" dirty="0"/>
              <a:t>:@localhost:1521:xe</a:t>
            </a:r>
            <a:r>
              <a:rPr lang="en-GB" dirty="0"/>
              <a:t> where </a:t>
            </a:r>
            <a:r>
              <a:rPr lang="en-GB" dirty="0" err="1"/>
              <a:t>jdbc</a:t>
            </a:r>
            <a:r>
              <a:rPr lang="en-GB" dirty="0"/>
              <a:t> is the API, oracle is the database, thin is the driver, </a:t>
            </a:r>
            <a:r>
              <a:rPr lang="en-GB" dirty="0" err="1"/>
              <a:t>localhost</a:t>
            </a:r>
            <a:r>
              <a:rPr lang="en-GB" dirty="0"/>
              <a:t> is the server name on which oracle is running, we may also use IP address, 1521 is the port number and XE is the Oracle service name. You may get all these information from the tnsnames.ora file.</a:t>
            </a:r>
          </a:p>
          <a:p>
            <a:r>
              <a:rPr lang="en-GB" b="1" dirty="0"/>
              <a:t>Username: </a:t>
            </a:r>
            <a:r>
              <a:rPr lang="en-GB" dirty="0"/>
              <a:t>The default username for the oracle database is </a:t>
            </a:r>
            <a:r>
              <a:rPr lang="en-GB" b="1" dirty="0"/>
              <a:t>system</a:t>
            </a:r>
            <a:r>
              <a:rPr lang="en-GB" dirty="0"/>
              <a:t>.</a:t>
            </a:r>
          </a:p>
          <a:p>
            <a:r>
              <a:rPr lang="en-GB" b="1" dirty="0"/>
              <a:t>Password: </a:t>
            </a:r>
            <a:r>
              <a:rPr lang="en-GB" dirty="0"/>
              <a:t>It is the password given by the user at the time of installing the oracle database.</a:t>
            </a:r>
          </a:p>
          <a:p>
            <a:endParaRPr lang="en-GB" dirty="0"/>
          </a:p>
          <a:p>
            <a:pPr>
              <a:buNone/>
            </a:pPr>
            <a:endParaRPr lang="en-GB" dirty="0"/>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Java Serialization</a:t>
            </a:r>
            <a:br>
              <a:rPr lang="en-US" dirty="0"/>
            </a:br>
            <a:endParaRPr lang="en-US" dirty="0"/>
          </a:p>
        </p:txBody>
      </p:sp>
      <p:sp>
        <p:nvSpPr>
          <p:cNvPr id="3" name="Content Placeholder 2"/>
          <p:cNvSpPr>
            <a:spLocks noGrp="1"/>
          </p:cNvSpPr>
          <p:nvPr>
            <p:ph idx="1"/>
          </p:nvPr>
        </p:nvSpPr>
        <p:spPr/>
        <p:txBody>
          <a:bodyPr/>
          <a:lstStyle/>
          <a:p>
            <a:r>
              <a:rPr lang="en-GB" dirty="0"/>
              <a:t>It is mainly used to travel object's state on the network (that is known as marshalling).</a:t>
            </a:r>
          </a:p>
          <a:p>
            <a:r>
              <a:rPr lang="en-GB" dirty="0"/>
              <a:t>To save/persist state of an object. </a:t>
            </a:r>
          </a:p>
          <a:p>
            <a:r>
              <a:rPr lang="en-GB" dirty="0"/>
              <a:t>To travel an object across a network.</a:t>
            </a:r>
          </a:p>
          <a:p>
            <a:pPr>
              <a:buNone/>
            </a:pPr>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a:t>
            </a:fld>
            <a:endParaRPr lang="en-US" altLang="en-US"/>
          </a:p>
        </p:txBody>
      </p:sp>
      <p:pic>
        <p:nvPicPr>
          <p:cNvPr id="7" name="Picture 6" descr="https://media.geeksforgeeks.org/wp-content/uploads/serialization-5.jpg"/>
          <p:cNvPicPr/>
          <p:nvPr/>
        </p:nvPicPr>
        <p:blipFill>
          <a:blip r:embed="rId2"/>
          <a:srcRect/>
          <a:stretch>
            <a:fillRect/>
          </a:stretch>
        </p:blipFill>
        <p:spPr bwMode="auto">
          <a:xfrm>
            <a:off x="6453190" y="2857496"/>
            <a:ext cx="4972050" cy="2686050"/>
          </a:xfrm>
          <a:prstGeom prst="rect">
            <a:avLst/>
          </a:prstGeom>
          <a:noFill/>
          <a:ln w="9525">
            <a:noFill/>
            <a:miter lim="800000"/>
            <a:headEnd/>
            <a:tailEnd/>
          </a:ln>
        </p:spPr>
      </p:pic>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pPr algn="ctr"/>
            <a:r>
              <a:rPr lang="en-IN" dirty="0"/>
              <a:t>Example</a:t>
            </a:r>
            <a:endParaRPr lang="en-US" dirty="0"/>
          </a:p>
        </p:txBody>
      </p:sp>
      <p:sp>
        <p:nvSpPr>
          <p:cNvPr id="3" name="Content Placeholder 2"/>
          <p:cNvSpPr>
            <a:spLocks noGrp="1"/>
          </p:cNvSpPr>
          <p:nvPr>
            <p:ph idx="1"/>
          </p:nvPr>
        </p:nvSpPr>
        <p:spPr>
          <a:xfrm>
            <a:off x="838200" y="1071546"/>
            <a:ext cx="10515600" cy="5105417"/>
          </a:xfrm>
        </p:spPr>
        <p:txBody>
          <a:bodyPr/>
          <a:lstStyle/>
          <a:p>
            <a:pPr>
              <a:spcBef>
                <a:spcPts val="0"/>
              </a:spcBef>
              <a:buNone/>
            </a:pPr>
            <a:r>
              <a:rPr lang="en-GB" dirty="0"/>
              <a:t>Install </a:t>
            </a:r>
            <a:r>
              <a:rPr lang="en-GB" dirty="0" err="1"/>
              <a:t>MySQL</a:t>
            </a:r>
            <a:endParaRPr lang="en-GB" dirty="0"/>
          </a:p>
          <a:p>
            <a:pPr>
              <a:spcBef>
                <a:spcPts val="0"/>
              </a:spcBef>
              <a:buNone/>
            </a:pPr>
            <a:r>
              <a:rPr lang="en-GB" dirty="0"/>
              <a:t>Create database god;</a:t>
            </a:r>
          </a:p>
          <a:p>
            <a:pPr>
              <a:spcBef>
                <a:spcPts val="0"/>
              </a:spcBef>
              <a:buNone/>
            </a:pPr>
            <a:r>
              <a:rPr lang="en-GB" dirty="0"/>
              <a:t>Use god;</a:t>
            </a:r>
          </a:p>
          <a:p>
            <a:pPr>
              <a:spcBef>
                <a:spcPts val="0"/>
              </a:spcBef>
              <a:buNone/>
            </a:pPr>
            <a:r>
              <a:rPr lang="en-GB" dirty="0"/>
              <a:t>create table </a:t>
            </a:r>
            <a:r>
              <a:rPr lang="en-GB" dirty="0" err="1"/>
              <a:t>emp</a:t>
            </a:r>
            <a:r>
              <a:rPr lang="en-GB" dirty="0"/>
              <a:t>(</a:t>
            </a:r>
            <a:r>
              <a:rPr lang="en-GB" dirty="0" err="1"/>
              <a:t>rno</a:t>
            </a:r>
            <a:r>
              <a:rPr lang="en-GB" dirty="0"/>
              <a:t> </a:t>
            </a:r>
            <a:r>
              <a:rPr lang="en-GB" dirty="0" err="1"/>
              <a:t>int,name</a:t>
            </a:r>
            <a:r>
              <a:rPr lang="en-GB" dirty="0"/>
              <a:t> </a:t>
            </a:r>
            <a:r>
              <a:rPr lang="en-GB" dirty="0" err="1"/>
              <a:t>varchar</a:t>
            </a:r>
            <a:r>
              <a:rPr lang="en-GB" dirty="0"/>
              <a:t>(30),age </a:t>
            </a:r>
            <a:r>
              <a:rPr lang="en-GB" dirty="0" err="1"/>
              <a:t>int</a:t>
            </a:r>
            <a:r>
              <a:rPr lang="en-GB"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180</a:t>
            </a:fld>
            <a:endParaRPr lang="en-US" altLang="en-US"/>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Statement interface to insert, update and delete the record.</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java.sql.*;  </a:t>
            </a:r>
          </a:p>
          <a:p>
            <a:pPr>
              <a:spcBef>
                <a:spcPts val="0"/>
              </a:spcBef>
              <a:buNone/>
            </a:pPr>
            <a:r>
              <a:rPr lang="en-US" sz="2000" b="1" dirty="0"/>
              <a:t>class</a:t>
            </a:r>
            <a:r>
              <a:rPr lang="en-US" sz="2000" dirty="0"/>
              <a:t> </a:t>
            </a:r>
            <a:r>
              <a:rPr lang="en-US" sz="2000" dirty="0" err="1"/>
              <a:t>FetchRecord</a:t>
            </a: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a:t>
            </a:r>
            <a:r>
              <a:rPr lang="en-US" sz="2000" b="1" dirty="0"/>
              <a:t>throws</a:t>
            </a:r>
            <a:r>
              <a:rPr lang="en-US" sz="2000" dirty="0"/>
              <a:t> Exception{  </a:t>
            </a:r>
          </a:p>
          <a:p>
            <a:pPr>
              <a:spcBef>
                <a:spcPts val="0"/>
              </a:spcBef>
              <a:buNone/>
            </a:pPr>
            <a:r>
              <a:rPr lang="en-US" sz="2000" dirty="0"/>
              <a:t>       </a:t>
            </a: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spcBef>
                <a:spcPts val="0"/>
              </a:spcBef>
              <a:buNone/>
            </a:pPr>
            <a:r>
              <a:rPr lang="en-US" sz="2000" dirty="0"/>
              <a:t>       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a:t>
            </a:r>
          </a:p>
          <a:p>
            <a:pPr>
              <a:spcBef>
                <a:spcPts val="0"/>
              </a:spcBef>
              <a:buNone/>
            </a:pPr>
            <a:r>
              <a:rPr lang="en-US" sz="2000" dirty="0"/>
              <a:t>         Statement stmt=</a:t>
            </a:r>
            <a:r>
              <a:rPr lang="en-US" sz="2000" dirty="0" err="1"/>
              <a:t>con.createStatement</a:t>
            </a:r>
            <a:r>
              <a:rPr lang="en-US" sz="2000" dirty="0"/>
              <a:t>();  </a:t>
            </a:r>
          </a:p>
          <a:p>
            <a:pPr>
              <a:spcBef>
                <a:spcPts val="0"/>
              </a:spcBef>
              <a:buNone/>
            </a:pPr>
            <a:r>
              <a:rPr lang="en-US" sz="2000" dirty="0"/>
              <a:t>  </a:t>
            </a:r>
          </a:p>
          <a:p>
            <a:pPr>
              <a:spcBef>
                <a:spcPts val="0"/>
              </a:spcBef>
              <a:buNone/>
            </a:pPr>
            <a:r>
              <a:rPr lang="en-US" sz="2000" dirty="0"/>
              <a:t>        </a:t>
            </a:r>
            <a:r>
              <a:rPr lang="en-US" sz="2000" dirty="0" err="1"/>
              <a:t>stmt.executeUpdate</a:t>
            </a:r>
            <a:r>
              <a:rPr lang="en-US" sz="2000" dirty="0"/>
              <a:t>("insert into </a:t>
            </a:r>
            <a:r>
              <a:rPr lang="en-US" sz="2000" dirty="0" err="1"/>
              <a:t>emp</a:t>
            </a:r>
            <a:r>
              <a:rPr lang="en-US" sz="2000" dirty="0"/>
              <a:t> values(1,'Irfan',50000)");  </a:t>
            </a:r>
          </a:p>
          <a:p>
            <a:pPr>
              <a:spcBef>
                <a:spcPts val="0"/>
              </a:spcBef>
              <a:buNone/>
            </a:pPr>
            <a:r>
              <a:rPr lang="en-US" sz="2000" dirty="0"/>
              <a:t>        </a:t>
            </a:r>
            <a:r>
              <a:rPr lang="en-US" sz="2000" dirty="0" err="1"/>
              <a:t>int</a:t>
            </a:r>
            <a:r>
              <a:rPr lang="en-US" sz="2000" dirty="0"/>
              <a:t> result=</a:t>
            </a:r>
            <a:r>
              <a:rPr lang="en-US" sz="2000" dirty="0" err="1"/>
              <a:t>stmt.executeUpdate</a:t>
            </a:r>
            <a:r>
              <a:rPr lang="en-US" sz="2000" dirty="0"/>
              <a:t>("update </a:t>
            </a:r>
            <a:r>
              <a:rPr lang="en-US" sz="2000" dirty="0" err="1"/>
              <a:t>emp</a:t>
            </a:r>
            <a:r>
              <a:rPr lang="en-US" sz="2000" dirty="0"/>
              <a:t> set name='</a:t>
            </a:r>
            <a:r>
              <a:rPr lang="en-US" sz="2000" dirty="0" err="1"/>
              <a:t>Vimal',salary</a:t>
            </a:r>
            <a:r>
              <a:rPr lang="en-US" sz="2000" dirty="0"/>
              <a:t>=10000 where </a:t>
            </a:r>
            <a:r>
              <a:rPr lang="en-US" sz="2000" dirty="0" err="1"/>
              <a:t>rno</a:t>
            </a:r>
            <a:r>
              <a:rPr lang="en-US" sz="2000" dirty="0"/>
              <a:t>=1");  </a:t>
            </a:r>
          </a:p>
          <a:p>
            <a:pPr>
              <a:spcBef>
                <a:spcPts val="0"/>
              </a:spcBef>
              <a:buNone/>
            </a:pPr>
            <a:r>
              <a:rPr lang="en-US" sz="2000" b="1" dirty="0"/>
              <a:t>         </a:t>
            </a:r>
            <a:r>
              <a:rPr lang="en-US" sz="2000" b="1" dirty="0" err="1"/>
              <a:t>int</a:t>
            </a:r>
            <a:r>
              <a:rPr lang="en-US" sz="2000" dirty="0"/>
              <a:t> result=</a:t>
            </a:r>
            <a:r>
              <a:rPr lang="en-US" sz="2000" dirty="0" err="1"/>
              <a:t>stmt.executeUpdate</a:t>
            </a:r>
            <a:r>
              <a:rPr lang="en-US" sz="2000" dirty="0"/>
              <a:t>("delete from </a:t>
            </a:r>
            <a:r>
              <a:rPr lang="en-US" sz="2000" dirty="0" err="1"/>
              <a:t>emp</a:t>
            </a:r>
            <a:r>
              <a:rPr lang="en-US" sz="2000" dirty="0"/>
              <a:t>  where </a:t>
            </a:r>
            <a:r>
              <a:rPr lang="en-US" sz="2000" dirty="0" err="1"/>
              <a:t>rno</a:t>
            </a:r>
            <a:r>
              <a:rPr lang="en-US" sz="2000" dirty="0"/>
              <a:t>=1");  </a:t>
            </a:r>
          </a:p>
          <a:p>
            <a:pPr>
              <a:spcBef>
                <a:spcPts val="0"/>
              </a:spcBef>
              <a:buNone/>
            </a:pPr>
            <a:r>
              <a:rPr lang="en-US" sz="2000" dirty="0"/>
              <a:t>         </a:t>
            </a:r>
            <a:r>
              <a:rPr lang="en-US" sz="2000" dirty="0" err="1"/>
              <a:t>System.out.println</a:t>
            </a:r>
            <a:r>
              <a:rPr lang="en-US" sz="2000" dirty="0"/>
              <a:t>(result+" records affected");  </a:t>
            </a:r>
          </a:p>
          <a:p>
            <a:pPr>
              <a:spcBef>
                <a:spcPts val="0"/>
              </a:spcBef>
              <a:buNone/>
            </a:pPr>
            <a:r>
              <a:rPr lang="en-US" sz="2000" dirty="0" err="1"/>
              <a:t>con.close</a:t>
            </a:r>
            <a:r>
              <a:rPr lang="en-US" sz="2000" dirty="0"/>
              <a:t>();  </a:t>
            </a:r>
          </a:p>
          <a:p>
            <a:pPr>
              <a:spcBef>
                <a:spcPts val="0"/>
              </a:spcBef>
              <a:buNone/>
            </a:pPr>
            <a:r>
              <a:rPr lang="en-GB" sz="2000" dirty="0"/>
              <a:t>}</a:t>
            </a:r>
          </a:p>
          <a:p>
            <a:pPr>
              <a:spcBef>
                <a:spcPts val="0"/>
              </a:spcBef>
              <a:buNone/>
            </a:pPr>
            <a:r>
              <a:rPr lang="en-GB" sz="2000" dirty="0"/>
              <a:t>}</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181</a:t>
            </a:fld>
            <a:endParaRPr lang="en-US" altLang="en-US"/>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err="1"/>
              <a:t>ResultSet</a:t>
            </a:r>
            <a:endParaRPr lang="en-US" dirty="0"/>
          </a:p>
        </p:txBody>
      </p:sp>
      <p:sp>
        <p:nvSpPr>
          <p:cNvPr id="3" name="Content Placeholder 2"/>
          <p:cNvSpPr>
            <a:spLocks noGrp="1"/>
          </p:cNvSpPr>
          <p:nvPr>
            <p:ph idx="1"/>
          </p:nvPr>
        </p:nvSpPr>
        <p:spPr/>
        <p:txBody>
          <a:bodyPr/>
          <a:lstStyle/>
          <a:p>
            <a:pPr>
              <a:buNone/>
            </a:pP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buNone/>
            </a:pPr>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pPr>
              <a:buNone/>
            </a:pPr>
            <a:r>
              <a:rPr lang="en-US" sz="2000" dirty="0"/>
              <a:t>Statement stmt=</a:t>
            </a:r>
            <a:r>
              <a:rPr lang="en-US" sz="2000" dirty="0" err="1"/>
              <a:t>con.createStatement</a:t>
            </a:r>
            <a:r>
              <a:rPr lang="en-US" sz="2000" dirty="0"/>
              <a:t>();  </a:t>
            </a:r>
          </a:p>
          <a:p>
            <a:pPr>
              <a:buNone/>
            </a:pPr>
            <a:r>
              <a:rPr lang="en-US" sz="2000" dirty="0" err="1"/>
              <a:t>ResultSet</a:t>
            </a:r>
            <a:r>
              <a:rPr lang="en-US" sz="2000" dirty="0"/>
              <a:t> </a:t>
            </a:r>
            <a:r>
              <a:rPr lang="en-US" sz="2000" dirty="0" err="1"/>
              <a:t>rs</a:t>
            </a:r>
            <a:r>
              <a:rPr lang="en-US" sz="2000" dirty="0"/>
              <a:t>=</a:t>
            </a:r>
            <a:r>
              <a:rPr lang="en-US" sz="2000" dirty="0" err="1"/>
              <a:t>stmt.executeQuery</a:t>
            </a:r>
            <a:r>
              <a:rPr lang="en-US" sz="2000" dirty="0"/>
              <a:t>("select * from </a:t>
            </a:r>
            <a:r>
              <a:rPr lang="en-US" sz="2000" dirty="0" err="1"/>
              <a:t>emp</a:t>
            </a:r>
            <a:r>
              <a:rPr lang="en-US" sz="2000" dirty="0"/>
              <a:t>”);  </a:t>
            </a:r>
          </a:p>
          <a:p>
            <a:pPr>
              <a:buNone/>
            </a:pPr>
            <a:r>
              <a:rPr lang="en-US" sz="2000" dirty="0"/>
              <a:t>  while(</a:t>
            </a:r>
            <a:r>
              <a:rPr lang="en-US" sz="2000" dirty="0" err="1"/>
              <a:t>rs.next</a:t>
            </a:r>
            <a:r>
              <a:rPr lang="en-US" sz="2000" dirty="0"/>
              <a:t>()) {</a:t>
            </a:r>
          </a:p>
          <a:p>
            <a:pPr>
              <a:buNone/>
            </a:pPr>
            <a:r>
              <a:rPr lang="en-US" sz="2000" dirty="0"/>
              <a:t>       </a:t>
            </a:r>
            <a:r>
              <a:rPr lang="en-US" sz="2000" dirty="0" err="1"/>
              <a:t>System.out.println</a:t>
            </a:r>
            <a:r>
              <a:rPr lang="en-US" sz="2000" dirty="0"/>
              <a:t>(</a:t>
            </a:r>
            <a:r>
              <a:rPr lang="en-US" sz="2000" dirty="0" err="1"/>
              <a:t>rs.getInt</a:t>
            </a:r>
            <a:r>
              <a:rPr lang="en-US" sz="2000" dirty="0"/>
              <a:t>(1)+" "+</a:t>
            </a:r>
            <a:r>
              <a:rPr lang="en-US" sz="2000" dirty="0" err="1"/>
              <a:t>rs.getString</a:t>
            </a:r>
            <a:r>
              <a:rPr lang="en-US" sz="2000" dirty="0"/>
              <a:t>(2)+" "+</a:t>
            </a:r>
            <a:r>
              <a:rPr lang="en-US" sz="2000" dirty="0" err="1"/>
              <a:t>rs.getInt</a:t>
            </a:r>
            <a:r>
              <a:rPr lang="en-US" sz="2000" dirty="0"/>
              <a:t>(3));  </a:t>
            </a:r>
          </a:p>
          <a:p>
            <a:pPr>
              <a:buNone/>
            </a:pPr>
            <a:r>
              <a:rPr lang="en-US" sz="2000" dirty="0"/>
              <a:t>  }</a:t>
            </a:r>
          </a:p>
          <a:p>
            <a:pPr>
              <a:buNone/>
            </a:pPr>
            <a:r>
              <a:rPr lang="en-US" sz="2000" dirty="0" err="1"/>
              <a:t>con.close</a:t>
            </a:r>
            <a:r>
              <a:rPr lang="en-US" sz="2000" dirty="0"/>
              <a:t>();  </a:t>
            </a:r>
          </a:p>
          <a:p>
            <a:pPr>
              <a:buNone/>
            </a:pPr>
            <a:endParaRPr lang="en-US" sz="2000" dirty="0"/>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182</a:t>
            </a:fld>
            <a:endParaRPr lang="en-US" altLang="en-US"/>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PreparedStatement</a:t>
            </a:r>
            <a:r>
              <a:rPr lang="en-US" dirty="0"/>
              <a:t> </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java.sql.*;  </a:t>
            </a:r>
          </a:p>
          <a:p>
            <a:pPr>
              <a:spcBef>
                <a:spcPts val="0"/>
              </a:spcBef>
              <a:buNone/>
            </a:pPr>
            <a:r>
              <a:rPr lang="en-US" sz="2000" b="1" dirty="0"/>
              <a:t>class</a:t>
            </a:r>
            <a:r>
              <a:rPr lang="en-US" sz="2000" dirty="0"/>
              <a:t> </a:t>
            </a:r>
            <a:r>
              <a:rPr lang="en-US" sz="2000" dirty="0" err="1"/>
              <a:t>InsertPrepared</a:t>
            </a: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b="1" dirty="0"/>
              <a:t>try</a:t>
            </a:r>
            <a:r>
              <a:rPr lang="en-US" sz="2000" dirty="0"/>
              <a:t>{  </a:t>
            </a:r>
          </a:p>
          <a:p>
            <a:pPr>
              <a:buNone/>
            </a:pPr>
            <a:r>
              <a:rPr lang="en-US" sz="2000" dirty="0"/>
              <a:t> </a:t>
            </a: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buNone/>
            </a:pPr>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pPr>
              <a:spcBef>
                <a:spcPts val="0"/>
              </a:spcBef>
            </a:pPr>
            <a:endParaRPr lang="en-US" sz="2000" dirty="0"/>
          </a:p>
          <a:p>
            <a:pPr>
              <a:spcBef>
                <a:spcPts val="0"/>
              </a:spcBef>
              <a:buNone/>
            </a:pPr>
            <a:r>
              <a:rPr lang="en-US" sz="2000" dirty="0" err="1"/>
              <a:t>PreparedStatement</a:t>
            </a:r>
            <a:r>
              <a:rPr lang="en-US" sz="2000" dirty="0"/>
              <a:t> stmt=</a:t>
            </a:r>
            <a:r>
              <a:rPr lang="en-US" sz="2000" dirty="0" err="1"/>
              <a:t>con.prepareStatement</a:t>
            </a:r>
            <a:r>
              <a:rPr lang="en-US" sz="2000" dirty="0"/>
              <a:t>("insert into </a:t>
            </a:r>
            <a:r>
              <a:rPr lang="en-US" sz="2000" dirty="0" err="1"/>
              <a:t>emp</a:t>
            </a:r>
            <a:r>
              <a:rPr lang="en-US" sz="2000" dirty="0"/>
              <a:t> values(?,?,?)");  </a:t>
            </a:r>
          </a:p>
          <a:p>
            <a:pPr>
              <a:spcBef>
                <a:spcPts val="0"/>
              </a:spcBef>
              <a:buNone/>
            </a:pPr>
            <a:r>
              <a:rPr lang="en-US" sz="2000" dirty="0" err="1"/>
              <a:t>stmt.setInt</a:t>
            </a:r>
            <a:r>
              <a:rPr lang="en-US" sz="2000" dirty="0"/>
              <a:t>(1,1);//1 specifies the first parameter in the query  </a:t>
            </a:r>
          </a:p>
          <a:p>
            <a:pPr>
              <a:spcBef>
                <a:spcPts val="0"/>
              </a:spcBef>
              <a:buNone/>
            </a:pPr>
            <a:r>
              <a:rPr lang="en-US" sz="2000" dirty="0" err="1"/>
              <a:t>stmt.setString</a:t>
            </a:r>
            <a:r>
              <a:rPr lang="en-US" sz="2000" dirty="0"/>
              <a:t>(2,"Ratan");  </a:t>
            </a:r>
          </a:p>
          <a:p>
            <a:pPr>
              <a:spcBef>
                <a:spcPts val="0"/>
              </a:spcBef>
              <a:buNone/>
            </a:pPr>
            <a:r>
              <a:rPr lang="en-US" sz="2000" dirty="0"/>
              <a:t> </a:t>
            </a:r>
            <a:r>
              <a:rPr lang="en-US" sz="2000" dirty="0" err="1"/>
              <a:t>stmt.setInt</a:t>
            </a:r>
            <a:r>
              <a:rPr lang="en-US" sz="2000" dirty="0"/>
              <a:t>(3,100000);</a:t>
            </a:r>
          </a:p>
          <a:p>
            <a:pPr>
              <a:spcBef>
                <a:spcPts val="0"/>
              </a:spcBef>
              <a:buNone/>
            </a:pPr>
            <a:r>
              <a:rPr lang="en-US" sz="2000" b="1" dirty="0" err="1"/>
              <a:t>int</a:t>
            </a:r>
            <a:r>
              <a:rPr lang="en-US" sz="2000" dirty="0"/>
              <a:t> </a:t>
            </a:r>
            <a:r>
              <a:rPr lang="en-US" sz="2000" dirty="0" err="1"/>
              <a:t>i</a:t>
            </a:r>
            <a:r>
              <a:rPr lang="en-US" sz="2000" dirty="0"/>
              <a:t>=</a:t>
            </a:r>
            <a:r>
              <a:rPr lang="en-US" sz="2000" dirty="0" err="1"/>
              <a:t>stmt.executeUpdate</a:t>
            </a:r>
            <a:r>
              <a:rPr lang="en-US" sz="2000" dirty="0"/>
              <a:t>();  </a:t>
            </a:r>
          </a:p>
          <a:p>
            <a:pPr>
              <a:spcBef>
                <a:spcPts val="0"/>
              </a:spcBef>
              <a:buNone/>
            </a:pPr>
            <a:r>
              <a:rPr lang="en-US" sz="2000" dirty="0" err="1"/>
              <a:t>System.out.println</a:t>
            </a:r>
            <a:r>
              <a:rPr lang="en-US" sz="2000" dirty="0"/>
              <a:t>(</a:t>
            </a:r>
            <a:r>
              <a:rPr lang="en-US" sz="2000" dirty="0" err="1"/>
              <a:t>i</a:t>
            </a:r>
            <a:r>
              <a:rPr lang="en-US" sz="2000" dirty="0"/>
              <a:t>+" records inserted");  </a:t>
            </a:r>
          </a:p>
          <a:p>
            <a:pPr>
              <a:spcBef>
                <a:spcPts val="0"/>
              </a:spcBef>
              <a:buNone/>
            </a:pPr>
            <a:r>
              <a:rPr lang="en-US" sz="2000" dirty="0"/>
              <a:t>  </a:t>
            </a:r>
          </a:p>
          <a:p>
            <a:pPr>
              <a:spcBef>
                <a:spcPts val="0"/>
              </a:spcBef>
              <a:buNone/>
            </a:pPr>
            <a:r>
              <a:rPr lang="en-US" sz="2000" dirty="0" err="1"/>
              <a:t>con.close</a:t>
            </a:r>
            <a:r>
              <a:rPr lang="en-US" sz="2000" dirty="0"/>
              <a:t>();  </a:t>
            </a:r>
          </a:p>
          <a:p>
            <a:pPr>
              <a:spcBef>
                <a:spcPts val="0"/>
              </a:spcBef>
              <a:buNone/>
            </a:pPr>
            <a:r>
              <a:rPr lang="en-US" sz="2000" dirty="0"/>
              <a:t>  </a:t>
            </a:r>
          </a:p>
          <a:p>
            <a:pPr>
              <a:spcBef>
                <a:spcPts val="0"/>
              </a:spcBef>
              <a:buNone/>
            </a:pPr>
            <a:r>
              <a:rPr lang="en-US" sz="2000" dirty="0"/>
              <a:t>}</a:t>
            </a:r>
            <a:r>
              <a:rPr lang="en-US" sz="2000" b="1" dirty="0"/>
              <a:t>catch</a:t>
            </a:r>
            <a:r>
              <a:rPr lang="en-US" sz="2000" dirty="0"/>
              <a:t>(Exception e){ </a:t>
            </a:r>
            <a:r>
              <a:rPr lang="en-US" sz="2000" dirty="0" err="1"/>
              <a:t>System.out.println</a:t>
            </a:r>
            <a:r>
              <a:rPr lang="en-US" sz="2000" dirty="0"/>
              <a:t>(e);}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183</a:t>
            </a:fld>
            <a:endParaRPr lang="en-US" altLang="en-US"/>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Contd..</a:t>
            </a:r>
            <a:endParaRPr lang="en-US" dirty="0"/>
          </a:p>
        </p:txBody>
      </p:sp>
      <p:sp>
        <p:nvSpPr>
          <p:cNvPr id="3" name="Content Placeholder 2"/>
          <p:cNvSpPr>
            <a:spLocks noGrp="1"/>
          </p:cNvSpPr>
          <p:nvPr>
            <p:ph idx="1"/>
          </p:nvPr>
        </p:nvSpPr>
        <p:spPr/>
        <p:txBody>
          <a:bodyPr/>
          <a:lstStyle/>
          <a:p>
            <a:pPr>
              <a:buNone/>
            </a:pPr>
            <a:r>
              <a:rPr lang="en-US" sz="2000" dirty="0" err="1"/>
              <a:t>PreparedStatement</a:t>
            </a:r>
            <a:r>
              <a:rPr lang="en-US" sz="2000" dirty="0"/>
              <a:t> stmt=</a:t>
            </a:r>
            <a:r>
              <a:rPr lang="en-US" sz="2000" dirty="0" err="1"/>
              <a:t>con.prepareStatement</a:t>
            </a:r>
            <a:r>
              <a:rPr lang="en-US" sz="2000" dirty="0"/>
              <a:t>("delete from </a:t>
            </a:r>
            <a:r>
              <a:rPr lang="en-US" sz="2000" dirty="0" err="1"/>
              <a:t>emp</a:t>
            </a:r>
            <a:r>
              <a:rPr lang="en-US" sz="2000" dirty="0"/>
              <a:t> where  </a:t>
            </a:r>
            <a:r>
              <a:rPr lang="en-US" sz="2000" dirty="0" err="1"/>
              <a:t>rno</a:t>
            </a:r>
            <a:r>
              <a:rPr lang="en-US" sz="2000" dirty="0"/>
              <a:t>=?");  </a:t>
            </a:r>
          </a:p>
          <a:p>
            <a:pPr>
              <a:buNone/>
            </a:pPr>
            <a:r>
              <a:rPr lang="en-US" sz="2000" dirty="0" err="1"/>
              <a:t>stmt.setInt</a:t>
            </a:r>
            <a:r>
              <a:rPr lang="en-US" sz="2000" dirty="0"/>
              <a:t>(1,101);  </a:t>
            </a:r>
          </a:p>
          <a:p>
            <a:pPr>
              <a:buNone/>
            </a:pPr>
            <a:r>
              <a:rPr lang="en-US" sz="2000" dirty="0"/>
              <a:t>  </a:t>
            </a:r>
            <a:r>
              <a:rPr lang="en-US" sz="2000" b="1" dirty="0" err="1"/>
              <a:t>int</a:t>
            </a:r>
            <a:r>
              <a:rPr lang="en-US" sz="2000" dirty="0"/>
              <a:t> </a:t>
            </a:r>
            <a:r>
              <a:rPr lang="en-US" sz="2000" dirty="0" err="1"/>
              <a:t>i</a:t>
            </a:r>
            <a:r>
              <a:rPr lang="en-US" sz="2000" dirty="0"/>
              <a:t>=</a:t>
            </a:r>
            <a:r>
              <a:rPr lang="en-US" sz="2000" dirty="0" err="1"/>
              <a:t>stmt.executeUpdate</a:t>
            </a:r>
            <a:r>
              <a:rPr lang="en-US" sz="2000" dirty="0"/>
              <a:t>();  </a:t>
            </a:r>
          </a:p>
          <a:p>
            <a:pPr>
              <a:buNone/>
            </a:pPr>
            <a:r>
              <a:rPr lang="en-US" sz="2000" dirty="0" err="1"/>
              <a:t>System.out.println</a:t>
            </a:r>
            <a:r>
              <a:rPr lang="en-US" sz="2000" dirty="0"/>
              <a:t>(</a:t>
            </a:r>
            <a:r>
              <a:rPr lang="en-US" sz="2000" dirty="0" err="1"/>
              <a:t>i</a:t>
            </a:r>
            <a:r>
              <a:rPr lang="en-US" sz="2000" dirty="0"/>
              <a:t>+" records deleted");  </a:t>
            </a:r>
          </a:p>
          <a:p>
            <a:pPr>
              <a:buNone/>
            </a:pPr>
            <a:r>
              <a:rPr lang="en-US" sz="2000" dirty="0" err="1"/>
              <a:t>PreparedStatement</a:t>
            </a:r>
            <a:r>
              <a:rPr lang="en-US" sz="2000" dirty="0"/>
              <a:t> stmt=</a:t>
            </a:r>
            <a:r>
              <a:rPr lang="en-US" sz="2000" dirty="0" err="1"/>
              <a:t>con.prepareStatement</a:t>
            </a:r>
            <a:r>
              <a:rPr lang="en-US" sz="2000" dirty="0"/>
              <a:t>("select * from </a:t>
            </a:r>
            <a:r>
              <a:rPr lang="en-US" sz="2000" dirty="0" err="1"/>
              <a:t>emp</a:t>
            </a:r>
            <a:r>
              <a:rPr lang="en-US" sz="2000" dirty="0"/>
              <a:t>");  </a:t>
            </a:r>
          </a:p>
          <a:p>
            <a:pPr>
              <a:buNone/>
            </a:pPr>
            <a:r>
              <a:rPr lang="en-US" sz="2000" dirty="0" err="1"/>
              <a:t>ResultSet</a:t>
            </a:r>
            <a:r>
              <a:rPr lang="en-US" sz="2000" dirty="0"/>
              <a:t> </a:t>
            </a:r>
            <a:r>
              <a:rPr lang="en-US" sz="2000" dirty="0" err="1"/>
              <a:t>rs</a:t>
            </a:r>
            <a:r>
              <a:rPr lang="en-US" sz="2000" dirty="0"/>
              <a:t>=</a:t>
            </a:r>
            <a:r>
              <a:rPr lang="en-US" sz="2000" dirty="0" err="1"/>
              <a:t>stmt.executeQuery</a:t>
            </a:r>
            <a:r>
              <a:rPr lang="en-US" sz="2000" dirty="0"/>
              <a:t>();  </a:t>
            </a:r>
          </a:p>
          <a:p>
            <a:pPr>
              <a:buNone/>
            </a:pPr>
            <a:r>
              <a:rPr lang="en-US" sz="2000" b="1" dirty="0"/>
              <a:t>while</a:t>
            </a:r>
            <a:r>
              <a:rPr lang="en-US" sz="2000" dirty="0"/>
              <a:t>(</a:t>
            </a:r>
            <a:r>
              <a:rPr lang="en-US" sz="2000" dirty="0" err="1"/>
              <a:t>rs.next</a:t>
            </a:r>
            <a:r>
              <a:rPr lang="en-US" sz="2000" dirty="0"/>
              <a:t>()){  </a:t>
            </a:r>
          </a:p>
          <a:p>
            <a:pPr>
              <a:buNone/>
            </a:pPr>
            <a:r>
              <a:rPr lang="en-US" sz="2000" dirty="0" err="1"/>
              <a:t>System.out.println</a:t>
            </a:r>
            <a:r>
              <a:rPr lang="en-US" sz="2000" dirty="0"/>
              <a:t>(</a:t>
            </a:r>
            <a:r>
              <a:rPr lang="en-US" sz="2000" dirty="0" err="1"/>
              <a:t>rs.getInt</a:t>
            </a:r>
            <a:r>
              <a:rPr lang="en-US" sz="2000" dirty="0"/>
              <a:t>(1)+" "+</a:t>
            </a:r>
            <a:r>
              <a:rPr lang="en-US" sz="2000" dirty="0" err="1"/>
              <a:t>rs.getString</a:t>
            </a:r>
            <a:r>
              <a:rPr lang="en-US" sz="2000" dirty="0"/>
              <a:t>(2) + “ “ + </a:t>
            </a:r>
            <a:r>
              <a:rPr lang="en-US" sz="2000" dirty="0" err="1"/>
              <a:t>getInt</a:t>
            </a:r>
            <a:r>
              <a:rPr lang="en-US" sz="2000" dirty="0"/>
              <a:t>(3));  </a:t>
            </a:r>
          </a:p>
          <a:p>
            <a:pPr>
              <a:buNone/>
            </a:pPr>
            <a:r>
              <a:rPr lang="en-US" sz="2000" dirty="0"/>
              <a:t>}  </a:t>
            </a:r>
          </a:p>
          <a:p>
            <a:pPr>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184</a:t>
            </a:fld>
            <a:endParaRPr lang="en-US" altLang="en-US"/>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ResultSetMetaData</a:t>
            </a:r>
            <a:r>
              <a:rPr lang="en-US" dirty="0"/>
              <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b="1" dirty="0"/>
              <a:t>import</a:t>
            </a:r>
            <a:r>
              <a:rPr lang="en-US" sz="2000" dirty="0"/>
              <a:t> java.sql.*;  </a:t>
            </a:r>
          </a:p>
          <a:p>
            <a:pPr>
              <a:spcBef>
                <a:spcPts val="0"/>
              </a:spcBef>
              <a:buNone/>
            </a:pPr>
            <a:r>
              <a:rPr lang="en-US" sz="2000" b="1" dirty="0"/>
              <a:t>class</a:t>
            </a:r>
            <a:r>
              <a:rPr lang="en-US" sz="2000" dirty="0"/>
              <a:t> </a:t>
            </a:r>
            <a:r>
              <a:rPr lang="en-US" sz="2000" dirty="0" err="1"/>
              <a:t>Rsmd</a:t>
            </a:r>
            <a:r>
              <a:rPr lang="en-US" sz="2000" dirty="0"/>
              <a:t>{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b="1" dirty="0"/>
              <a:t>try</a:t>
            </a:r>
            <a:r>
              <a:rPr lang="en-US" sz="2000" dirty="0"/>
              <a:t>{  </a:t>
            </a:r>
          </a:p>
          <a:p>
            <a:pPr>
              <a:buNone/>
            </a:pPr>
            <a:r>
              <a:rPr lang="en-US" sz="2000" dirty="0"/>
              <a:t>  </a:t>
            </a:r>
            <a:r>
              <a:rPr lang="en-US" sz="2000" dirty="0" err="1"/>
              <a:t>Class.forName</a:t>
            </a:r>
            <a:r>
              <a:rPr lang="en-US" sz="2000" dirty="0"/>
              <a:t>("</a:t>
            </a:r>
            <a:r>
              <a:rPr lang="en-GB" sz="2000" b="1" dirty="0"/>
              <a:t> </a:t>
            </a:r>
            <a:r>
              <a:rPr lang="en-GB" sz="2000" b="1" dirty="0" err="1"/>
              <a:t>com.mysql.jdbc.Driver</a:t>
            </a:r>
            <a:r>
              <a:rPr lang="en-GB" sz="2000" b="1" dirty="0"/>
              <a:t> </a:t>
            </a:r>
            <a:r>
              <a:rPr lang="en-US" sz="2000" dirty="0"/>
              <a:t>");  </a:t>
            </a:r>
          </a:p>
          <a:p>
            <a:pPr>
              <a:buNone/>
            </a:pPr>
            <a:r>
              <a:rPr lang="en-US" sz="2000" dirty="0"/>
              <a:t>Connection con=</a:t>
            </a:r>
            <a:r>
              <a:rPr lang="en-US" sz="2000" dirty="0" err="1"/>
              <a:t>DriverManager.getConnection</a:t>
            </a:r>
            <a:r>
              <a:rPr lang="en-US" sz="2000" dirty="0"/>
              <a:t>(" </a:t>
            </a:r>
            <a:r>
              <a:rPr lang="en-US" sz="2000" dirty="0" err="1"/>
              <a:t>jdbc:mysql</a:t>
            </a:r>
            <a:r>
              <a:rPr lang="en-US" sz="2000" dirty="0"/>
              <a:t>://localhost:3306/</a:t>
            </a:r>
            <a:r>
              <a:rPr lang="en-US" sz="2000" dirty="0" err="1"/>
              <a:t>god","root","root</a:t>
            </a:r>
            <a:r>
              <a:rPr lang="en-US" sz="2000" dirty="0"/>
              <a:t>"); </a:t>
            </a:r>
          </a:p>
          <a:p>
            <a:pPr>
              <a:spcBef>
                <a:spcPts val="0"/>
              </a:spcBef>
              <a:buNone/>
            </a:pPr>
            <a:endParaRPr lang="en-US" sz="2000" dirty="0"/>
          </a:p>
          <a:p>
            <a:pPr>
              <a:spcBef>
                <a:spcPts val="0"/>
              </a:spcBef>
              <a:buNone/>
            </a:pPr>
            <a:r>
              <a:rPr lang="en-US" sz="2000" dirty="0"/>
              <a:t>  </a:t>
            </a:r>
          </a:p>
          <a:p>
            <a:pPr>
              <a:spcBef>
                <a:spcPts val="0"/>
              </a:spcBef>
              <a:buNone/>
            </a:pPr>
            <a:r>
              <a:rPr lang="en-US" sz="2000" dirty="0" err="1"/>
              <a:t>PreparedStatement</a:t>
            </a:r>
            <a:r>
              <a:rPr lang="en-US" sz="2000" dirty="0"/>
              <a:t> </a:t>
            </a:r>
            <a:r>
              <a:rPr lang="en-US" sz="2000" dirty="0" err="1"/>
              <a:t>ps</a:t>
            </a:r>
            <a:r>
              <a:rPr lang="en-US" sz="2000" dirty="0"/>
              <a:t>=</a:t>
            </a:r>
            <a:r>
              <a:rPr lang="en-US" sz="2000" dirty="0" err="1"/>
              <a:t>con.prepareStatement</a:t>
            </a:r>
            <a:r>
              <a:rPr lang="en-US" sz="2000" dirty="0"/>
              <a:t>("select * from </a:t>
            </a:r>
            <a:r>
              <a:rPr lang="en-US" sz="2000" dirty="0" err="1"/>
              <a:t>emp</a:t>
            </a:r>
            <a:r>
              <a:rPr lang="en-US" sz="2000" dirty="0"/>
              <a:t>");  </a:t>
            </a:r>
          </a:p>
          <a:p>
            <a:pPr>
              <a:spcBef>
                <a:spcPts val="0"/>
              </a:spcBef>
              <a:buNone/>
            </a:pPr>
            <a:r>
              <a:rPr lang="en-US" sz="2000" dirty="0" err="1"/>
              <a:t>ResultSet</a:t>
            </a:r>
            <a:r>
              <a:rPr lang="en-US" sz="2000" dirty="0"/>
              <a:t> </a:t>
            </a:r>
            <a:r>
              <a:rPr lang="en-US" sz="2000" dirty="0" err="1"/>
              <a:t>rs</a:t>
            </a:r>
            <a:r>
              <a:rPr lang="en-US" sz="2000" dirty="0"/>
              <a:t>=</a:t>
            </a:r>
            <a:r>
              <a:rPr lang="en-US" sz="2000" dirty="0" err="1"/>
              <a:t>ps.executeQuery</a:t>
            </a:r>
            <a:r>
              <a:rPr lang="en-US" sz="2000" dirty="0"/>
              <a:t>();  </a:t>
            </a:r>
          </a:p>
          <a:p>
            <a:pPr>
              <a:spcBef>
                <a:spcPts val="0"/>
              </a:spcBef>
              <a:buNone/>
            </a:pPr>
            <a:r>
              <a:rPr lang="en-US" sz="2000" dirty="0" err="1"/>
              <a:t>ResultSetMetaData</a:t>
            </a:r>
            <a:r>
              <a:rPr lang="en-US" sz="2000" dirty="0"/>
              <a:t> </a:t>
            </a:r>
            <a:r>
              <a:rPr lang="en-US" sz="2000" dirty="0" err="1"/>
              <a:t>rsmd</a:t>
            </a:r>
            <a:r>
              <a:rPr lang="en-US" sz="2000" dirty="0"/>
              <a:t>=</a:t>
            </a:r>
            <a:r>
              <a:rPr lang="en-US" sz="2000" dirty="0" err="1"/>
              <a:t>rs.getMetaData</a:t>
            </a:r>
            <a:r>
              <a:rPr lang="en-US" sz="2000" dirty="0"/>
              <a:t>();  </a:t>
            </a:r>
          </a:p>
          <a:p>
            <a:pPr>
              <a:spcBef>
                <a:spcPts val="0"/>
              </a:spcBef>
              <a:buNone/>
            </a:pPr>
            <a:r>
              <a:rPr lang="en-US" sz="2000" dirty="0"/>
              <a:t>  </a:t>
            </a:r>
          </a:p>
          <a:p>
            <a:pPr>
              <a:spcBef>
                <a:spcPts val="0"/>
              </a:spcBef>
              <a:buNone/>
            </a:pPr>
            <a:r>
              <a:rPr lang="en-US" sz="2000" dirty="0" err="1"/>
              <a:t>System.out.println</a:t>
            </a:r>
            <a:r>
              <a:rPr lang="en-US" sz="2000" dirty="0"/>
              <a:t>("Total columns: "+</a:t>
            </a:r>
            <a:r>
              <a:rPr lang="en-US" sz="2000" dirty="0" err="1"/>
              <a:t>rsmd.getColumnCount</a:t>
            </a:r>
            <a:r>
              <a:rPr lang="en-US" sz="2000" dirty="0"/>
              <a:t>());  </a:t>
            </a:r>
          </a:p>
          <a:p>
            <a:pPr>
              <a:spcBef>
                <a:spcPts val="0"/>
              </a:spcBef>
              <a:buNone/>
            </a:pPr>
            <a:r>
              <a:rPr lang="en-US" sz="2000" dirty="0" err="1"/>
              <a:t>System.out.println</a:t>
            </a:r>
            <a:r>
              <a:rPr lang="en-US" sz="2000" dirty="0"/>
              <a:t>("Column Name of 1st column: "+</a:t>
            </a:r>
            <a:r>
              <a:rPr lang="en-US" sz="2000" dirty="0" err="1"/>
              <a:t>rsmd.getColumnName</a:t>
            </a:r>
            <a:r>
              <a:rPr lang="en-US" sz="2000" dirty="0"/>
              <a:t>(1));  </a:t>
            </a:r>
          </a:p>
          <a:p>
            <a:pPr>
              <a:spcBef>
                <a:spcPts val="0"/>
              </a:spcBef>
              <a:buNone/>
            </a:pPr>
            <a:r>
              <a:rPr lang="en-US" sz="2000" dirty="0" err="1"/>
              <a:t>System.out.println</a:t>
            </a:r>
            <a:r>
              <a:rPr lang="en-US" sz="2000" dirty="0"/>
              <a:t>("Column Type Name of 1st column: "+</a:t>
            </a:r>
            <a:r>
              <a:rPr lang="en-US" sz="2000" dirty="0" err="1"/>
              <a:t>rsmd.getColumnTypeName</a:t>
            </a:r>
            <a:r>
              <a:rPr lang="en-US" sz="2000" dirty="0"/>
              <a:t>(1));  </a:t>
            </a:r>
          </a:p>
          <a:p>
            <a:pPr>
              <a:spcBef>
                <a:spcPts val="0"/>
              </a:spcBef>
              <a:buNone/>
            </a:pPr>
            <a:r>
              <a:rPr lang="en-US" sz="2000" dirty="0"/>
              <a:t>  </a:t>
            </a:r>
          </a:p>
          <a:p>
            <a:pPr>
              <a:spcBef>
                <a:spcPts val="0"/>
              </a:spcBef>
              <a:buNone/>
            </a:pPr>
            <a:r>
              <a:rPr lang="en-US" sz="2000" dirty="0" err="1"/>
              <a:t>con.close</a:t>
            </a:r>
            <a:r>
              <a:rPr lang="en-US" sz="2000" dirty="0"/>
              <a:t>();  </a:t>
            </a:r>
          </a:p>
          <a:p>
            <a:pPr>
              <a:spcBef>
                <a:spcPts val="0"/>
              </a:spcBef>
              <a:buNone/>
            </a:pPr>
            <a:r>
              <a:rPr lang="en-US" sz="2000" dirty="0"/>
              <a:t>}</a:t>
            </a:r>
            <a:r>
              <a:rPr lang="en-US" sz="2000" b="1" dirty="0"/>
              <a:t>catch</a:t>
            </a:r>
            <a:r>
              <a:rPr lang="en-US" sz="2000" dirty="0"/>
              <a:t>(Exception e){ </a:t>
            </a:r>
            <a:r>
              <a:rPr lang="en-US" sz="2000" dirty="0" err="1"/>
              <a:t>System.out.println</a:t>
            </a:r>
            <a:r>
              <a:rPr lang="en-US" sz="2000" dirty="0"/>
              <a:t>(e);}  </a:t>
            </a:r>
          </a:p>
          <a:p>
            <a:pPr>
              <a:spcBef>
                <a:spcPts val="0"/>
              </a:spcBef>
              <a:buNone/>
            </a:pPr>
            <a:r>
              <a:rPr lang="en-US" sz="2000" dirty="0"/>
              <a:t>}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185</a:t>
            </a:fld>
            <a:endParaRPr lang="en-US" altLang="en-US"/>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Configuring</a:t>
            </a:r>
            <a:endParaRPr lang="en-US" dirty="0"/>
          </a:p>
        </p:txBody>
      </p:sp>
      <p:sp>
        <p:nvSpPr>
          <p:cNvPr id="3" name="Content Placeholder 2"/>
          <p:cNvSpPr>
            <a:spLocks noGrp="1"/>
          </p:cNvSpPr>
          <p:nvPr>
            <p:ph idx="1"/>
          </p:nvPr>
        </p:nvSpPr>
        <p:spPr/>
        <p:txBody>
          <a:bodyPr/>
          <a:lstStyle/>
          <a:p>
            <a:r>
              <a:rPr lang="en-GB" dirty="0"/>
              <a:t> To connect java application with the </a:t>
            </a:r>
            <a:r>
              <a:rPr lang="en-GB" dirty="0" err="1"/>
              <a:t>mysql</a:t>
            </a:r>
            <a:r>
              <a:rPr lang="en-GB" dirty="0"/>
              <a:t> database, </a:t>
            </a:r>
            <a:r>
              <a:rPr lang="en-GB" b="1" dirty="0"/>
              <a:t>mysqlconnector.jar</a:t>
            </a:r>
            <a:r>
              <a:rPr lang="en-GB" dirty="0"/>
              <a:t> file is required to be loaded.</a:t>
            </a:r>
          </a:p>
          <a:p>
            <a:r>
              <a:rPr lang="en-GB" dirty="0">
                <a:hlinkClick r:id="rId2"/>
              </a:rPr>
              <a:t>download the jar file mysql-connector.jar</a:t>
            </a:r>
            <a:endParaRPr lang="en-GB" dirty="0"/>
          </a:p>
          <a:p>
            <a:r>
              <a:rPr lang="en-GB" dirty="0"/>
              <a:t>Two ways to load the jar file:</a:t>
            </a:r>
          </a:p>
          <a:p>
            <a:r>
              <a:rPr lang="en-GB" dirty="0"/>
              <a:t>Paste the mysqlconnector.jar file in </a:t>
            </a:r>
            <a:r>
              <a:rPr lang="en-GB" dirty="0" err="1"/>
              <a:t>jre</a:t>
            </a:r>
            <a:r>
              <a:rPr lang="en-GB" dirty="0"/>
              <a:t>/lib/ext folder</a:t>
            </a:r>
          </a:p>
          <a:p>
            <a:r>
              <a:rPr lang="en-GB" dirty="0"/>
              <a:t>Set </a:t>
            </a:r>
            <a:r>
              <a:rPr lang="en-GB" dirty="0" err="1"/>
              <a:t>classpath</a:t>
            </a:r>
            <a:endParaRPr lang="en-GB" dirty="0"/>
          </a:p>
          <a:p>
            <a:r>
              <a:rPr lang="en-GB" dirty="0"/>
              <a:t>1) Paste the mysqlconnector.jar file in JRE/lib/ext folder:</a:t>
            </a:r>
          </a:p>
          <a:p>
            <a:r>
              <a:rPr lang="en-GB" dirty="0"/>
              <a:t>Download the mysqlconnector.jar file. Go to </a:t>
            </a:r>
            <a:r>
              <a:rPr lang="en-GB" dirty="0" err="1"/>
              <a:t>jre</a:t>
            </a:r>
            <a:r>
              <a:rPr lang="en-GB" dirty="0"/>
              <a:t>/lib/ext folder and paste the jar file here.2) Set </a:t>
            </a:r>
            <a:r>
              <a:rPr lang="en-GB" dirty="0" err="1"/>
              <a:t>classpath</a:t>
            </a:r>
            <a:r>
              <a:rPr lang="en-GB" dirty="0"/>
              <a:t>:</a:t>
            </a:r>
          </a:p>
          <a:p>
            <a:r>
              <a:rPr lang="en-GB" dirty="0"/>
              <a:t>There are two ways to set the </a:t>
            </a:r>
            <a:r>
              <a:rPr lang="en-GB" dirty="0" err="1"/>
              <a:t>classpath:temporary</a:t>
            </a:r>
            <a:endParaRPr lang="en-GB" dirty="0"/>
          </a:p>
          <a:p>
            <a:r>
              <a:rPr lang="en-GB" dirty="0"/>
              <a:t>permanent</a:t>
            </a:r>
          </a:p>
          <a:p>
            <a:r>
              <a:rPr lang="en-GB" dirty="0"/>
              <a:t>How to set the temporary </a:t>
            </a:r>
            <a:r>
              <a:rPr lang="en-GB" dirty="0" err="1"/>
              <a:t>classpath</a:t>
            </a:r>
            <a:endParaRPr lang="en-GB" dirty="0"/>
          </a:p>
          <a:p>
            <a:r>
              <a:rPr lang="en-GB" dirty="0"/>
              <a:t>open command prompt and write:</a:t>
            </a:r>
          </a:p>
          <a:p>
            <a:r>
              <a:rPr lang="en-GB" dirty="0"/>
              <a:t>C:&gt;set </a:t>
            </a:r>
            <a:r>
              <a:rPr lang="en-GB" dirty="0" err="1"/>
              <a:t>classpath</a:t>
            </a:r>
            <a:r>
              <a:rPr lang="en-GB" dirty="0"/>
              <a:t>=c:\folder\mysql-connector-java-5.0.8-bin.jar;.;  </a:t>
            </a:r>
          </a:p>
          <a:p>
            <a:r>
              <a:rPr lang="en-GB" dirty="0"/>
              <a:t>How to set the permanent </a:t>
            </a:r>
            <a:r>
              <a:rPr lang="en-GB" dirty="0" err="1"/>
              <a:t>classpath</a:t>
            </a:r>
            <a:endParaRPr lang="en-GB" dirty="0"/>
          </a:p>
          <a:p>
            <a:r>
              <a:rPr lang="en-GB" dirty="0"/>
              <a:t>Go to environment variable then click on new tab. In variable name write </a:t>
            </a:r>
            <a:r>
              <a:rPr lang="en-GB" b="1" dirty="0" err="1"/>
              <a:t>classpath</a:t>
            </a:r>
            <a:r>
              <a:rPr lang="en-GB" dirty="0"/>
              <a:t> and in variable value paste the path to the mysqlconnector.jar file by appending mysqlconnector.jar;.; as C:\folder\mysql-connector-java-5.0.8-bin.jar;.;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186</a:t>
            </a:fld>
            <a:endParaRPr lang="en-US"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Methods used for Serialization and </a:t>
            </a:r>
            <a:r>
              <a:rPr lang="en-GB" dirty="0" err="1"/>
              <a:t>Deserialization</a:t>
            </a:r>
            <a:endParaRPr lang="en-US" dirty="0"/>
          </a:p>
        </p:txBody>
      </p:sp>
      <p:sp>
        <p:nvSpPr>
          <p:cNvPr id="3" name="Content Placeholder 2"/>
          <p:cNvSpPr>
            <a:spLocks noGrp="1"/>
          </p:cNvSpPr>
          <p:nvPr>
            <p:ph idx="1"/>
          </p:nvPr>
        </p:nvSpPr>
        <p:spPr/>
        <p:txBody>
          <a:bodyPr/>
          <a:lstStyle/>
          <a:p>
            <a:r>
              <a:rPr lang="en-GB" dirty="0"/>
              <a:t>For serializing the object,  call the </a:t>
            </a:r>
            <a:r>
              <a:rPr lang="en-GB" b="1" dirty="0" err="1"/>
              <a:t>writeObject</a:t>
            </a:r>
            <a:r>
              <a:rPr lang="en-GB" b="1" dirty="0"/>
              <a:t>()</a:t>
            </a:r>
            <a:r>
              <a:rPr lang="en-GB" dirty="0"/>
              <a:t> method of </a:t>
            </a:r>
            <a:r>
              <a:rPr lang="en-GB" i="1" dirty="0" err="1"/>
              <a:t>ObjectOutputStream</a:t>
            </a:r>
            <a:r>
              <a:rPr lang="en-GB" i="1" dirty="0"/>
              <a:t> </a:t>
            </a:r>
            <a:r>
              <a:rPr lang="en-GB" dirty="0"/>
              <a:t>class</a:t>
            </a:r>
          </a:p>
          <a:p>
            <a:r>
              <a:rPr lang="en-GB" dirty="0"/>
              <a:t>for </a:t>
            </a:r>
            <a:r>
              <a:rPr lang="en-GB" dirty="0" err="1"/>
              <a:t>deserialization</a:t>
            </a:r>
            <a:r>
              <a:rPr lang="en-GB" dirty="0"/>
              <a:t>  call the </a:t>
            </a:r>
            <a:r>
              <a:rPr lang="en-GB" b="1" dirty="0" err="1"/>
              <a:t>readObject</a:t>
            </a:r>
            <a:r>
              <a:rPr lang="en-GB" b="1" dirty="0"/>
              <a:t>()</a:t>
            </a:r>
            <a:r>
              <a:rPr lang="en-GB" dirty="0"/>
              <a:t> method of </a:t>
            </a:r>
            <a:r>
              <a:rPr lang="en-GB" i="1" dirty="0" err="1"/>
              <a:t>ObjectInputStream</a:t>
            </a:r>
            <a:r>
              <a:rPr lang="en-GB" dirty="0"/>
              <a:t> class.</a:t>
            </a:r>
          </a:p>
          <a:p>
            <a:r>
              <a:rPr lang="en-GB" dirty="0"/>
              <a:t> To implement the </a:t>
            </a:r>
            <a:r>
              <a:rPr lang="en-GB" i="1" dirty="0" err="1"/>
              <a:t>Serializable</a:t>
            </a:r>
            <a:r>
              <a:rPr lang="en-GB" dirty="0"/>
              <a:t> interface for serializing the object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19</a:t>
            </a:fld>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p:txBody>
          <a:bodyPr/>
          <a:lstStyle/>
          <a:p>
            <a:r>
              <a:rPr lang="en-GB" dirty="0"/>
              <a:t>Module 1</a:t>
            </a:r>
            <a:endParaRPr lang="en-US" dirty="0"/>
          </a:p>
        </p:txBody>
      </p:sp>
      <p:sp>
        <p:nvSpPr>
          <p:cNvPr id="5" name="Subtitle 4"/>
          <p:cNvSpPr>
            <a:spLocks noGrp="1"/>
          </p:cNvSpPr>
          <p:nvPr>
            <p:ph type="subTitle" idx="1"/>
          </p:nvPr>
        </p:nvSpPr>
        <p:spPr/>
        <p:txBody>
          <a:bodyPr/>
          <a:lstStyle/>
          <a:p>
            <a:r>
              <a:rPr lang="en-GB" sz="2800" dirty="0"/>
              <a:t>Introduction</a:t>
            </a:r>
            <a:endParaRPr lang="en-US" sz="2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cs typeface="Arial" panose="020B0604020202020204" pitchFamily="34" charset="0"/>
              </a:rPr>
              <a:pPr>
                <a:defRPr/>
              </a:pPr>
              <a:t>2</a:t>
            </a:fld>
            <a:endParaRPr lang="en-US" altLang="en-US">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 Serialization &amp; </a:t>
            </a:r>
            <a:r>
              <a:rPr lang="en-GB" dirty="0" err="1"/>
              <a:t>Deserialization</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dirty="0"/>
              <a:t>Refer Exp2</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20</a:t>
            </a:fld>
            <a:endParaRPr lang="en-US" alt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Collection Framework</a:t>
            </a:r>
            <a:endParaRPr lang="en-US" dirty="0"/>
          </a:p>
        </p:txBody>
      </p:sp>
      <p:sp>
        <p:nvSpPr>
          <p:cNvPr id="3" name="Content Placeholder 2"/>
          <p:cNvSpPr>
            <a:spLocks noGrp="1"/>
          </p:cNvSpPr>
          <p:nvPr>
            <p:ph idx="1"/>
          </p:nvPr>
        </p:nvSpPr>
        <p:spPr/>
        <p:txBody>
          <a:bodyPr/>
          <a:lstStyle/>
          <a:p>
            <a:r>
              <a:rPr lang="en-GB" dirty="0"/>
              <a:t>provides an architecture to store and manipulate the group of objects.</a:t>
            </a:r>
          </a:p>
          <a:p>
            <a:r>
              <a:rPr lang="en-GB" dirty="0"/>
              <a:t>achieve all the operations that you perform on a data such as searching, sorting, insertion, manipulation, and deletion.</a:t>
            </a:r>
          </a:p>
          <a:p>
            <a:r>
              <a:rPr lang="en-US" dirty="0"/>
              <a:t>Java Collection means a single unit of objects. Java Collection framework provides many interfaces (Set, List, Queue, </a:t>
            </a:r>
            <a:r>
              <a:rPr lang="en-US" dirty="0" err="1"/>
              <a:t>Deque</a:t>
            </a:r>
            <a:r>
              <a:rPr lang="en-US" dirty="0"/>
              <a:t>) and classes (</a:t>
            </a:r>
            <a:r>
              <a:rPr lang="en-US" dirty="0" err="1"/>
              <a:t>ArrayList</a:t>
            </a:r>
            <a:r>
              <a:rPr lang="en-US" dirty="0"/>
              <a:t>, </a:t>
            </a:r>
            <a:r>
              <a:rPr lang="en-US" dirty="0" err="1"/>
              <a:t>Vector,LinkedList,PriorityQueue</a:t>
            </a:r>
            <a:r>
              <a:rPr lang="en-US" dirty="0"/>
              <a:t>, </a:t>
            </a:r>
            <a:r>
              <a:rPr lang="en-US" dirty="0" err="1"/>
              <a:t>HashSet</a:t>
            </a:r>
            <a:r>
              <a:rPr lang="en-US" dirty="0"/>
              <a:t>, </a:t>
            </a:r>
            <a:r>
              <a:rPr lang="en-US" dirty="0" err="1"/>
              <a:t>LinkedHashSet</a:t>
            </a:r>
            <a:r>
              <a:rPr lang="en-US" dirty="0"/>
              <a:t>, </a:t>
            </a:r>
            <a:r>
              <a:rPr lang="en-US" dirty="0" err="1"/>
              <a:t>TreeSet</a:t>
            </a:r>
            <a:r>
              <a:rPr lang="en-US" dirty="0"/>
              <a:t>).</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21</a:t>
            </a:fld>
            <a:endParaRPr lang="en-US" alt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Terms used</a:t>
            </a:r>
            <a:endParaRPr lang="en-US" dirty="0"/>
          </a:p>
        </p:txBody>
      </p:sp>
      <p:sp>
        <p:nvSpPr>
          <p:cNvPr id="3" name="Content Placeholder 2"/>
          <p:cNvSpPr>
            <a:spLocks noGrp="1"/>
          </p:cNvSpPr>
          <p:nvPr>
            <p:ph idx="1"/>
          </p:nvPr>
        </p:nvSpPr>
        <p:spPr/>
        <p:txBody>
          <a:bodyPr/>
          <a:lstStyle/>
          <a:p>
            <a:r>
              <a:rPr lang="en-GB" u="sng" dirty="0"/>
              <a:t>Collection</a:t>
            </a:r>
            <a:r>
              <a:rPr lang="en-GB" dirty="0"/>
              <a:t> represents a single unit of objects, i.e., a group.</a:t>
            </a:r>
          </a:p>
          <a:p>
            <a:r>
              <a:rPr lang="en-GB" u="sng" dirty="0"/>
              <a:t>framewor</a:t>
            </a:r>
            <a:r>
              <a:rPr lang="en-GB" dirty="0"/>
              <a:t>k -  provides readymade architecture.</a:t>
            </a:r>
          </a:p>
          <a:p>
            <a:pPr>
              <a:buNone/>
            </a:pPr>
            <a:r>
              <a:rPr lang="en-GB" dirty="0"/>
              <a:t>                       - represents a set of classes and interfaces.</a:t>
            </a:r>
          </a:p>
          <a:p>
            <a:r>
              <a:rPr lang="en-GB" dirty="0"/>
              <a:t>The Collection framework represents a unified architecture for storing and manipulating a group of objects. </a:t>
            </a:r>
          </a:p>
          <a:p>
            <a:r>
              <a:rPr lang="en-GB" dirty="0"/>
              <a:t>It has:</a:t>
            </a:r>
          </a:p>
          <a:p>
            <a:pPr marL="514350" indent="-514350">
              <a:buFont typeface="+mj-lt"/>
              <a:buAutoNum type="arabicPeriod"/>
            </a:pPr>
            <a:r>
              <a:rPr lang="en-GB" dirty="0"/>
              <a:t>Interfaces and its implementations, i.e., classes</a:t>
            </a:r>
          </a:p>
          <a:p>
            <a:pPr marL="514350" indent="-514350">
              <a:buFont typeface="+mj-lt"/>
              <a:buAutoNum type="arabicPeriod"/>
            </a:pPr>
            <a:r>
              <a:rPr lang="en-GB" dirty="0"/>
              <a:t>Algorithm</a:t>
            </a:r>
          </a:p>
          <a:p>
            <a:endParaRPr lang="en-GB"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22</a:t>
            </a:fld>
            <a:endParaRPr lang="en-US" alt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Hierarchy of Collection Framework</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The </a:t>
            </a:r>
            <a:r>
              <a:rPr lang="en-GB" b="1" dirty="0" err="1"/>
              <a:t>java.util</a:t>
            </a:r>
            <a:r>
              <a:rPr lang="en-GB" dirty="0"/>
              <a:t> package contains all the classes and interfaces for the Collection framework.</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23</a:t>
            </a:fld>
            <a:endParaRPr lang="en-US" altLang="en-US"/>
          </a:p>
        </p:txBody>
      </p:sp>
      <p:pic>
        <p:nvPicPr>
          <p:cNvPr id="5" name="Picture 4" descr="Hierarchy of Java Collection framework"/>
          <p:cNvPicPr/>
          <p:nvPr/>
        </p:nvPicPr>
        <p:blipFill>
          <a:blip r:embed="rId2"/>
          <a:srcRect/>
          <a:stretch>
            <a:fillRect/>
          </a:stretch>
        </p:blipFill>
        <p:spPr bwMode="auto">
          <a:xfrm>
            <a:off x="881026" y="1714488"/>
            <a:ext cx="9858444" cy="420404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err="1"/>
              <a:t>List,Set,Map</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24</a:t>
            </a:fld>
            <a:endParaRPr lang="en-US" altLang="en-US"/>
          </a:p>
        </p:txBody>
      </p:sp>
      <p:pic>
        <p:nvPicPr>
          <p:cNvPr id="5" name="Content Placeholder 4" descr="Hierarchy of the Collection Framework in Java"/>
          <p:cNvPicPr>
            <a:picLocks noGrp="1"/>
          </p:cNvPicPr>
          <p:nvPr>
            <p:ph idx="1"/>
          </p:nvPr>
        </p:nvPicPr>
        <p:blipFill>
          <a:blip r:embed="rId2"/>
          <a:srcRect/>
          <a:stretch>
            <a:fillRect/>
          </a:stretch>
        </p:blipFill>
        <p:spPr bwMode="auto">
          <a:xfrm>
            <a:off x="952464" y="1214422"/>
            <a:ext cx="8801136" cy="4615672"/>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a:t>Iterable</a:t>
            </a:r>
            <a:r>
              <a:rPr lang="en-US" dirty="0"/>
              <a:t> Interface</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dirty="0"/>
              <a:t>The </a:t>
            </a:r>
            <a:r>
              <a:rPr lang="en-GB" dirty="0" err="1"/>
              <a:t>Iterable</a:t>
            </a:r>
            <a:r>
              <a:rPr lang="en-GB" dirty="0"/>
              <a:t> interface is the root interface for all the collection classes. The Collection interface extends the </a:t>
            </a:r>
            <a:r>
              <a:rPr lang="en-GB" dirty="0" err="1"/>
              <a:t>Iterable</a:t>
            </a:r>
            <a:r>
              <a:rPr lang="en-GB" dirty="0"/>
              <a:t> interface and therefore all the subclasses of Collection interface also implement the </a:t>
            </a:r>
            <a:r>
              <a:rPr lang="en-GB" dirty="0" err="1"/>
              <a:t>Iterable</a:t>
            </a:r>
            <a:r>
              <a:rPr lang="en-GB" dirty="0"/>
              <a:t> interface.</a:t>
            </a:r>
          </a:p>
          <a:p>
            <a:r>
              <a:rPr lang="en-GB" dirty="0"/>
              <a:t>It contains only one abstract method. i.e.,</a:t>
            </a:r>
          </a:p>
          <a:p>
            <a:r>
              <a:rPr lang="en-GB" dirty="0" err="1"/>
              <a:t>Iterator</a:t>
            </a:r>
            <a:r>
              <a:rPr lang="en-GB" dirty="0"/>
              <a:t>&lt;T&gt; </a:t>
            </a:r>
            <a:r>
              <a:rPr lang="en-GB" dirty="0" err="1"/>
              <a:t>iterator</a:t>
            </a:r>
            <a:r>
              <a:rPr lang="en-GB" dirty="0"/>
              <a:t>()  </a:t>
            </a:r>
          </a:p>
          <a:p>
            <a:r>
              <a:rPr lang="en-GB" dirty="0"/>
              <a:t>It returns the </a:t>
            </a:r>
            <a:r>
              <a:rPr lang="en-GB" dirty="0" err="1"/>
              <a:t>iterator</a:t>
            </a:r>
            <a:r>
              <a:rPr lang="en-GB" dirty="0"/>
              <a:t> over the elements of type 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25</a:t>
            </a:fld>
            <a:endParaRPr lang="en-US"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Collection Interface</a:t>
            </a:r>
            <a:br>
              <a:rPr lang="en-US" dirty="0"/>
            </a:br>
            <a:endParaRPr lang="en-US" dirty="0"/>
          </a:p>
        </p:txBody>
      </p:sp>
      <p:sp>
        <p:nvSpPr>
          <p:cNvPr id="3" name="Content Placeholder 2"/>
          <p:cNvSpPr>
            <a:spLocks noGrp="1"/>
          </p:cNvSpPr>
          <p:nvPr>
            <p:ph idx="1"/>
          </p:nvPr>
        </p:nvSpPr>
        <p:spPr>
          <a:xfrm>
            <a:off x="838200" y="1428736"/>
            <a:ext cx="10515600" cy="4748227"/>
          </a:xfrm>
        </p:spPr>
        <p:txBody>
          <a:bodyPr/>
          <a:lstStyle/>
          <a:p>
            <a:r>
              <a:rPr lang="en-GB" dirty="0"/>
              <a:t>The Collection interface is the interface which is implemented by all the classes in the collection framework. It declares the methods that every collection will have. In other words, we can say that the Collection interface builds the foundation on which the collection framework depends.</a:t>
            </a:r>
          </a:p>
          <a:p>
            <a:r>
              <a:rPr lang="en-GB" dirty="0"/>
              <a:t>Some of the methods of Collection interface are Boolean add ( Object </a:t>
            </a:r>
            <a:r>
              <a:rPr lang="en-GB" dirty="0" err="1"/>
              <a:t>obj</a:t>
            </a:r>
            <a:r>
              <a:rPr lang="en-GB" dirty="0"/>
              <a:t>), Boolean </a:t>
            </a:r>
            <a:r>
              <a:rPr lang="en-GB" dirty="0" err="1"/>
              <a:t>addAll</a:t>
            </a:r>
            <a:r>
              <a:rPr lang="en-GB" dirty="0"/>
              <a:t> ( Collection c), void clear(), etc. which are implemented by all the subclasses of Collection interface.</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r>
              <a:rPr lang="en-US" dirty="0"/>
              <a:t>Methods of Collection interface</a:t>
            </a:r>
            <a:br>
              <a:rPr lang="en-US" dirty="0"/>
            </a:br>
            <a:endParaRPr lang="en-US" dirty="0"/>
          </a:p>
        </p:txBody>
      </p:sp>
      <p:graphicFrame>
        <p:nvGraphicFramePr>
          <p:cNvPr id="5" name="Content Placeholder 4"/>
          <p:cNvGraphicFramePr>
            <a:graphicFrameLocks noGrp="1"/>
          </p:cNvGraphicFramePr>
          <p:nvPr>
            <p:ph idx="1"/>
          </p:nvPr>
        </p:nvGraphicFramePr>
        <p:xfrm>
          <a:off x="838200" y="1071563"/>
          <a:ext cx="10515600" cy="13548360"/>
        </p:xfrm>
        <a:graphic>
          <a:graphicData uri="http://schemas.openxmlformats.org/drawingml/2006/table">
            <a:tbl>
              <a:tblPr firstRow="1" bandRow="1">
                <a:tableStyleId>{5C22544A-7EE6-4342-B048-85BDC9FD1C3A}</a:tableStyleId>
              </a:tblPr>
              <a:tblGrid>
                <a:gridCol w="614330">
                  <a:extLst>
                    <a:ext uri="{9D8B030D-6E8A-4147-A177-3AD203B41FA5}">
                      <a16:colId xmlns:a16="http://schemas.microsoft.com/office/drawing/2014/main" xmlns="" val="20000"/>
                    </a:ext>
                  </a:extLst>
                </a:gridCol>
                <a:gridCol w="5572164">
                  <a:extLst>
                    <a:ext uri="{9D8B030D-6E8A-4147-A177-3AD203B41FA5}">
                      <a16:colId xmlns:a16="http://schemas.microsoft.com/office/drawing/2014/main" xmlns="" val="20001"/>
                    </a:ext>
                  </a:extLst>
                </a:gridCol>
                <a:gridCol w="4329106">
                  <a:extLst>
                    <a:ext uri="{9D8B030D-6E8A-4147-A177-3AD203B41FA5}">
                      <a16:colId xmlns:a16="http://schemas.microsoft.com/office/drawing/2014/main" xmlns="" val="20002"/>
                    </a:ext>
                  </a:extLst>
                </a:gridCol>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xmlns="" val="10000"/>
                  </a:ext>
                </a:extLst>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add(E e)</a:t>
                      </a:r>
                    </a:p>
                  </a:txBody>
                  <a:tcPr marL="76200" marR="76200" marT="76200" marB="76200"/>
                </a:tc>
                <a:tc>
                  <a:txBody>
                    <a:bodyPr/>
                    <a:lstStyle/>
                    <a:p>
                      <a:pPr algn="just" fontAlgn="t"/>
                      <a:r>
                        <a:rPr lang="en-GB">
                          <a:solidFill>
                            <a:srgbClr val="333333"/>
                          </a:solidFill>
                          <a:latin typeface="inter-regular"/>
                        </a:rPr>
                        <a:t>It is used to insert an element in this collection.</a:t>
                      </a:r>
                    </a:p>
                  </a:txBody>
                  <a:tcPr marL="76200" marR="76200" marT="76200" marB="76200"/>
                </a:tc>
                <a:extLst>
                  <a:ext uri="{0D108BD9-81ED-4DB2-BD59-A6C34878D82A}">
                    <a16:rowId xmlns:a16="http://schemas.microsoft.com/office/drawing/2014/main" xmlns="" val="10001"/>
                  </a:ext>
                </a:extLst>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GB">
                          <a:solidFill>
                            <a:srgbClr val="333333"/>
                          </a:solidFill>
                          <a:latin typeface="inter-regular"/>
                        </a:rPr>
                        <a:t>public boolean addAll(Collection&lt;? extends E&gt; c)</a:t>
                      </a:r>
                    </a:p>
                  </a:txBody>
                  <a:tcPr marL="76200" marR="76200" marT="76200" marB="76200"/>
                </a:tc>
                <a:tc>
                  <a:txBody>
                    <a:bodyPr/>
                    <a:lstStyle/>
                    <a:p>
                      <a:pPr algn="just" fontAlgn="t"/>
                      <a:r>
                        <a:rPr lang="en-GB">
                          <a:solidFill>
                            <a:srgbClr val="333333"/>
                          </a:solidFill>
                          <a:latin typeface="inter-regular"/>
                        </a:rPr>
                        <a:t>It is used to insert the specified collection elements in the invoking collection.</a:t>
                      </a:r>
                    </a:p>
                  </a:txBody>
                  <a:tcPr marL="76200" marR="76200" marT="76200" marB="76200"/>
                </a:tc>
                <a:extLst>
                  <a:ext uri="{0D108BD9-81ED-4DB2-BD59-A6C34878D82A}">
                    <a16:rowId xmlns:a16="http://schemas.microsoft.com/office/drawing/2014/main" xmlns="" val="10002"/>
                  </a:ext>
                </a:extLst>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a:solidFill>
                            <a:srgbClr val="333333"/>
                          </a:solidFill>
                          <a:latin typeface="inter-regular"/>
                        </a:rPr>
                        <a:t>public boolean remove(Object element)</a:t>
                      </a:r>
                    </a:p>
                  </a:txBody>
                  <a:tcPr marL="76200" marR="76200" marT="76200" marB="76200"/>
                </a:tc>
                <a:tc>
                  <a:txBody>
                    <a:bodyPr/>
                    <a:lstStyle/>
                    <a:p>
                      <a:pPr algn="just" fontAlgn="t"/>
                      <a:r>
                        <a:rPr lang="en-GB">
                          <a:solidFill>
                            <a:srgbClr val="333333"/>
                          </a:solidFill>
                          <a:latin typeface="inter-regular"/>
                        </a:rPr>
                        <a:t>It is used to delete an element from the collection.</a:t>
                      </a:r>
                    </a:p>
                  </a:txBody>
                  <a:tcPr marL="76200" marR="76200" marT="76200" marB="76200"/>
                </a:tc>
                <a:extLst>
                  <a:ext uri="{0D108BD9-81ED-4DB2-BD59-A6C34878D82A}">
                    <a16:rowId xmlns:a16="http://schemas.microsoft.com/office/drawing/2014/main" xmlns="" val="10003"/>
                  </a:ext>
                </a:extLst>
              </a:tr>
              <a:tr h="370840">
                <a:tc>
                  <a:txBody>
                    <a:bodyPr/>
                    <a:lstStyle/>
                    <a:p>
                      <a:pPr algn="just" fontAlgn="t"/>
                      <a:r>
                        <a:rPr lang="en-US">
                          <a:solidFill>
                            <a:srgbClr val="333333"/>
                          </a:solidFill>
                          <a:latin typeface="inter-regular"/>
                        </a:rPr>
                        <a:t>4</a:t>
                      </a:r>
                    </a:p>
                  </a:txBody>
                  <a:tcPr marL="76200" marR="76200" marT="76200" marB="76200"/>
                </a:tc>
                <a:tc>
                  <a:txBody>
                    <a:bodyPr/>
                    <a:lstStyle/>
                    <a:p>
                      <a:pPr algn="just" fontAlgn="t"/>
                      <a:r>
                        <a:rPr lang="en-US">
                          <a:solidFill>
                            <a:srgbClr val="333333"/>
                          </a:solidFill>
                          <a:latin typeface="inter-regular"/>
                        </a:rPr>
                        <a:t>public boolean removeAll(Collection&lt;?&gt; c)</a:t>
                      </a:r>
                    </a:p>
                  </a:txBody>
                  <a:tcPr marL="76200" marR="76200" marT="76200" marB="76200"/>
                </a:tc>
                <a:tc>
                  <a:txBody>
                    <a:bodyPr/>
                    <a:lstStyle/>
                    <a:p>
                      <a:pPr algn="just" fontAlgn="t"/>
                      <a:r>
                        <a:rPr lang="en-GB">
                          <a:solidFill>
                            <a:srgbClr val="333333"/>
                          </a:solidFill>
                          <a:latin typeface="inter-regular"/>
                        </a:rPr>
                        <a:t>It is used to delete all the elements of the specified collection from the invoking collection.</a:t>
                      </a:r>
                    </a:p>
                  </a:txBody>
                  <a:tcPr marL="76200" marR="76200" marT="76200" marB="76200"/>
                </a:tc>
                <a:extLst>
                  <a:ext uri="{0D108BD9-81ED-4DB2-BD59-A6C34878D82A}">
                    <a16:rowId xmlns:a16="http://schemas.microsoft.com/office/drawing/2014/main" xmlns="" val="10004"/>
                  </a:ext>
                </a:extLst>
              </a:tr>
              <a:tr h="370840">
                <a:tc>
                  <a:txBody>
                    <a:bodyPr/>
                    <a:lstStyle/>
                    <a:p>
                      <a:pPr algn="just" fontAlgn="t"/>
                      <a:r>
                        <a:rPr lang="en-US">
                          <a:solidFill>
                            <a:srgbClr val="333333"/>
                          </a:solidFill>
                          <a:latin typeface="inter-regular"/>
                        </a:rPr>
                        <a:t>5</a:t>
                      </a:r>
                    </a:p>
                  </a:txBody>
                  <a:tcPr marL="76200" marR="76200" marT="76200" marB="76200"/>
                </a:tc>
                <a:tc>
                  <a:txBody>
                    <a:bodyPr/>
                    <a:lstStyle/>
                    <a:p>
                      <a:pPr algn="just" fontAlgn="t"/>
                      <a:r>
                        <a:rPr lang="en-US">
                          <a:solidFill>
                            <a:srgbClr val="333333"/>
                          </a:solidFill>
                          <a:latin typeface="inter-regular"/>
                        </a:rPr>
                        <a:t>default boolean removeIf(Predicate&lt;? super E&gt; filter)</a:t>
                      </a:r>
                    </a:p>
                  </a:txBody>
                  <a:tcPr marL="76200" marR="76200" marT="76200" marB="76200"/>
                </a:tc>
                <a:tc>
                  <a:txBody>
                    <a:bodyPr/>
                    <a:lstStyle/>
                    <a:p>
                      <a:pPr algn="just" fontAlgn="t"/>
                      <a:r>
                        <a:rPr lang="en-GB">
                          <a:solidFill>
                            <a:srgbClr val="333333"/>
                          </a:solidFill>
                          <a:latin typeface="inter-regular"/>
                        </a:rPr>
                        <a:t>It is used to delete all the elements of the collection that satisfy the specified predicate.</a:t>
                      </a:r>
                    </a:p>
                  </a:txBody>
                  <a:tcPr marL="76200" marR="76200" marT="76200" marB="76200"/>
                </a:tc>
                <a:extLst>
                  <a:ext uri="{0D108BD9-81ED-4DB2-BD59-A6C34878D82A}">
                    <a16:rowId xmlns:a16="http://schemas.microsoft.com/office/drawing/2014/main" xmlns="" val="10005"/>
                  </a:ext>
                </a:extLst>
              </a:tr>
              <a:tr h="370840">
                <a:tc>
                  <a:txBody>
                    <a:bodyPr/>
                    <a:lstStyle/>
                    <a:p>
                      <a:pPr algn="just" fontAlgn="t"/>
                      <a:r>
                        <a:rPr lang="en-US">
                          <a:solidFill>
                            <a:srgbClr val="333333"/>
                          </a:solidFill>
                          <a:latin typeface="inter-regular"/>
                        </a:rPr>
                        <a:t>6</a:t>
                      </a:r>
                    </a:p>
                  </a:txBody>
                  <a:tcPr marL="76200" marR="76200" marT="76200" marB="76200"/>
                </a:tc>
                <a:tc>
                  <a:txBody>
                    <a:bodyPr/>
                    <a:lstStyle/>
                    <a:p>
                      <a:pPr algn="just" fontAlgn="t"/>
                      <a:r>
                        <a:rPr lang="en-US">
                          <a:solidFill>
                            <a:srgbClr val="333333"/>
                          </a:solidFill>
                          <a:latin typeface="inter-regular"/>
                        </a:rPr>
                        <a:t>public boolean retainAll(Collection&lt;?&gt; c)</a:t>
                      </a:r>
                    </a:p>
                  </a:txBody>
                  <a:tcPr marL="76200" marR="76200" marT="76200" marB="76200"/>
                </a:tc>
                <a:tc>
                  <a:txBody>
                    <a:bodyPr/>
                    <a:lstStyle/>
                    <a:p>
                      <a:pPr algn="just" fontAlgn="t"/>
                      <a:r>
                        <a:rPr lang="en-GB">
                          <a:solidFill>
                            <a:srgbClr val="333333"/>
                          </a:solidFill>
                          <a:latin typeface="inter-regular"/>
                        </a:rPr>
                        <a:t>It is used to delete all the elements of invoking collection except the specified collection.</a:t>
                      </a:r>
                    </a:p>
                  </a:txBody>
                  <a:tcPr marL="76200" marR="76200" marT="76200" marB="76200"/>
                </a:tc>
                <a:extLst>
                  <a:ext uri="{0D108BD9-81ED-4DB2-BD59-A6C34878D82A}">
                    <a16:rowId xmlns:a16="http://schemas.microsoft.com/office/drawing/2014/main" xmlns="" val="10006"/>
                  </a:ext>
                </a:extLst>
              </a:tr>
              <a:tr h="370840">
                <a:tc>
                  <a:txBody>
                    <a:bodyPr/>
                    <a:lstStyle/>
                    <a:p>
                      <a:pPr algn="just" fontAlgn="t"/>
                      <a:r>
                        <a:rPr lang="en-US">
                          <a:solidFill>
                            <a:srgbClr val="333333"/>
                          </a:solidFill>
                          <a:latin typeface="inter-regular"/>
                        </a:rPr>
                        <a:t>7</a:t>
                      </a:r>
                    </a:p>
                  </a:txBody>
                  <a:tcPr marL="76200" marR="76200" marT="76200" marB="76200"/>
                </a:tc>
                <a:tc>
                  <a:txBody>
                    <a:bodyPr/>
                    <a:lstStyle/>
                    <a:p>
                      <a:pPr algn="just" fontAlgn="t"/>
                      <a:r>
                        <a:rPr lang="en-US">
                          <a:solidFill>
                            <a:srgbClr val="333333"/>
                          </a:solidFill>
                          <a:latin typeface="inter-regular"/>
                        </a:rPr>
                        <a:t>public int size()</a:t>
                      </a:r>
                    </a:p>
                  </a:txBody>
                  <a:tcPr marL="76200" marR="76200" marT="76200" marB="76200"/>
                </a:tc>
                <a:tc>
                  <a:txBody>
                    <a:bodyPr/>
                    <a:lstStyle/>
                    <a:p>
                      <a:pPr algn="just" fontAlgn="t"/>
                      <a:r>
                        <a:rPr lang="en-GB">
                          <a:solidFill>
                            <a:srgbClr val="333333"/>
                          </a:solidFill>
                          <a:latin typeface="inter-regular"/>
                        </a:rPr>
                        <a:t>It returns the total number of elements in the collection.</a:t>
                      </a:r>
                    </a:p>
                  </a:txBody>
                  <a:tcPr marL="76200" marR="76200" marT="76200" marB="76200"/>
                </a:tc>
                <a:extLst>
                  <a:ext uri="{0D108BD9-81ED-4DB2-BD59-A6C34878D82A}">
                    <a16:rowId xmlns:a16="http://schemas.microsoft.com/office/drawing/2014/main" xmlns="" val="10007"/>
                  </a:ext>
                </a:extLst>
              </a:tr>
              <a:tr h="370840">
                <a:tc>
                  <a:txBody>
                    <a:bodyPr/>
                    <a:lstStyle/>
                    <a:p>
                      <a:pPr algn="just" fontAlgn="t"/>
                      <a:r>
                        <a:rPr lang="en-US">
                          <a:solidFill>
                            <a:srgbClr val="333333"/>
                          </a:solidFill>
                          <a:latin typeface="inter-regular"/>
                        </a:rPr>
                        <a:t>8</a:t>
                      </a:r>
                    </a:p>
                  </a:txBody>
                  <a:tcPr marL="76200" marR="76200" marT="76200" marB="76200"/>
                </a:tc>
                <a:tc>
                  <a:txBody>
                    <a:bodyPr/>
                    <a:lstStyle/>
                    <a:p>
                      <a:pPr algn="just" fontAlgn="t"/>
                      <a:r>
                        <a:rPr lang="en-US">
                          <a:solidFill>
                            <a:srgbClr val="333333"/>
                          </a:solidFill>
                          <a:latin typeface="inter-regular"/>
                        </a:rPr>
                        <a:t>public void clear()</a:t>
                      </a:r>
                    </a:p>
                  </a:txBody>
                  <a:tcPr marL="76200" marR="76200" marT="76200" marB="76200"/>
                </a:tc>
                <a:tc>
                  <a:txBody>
                    <a:bodyPr/>
                    <a:lstStyle/>
                    <a:p>
                      <a:pPr algn="just" fontAlgn="t"/>
                      <a:r>
                        <a:rPr lang="en-GB">
                          <a:solidFill>
                            <a:srgbClr val="333333"/>
                          </a:solidFill>
                          <a:latin typeface="inter-regular"/>
                        </a:rPr>
                        <a:t>It removes the total number of elements from the collection.</a:t>
                      </a:r>
                    </a:p>
                  </a:txBody>
                  <a:tcPr marL="76200" marR="76200" marT="76200" marB="76200"/>
                </a:tc>
                <a:extLst>
                  <a:ext uri="{0D108BD9-81ED-4DB2-BD59-A6C34878D82A}">
                    <a16:rowId xmlns:a16="http://schemas.microsoft.com/office/drawing/2014/main" xmlns="" val="10008"/>
                  </a:ext>
                </a:extLst>
              </a:tr>
              <a:tr h="370840">
                <a:tc>
                  <a:txBody>
                    <a:bodyPr/>
                    <a:lstStyle/>
                    <a:p>
                      <a:pPr algn="just" fontAlgn="t"/>
                      <a:r>
                        <a:rPr lang="en-US">
                          <a:solidFill>
                            <a:srgbClr val="333333"/>
                          </a:solidFill>
                          <a:latin typeface="inter-regular"/>
                        </a:rPr>
                        <a:t>9</a:t>
                      </a:r>
                    </a:p>
                  </a:txBody>
                  <a:tcPr marL="76200" marR="76200" marT="76200" marB="76200"/>
                </a:tc>
                <a:tc>
                  <a:txBody>
                    <a:bodyPr/>
                    <a:lstStyle/>
                    <a:p>
                      <a:pPr algn="just" fontAlgn="t"/>
                      <a:r>
                        <a:rPr lang="en-US">
                          <a:solidFill>
                            <a:srgbClr val="333333"/>
                          </a:solidFill>
                          <a:latin typeface="inter-regular"/>
                        </a:rPr>
                        <a:t>public boolean contains(Object element)</a:t>
                      </a:r>
                    </a:p>
                  </a:txBody>
                  <a:tcPr marL="76200" marR="76200" marT="76200" marB="76200"/>
                </a:tc>
                <a:tc>
                  <a:txBody>
                    <a:bodyPr/>
                    <a:lstStyle/>
                    <a:p>
                      <a:pPr algn="just" fontAlgn="t"/>
                      <a:r>
                        <a:rPr lang="en-GB">
                          <a:solidFill>
                            <a:srgbClr val="333333"/>
                          </a:solidFill>
                          <a:latin typeface="inter-regular"/>
                        </a:rPr>
                        <a:t>It is used to search an element.</a:t>
                      </a:r>
                    </a:p>
                  </a:txBody>
                  <a:tcPr marL="76200" marR="76200" marT="76200" marB="76200"/>
                </a:tc>
                <a:extLst>
                  <a:ext uri="{0D108BD9-81ED-4DB2-BD59-A6C34878D82A}">
                    <a16:rowId xmlns:a16="http://schemas.microsoft.com/office/drawing/2014/main" xmlns="" val="10009"/>
                  </a:ext>
                </a:extLst>
              </a:tr>
              <a:tr h="370840">
                <a:tc>
                  <a:txBody>
                    <a:bodyPr/>
                    <a:lstStyle/>
                    <a:p>
                      <a:pPr algn="just" fontAlgn="t"/>
                      <a:r>
                        <a:rPr lang="en-US">
                          <a:solidFill>
                            <a:srgbClr val="333333"/>
                          </a:solidFill>
                          <a:latin typeface="inter-regular"/>
                        </a:rPr>
                        <a:t>10</a:t>
                      </a:r>
                    </a:p>
                  </a:txBody>
                  <a:tcPr marL="76200" marR="76200" marT="76200" marB="76200"/>
                </a:tc>
                <a:tc>
                  <a:txBody>
                    <a:bodyPr/>
                    <a:lstStyle/>
                    <a:p>
                      <a:pPr algn="just" fontAlgn="t"/>
                      <a:r>
                        <a:rPr lang="en-US">
                          <a:solidFill>
                            <a:srgbClr val="333333"/>
                          </a:solidFill>
                          <a:latin typeface="inter-regular"/>
                        </a:rPr>
                        <a:t>public boolean containsAll(Collection&lt;?&gt; c)</a:t>
                      </a:r>
                    </a:p>
                  </a:txBody>
                  <a:tcPr marL="76200" marR="76200" marT="76200" marB="76200"/>
                </a:tc>
                <a:tc>
                  <a:txBody>
                    <a:bodyPr/>
                    <a:lstStyle/>
                    <a:p>
                      <a:pPr algn="just" fontAlgn="t"/>
                      <a:r>
                        <a:rPr lang="en-GB">
                          <a:solidFill>
                            <a:srgbClr val="333333"/>
                          </a:solidFill>
                          <a:latin typeface="inter-regular"/>
                        </a:rPr>
                        <a:t>It is used to search the specified collection in the collection.</a:t>
                      </a:r>
                    </a:p>
                  </a:txBody>
                  <a:tcPr marL="76200" marR="76200" marT="76200" marB="76200"/>
                </a:tc>
                <a:extLst>
                  <a:ext uri="{0D108BD9-81ED-4DB2-BD59-A6C34878D82A}">
                    <a16:rowId xmlns:a16="http://schemas.microsoft.com/office/drawing/2014/main" xmlns="" val="10010"/>
                  </a:ext>
                </a:extLst>
              </a:tr>
              <a:tr h="370840">
                <a:tc>
                  <a:txBody>
                    <a:bodyPr/>
                    <a:lstStyle/>
                    <a:p>
                      <a:pPr algn="just" fontAlgn="t"/>
                      <a:r>
                        <a:rPr lang="en-US">
                          <a:solidFill>
                            <a:srgbClr val="333333"/>
                          </a:solidFill>
                          <a:latin typeface="inter-regular"/>
                        </a:rPr>
                        <a:t>11</a:t>
                      </a:r>
                    </a:p>
                  </a:txBody>
                  <a:tcPr marL="76200" marR="76200" marT="76200" marB="76200"/>
                </a:tc>
                <a:tc>
                  <a:txBody>
                    <a:bodyPr/>
                    <a:lstStyle/>
                    <a:p>
                      <a:pPr algn="just" fontAlgn="t"/>
                      <a:r>
                        <a:rPr lang="en-US">
                          <a:solidFill>
                            <a:srgbClr val="333333"/>
                          </a:solidFill>
                          <a:latin typeface="inter-regular"/>
                        </a:rPr>
                        <a:t>public Iterator iterator()</a:t>
                      </a:r>
                    </a:p>
                  </a:txBody>
                  <a:tcPr marL="76200" marR="76200" marT="76200" marB="76200"/>
                </a:tc>
                <a:tc>
                  <a:txBody>
                    <a:bodyPr/>
                    <a:lstStyle/>
                    <a:p>
                      <a:pPr algn="just" fontAlgn="t"/>
                      <a:r>
                        <a:rPr lang="en-US">
                          <a:solidFill>
                            <a:srgbClr val="333333"/>
                          </a:solidFill>
                          <a:latin typeface="inter-regular"/>
                        </a:rPr>
                        <a:t>It returns an iterator.</a:t>
                      </a:r>
                    </a:p>
                  </a:txBody>
                  <a:tcPr marL="76200" marR="76200" marT="76200" marB="76200"/>
                </a:tc>
                <a:extLst>
                  <a:ext uri="{0D108BD9-81ED-4DB2-BD59-A6C34878D82A}">
                    <a16:rowId xmlns:a16="http://schemas.microsoft.com/office/drawing/2014/main" xmlns="" val="10011"/>
                  </a:ext>
                </a:extLst>
              </a:tr>
              <a:tr h="370840">
                <a:tc>
                  <a:txBody>
                    <a:bodyPr/>
                    <a:lstStyle/>
                    <a:p>
                      <a:pPr algn="just" fontAlgn="t"/>
                      <a:r>
                        <a:rPr lang="en-US">
                          <a:solidFill>
                            <a:srgbClr val="333333"/>
                          </a:solidFill>
                          <a:latin typeface="inter-regular"/>
                        </a:rPr>
                        <a:t>12</a:t>
                      </a:r>
                    </a:p>
                  </a:txBody>
                  <a:tcPr marL="76200" marR="76200" marT="76200" marB="76200"/>
                </a:tc>
                <a:tc>
                  <a:txBody>
                    <a:bodyPr/>
                    <a:lstStyle/>
                    <a:p>
                      <a:pPr algn="just" fontAlgn="t"/>
                      <a:r>
                        <a:rPr lang="en-US">
                          <a:solidFill>
                            <a:srgbClr val="333333"/>
                          </a:solidFill>
                          <a:latin typeface="inter-regular"/>
                        </a:rPr>
                        <a:t>public Object[] toArray()</a:t>
                      </a:r>
                    </a:p>
                  </a:txBody>
                  <a:tcPr marL="76200" marR="76200" marT="76200" marB="76200"/>
                </a:tc>
                <a:tc>
                  <a:txBody>
                    <a:bodyPr/>
                    <a:lstStyle/>
                    <a:p>
                      <a:pPr algn="just" fontAlgn="t"/>
                      <a:r>
                        <a:rPr lang="en-GB">
                          <a:solidFill>
                            <a:srgbClr val="333333"/>
                          </a:solidFill>
                          <a:latin typeface="inter-regular"/>
                        </a:rPr>
                        <a:t>It converts collection into array.</a:t>
                      </a:r>
                    </a:p>
                  </a:txBody>
                  <a:tcPr marL="76200" marR="76200" marT="76200" marB="76200"/>
                </a:tc>
                <a:extLst>
                  <a:ext uri="{0D108BD9-81ED-4DB2-BD59-A6C34878D82A}">
                    <a16:rowId xmlns:a16="http://schemas.microsoft.com/office/drawing/2014/main" xmlns="" val="10012"/>
                  </a:ext>
                </a:extLst>
              </a:tr>
              <a:tr h="370840">
                <a:tc>
                  <a:txBody>
                    <a:bodyPr/>
                    <a:lstStyle/>
                    <a:p>
                      <a:pPr algn="just" fontAlgn="t"/>
                      <a:r>
                        <a:rPr lang="en-US">
                          <a:solidFill>
                            <a:srgbClr val="333333"/>
                          </a:solidFill>
                          <a:latin typeface="inter-regular"/>
                        </a:rPr>
                        <a:t>13</a:t>
                      </a:r>
                    </a:p>
                  </a:txBody>
                  <a:tcPr marL="76200" marR="76200" marT="76200" marB="76200"/>
                </a:tc>
                <a:tc>
                  <a:txBody>
                    <a:bodyPr/>
                    <a:lstStyle/>
                    <a:p>
                      <a:pPr algn="just" fontAlgn="t"/>
                      <a:r>
                        <a:rPr lang="fr-FR">
                          <a:solidFill>
                            <a:srgbClr val="333333"/>
                          </a:solidFill>
                          <a:latin typeface="inter-regular"/>
                        </a:rPr>
                        <a:t>public &lt;T&gt; T[] toArray(T[] a)</a:t>
                      </a:r>
                    </a:p>
                  </a:txBody>
                  <a:tcPr marL="76200" marR="76200" marT="76200" marB="76200"/>
                </a:tc>
                <a:tc>
                  <a:txBody>
                    <a:bodyPr/>
                    <a:lstStyle/>
                    <a:p>
                      <a:pPr algn="just" fontAlgn="t"/>
                      <a:r>
                        <a:rPr lang="en-GB">
                          <a:solidFill>
                            <a:srgbClr val="333333"/>
                          </a:solidFill>
                          <a:latin typeface="inter-regular"/>
                        </a:rPr>
                        <a:t>It converts collection into array. Here, the runtime type of the returned array is that of the specified array.</a:t>
                      </a:r>
                    </a:p>
                  </a:txBody>
                  <a:tcPr marL="76200" marR="76200" marT="76200" marB="76200"/>
                </a:tc>
                <a:extLst>
                  <a:ext uri="{0D108BD9-81ED-4DB2-BD59-A6C34878D82A}">
                    <a16:rowId xmlns:a16="http://schemas.microsoft.com/office/drawing/2014/main" xmlns="" val="10013"/>
                  </a:ext>
                </a:extLst>
              </a:tr>
              <a:tr h="370840">
                <a:tc>
                  <a:txBody>
                    <a:bodyPr/>
                    <a:lstStyle/>
                    <a:p>
                      <a:pPr algn="just" fontAlgn="t"/>
                      <a:r>
                        <a:rPr lang="en-US">
                          <a:solidFill>
                            <a:srgbClr val="333333"/>
                          </a:solidFill>
                          <a:latin typeface="inter-regular"/>
                        </a:rPr>
                        <a:t>14</a:t>
                      </a:r>
                    </a:p>
                  </a:txBody>
                  <a:tcPr marL="76200" marR="76200" marT="76200" marB="76200"/>
                </a:tc>
                <a:tc>
                  <a:txBody>
                    <a:bodyPr/>
                    <a:lstStyle/>
                    <a:p>
                      <a:pPr algn="just" fontAlgn="t"/>
                      <a:r>
                        <a:rPr lang="en-US">
                          <a:solidFill>
                            <a:srgbClr val="333333"/>
                          </a:solidFill>
                          <a:latin typeface="inter-regular"/>
                        </a:rPr>
                        <a:t>public boolean isEmpty()</a:t>
                      </a:r>
                    </a:p>
                  </a:txBody>
                  <a:tcPr marL="76200" marR="76200" marT="76200" marB="76200"/>
                </a:tc>
                <a:tc>
                  <a:txBody>
                    <a:bodyPr/>
                    <a:lstStyle/>
                    <a:p>
                      <a:pPr algn="just" fontAlgn="t"/>
                      <a:r>
                        <a:rPr lang="en-GB">
                          <a:solidFill>
                            <a:srgbClr val="333333"/>
                          </a:solidFill>
                          <a:latin typeface="inter-regular"/>
                        </a:rPr>
                        <a:t>It checks if collection is empty.</a:t>
                      </a:r>
                    </a:p>
                  </a:txBody>
                  <a:tcPr marL="76200" marR="76200" marT="76200" marB="76200"/>
                </a:tc>
                <a:extLst>
                  <a:ext uri="{0D108BD9-81ED-4DB2-BD59-A6C34878D82A}">
                    <a16:rowId xmlns:a16="http://schemas.microsoft.com/office/drawing/2014/main" xmlns="" val="10014"/>
                  </a:ext>
                </a:extLst>
              </a:tr>
              <a:tr h="370840">
                <a:tc>
                  <a:txBody>
                    <a:bodyPr/>
                    <a:lstStyle/>
                    <a:p>
                      <a:pPr algn="just" fontAlgn="t"/>
                      <a:r>
                        <a:rPr lang="en-US">
                          <a:solidFill>
                            <a:srgbClr val="333333"/>
                          </a:solidFill>
                          <a:latin typeface="inter-regular"/>
                        </a:rPr>
                        <a:t>15</a:t>
                      </a:r>
                    </a:p>
                  </a:txBody>
                  <a:tcPr marL="76200" marR="76200" marT="76200" marB="76200"/>
                </a:tc>
                <a:tc>
                  <a:txBody>
                    <a:bodyPr/>
                    <a:lstStyle/>
                    <a:p>
                      <a:pPr algn="just" fontAlgn="t"/>
                      <a:r>
                        <a:rPr lang="en-US">
                          <a:solidFill>
                            <a:srgbClr val="333333"/>
                          </a:solidFill>
                          <a:latin typeface="inter-regular"/>
                        </a:rPr>
                        <a:t>default Stream&lt;E&gt; parallelStream()</a:t>
                      </a:r>
                    </a:p>
                  </a:txBody>
                  <a:tcPr marL="76200" marR="76200" marT="76200" marB="76200"/>
                </a:tc>
                <a:tc>
                  <a:txBody>
                    <a:bodyPr/>
                    <a:lstStyle/>
                    <a:p>
                      <a:pPr algn="just" fontAlgn="t"/>
                      <a:r>
                        <a:rPr lang="en-GB">
                          <a:solidFill>
                            <a:srgbClr val="333333"/>
                          </a:solidFill>
                          <a:latin typeface="inter-regular"/>
                        </a:rPr>
                        <a:t>It returns a possibly parallel Stream with the collection as its source.</a:t>
                      </a:r>
                    </a:p>
                  </a:txBody>
                  <a:tcPr marL="76200" marR="76200" marT="76200" marB="76200"/>
                </a:tc>
                <a:extLst>
                  <a:ext uri="{0D108BD9-81ED-4DB2-BD59-A6C34878D82A}">
                    <a16:rowId xmlns:a16="http://schemas.microsoft.com/office/drawing/2014/main" xmlns="" val="10015"/>
                  </a:ext>
                </a:extLst>
              </a:tr>
              <a:tr h="370840">
                <a:tc>
                  <a:txBody>
                    <a:bodyPr/>
                    <a:lstStyle/>
                    <a:p>
                      <a:pPr algn="just" fontAlgn="t"/>
                      <a:r>
                        <a:rPr lang="en-US">
                          <a:solidFill>
                            <a:srgbClr val="333333"/>
                          </a:solidFill>
                          <a:latin typeface="inter-regular"/>
                        </a:rPr>
                        <a:t>16</a:t>
                      </a:r>
                    </a:p>
                  </a:txBody>
                  <a:tcPr marL="76200" marR="76200" marT="76200" marB="76200"/>
                </a:tc>
                <a:tc>
                  <a:txBody>
                    <a:bodyPr/>
                    <a:lstStyle/>
                    <a:p>
                      <a:pPr algn="just" fontAlgn="t"/>
                      <a:r>
                        <a:rPr lang="en-US">
                          <a:solidFill>
                            <a:srgbClr val="333333"/>
                          </a:solidFill>
                          <a:latin typeface="inter-regular"/>
                        </a:rPr>
                        <a:t>default Stream&lt;E&gt; stream()</a:t>
                      </a:r>
                    </a:p>
                  </a:txBody>
                  <a:tcPr marL="76200" marR="76200" marT="76200" marB="76200"/>
                </a:tc>
                <a:tc>
                  <a:txBody>
                    <a:bodyPr/>
                    <a:lstStyle/>
                    <a:p>
                      <a:pPr algn="just" fontAlgn="t"/>
                      <a:r>
                        <a:rPr lang="en-GB">
                          <a:solidFill>
                            <a:srgbClr val="333333"/>
                          </a:solidFill>
                          <a:latin typeface="inter-regular"/>
                        </a:rPr>
                        <a:t>It returns a sequential Stream with the collection as its source.</a:t>
                      </a:r>
                    </a:p>
                  </a:txBody>
                  <a:tcPr marL="76200" marR="76200" marT="76200" marB="76200"/>
                </a:tc>
                <a:extLst>
                  <a:ext uri="{0D108BD9-81ED-4DB2-BD59-A6C34878D82A}">
                    <a16:rowId xmlns:a16="http://schemas.microsoft.com/office/drawing/2014/main" xmlns="" val="10016"/>
                  </a:ext>
                </a:extLst>
              </a:tr>
              <a:tr h="370840">
                <a:tc>
                  <a:txBody>
                    <a:bodyPr/>
                    <a:lstStyle/>
                    <a:p>
                      <a:pPr algn="just" fontAlgn="t"/>
                      <a:r>
                        <a:rPr lang="en-US">
                          <a:solidFill>
                            <a:srgbClr val="333333"/>
                          </a:solidFill>
                          <a:latin typeface="inter-regular"/>
                        </a:rPr>
                        <a:t>17</a:t>
                      </a:r>
                    </a:p>
                  </a:txBody>
                  <a:tcPr marL="76200" marR="76200" marT="76200" marB="76200"/>
                </a:tc>
                <a:tc>
                  <a:txBody>
                    <a:bodyPr/>
                    <a:lstStyle/>
                    <a:p>
                      <a:pPr algn="just" fontAlgn="t"/>
                      <a:r>
                        <a:rPr lang="en-US">
                          <a:solidFill>
                            <a:srgbClr val="333333"/>
                          </a:solidFill>
                          <a:latin typeface="inter-regular"/>
                        </a:rPr>
                        <a:t>default Spliterator&lt;E&gt; spliterator()</a:t>
                      </a:r>
                    </a:p>
                  </a:txBody>
                  <a:tcPr marL="76200" marR="76200" marT="76200" marB="76200"/>
                </a:tc>
                <a:tc>
                  <a:txBody>
                    <a:bodyPr/>
                    <a:lstStyle/>
                    <a:p>
                      <a:pPr algn="just" fontAlgn="t"/>
                      <a:r>
                        <a:rPr lang="en-GB">
                          <a:solidFill>
                            <a:srgbClr val="333333"/>
                          </a:solidFill>
                          <a:latin typeface="inter-regular"/>
                        </a:rPr>
                        <a:t>It generates a Spliterator over the specified elements in the collection.</a:t>
                      </a:r>
                    </a:p>
                  </a:txBody>
                  <a:tcPr marL="76200" marR="76200" marT="76200" marB="76200"/>
                </a:tc>
                <a:extLst>
                  <a:ext uri="{0D108BD9-81ED-4DB2-BD59-A6C34878D82A}">
                    <a16:rowId xmlns:a16="http://schemas.microsoft.com/office/drawing/2014/main" xmlns="" val="10017"/>
                  </a:ext>
                </a:extLst>
              </a:tr>
              <a:tr h="370840">
                <a:tc>
                  <a:txBody>
                    <a:bodyPr/>
                    <a:lstStyle/>
                    <a:p>
                      <a:pPr algn="just" fontAlgn="t"/>
                      <a:r>
                        <a:rPr lang="en-US">
                          <a:solidFill>
                            <a:srgbClr val="333333"/>
                          </a:solidFill>
                          <a:latin typeface="inter-regular"/>
                        </a:rPr>
                        <a:t>18</a:t>
                      </a:r>
                    </a:p>
                  </a:txBody>
                  <a:tcPr marL="76200" marR="76200" marT="76200" marB="76200"/>
                </a:tc>
                <a:tc>
                  <a:txBody>
                    <a:bodyPr/>
                    <a:lstStyle/>
                    <a:p>
                      <a:pPr algn="just" fontAlgn="t"/>
                      <a:r>
                        <a:rPr lang="en-US">
                          <a:solidFill>
                            <a:srgbClr val="333333"/>
                          </a:solidFill>
                          <a:latin typeface="inter-regular"/>
                        </a:rPr>
                        <a:t>public boolean equals(Object element)</a:t>
                      </a:r>
                    </a:p>
                  </a:txBody>
                  <a:tcPr marL="76200" marR="76200" marT="76200" marB="76200"/>
                </a:tc>
                <a:tc>
                  <a:txBody>
                    <a:bodyPr/>
                    <a:lstStyle/>
                    <a:p>
                      <a:pPr algn="just" fontAlgn="t"/>
                      <a:r>
                        <a:rPr lang="en-US">
                          <a:solidFill>
                            <a:srgbClr val="333333"/>
                          </a:solidFill>
                          <a:latin typeface="inter-regular"/>
                        </a:rPr>
                        <a:t>It matches two collections.</a:t>
                      </a:r>
                    </a:p>
                  </a:txBody>
                  <a:tcPr marL="76200" marR="76200" marT="76200" marB="76200"/>
                </a:tc>
                <a:extLst>
                  <a:ext uri="{0D108BD9-81ED-4DB2-BD59-A6C34878D82A}">
                    <a16:rowId xmlns:a16="http://schemas.microsoft.com/office/drawing/2014/main" xmlns="" val="10018"/>
                  </a:ext>
                </a:extLst>
              </a:tr>
              <a:tr h="370840">
                <a:tc>
                  <a:txBody>
                    <a:bodyPr/>
                    <a:lstStyle/>
                    <a:p>
                      <a:pPr algn="just" fontAlgn="t"/>
                      <a:r>
                        <a:rPr lang="en-US">
                          <a:solidFill>
                            <a:srgbClr val="333333"/>
                          </a:solidFill>
                          <a:latin typeface="inter-regular"/>
                        </a:rPr>
                        <a:t>19</a:t>
                      </a:r>
                    </a:p>
                  </a:txBody>
                  <a:tcPr marL="76200" marR="76200" marT="76200" marB="76200"/>
                </a:tc>
                <a:tc>
                  <a:txBody>
                    <a:bodyPr/>
                    <a:lstStyle/>
                    <a:p>
                      <a:pPr algn="just" fontAlgn="t"/>
                      <a:r>
                        <a:rPr lang="en-US">
                          <a:solidFill>
                            <a:srgbClr val="333333"/>
                          </a:solidFill>
                          <a:latin typeface="inter-regular"/>
                        </a:rPr>
                        <a:t>public int hashCode()</a:t>
                      </a:r>
                    </a:p>
                  </a:txBody>
                  <a:tcPr marL="76200" marR="76200" marT="76200" marB="76200"/>
                </a:tc>
                <a:tc>
                  <a:txBody>
                    <a:bodyPr/>
                    <a:lstStyle/>
                    <a:p>
                      <a:pPr algn="just" fontAlgn="t"/>
                      <a:r>
                        <a:rPr lang="en-GB" dirty="0">
                          <a:solidFill>
                            <a:srgbClr val="333333"/>
                          </a:solidFill>
                          <a:latin typeface="inter-regular"/>
                        </a:rPr>
                        <a:t>It returns the hash code number of the collection.</a:t>
                      </a:r>
                    </a:p>
                  </a:txBody>
                  <a:tcPr marL="76200" marR="76200" marT="76200" marB="76200"/>
                </a:tc>
                <a:extLst>
                  <a:ext uri="{0D108BD9-81ED-4DB2-BD59-A6C34878D82A}">
                    <a16:rowId xmlns:a16="http://schemas.microsoft.com/office/drawing/2014/main" xmlns="" val="10019"/>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Iterator</a:t>
            </a:r>
            <a:r>
              <a:rPr lang="en-US" dirty="0"/>
              <a:t> interface</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dirty="0" err="1"/>
              <a:t>Iterator</a:t>
            </a:r>
            <a:r>
              <a:rPr lang="en-GB" dirty="0"/>
              <a:t> interface provides the facility of iterating the elements in a forward direction only.</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28</a:t>
            </a:fld>
            <a:endParaRPr lang="en-US" altLang="en-US"/>
          </a:p>
        </p:txBody>
      </p:sp>
      <p:graphicFrame>
        <p:nvGraphicFramePr>
          <p:cNvPr id="5" name="Table 4"/>
          <p:cNvGraphicFramePr>
            <a:graphicFrameLocks noGrp="1"/>
          </p:cNvGraphicFramePr>
          <p:nvPr/>
        </p:nvGraphicFramePr>
        <p:xfrm>
          <a:off x="1595406" y="2071678"/>
          <a:ext cx="8127999" cy="2606040"/>
        </p:xfrm>
        <a:graphic>
          <a:graphicData uri="http://schemas.openxmlformats.org/drawingml/2006/table">
            <a:tbl>
              <a:tblPr firstRow="1" bandRow="1">
                <a:tableStyleId>{5C22544A-7EE6-4342-B048-85BDC9FD1C3A}</a:tableStyleId>
              </a:tblPr>
              <a:tblGrid>
                <a:gridCol w="714380">
                  <a:extLst>
                    <a:ext uri="{9D8B030D-6E8A-4147-A177-3AD203B41FA5}">
                      <a16:colId xmlns:a16="http://schemas.microsoft.com/office/drawing/2014/main" xmlns="" val="20000"/>
                    </a:ext>
                  </a:extLst>
                </a:gridCol>
                <a:gridCol w="2857520">
                  <a:extLst>
                    <a:ext uri="{9D8B030D-6E8A-4147-A177-3AD203B41FA5}">
                      <a16:colId xmlns:a16="http://schemas.microsoft.com/office/drawing/2014/main" xmlns="" val="20001"/>
                    </a:ext>
                  </a:extLst>
                </a:gridCol>
                <a:gridCol w="4556099">
                  <a:extLst>
                    <a:ext uri="{9D8B030D-6E8A-4147-A177-3AD203B41FA5}">
                      <a16:colId xmlns:a16="http://schemas.microsoft.com/office/drawing/2014/main" xmlns="" val="20002"/>
                    </a:ext>
                  </a:extLst>
                </a:gridCol>
              </a:tblGrid>
              <a:tr h="370840">
                <a:tc>
                  <a:txBody>
                    <a:bodyPr/>
                    <a:lstStyle/>
                    <a:p>
                      <a:pPr algn="l" fontAlgn="t"/>
                      <a:r>
                        <a:rPr lang="en-US" dirty="0">
                          <a:solidFill>
                            <a:srgbClr val="000000"/>
                          </a:solidFill>
                          <a:latin typeface="times new roman"/>
                        </a:rPr>
                        <a:t>No.</a:t>
                      </a:r>
                    </a:p>
                  </a:txBody>
                  <a:tcPr marL="114300" marR="114300" marT="114300" marB="114300"/>
                </a:tc>
                <a:tc>
                  <a:txBody>
                    <a:bodyPr/>
                    <a:lstStyle/>
                    <a:p>
                      <a:pPr algn="l" fontAlgn="t"/>
                      <a:r>
                        <a:rPr lang="en-US">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xmlns="" val="10000"/>
                  </a:ext>
                </a:extLst>
              </a:tr>
              <a:tr h="370840">
                <a:tc>
                  <a:txBody>
                    <a:bodyPr/>
                    <a:lstStyle/>
                    <a:p>
                      <a:pPr algn="just" fontAlgn="t"/>
                      <a:r>
                        <a:rPr lang="en-US">
                          <a:solidFill>
                            <a:srgbClr val="333333"/>
                          </a:solidFill>
                          <a:latin typeface="inter-regular"/>
                        </a:rPr>
                        <a:t>1</a:t>
                      </a:r>
                    </a:p>
                  </a:txBody>
                  <a:tcPr marL="76200" marR="76200" marT="76200" marB="76200"/>
                </a:tc>
                <a:tc>
                  <a:txBody>
                    <a:bodyPr/>
                    <a:lstStyle/>
                    <a:p>
                      <a:pPr algn="just" fontAlgn="t"/>
                      <a:r>
                        <a:rPr lang="en-US">
                          <a:solidFill>
                            <a:srgbClr val="333333"/>
                          </a:solidFill>
                          <a:latin typeface="inter-regular"/>
                        </a:rPr>
                        <a:t>public boolean hasNext()</a:t>
                      </a:r>
                    </a:p>
                  </a:txBody>
                  <a:tcPr marL="76200" marR="76200" marT="76200" marB="76200"/>
                </a:tc>
                <a:tc>
                  <a:txBody>
                    <a:bodyPr/>
                    <a:lstStyle/>
                    <a:p>
                      <a:pPr algn="just" fontAlgn="t"/>
                      <a:r>
                        <a:rPr lang="en-GB">
                          <a:solidFill>
                            <a:srgbClr val="333333"/>
                          </a:solidFill>
                          <a:latin typeface="inter-regular"/>
                        </a:rPr>
                        <a:t>It returns true if the iterator has more elements otherwise it returns false.</a:t>
                      </a:r>
                    </a:p>
                  </a:txBody>
                  <a:tcPr marL="76200" marR="76200" marT="76200" marB="76200"/>
                </a:tc>
                <a:extLst>
                  <a:ext uri="{0D108BD9-81ED-4DB2-BD59-A6C34878D82A}">
                    <a16:rowId xmlns:a16="http://schemas.microsoft.com/office/drawing/2014/main" xmlns="" val="10001"/>
                  </a:ext>
                </a:extLst>
              </a:tr>
              <a:tr h="370840">
                <a:tc>
                  <a:txBody>
                    <a:bodyPr/>
                    <a:lstStyle/>
                    <a:p>
                      <a:pPr algn="just" fontAlgn="t"/>
                      <a:r>
                        <a:rPr lang="en-US">
                          <a:solidFill>
                            <a:srgbClr val="333333"/>
                          </a:solidFill>
                          <a:latin typeface="inter-regular"/>
                        </a:rPr>
                        <a:t>2</a:t>
                      </a:r>
                    </a:p>
                  </a:txBody>
                  <a:tcPr marL="76200" marR="76200" marT="76200" marB="76200"/>
                </a:tc>
                <a:tc>
                  <a:txBody>
                    <a:bodyPr/>
                    <a:lstStyle/>
                    <a:p>
                      <a:pPr algn="just" fontAlgn="t"/>
                      <a:r>
                        <a:rPr lang="en-US" dirty="0">
                          <a:solidFill>
                            <a:srgbClr val="333333"/>
                          </a:solidFill>
                          <a:latin typeface="inter-regular"/>
                        </a:rPr>
                        <a:t>public Object next()</a:t>
                      </a:r>
                    </a:p>
                  </a:txBody>
                  <a:tcPr marL="76200" marR="76200" marT="76200" marB="76200"/>
                </a:tc>
                <a:tc>
                  <a:txBody>
                    <a:bodyPr/>
                    <a:lstStyle/>
                    <a:p>
                      <a:pPr algn="just" fontAlgn="t"/>
                      <a:r>
                        <a:rPr lang="en-GB">
                          <a:solidFill>
                            <a:srgbClr val="333333"/>
                          </a:solidFill>
                          <a:latin typeface="inter-regular"/>
                        </a:rPr>
                        <a:t>It returns the element and moves the cursor pointer to the next element.</a:t>
                      </a:r>
                    </a:p>
                  </a:txBody>
                  <a:tcPr marL="76200" marR="76200" marT="76200" marB="76200"/>
                </a:tc>
                <a:extLst>
                  <a:ext uri="{0D108BD9-81ED-4DB2-BD59-A6C34878D82A}">
                    <a16:rowId xmlns:a16="http://schemas.microsoft.com/office/drawing/2014/main" xmlns="" val="10002"/>
                  </a:ext>
                </a:extLst>
              </a:tr>
              <a:tr h="370840">
                <a:tc>
                  <a:txBody>
                    <a:bodyPr/>
                    <a:lstStyle/>
                    <a:p>
                      <a:pPr algn="just" fontAlgn="t"/>
                      <a:r>
                        <a:rPr lang="en-US">
                          <a:solidFill>
                            <a:srgbClr val="333333"/>
                          </a:solidFill>
                          <a:latin typeface="inter-regular"/>
                        </a:rPr>
                        <a:t>3</a:t>
                      </a:r>
                    </a:p>
                  </a:txBody>
                  <a:tcPr marL="76200" marR="76200" marT="76200" marB="76200"/>
                </a:tc>
                <a:tc>
                  <a:txBody>
                    <a:bodyPr/>
                    <a:lstStyle/>
                    <a:p>
                      <a:pPr algn="just" fontAlgn="t"/>
                      <a:r>
                        <a:rPr lang="en-US" dirty="0">
                          <a:solidFill>
                            <a:srgbClr val="333333"/>
                          </a:solidFill>
                          <a:latin typeface="inter-regular"/>
                        </a:rPr>
                        <a:t>public void remove()</a:t>
                      </a:r>
                    </a:p>
                  </a:txBody>
                  <a:tcPr marL="76200" marR="76200" marT="76200" marB="76200"/>
                </a:tc>
                <a:tc>
                  <a:txBody>
                    <a:bodyPr/>
                    <a:lstStyle/>
                    <a:p>
                      <a:pPr algn="just" fontAlgn="t"/>
                      <a:r>
                        <a:rPr lang="en-GB" dirty="0">
                          <a:solidFill>
                            <a:srgbClr val="333333"/>
                          </a:solidFill>
                          <a:latin typeface="inter-regular"/>
                        </a:rPr>
                        <a:t>It removes the last elements returned by the </a:t>
                      </a:r>
                      <a:r>
                        <a:rPr lang="en-GB" dirty="0" err="1">
                          <a:solidFill>
                            <a:srgbClr val="333333"/>
                          </a:solidFill>
                          <a:latin typeface="inter-regular"/>
                        </a:rPr>
                        <a:t>iterator</a:t>
                      </a:r>
                      <a:r>
                        <a:rPr lang="en-GB" dirty="0">
                          <a:solidFill>
                            <a:srgbClr val="333333"/>
                          </a:solidFill>
                          <a:latin typeface="inter-regular"/>
                        </a:rPr>
                        <a:t>. It is less used.</a:t>
                      </a:r>
                    </a:p>
                  </a:txBody>
                  <a:tcPr marL="76200" marR="76200" marT="76200" marB="76200"/>
                </a:tc>
                <a:extLst>
                  <a:ext uri="{0D108BD9-81ED-4DB2-BD59-A6C34878D82A}">
                    <a16:rowId xmlns:a16="http://schemas.microsoft.com/office/drawing/2014/main" xmlns="" val="10003"/>
                  </a:ext>
                </a:extLst>
              </a:tr>
            </a:tbl>
          </a:graphicData>
        </a:graphic>
      </p:graphicFrame>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Cursor</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29</a:t>
            </a:fld>
            <a:endParaRPr lang="en-US" altLang="en-US"/>
          </a:p>
        </p:txBody>
      </p:sp>
      <p:pic>
        <p:nvPicPr>
          <p:cNvPr id="5" name="Content Placeholder 4" descr="Java Cursors"/>
          <p:cNvPicPr>
            <a:picLocks noGrp="1"/>
          </p:cNvPicPr>
          <p:nvPr>
            <p:ph idx="1"/>
          </p:nvPr>
        </p:nvPicPr>
        <p:blipFill>
          <a:blip r:embed="rId2"/>
          <a:srcRect/>
          <a:stretch>
            <a:fillRect/>
          </a:stretch>
        </p:blipFill>
        <p:spPr bwMode="auto">
          <a:xfrm>
            <a:off x="2845926" y="1825625"/>
            <a:ext cx="6500147" cy="4351338"/>
          </a:xfrm>
          <a:prstGeom prst="rect">
            <a:avLst/>
          </a:prstGeom>
          <a:noFill/>
          <a:ln w="9525">
            <a:noFill/>
            <a:miter lim="800000"/>
            <a:headEnd/>
            <a:tailEnd/>
          </a:ln>
        </p:spPr>
      </p:pic>
      <p:sp>
        <p:nvSpPr>
          <p:cNvPr id="6" name="Rectangle 5"/>
          <p:cNvSpPr/>
          <p:nvPr/>
        </p:nvSpPr>
        <p:spPr>
          <a:xfrm>
            <a:off x="738150" y="1428736"/>
            <a:ext cx="6096000" cy="646331"/>
          </a:xfrm>
          <a:prstGeom prst="rect">
            <a:avLst/>
          </a:prstGeom>
        </p:spPr>
        <p:txBody>
          <a:bodyPr>
            <a:spAutoFit/>
          </a:bodyPr>
          <a:lstStyle/>
          <a:p>
            <a:r>
              <a:rPr lang="en-GB" dirty="0"/>
              <a:t>used to iterate or traverse or retrieve a Collection or Stream object’s elements one by one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Module1 - Content</a:t>
            </a:r>
            <a:endParaRPr lang="en-US" dirty="0"/>
          </a:p>
        </p:txBody>
      </p:sp>
      <p:sp>
        <p:nvSpPr>
          <p:cNvPr id="3" name="Content Placeholder 2"/>
          <p:cNvSpPr>
            <a:spLocks noGrp="1"/>
          </p:cNvSpPr>
          <p:nvPr>
            <p:ph idx="1"/>
          </p:nvPr>
        </p:nvSpPr>
        <p:spPr/>
        <p:txBody>
          <a:bodyPr/>
          <a:lstStyle/>
          <a:p>
            <a:r>
              <a:rPr lang="en-US" dirty="0"/>
              <a:t>Review of Java</a:t>
            </a:r>
          </a:p>
          <a:p>
            <a:r>
              <a:rPr lang="en-US" dirty="0"/>
              <a:t> Advanced concepts of Java</a:t>
            </a:r>
          </a:p>
          <a:p>
            <a:r>
              <a:rPr lang="en-US" dirty="0"/>
              <a:t> Java generics</a:t>
            </a:r>
          </a:p>
          <a:p>
            <a:r>
              <a:rPr lang="en-US"/>
              <a:t>Java </a:t>
            </a:r>
            <a:r>
              <a:rPr lang="en-US" dirty="0"/>
              <a:t>IO</a:t>
            </a:r>
          </a:p>
          <a:p>
            <a:r>
              <a:rPr lang="en-US" dirty="0"/>
              <a:t>  New Features of Java</a:t>
            </a:r>
          </a:p>
          <a:p>
            <a:r>
              <a:rPr lang="en-US" dirty="0"/>
              <a:t> Unit Testing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a:t>
            </a:fld>
            <a:endParaRPr lang="en-US"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Access collection by </a:t>
            </a:r>
            <a:endParaRPr lang="en-US" dirty="0"/>
          </a:p>
        </p:txBody>
      </p:sp>
      <p:sp>
        <p:nvSpPr>
          <p:cNvPr id="3" name="Content Placeholder 2"/>
          <p:cNvSpPr>
            <a:spLocks noGrp="1"/>
          </p:cNvSpPr>
          <p:nvPr>
            <p:ph idx="1"/>
          </p:nvPr>
        </p:nvSpPr>
        <p:spPr/>
        <p:txBody>
          <a:bodyPr/>
          <a:lstStyle/>
          <a:p>
            <a:r>
              <a:rPr lang="en-GB" dirty="0"/>
              <a:t>Using </a:t>
            </a:r>
            <a:r>
              <a:rPr lang="en-GB" b="1" dirty="0" err="1"/>
              <a:t>iterator</a:t>
            </a:r>
            <a:r>
              <a:rPr lang="en-GB" b="1" dirty="0"/>
              <a:t>()</a:t>
            </a:r>
            <a:r>
              <a:rPr lang="en-GB" dirty="0"/>
              <a:t> Method</a:t>
            </a:r>
          </a:p>
          <a:p>
            <a:r>
              <a:rPr lang="en-GB" dirty="0"/>
              <a:t>Using </a:t>
            </a:r>
            <a:r>
              <a:rPr lang="en-GB" b="1" dirty="0" err="1"/>
              <a:t>forEach</a:t>
            </a:r>
            <a:r>
              <a:rPr lang="en-GB" b="1" dirty="0"/>
              <a:t>()</a:t>
            </a:r>
            <a:r>
              <a:rPr lang="en-GB" dirty="0"/>
              <a:t> Method</a:t>
            </a:r>
          </a:p>
          <a:p>
            <a:r>
              <a:rPr lang="en-GB" dirty="0"/>
              <a:t>Using </a:t>
            </a:r>
            <a:r>
              <a:rPr lang="en-GB" b="1" dirty="0" err="1"/>
              <a:t>listIterator</a:t>
            </a:r>
            <a:r>
              <a:rPr lang="en-GB" b="1" dirty="0"/>
              <a:t>()</a:t>
            </a:r>
            <a:r>
              <a:rPr lang="en-GB" dirty="0"/>
              <a:t> Method</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30</a:t>
            </a:fld>
            <a:endParaRPr lang="en-US"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Enumerator</a:t>
            </a:r>
            <a:endParaRPr lang="en-US" dirty="0"/>
          </a:p>
        </p:txBody>
      </p:sp>
      <p:sp>
        <p:nvSpPr>
          <p:cNvPr id="3" name="Content Placeholder 2"/>
          <p:cNvSpPr>
            <a:spLocks noGrp="1"/>
          </p:cNvSpPr>
          <p:nvPr>
            <p:ph idx="1"/>
          </p:nvPr>
        </p:nvSpPr>
        <p:spPr/>
        <p:txBody>
          <a:bodyPr/>
          <a:lstStyle/>
          <a:p>
            <a:r>
              <a:rPr lang="en-GB" dirty="0"/>
              <a:t>It is an interface used to get elements of legacy collections(Vector, </a:t>
            </a:r>
            <a:r>
              <a:rPr lang="en-GB" dirty="0" err="1"/>
              <a:t>Hashtable</a:t>
            </a:r>
            <a:r>
              <a:rPr lang="en-GB" dirty="0"/>
              <a:t>). Enumeration is the first </a:t>
            </a:r>
            <a:r>
              <a:rPr lang="en-GB" dirty="0" err="1"/>
              <a:t>iterator</a:t>
            </a:r>
            <a:r>
              <a:rPr lang="en-GB" dirty="0"/>
              <a:t> present from JDK 1.0, rests are included in JDK 1.2 with more functionality.</a:t>
            </a:r>
          </a:p>
          <a:p>
            <a:r>
              <a:rPr lang="en-GB" dirty="0"/>
              <a:t>There are </a:t>
            </a:r>
            <a:r>
              <a:rPr lang="en-GB" b="1" dirty="0"/>
              <a:t>two</a:t>
            </a:r>
            <a:r>
              <a:rPr lang="en-GB" dirty="0"/>
              <a:t> methods in the Enumeration interface namely : </a:t>
            </a:r>
          </a:p>
          <a:p>
            <a:r>
              <a:rPr lang="en-GB" b="1" dirty="0"/>
              <a:t>1. public </a:t>
            </a:r>
            <a:r>
              <a:rPr lang="en-GB" b="1" dirty="0" err="1"/>
              <a:t>boolean</a:t>
            </a:r>
            <a:r>
              <a:rPr lang="en-GB" b="1" dirty="0"/>
              <a:t> </a:t>
            </a:r>
            <a:r>
              <a:rPr lang="en-GB" b="1" dirty="0" err="1"/>
              <a:t>hasMoreElements</a:t>
            </a:r>
            <a:r>
              <a:rPr lang="en-GB" b="1" dirty="0"/>
              <a:t>(): </a:t>
            </a:r>
            <a:r>
              <a:rPr lang="en-GB" dirty="0"/>
              <a:t>This method tests if this enumeration contains more elements or not.</a:t>
            </a:r>
          </a:p>
          <a:p>
            <a:r>
              <a:rPr lang="en-GB" b="1" dirty="0"/>
              <a:t>2. public Object </a:t>
            </a:r>
            <a:r>
              <a:rPr lang="en-GB" b="1" dirty="0" err="1"/>
              <a:t>nextElement</a:t>
            </a:r>
            <a:r>
              <a:rPr lang="en-GB" b="1" dirty="0"/>
              <a:t>(): </a:t>
            </a:r>
            <a:r>
              <a:rPr lang="en-GB" dirty="0"/>
              <a:t>This method returns the next element of this enumeration. It throws </a:t>
            </a:r>
            <a:r>
              <a:rPr lang="en-GB" dirty="0" err="1"/>
              <a:t>NoSuchElementException</a:t>
            </a:r>
            <a:r>
              <a:rPr lang="en-GB" dirty="0"/>
              <a:t> if no more element is present</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31</a:t>
            </a:fld>
            <a:endParaRPr lang="en-US"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1203542" y="-1024046"/>
            <a:ext cx="10515600" cy="4351338"/>
          </a:xfrm>
        </p:spPr>
        <p:txBody>
          <a:bodyPr/>
          <a:lstStyle/>
          <a:p>
            <a:pPr>
              <a:spcBef>
                <a:spcPts val="0"/>
              </a:spcBef>
              <a:buNone/>
            </a:pPr>
            <a:r>
              <a:rPr lang="en-US" dirty="0"/>
              <a:t>import </a:t>
            </a:r>
            <a:r>
              <a:rPr lang="en-US" dirty="0" err="1"/>
              <a:t>java.util.Enumeration</a:t>
            </a:r>
            <a:r>
              <a:rPr lang="en-US" dirty="0"/>
              <a:t>;</a:t>
            </a:r>
          </a:p>
          <a:p>
            <a:pPr>
              <a:spcBef>
                <a:spcPts val="0"/>
              </a:spcBef>
              <a:buNone/>
            </a:pPr>
            <a:r>
              <a:rPr lang="en-US" dirty="0"/>
              <a:t>import </a:t>
            </a:r>
            <a:r>
              <a:rPr lang="en-US" dirty="0" err="1"/>
              <a:t>java.util.Vector</a:t>
            </a:r>
            <a:r>
              <a:rPr lang="en-US" dirty="0"/>
              <a:t>;</a:t>
            </a:r>
          </a:p>
          <a:p>
            <a:pPr>
              <a:spcBef>
                <a:spcPts val="0"/>
              </a:spcBef>
              <a:buNone/>
            </a:pPr>
            <a:r>
              <a:rPr lang="en-US" dirty="0"/>
              <a:t>  </a:t>
            </a:r>
          </a:p>
          <a:p>
            <a:pPr>
              <a:spcBef>
                <a:spcPts val="0"/>
              </a:spcBef>
              <a:buNone/>
            </a:pPr>
            <a:r>
              <a:rPr lang="en-US" dirty="0"/>
              <a:t>public class Test {</a:t>
            </a:r>
          </a:p>
          <a:p>
            <a:pPr>
              <a:spcBef>
                <a:spcPts val="0"/>
              </a:spcBef>
              <a:buNone/>
            </a:pPr>
            <a:r>
              <a:rPr lang="en-US" dirty="0"/>
              <a:t>    </a:t>
            </a:r>
          </a:p>
          <a:p>
            <a:pPr>
              <a:spcBef>
                <a:spcPts val="0"/>
              </a:spcBef>
              <a:buNone/>
            </a:pPr>
            <a:r>
              <a:rPr lang="en-US" dirty="0"/>
              <a:t>    public static void main(String[] </a:t>
            </a:r>
            <a:r>
              <a:rPr lang="en-US" dirty="0" err="1"/>
              <a:t>args</a:t>
            </a:r>
            <a:r>
              <a:rPr lang="en-US" dirty="0"/>
              <a:t>)</a:t>
            </a:r>
          </a:p>
          <a:p>
            <a:pPr>
              <a:spcBef>
                <a:spcPts val="0"/>
              </a:spcBef>
              <a:buNone/>
            </a:pPr>
            <a:r>
              <a:rPr lang="en-US" dirty="0"/>
              <a:t>    {</a:t>
            </a:r>
          </a:p>
          <a:p>
            <a:pPr>
              <a:spcBef>
                <a:spcPts val="0"/>
              </a:spcBef>
              <a:buNone/>
            </a:pPr>
            <a:r>
              <a:rPr lang="en-US" dirty="0"/>
              <a:t>        Vector v = new Vector();</a:t>
            </a:r>
          </a:p>
          <a:p>
            <a:pPr>
              <a:spcBef>
                <a:spcPts val="0"/>
              </a:spcBef>
              <a:buNone/>
            </a:pPr>
            <a:r>
              <a:rPr lang="en-US" dirty="0"/>
              <a:t>                 for (</a:t>
            </a:r>
            <a:r>
              <a:rPr lang="en-US" dirty="0" err="1"/>
              <a:t>int</a:t>
            </a:r>
            <a:r>
              <a:rPr lang="en-US" dirty="0"/>
              <a:t> </a:t>
            </a:r>
            <a:r>
              <a:rPr lang="en-US" dirty="0" err="1"/>
              <a:t>i</a:t>
            </a:r>
            <a:r>
              <a:rPr lang="en-US" dirty="0"/>
              <a:t> = 0; </a:t>
            </a:r>
            <a:r>
              <a:rPr lang="en-US" dirty="0" err="1"/>
              <a:t>i</a:t>
            </a:r>
            <a:r>
              <a:rPr lang="en-US" dirty="0"/>
              <a:t> &lt; 10; </a:t>
            </a:r>
            <a:r>
              <a:rPr lang="en-US" dirty="0" err="1"/>
              <a:t>i</a:t>
            </a:r>
            <a:r>
              <a:rPr lang="en-US" dirty="0"/>
              <a:t>++)</a:t>
            </a:r>
          </a:p>
          <a:p>
            <a:pPr>
              <a:spcBef>
                <a:spcPts val="0"/>
              </a:spcBef>
              <a:buNone/>
            </a:pPr>
            <a:r>
              <a:rPr lang="en-US" dirty="0"/>
              <a:t>                       </a:t>
            </a:r>
            <a:r>
              <a:rPr lang="en-US" dirty="0" err="1"/>
              <a:t>v.addElement</a:t>
            </a:r>
            <a:r>
              <a:rPr lang="en-US" dirty="0"/>
              <a:t>(</a:t>
            </a:r>
            <a:r>
              <a:rPr lang="en-US" dirty="0" err="1"/>
              <a:t>i</a:t>
            </a:r>
            <a:r>
              <a:rPr lang="en-US" dirty="0"/>
              <a:t>);</a:t>
            </a:r>
          </a:p>
          <a:p>
            <a:pPr>
              <a:spcBef>
                <a:spcPts val="0"/>
              </a:spcBef>
              <a:buNone/>
            </a:pPr>
            <a:r>
              <a:rPr lang="en-US" dirty="0"/>
              <a:t> </a:t>
            </a:r>
          </a:p>
          <a:p>
            <a:pPr>
              <a:spcBef>
                <a:spcPts val="0"/>
              </a:spcBef>
              <a:buNone/>
            </a:pPr>
            <a:r>
              <a:rPr lang="en-US" dirty="0"/>
              <a:t>        // Printing elements in vector object</a:t>
            </a:r>
          </a:p>
          <a:p>
            <a:pPr>
              <a:spcBef>
                <a:spcPts val="0"/>
              </a:spcBef>
              <a:buNone/>
            </a:pPr>
            <a:r>
              <a:rPr lang="en-US" dirty="0"/>
              <a:t>        </a:t>
            </a:r>
            <a:r>
              <a:rPr lang="en-US" dirty="0" err="1"/>
              <a:t>System.out.println</a:t>
            </a:r>
            <a:r>
              <a:rPr lang="en-US" dirty="0"/>
              <a:t>(v);</a:t>
            </a:r>
          </a:p>
          <a:p>
            <a:pPr>
              <a:spcBef>
                <a:spcPts val="0"/>
              </a:spcBef>
              <a:buNone/>
            </a:pPr>
            <a:r>
              <a:rPr lang="en-US" dirty="0"/>
              <a:t>         Enumeration e = </a:t>
            </a:r>
            <a:r>
              <a:rPr lang="en-US" dirty="0" err="1"/>
              <a:t>v.elements</a:t>
            </a:r>
            <a:r>
              <a:rPr lang="en-US" dirty="0"/>
              <a:t>();</a:t>
            </a:r>
          </a:p>
          <a:p>
            <a:pPr>
              <a:spcBef>
                <a:spcPts val="0"/>
              </a:spcBef>
              <a:buNone/>
            </a:pPr>
            <a:r>
              <a:rPr lang="en-US" dirty="0"/>
              <a:t>        while (</a:t>
            </a:r>
            <a:r>
              <a:rPr lang="en-US" dirty="0" err="1"/>
              <a:t>e.hasMoreElements</a:t>
            </a:r>
            <a:r>
              <a:rPr lang="en-US" dirty="0"/>
              <a:t>()) {</a:t>
            </a:r>
          </a:p>
          <a:p>
            <a:pPr>
              <a:spcBef>
                <a:spcPts val="0"/>
              </a:spcBef>
              <a:buNone/>
            </a:pPr>
            <a:r>
              <a:rPr lang="en-US" dirty="0"/>
              <a:t>                    </a:t>
            </a:r>
            <a:r>
              <a:rPr lang="en-US" dirty="0" err="1"/>
              <a:t>int</a:t>
            </a:r>
            <a:r>
              <a:rPr lang="en-US" dirty="0"/>
              <a:t> </a:t>
            </a:r>
            <a:r>
              <a:rPr lang="en-US" dirty="0" err="1"/>
              <a:t>i</a:t>
            </a:r>
            <a:r>
              <a:rPr lang="en-US" dirty="0"/>
              <a:t> = (Integer)</a:t>
            </a:r>
            <a:r>
              <a:rPr lang="en-US" dirty="0" err="1"/>
              <a:t>e.nextElement</a:t>
            </a:r>
            <a:r>
              <a:rPr lang="en-US" dirty="0"/>
              <a:t>();</a:t>
            </a:r>
          </a:p>
          <a:p>
            <a:pPr>
              <a:spcBef>
                <a:spcPts val="0"/>
              </a:spcBef>
              <a:buNone/>
            </a:pPr>
            <a:r>
              <a:rPr lang="en-US" dirty="0"/>
              <a:t>             </a:t>
            </a:r>
            <a:r>
              <a:rPr lang="en-US" dirty="0" err="1"/>
              <a:t>System.out.print</a:t>
            </a:r>
            <a:r>
              <a:rPr lang="en-US" dirty="0"/>
              <a:t>(</a:t>
            </a:r>
            <a:r>
              <a:rPr lang="en-US" dirty="0" err="1"/>
              <a:t>i</a:t>
            </a:r>
            <a:r>
              <a:rPr lang="en-US" dirty="0"/>
              <a:t> + " ");</a:t>
            </a:r>
          </a:p>
          <a:p>
            <a:pPr>
              <a:spcBef>
                <a:spcPts val="0"/>
              </a:spcBef>
              <a:buNone/>
            </a:pPr>
            <a:r>
              <a:rPr lang="en-US" dirty="0"/>
              <a:t>        }</a:t>
            </a:r>
          </a:p>
          <a:p>
            <a:pPr>
              <a:spcBef>
                <a:spcPts val="0"/>
              </a:spcBef>
              <a:buNone/>
            </a:pPr>
            <a:r>
              <a:rPr lang="en-US" dirty="0"/>
              <a:t>    }</a:t>
            </a:r>
          </a:p>
          <a:p>
            <a:pPr>
              <a:spcBef>
                <a:spcPts val="0"/>
              </a:spcBef>
              <a:buNone/>
            </a:pPr>
            <a:r>
              <a:rPr lang="en-US" dirty="0"/>
              <a:t>}</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Distinguish between </a:t>
            </a:r>
            <a:r>
              <a:rPr lang="en-GB" dirty="0" err="1"/>
              <a:t>Iterator</a:t>
            </a:r>
            <a:r>
              <a:rPr lang="en-GB" dirty="0"/>
              <a:t> and Enumeration.</a:t>
            </a:r>
            <a:endParaRPr lang="en-US" dirty="0"/>
          </a:p>
        </p:txBody>
      </p:sp>
      <p:graphicFrame>
        <p:nvGraphicFramePr>
          <p:cNvPr id="5" name="Content Placeholder 4"/>
          <p:cNvGraphicFramePr>
            <a:graphicFrameLocks noGrp="1"/>
          </p:cNvGraphicFramePr>
          <p:nvPr>
            <p:ph idx="1"/>
          </p:nvPr>
        </p:nvGraphicFramePr>
        <p:xfrm>
          <a:off x="838200" y="1825625"/>
          <a:ext cx="10515600" cy="7574280"/>
        </p:xfrm>
        <a:graphic>
          <a:graphicData uri="http://schemas.openxmlformats.org/drawingml/2006/table">
            <a:tbl>
              <a:tblPr firstRow="1" bandRow="1">
                <a:tableStyleId>{5C22544A-7EE6-4342-B048-85BDC9FD1C3A}</a:tableStyleId>
              </a:tblPr>
              <a:tblGrid>
                <a:gridCol w="900082">
                  <a:extLst>
                    <a:ext uri="{9D8B030D-6E8A-4147-A177-3AD203B41FA5}">
                      <a16:colId xmlns:a16="http://schemas.microsoft.com/office/drawing/2014/main" xmlns="" val="20000"/>
                    </a:ext>
                  </a:extLst>
                </a:gridCol>
                <a:gridCol w="1357322">
                  <a:extLst>
                    <a:ext uri="{9D8B030D-6E8A-4147-A177-3AD203B41FA5}">
                      <a16:colId xmlns:a16="http://schemas.microsoft.com/office/drawing/2014/main" xmlns="" val="20001"/>
                    </a:ext>
                  </a:extLst>
                </a:gridCol>
                <a:gridCol w="3786214">
                  <a:extLst>
                    <a:ext uri="{9D8B030D-6E8A-4147-A177-3AD203B41FA5}">
                      <a16:colId xmlns:a16="http://schemas.microsoft.com/office/drawing/2014/main" xmlns="" val="20002"/>
                    </a:ext>
                  </a:extLst>
                </a:gridCol>
                <a:gridCol w="4471982">
                  <a:extLst>
                    <a:ext uri="{9D8B030D-6E8A-4147-A177-3AD203B41FA5}">
                      <a16:colId xmlns:a16="http://schemas.microsoft.com/office/drawing/2014/main" xmlns="" val="20003"/>
                    </a:ext>
                  </a:extLst>
                </a:gridCol>
              </a:tblGrid>
              <a:tr h="370840">
                <a:tc>
                  <a:txBody>
                    <a:bodyPr/>
                    <a:lstStyle/>
                    <a:p>
                      <a:pPr algn="ctr"/>
                      <a:r>
                        <a:rPr lang="en-US" b="1" dirty="0">
                          <a:solidFill>
                            <a:srgbClr val="000000"/>
                          </a:solidFill>
                          <a:latin typeface="inherit"/>
                        </a:rPr>
                        <a:t>Sr. No.</a:t>
                      </a:r>
                    </a:p>
                  </a:txBody>
                  <a:tcPr marL="95250" marR="95250" marT="114300" marB="114300" anchor="ctr"/>
                </a:tc>
                <a:tc>
                  <a:txBody>
                    <a:bodyPr/>
                    <a:lstStyle/>
                    <a:p>
                      <a:pPr algn="ctr"/>
                      <a:r>
                        <a:rPr lang="en-US" b="1">
                          <a:solidFill>
                            <a:srgbClr val="000000"/>
                          </a:solidFill>
                          <a:latin typeface="inherit"/>
                        </a:rPr>
                        <a:t>Key</a:t>
                      </a:r>
                    </a:p>
                  </a:txBody>
                  <a:tcPr marL="95250" marR="95250" marT="114300" marB="114300" anchor="ctr"/>
                </a:tc>
                <a:tc>
                  <a:txBody>
                    <a:bodyPr/>
                    <a:lstStyle/>
                    <a:p>
                      <a:pPr algn="ctr"/>
                      <a:r>
                        <a:rPr lang="en-US" b="1">
                          <a:solidFill>
                            <a:srgbClr val="000000"/>
                          </a:solidFill>
                          <a:latin typeface="inherit"/>
                        </a:rPr>
                        <a:t>Iterator</a:t>
                      </a:r>
                    </a:p>
                  </a:txBody>
                  <a:tcPr marL="95250" marR="95250" marT="114300" marB="114300" anchor="ctr"/>
                </a:tc>
                <a:tc>
                  <a:txBody>
                    <a:bodyPr/>
                    <a:lstStyle/>
                    <a:p>
                      <a:pPr algn="ctr"/>
                      <a:r>
                        <a:rPr lang="en-US" b="1">
                          <a:solidFill>
                            <a:srgbClr val="000000"/>
                          </a:solidFill>
                          <a:latin typeface="inherit"/>
                        </a:rPr>
                        <a:t>Enumeration</a:t>
                      </a:r>
                    </a:p>
                  </a:txBody>
                  <a:tcPr marL="95250" marR="95250" marT="114300" marB="114300" anchor="ctr"/>
                </a:tc>
                <a:extLst>
                  <a:ext uri="{0D108BD9-81ED-4DB2-BD59-A6C34878D82A}">
                    <a16:rowId xmlns:a16="http://schemas.microsoft.com/office/drawing/2014/main" xmlns="" val="10000"/>
                  </a:ext>
                </a:extLst>
              </a:tr>
              <a:tr h="370840">
                <a:tc>
                  <a:txBody>
                    <a:bodyPr/>
                    <a:lstStyle/>
                    <a:p>
                      <a:pPr algn="ctr"/>
                      <a:r>
                        <a:rPr lang="en-US" b="0">
                          <a:latin typeface="inherit"/>
                        </a:rPr>
                        <a:t>1</a:t>
                      </a:r>
                      <a:r>
                        <a:rPr lang="en-US"/>
                        <a:t/>
                      </a:r>
                      <a:br>
                        <a:rPr lang="en-US"/>
                      </a:br>
                      <a:endParaRPr lang="en-US"/>
                    </a:p>
                  </a:txBody>
                  <a:tcPr marL="76200" marR="76200" marT="76200" marB="76200" anchor="ctr"/>
                </a:tc>
                <a:tc>
                  <a:txBody>
                    <a:bodyPr/>
                    <a:lstStyle/>
                    <a:p>
                      <a:pPr algn="l"/>
                      <a:r>
                        <a:rPr lang="en-US" b="0">
                          <a:latin typeface="inherit"/>
                        </a:rPr>
                        <a:t>Basic</a:t>
                      </a:r>
                      <a:r>
                        <a:rPr lang="en-US"/>
                        <a:t/>
                      </a:r>
                      <a:br>
                        <a:rPr lang="en-US"/>
                      </a:br>
                      <a:endParaRPr lang="en-US"/>
                    </a:p>
                  </a:txBody>
                  <a:tcPr marL="76200" marR="76200" marT="76200" marB="76200" anchor="ctr"/>
                </a:tc>
                <a:tc>
                  <a:txBody>
                    <a:bodyPr/>
                    <a:lstStyle/>
                    <a:p>
                      <a:pPr algn="l"/>
                      <a:r>
                        <a:rPr lang="en-GB" b="0">
                          <a:latin typeface="inherit"/>
                        </a:rPr>
                        <a:t>In Iterator,  we can read and remove element while traversing element in the collections. </a:t>
                      </a:r>
                      <a:r>
                        <a:rPr lang="en-GB"/>
                        <a:t/>
                      </a:r>
                      <a:br>
                        <a:rPr lang="en-GB"/>
                      </a:br>
                      <a:endParaRPr lang="en-GB"/>
                    </a:p>
                  </a:txBody>
                  <a:tcPr marL="76200" marR="76200" marT="76200" marB="76200" anchor="ctr"/>
                </a:tc>
                <a:tc>
                  <a:txBody>
                    <a:bodyPr/>
                    <a:lstStyle/>
                    <a:p>
                      <a:pPr algn="l"/>
                      <a:r>
                        <a:rPr lang="en-GB" b="0">
                          <a:latin typeface="inherit"/>
                        </a:rPr>
                        <a:t>Using Enumeration, we can only read element during traversing element in the collections.</a:t>
                      </a:r>
                      <a:r>
                        <a:rPr lang="en-GB"/>
                        <a:t/>
                      </a:r>
                      <a:br>
                        <a:rPr lang="en-GB"/>
                      </a:br>
                      <a:endParaRPr lang="en-GB"/>
                    </a:p>
                  </a:txBody>
                  <a:tcPr marL="76200" marR="76200" marT="76200" marB="76200" anchor="ctr"/>
                </a:tc>
                <a:extLst>
                  <a:ext uri="{0D108BD9-81ED-4DB2-BD59-A6C34878D82A}">
                    <a16:rowId xmlns:a16="http://schemas.microsoft.com/office/drawing/2014/main" xmlns="" val="10001"/>
                  </a:ext>
                </a:extLst>
              </a:tr>
              <a:tr h="370840">
                <a:tc>
                  <a:txBody>
                    <a:bodyPr/>
                    <a:lstStyle/>
                    <a:p>
                      <a:pPr algn="ctr"/>
                      <a:r>
                        <a:rPr lang="en-US" b="0">
                          <a:latin typeface="inherit"/>
                        </a:rPr>
                        <a:t>2. </a:t>
                      </a:r>
                      <a:r>
                        <a:rPr lang="en-US"/>
                        <a:t/>
                      </a:r>
                      <a:br>
                        <a:rPr lang="en-US"/>
                      </a:br>
                      <a:endParaRPr lang="en-US"/>
                    </a:p>
                  </a:txBody>
                  <a:tcPr marL="76200" marR="76200" marT="76200" marB="76200" anchor="ctr"/>
                </a:tc>
                <a:tc>
                  <a:txBody>
                    <a:bodyPr/>
                    <a:lstStyle/>
                    <a:p>
                      <a:pPr algn="l"/>
                      <a:r>
                        <a:rPr lang="en-US" b="0">
                          <a:latin typeface="inherit"/>
                        </a:rPr>
                        <a:t>Access </a:t>
                      </a:r>
                      <a:r>
                        <a:rPr lang="en-US"/>
                        <a:t/>
                      </a:r>
                      <a:br>
                        <a:rPr lang="en-US"/>
                      </a:br>
                      <a:endParaRPr lang="en-US"/>
                    </a:p>
                  </a:txBody>
                  <a:tcPr marL="76200" marR="76200" marT="76200" marB="76200" anchor="ctr"/>
                </a:tc>
                <a:tc>
                  <a:txBody>
                    <a:bodyPr/>
                    <a:lstStyle/>
                    <a:p>
                      <a:pPr algn="l"/>
                      <a:r>
                        <a:rPr lang="en-GB" b="0">
                          <a:latin typeface="inherit"/>
                        </a:rPr>
                        <a:t>It can be used with any class of the collection framework.</a:t>
                      </a:r>
                      <a:r>
                        <a:rPr lang="en-GB"/>
                        <a:t/>
                      </a:r>
                      <a:br>
                        <a:rPr lang="en-GB"/>
                      </a:br>
                      <a:endParaRPr lang="en-GB"/>
                    </a:p>
                  </a:txBody>
                  <a:tcPr marL="76200" marR="76200" marT="76200" marB="76200" anchor="ctr"/>
                </a:tc>
                <a:tc>
                  <a:txBody>
                    <a:bodyPr/>
                    <a:lstStyle/>
                    <a:p>
                      <a:pPr algn="l"/>
                      <a:r>
                        <a:rPr lang="en-GB" b="0">
                          <a:latin typeface="inherit"/>
                        </a:rPr>
                        <a:t>It can be used only with legacy class of the collection framework such as a Vector and HashTable.</a:t>
                      </a:r>
                      <a:r>
                        <a:rPr lang="en-GB"/>
                        <a:t/>
                      </a:r>
                      <a:br>
                        <a:rPr lang="en-GB"/>
                      </a:br>
                      <a:endParaRPr lang="en-GB"/>
                    </a:p>
                  </a:txBody>
                  <a:tcPr marL="76200" marR="76200" marT="76200" marB="76200" anchor="ctr"/>
                </a:tc>
                <a:extLst>
                  <a:ext uri="{0D108BD9-81ED-4DB2-BD59-A6C34878D82A}">
                    <a16:rowId xmlns:a16="http://schemas.microsoft.com/office/drawing/2014/main" xmlns="" val="10002"/>
                  </a:ext>
                </a:extLst>
              </a:tr>
              <a:tr h="370840">
                <a:tc>
                  <a:txBody>
                    <a:bodyPr/>
                    <a:lstStyle/>
                    <a:p>
                      <a:pPr algn="ctr"/>
                      <a:r>
                        <a:rPr lang="en-US" b="0">
                          <a:latin typeface="inherit"/>
                        </a:rPr>
                        <a:t>3. </a:t>
                      </a:r>
                      <a:r>
                        <a:rPr lang="en-US"/>
                        <a:t/>
                      </a:r>
                      <a:br>
                        <a:rPr lang="en-US"/>
                      </a:br>
                      <a:endParaRPr lang="en-US"/>
                    </a:p>
                  </a:txBody>
                  <a:tcPr marL="76200" marR="76200" marT="76200" marB="76200" anchor="ctr"/>
                </a:tc>
                <a:tc>
                  <a:txBody>
                    <a:bodyPr/>
                    <a:lstStyle/>
                    <a:p>
                      <a:pPr algn="l"/>
                      <a:r>
                        <a:rPr lang="en-US" b="0">
                          <a:latin typeface="inherit"/>
                        </a:rPr>
                        <a:t>Fail-Fast and Fail -Safe </a:t>
                      </a:r>
                      <a:r>
                        <a:rPr lang="en-US"/>
                        <a:t/>
                      </a:r>
                      <a:br>
                        <a:rPr lang="en-US"/>
                      </a:br>
                      <a:endParaRPr lang="en-US"/>
                    </a:p>
                  </a:txBody>
                  <a:tcPr marL="76200" marR="76200" marT="76200" marB="76200" anchor="ctr"/>
                </a:tc>
                <a:tc>
                  <a:txBody>
                    <a:bodyPr/>
                    <a:lstStyle/>
                    <a:p>
                      <a:pPr algn="l"/>
                      <a:r>
                        <a:rPr lang="en-GB" b="0">
                          <a:latin typeface="inherit"/>
                        </a:rPr>
                        <a:t>Any changes in the collection, such as removing element from the collection during a thread is iterating collection then it throw concurrent modification exception. </a:t>
                      </a:r>
                      <a:r>
                        <a:rPr lang="en-GB"/>
                        <a:t/>
                      </a:r>
                      <a:br>
                        <a:rPr lang="en-GB"/>
                      </a:br>
                      <a:endParaRPr lang="en-GB"/>
                    </a:p>
                  </a:txBody>
                  <a:tcPr marL="76200" marR="76200" marT="76200" marB="76200" anchor="ctr"/>
                </a:tc>
                <a:tc>
                  <a:txBody>
                    <a:bodyPr/>
                    <a:lstStyle/>
                    <a:p>
                      <a:pPr algn="l"/>
                      <a:r>
                        <a:rPr lang="en-GB" b="0">
                          <a:latin typeface="inherit"/>
                        </a:rPr>
                        <a:t>Enumeration  is Fail safe in nature. It doesn’t throw concurrent modification exception </a:t>
                      </a:r>
                      <a:r>
                        <a:rPr lang="en-GB"/>
                        <a:t/>
                      </a:r>
                      <a:br>
                        <a:rPr lang="en-GB"/>
                      </a:br>
                      <a:endParaRPr lang="en-GB"/>
                    </a:p>
                  </a:txBody>
                  <a:tcPr marL="76200" marR="76200" marT="76200" marB="76200" anchor="ctr"/>
                </a:tc>
                <a:extLst>
                  <a:ext uri="{0D108BD9-81ED-4DB2-BD59-A6C34878D82A}">
                    <a16:rowId xmlns:a16="http://schemas.microsoft.com/office/drawing/2014/main" xmlns="" val="10003"/>
                  </a:ext>
                </a:extLst>
              </a:tr>
              <a:tr h="370840">
                <a:tc>
                  <a:txBody>
                    <a:bodyPr/>
                    <a:lstStyle/>
                    <a:p>
                      <a:pPr algn="ctr"/>
                      <a:r>
                        <a:rPr lang="en-US" b="0">
                          <a:latin typeface="inherit"/>
                        </a:rPr>
                        <a:t>4. </a:t>
                      </a:r>
                      <a:r>
                        <a:rPr lang="en-US"/>
                        <a:t/>
                      </a:r>
                      <a:br>
                        <a:rPr lang="en-US"/>
                      </a:br>
                      <a:endParaRPr lang="en-US"/>
                    </a:p>
                  </a:txBody>
                  <a:tcPr marL="76200" marR="76200" marT="76200" marB="76200" anchor="ctr"/>
                </a:tc>
                <a:tc>
                  <a:txBody>
                    <a:bodyPr/>
                    <a:lstStyle/>
                    <a:p>
                      <a:pPr algn="l"/>
                      <a:r>
                        <a:rPr lang="en-US" b="0">
                          <a:latin typeface="inherit"/>
                        </a:rPr>
                        <a:t>Limitation </a:t>
                      </a:r>
                      <a:r>
                        <a:rPr lang="en-US"/>
                        <a:t/>
                      </a:r>
                      <a:br>
                        <a:rPr lang="en-US"/>
                      </a:br>
                      <a:endParaRPr lang="en-US"/>
                    </a:p>
                  </a:txBody>
                  <a:tcPr marL="76200" marR="76200" marT="76200" marB="76200" anchor="ctr"/>
                </a:tc>
                <a:tc>
                  <a:txBody>
                    <a:bodyPr/>
                    <a:lstStyle/>
                    <a:p>
                      <a:pPr algn="l"/>
                      <a:r>
                        <a:rPr lang="en-GB" b="0">
                          <a:latin typeface="inherit"/>
                        </a:rPr>
                        <a:t>Only forward direction iterating is possible</a:t>
                      </a:r>
                      <a:r>
                        <a:rPr lang="en-GB"/>
                        <a:t/>
                      </a:r>
                      <a:br>
                        <a:rPr lang="en-GB"/>
                      </a:br>
                      <a:endParaRPr lang="en-GB"/>
                    </a:p>
                  </a:txBody>
                  <a:tcPr marL="76200" marR="76200" marT="76200" marB="76200" anchor="ctr"/>
                </a:tc>
                <a:tc>
                  <a:txBody>
                    <a:bodyPr/>
                    <a:lstStyle/>
                    <a:p>
                      <a:pPr algn="l"/>
                      <a:r>
                        <a:rPr lang="en-GB" b="0">
                          <a:latin typeface="inherit"/>
                        </a:rPr>
                        <a:t>Remove operations can not be performed using Enumeration.</a:t>
                      </a:r>
                      <a:r>
                        <a:rPr lang="en-GB"/>
                        <a:t/>
                      </a:r>
                      <a:br>
                        <a:rPr lang="en-GB"/>
                      </a:br>
                      <a:endParaRPr lang="en-GB"/>
                    </a:p>
                  </a:txBody>
                  <a:tcPr marL="76200" marR="76200" marT="76200" marB="76200" anchor="ctr"/>
                </a:tc>
                <a:extLst>
                  <a:ext uri="{0D108BD9-81ED-4DB2-BD59-A6C34878D82A}">
                    <a16:rowId xmlns:a16="http://schemas.microsoft.com/office/drawing/2014/main" xmlns="" val="10004"/>
                  </a:ext>
                </a:extLst>
              </a:tr>
              <a:tr h="370840">
                <a:tc>
                  <a:txBody>
                    <a:bodyPr/>
                    <a:lstStyle/>
                    <a:p>
                      <a:pPr algn="ctr"/>
                      <a:r>
                        <a:rPr lang="en-US" b="0">
                          <a:latin typeface="inherit"/>
                        </a:rPr>
                        <a:t>5.</a:t>
                      </a:r>
                      <a:r>
                        <a:rPr lang="en-US"/>
                        <a:t/>
                      </a:r>
                      <a:br>
                        <a:rPr lang="en-US"/>
                      </a:br>
                      <a:endParaRPr lang="en-US"/>
                    </a:p>
                  </a:txBody>
                  <a:tcPr marL="76200" marR="76200" marT="76200" marB="76200" anchor="ctr"/>
                </a:tc>
                <a:tc>
                  <a:txBody>
                    <a:bodyPr/>
                    <a:lstStyle/>
                    <a:p>
                      <a:pPr algn="l"/>
                      <a:r>
                        <a:rPr lang="en-US" b="0">
                          <a:latin typeface="inherit"/>
                        </a:rPr>
                        <a:t>Methods </a:t>
                      </a:r>
                      <a:r>
                        <a:rPr lang="en-US"/>
                        <a:t/>
                      </a:r>
                      <a:br>
                        <a:rPr lang="en-US"/>
                      </a:br>
                      <a:endParaRPr lang="en-US"/>
                    </a:p>
                  </a:txBody>
                  <a:tcPr marL="76200" marR="76200" marT="76200" marB="76200" anchor="ctr"/>
                </a:tc>
                <a:tc>
                  <a:txBody>
                    <a:bodyPr/>
                    <a:lstStyle/>
                    <a:p>
                      <a:pPr algn="l"/>
                      <a:r>
                        <a:rPr lang="en-GB" b="0">
                          <a:latin typeface="inherit"/>
                        </a:rPr>
                        <a:t>It has following methods −</a:t>
                      </a:r>
                      <a:r>
                        <a:rPr lang="en-GB"/>
                        <a:t/>
                      </a:r>
                      <a:br>
                        <a:rPr lang="en-GB"/>
                      </a:br>
                      <a:r>
                        <a:rPr lang="en-GB" b="0">
                          <a:latin typeface="inherit"/>
                        </a:rPr>
                        <a:t>*hasNext()</a:t>
                      </a:r>
                      <a:r>
                        <a:rPr lang="en-GB"/>
                        <a:t/>
                      </a:r>
                      <a:br>
                        <a:rPr lang="en-GB"/>
                      </a:br>
                      <a:r>
                        <a:rPr lang="en-GB" b="0">
                          <a:latin typeface="inherit"/>
                        </a:rPr>
                        <a:t>*next()</a:t>
                      </a:r>
                      <a:r>
                        <a:rPr lang="en-GB"/>
                        <a:t/>
                      </a:r>
                      <a:br>
                        <a:rPr lang="en-GB"/>
                      </a:br>
                      <a:r>
                        <a:rPr lang="en-GB" b="0">
                          <a:latin typeface="inherit"/>
                        </a:rPr>
                        <a:t>*remove()</a:t>
                      </a:r>
                      <a:r>
                        <a:rPr lang="en-GB"/>
                        <a:t/>
                      </a:r>
                      <a:br>
                        <a:rPr lang="en-GB"/>
                      </a:br>
                      <a:endParaRPr lang="en-GB"/>
                    </a:p>
                  </a:txBody>
                  <a:tcPr marL="76200" marR="76200" marT="76200" marB="76200" anchor="ctr"/>
                </a:tc>
                <a:tc>
                  <a:txBody>
                    <a:bodyPr/>
                    <a:lstStyle/>
                    <a:p>
                      <a:pPr algn="l"/>
                      <a:r>
                        <a:rPr lang="en-GB" b="0" dirty="0">
                          <a:latin typeface="inherit"/>
                        </a:rPr>
                        <a:t> It has following methods −</a:t>
                      </a:r>
                      <a:r>
                        <a:rPr lang="en-GB" dirty="0"/>
                        <a:t/>
                      </a:r>
                      <a:br>
                        <a:rPr lang="en-GB" dirty="0"/>
                      </a:br>
                      <a:r>
                        <a:rPr lang="en-GB" b="0" dirty="0">
                          <a:latin typeface="inherit"/>
                        </a:rPr>
                        <a:t>*</a:t>
                      </a:r>
                      <a:r>
                        <a:rPr lang="en-GB" b="0" dirty="0" err="1">
                          <a:latin typeface="inherit"/>
                        </a:rPr>
                        <a:t>hasMoreElements</a:t>
                      </a:r>
                      <a:r>
                        <a:rPr lang="en-GB" b="0" dirty="0">
                          <a:latin typeface="inherit"/>
                        </a:rPr>
                        <a:t>()</a:t>
                      </a:r>
                      <a:r>
                        <a:rPr lang="en-GB" dirty="0"/>
                        <a:t/>
                      </a:r>
                      <a:br>
                        <a:rPr lang="en-GB" dirty="0"/>
                      </a:br>
                      <a:r>
                        <a:rPr lang="en-GB" b="0" dirty="0">
                          <a:latin typeface="inherit"/>
                        </a:rPr>
                        <a:t>*</a:t>
                      </a:r>
                      <a:r>
                        <a:rPr lang="en-GB" b="0" dirty="0" err="1">
                          <a:latin typeface="inherit"/>
                        </a:rPr>
                        <a:t>nextElement</a:t>
                      </a:r>
                      <a:r>
                        <a:rPr lang="en-GB" b="0" dirty="0">
                          <a:latin typeface="inherit"/>
                        </a:rPr>
                        <a:t>()</a:t>
                      </a:r>
                      <a:endParaRPr lang="en-GB" dirty="0"/>
                    </a:p>
                  </a:txBody>
                  <a:tcPr marL="76200" marR="76200" marT="76200" marB="76200" anchor="ctr"/>
                </a:tc>
                <a:extLst>
                  <a:ext uri="{0D108BD9-81ED-4DB2-BD59-A6C34878D82A}">
                    <a16:rowId xmlns:a16="http://schemas.microsoft.com/office/drawing/2014/main" xmlns=""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List Interface</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1800" dirty="0"/>
              <a:t>List interface is the child interface of Collection interface. </a:t>
            </a:r>
          </a:p>
          <a:p>
            <a:r>
              <a:rPr lang="en-GB" sz="1800" dirty="0"/>
              <a:t>store the ordered collection of objects.</a:t>
            </a:r>
          </a:p>
          <a:p>
            <a:r>
              <a:rPr lang="en-GB" sz="1800" dirty="0"/>
              <a:t> It can have duplicate values.</a:t>
            </a:r>
          </a:p>
          <a:p>
            <a:r>
              <a:rPr lang="en-GB" sz="1800" dirty="0"/>
              <a:t>can be used to insert, delete, and access the elements from the list.</a:t>
            </a:r>
          </a:p>
          <a:p>
            <a:r>
              <a:rPr lang="en-GB" sz="1800" dirty="0"/>
              <a:t>List interface is implemented by the classes </a:t>
            </a:r>
            <a:r>
              <a:rPr lang="en-GB" sz="1800" dirty="0" err="1"/>
              <a:t>ArrayList</a:t>
            </a:r>
            <a:r>
              <a:rPr lang="en-GB" sz="1800" dirty="0"/>
              <a:t>, </a:t>
            </a:r>
            <a:r>
              <a:rPr lang="en-GB" sz="1800" dirty="0" err="1"/>
              <a:t>LinkedList</a:t>
            </a:r>
            <a:r>
              <a:rPr lang="en-GB" sz="1800" dirty="0"/>
              <a:t>, Vector, and Stack.</a:t>
            </a:r>
          </a:p>
          <a:p>
            <a:r>
              <a:rPr lang="en-GB" sz="1800" dirty="0"/>
              <a:t>To instantiate the List interface, we must use :</a:t>
            </a:r>
          </a:p>
          <a:p>
            <a:r>
              <a:rPr lang="en-GB" sz="1800" dirty="0"/>
              <a:t>List &lt;data-type&gt; list1= </a:t>
            </a:r>
            <a:r>
              <a:rPr lang="en-GB" sz="1800" b="1" dirty="0"/>
              <a:t>new</a:t>
            </a:r>
            <a:r>
              <a:rPr lang="en-GB" sz="1800" dirty="0"/>
              <a:t> </a:t>
            </a:r>
            <a:r>
              <a:rPr lang="en-GB" sz="1800" dirty="0" err="1"/>
              <a:t>ArrayList</a:t>
            </a:r>
            <a:r>
              <a:rPr lang="en-GB" sz="1800" dirty="0"/>
              <a:t>();  </a:t>
            </a:r>
          </a:p>
          <a:p>
            <a:r>
              <a:rPr lang="en-GB" sz="1800" dirty="0"/>
              <a:t>List &lt;data-type&gt; list2 = </a:t>
            </a:r>
            <a:r>
              <a:rPr lang="en-GB" sz="1800" b="1" dirty="0"/>
              <a:t>new</a:t>
            </a:r>
            <a:r>
              <a:rPr lang="en-GB" sz="1800" dirty="0"/>
              <a:t> </a:t>
            </a:r>
            <a:r>
              <a:rPr lang="en-GB" sz="1800" dirty="0" err="1"/>
              <a:t>LinkedList</a:t>
            </a:r>
            <a:r>
              <a:rPr lang="en-GB" sz="1800" dirty="0"/>
              <a:t>();  </a:t>
            </a:r>
          </a:p>
          <a:p>
            <a:r>
              <a:rPr lang="en-GB" sz="1800" dirty="0"/>
              <a:t>List &lt;data-type&gt; list3 = </a:t>
            </a:r>
            <a:r>
              <a:rPr lang="en-GB" sz="1800" b="1" dirty="0"/>
              <a:t>new</a:t>
            </a:r>
            <a:r>
              <a:rPr lang="en-GB" sz="1800" dirty="0"/>
              <a:t> Vector();  </a:t>
            </a:r>
          </a:p>
          <a:p>
            <a:r>
              <a:rPr lang="en-GB" sz="1800" dirty="0"/>
              <a:t>List &lt;data-type&gt; list4 = </a:t>
            </a:r>
            <a:r>
              <a:rPr lang="en-GB" sz="1800" b="1" dirty="0"/>
              <a:t>new</a:t>
            </a:r>
            <a:r>
              <a:rPr lang="en-GB" sz="1800" dirty="0"/>
              <a:t> Stack();  </a:t>
            </a:r>
          </a:p>
          <a:p>
            <a:pPr>
              <a:buNone/>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34</a:t>
            </a:fld>
            <a:endParaRPr lang="en-US" altLang="en-US"/>
          </a:p>
        </p:txBody>
      </p:sp>
      <p:pic>
        <p:nvPicPr>
          <p:cNvPr id="5" name="Picture 4" descr="Java List Interface"/>
          <p:cNvPicPr/>
          <p:nvPr/>
        </p:nvPicPr>
        <p:blipFill>
          <a:blip r:embed="rId2"/>
          <a:srcRect/>
          <a:stretch>
            <a:fillRect/>
          </a:stretch>
        </p:blipFill>
        <p:spPr bwMode="auto">
          <a:xfrm>
            <a:off x="5310182" y="3286124"/>
            <a:ext cx="5943600" cy="1847469"/>
          </a:xfrm>
          <a:prstGeom prst="rect">
            <a:avLst/>
          </a:prstGeom>
          <a:noFill/>
          <a:ln w="9525">
            <a:noFill/>
            <a:miter lim="800000"/>
            <a:headEnd/>
            <a:tailEnd/>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US" dirty="0" err="1"/>
              <a:t>ArrayList</a:t>
            </a:r>
            <a:r>
              <a:rPr lang="en-US" dirty="0"/>
              <a:t/>
            </a:r>
            <a:br>
              <a:rPr lang="en-US" dirty="0"/>
            </a:br>
            <a:endParaRPr lang="en-US" dirty="0"/>
          </a:p>
        </p:txBody>
      </p:sp>
      <p:sp>
        <p:nvSpPr>
          <p:cNvPr id="3" name="Content Placeholder 2"/>
          <p:cNvSpPr>
            <a:spLocks noGrp="1"/>
          </p:cNvSpPr>
          <p:nvPr>
            <p:ph idx="1"/>
          </p:nvPr>
        </p:nvSpPr>
        <p:spPr>
          <a:xfrm>
            <a:off x="838200" y="1000108"/>
            <a:ext cx="10515600" cy="5429288"/>
          </a:xfrm>
        </p:spPr>
        <p:txBody>
          <a:bodyPr/>
          <a:lstStyle/>
          <a:p>
            <a:r>
              <a:rPr lang="en-GB" sz="1800" dirty="0"/>
              <a:t>The </a:t>
            </a:r>
            <a:r>
              <a:rPr lang="en-GB" sz="1800" dirty="0" err="1"/>
              <a:t>ArrayList</a:t>
            </a:r>
            <a:r>
              <a:rPr lang="en-GB" sz="1800" dirty="0"/>
              <a:t> class implements the List interface. </a:t>
            </a:r>
          </a:p>
          <a:p>
            <a:r>
              <a:rPr lang="en-GB" sz="1800" dirty="0"/>
              <a:t>It uses a dynamic array to store the duplicate element of different data types. </a:t>
            </a:r>
          </a:p>
          <a:p>
            <a:r>
              <a:rPr lang="en-GB" sz="1800" dirty="0"/>
              <a:t>Java </a:t>
            </a:r>
            <a:r>
              <a:rPr lang="en-GB" sz="1800" b="1" dirty="0" err="1"/>
              <a:t>ArrayList</a:t>
            </a:r>
            <a:r>
              <a:rPr lang="en-GB" sz="1800" dirty="0"/>
              <a:t> class uses a </a:t>
            </a:r>
            <a:r>
              <a:rPr lang="en-GB" sz="1800" i="1" dirty="0"/>
              <a:t>dynamic </a:t>
            </a:r>
            <a:r>
              <a:rPr lang="en-GB" sz="1800" i="1" dirty="0">
                <a:hlinkClick r:id="rId2"/>
              </a:rPr>
              <a:t>array</a:t>
            </a:r>
            <a:r>
              <a:rPr lang="en-GB" sz="1800" dirty="0"/>
              <a:t> for storing the elements. It is like an array, but there is </a:t>
            </a:r>
            <a:r>
              <a:rPr lang="en-GB" sz="1800" i="1" dirty="0"/>
              <a:t>no size limit .</a:t>
            </a:r>
            <a:r>
              <a:rPr lang="en-GB" sz="1800" dirty="0"/>
              <a:t>The </a:t>
            </a:r>
            <a:r>
              <a:rPr lang="en-GB" sz="1800" dirty="0" err="1"/>
              <a:t>ArrayList</a:t>
            </a:r>
            <a:r>
              <a:rPr lang="en-GB" sz="1800" dirty="0"/>
              <a:t> class maintains the insertion order and is non-synchronized. The elements stored in the </a:t>
            </a:r>
            <a:r>
              <a:rPr lang="en-GB" sz="1800" dirty="0" err="1"/>
              <a:t>ArrayList</a:t>
            </a:r>
            <a:r>
              <a:rPr lang="en-GB" sz="1800" dirty="0"/>
              <a:t> class can be randomly accessed.</a:t>
            </a:r>
          </a:p>
          <a:p>
            <a:r>
              <a:rPr lang="en-GB" sz="1800" dirty="0"/>
              <a:t>. We can add or remove elements anytime. So, it is much more flexible than the traditional array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35</a:t>
            </a:fld>
            <a:endParaRPr lang="en-US" altLang="en-US"/>
          </a:p>
        </p:txBody>
      </p:sp>
      <p:pic>
        <p:nvPicPr>
          <p:cNvPr id="5" name="Picture 4" descr="Java ArrayList class hierarchy"/>
          <p:cNvPicPr/>
          <p:nvPr/>
        </p:nvPicPr>
        <p:blipFill>
          <a:blip r:embed="rId3"/>
          <a:srcRect/>
          <a:stretch>
            <a:fillRect/>
          </a:stretch>
        </p:blipFill>
        <p:spPr bwMode="auto">
          <a:xfrm>
            <a:off x="9953652" y="2928934"/>
            <a:ext cx="1535430" cy="2959414"/>
          </a:xfrm>
          <a:prstGeom prst="rect">
            <a:avLst/>
          </a:prstGeom>
          <a:noFill/>
          <a:ln w="9525">
            <a:noFill/>
            <a:miter lim="800000"/>
            <a:headEnd/>
            <a:tailEnd/>
          </a:ln>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Example1</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ArrayListExample2{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a:t>
            </a:r>
          </a:p>
          <a:p>
            <a:pPr>
              <a:spcBef>
                <a:spcPts val="0"/>
              </a:spcBef>
              <a:buNone/>
            </a:pPr>
            <a:r>
              <a:rPr lang="en-US" sz="2000" dirty="0"/>
              <a:t>  </a:t>
            </a:r>
            <a:r>
              <a:rPr lang="en-US" sz="2000" dirty="0" err="1"/>
              <a:t>list.add</a:t>
            </a:r>
            <a:r>
              <a:rPr lang="en-US" sz="2000" dirty="0"/>
              <a:t>("Mango");//Adding object in </a:t>
            </a:r>
            <a:r>
              <a:rPr lang="en-US" sz="2000" dirty="0" err="1"/>
              <a:t>arraylist</a:t>
            </a:r>
            <a:r>
              <a:rPr lang="en-US" sz="2000" dirty="0"/>
              <a:t>    </a:t>
            </a:r>
          </a:p>
          <a:p>
            <a:pPr>
              <a:spcBef>
                <a:spcPts val="0"/>
              </a:spcBef>
              <a:buNone/>
            </a:pPr>
            <a:r>
              <a:rPr lang="en-US" sz="2000" dirty="0"/>
              <a:t>  </a:t>
            </a:r>
            <a:r>
              <a:rPr lang="en-US" sz="2000" dirty="0" err="1"/>
              <a:t>list.add</a:t>
            </a:r>
            <a:r>
              <a:rPr lang="en-US" sz="2000" dirty="0"/>
              <a:t>("Apple");    </a:t>
            </a:r>
          </a:p>
          <a:p>
            <a:pPr>
              <a:spcBef>
                <a:spcPts val="0"/>
              </a:spcBef>
              <a:buNone/>
            </a:pPr>
            <a:r>
              <a:rPr lang="en-US" sz="2000" dirty="0"/>
              <a:t>  </a:t>
            </a:r>
            <a:r>
              <a:rPr lang="en-US" sz="2000" dirty="0" err="1"/>
              <a:t>list.add</a:t>
            </a:r>
            <a:r>
              <a:rPr lang="en-US" sz="2000" dirty="0"/>
              <a:t>("Banana");    </a:t>
            </a:r>
          </a:p>
          <a:p>
            <a:pPr>
              <a:spcBef>
                <a:spcPts val="0"/>
              </a:spcBef>
              <a:buNone/>
            </a:pPr>
            <a:r>
              <a:rPr lang="en-US" sz="2000" dirty="0"/>
              <a:t>  </a:t>
            </a:r>
            <a:r>
              <a:rPr lang="en-US" sz="2000" dirty="0" err="1"/>
              <a:t>list.add</a:t>
            </a:r>
            <a:r>
              <a:rPr lang="en-US" sz="2000" dirty="0"/>
              <a:t>("Grapes");    </a:t>
            </a:r>
          </a:p>
          <a:p>
            <a:pPr>
              <a:spcBef>
                <a:spcPts val="0"/>
              </a:spcBef>
              <a:buNone/>
            </a:pPr>
            <a:r>
              <a:rPr lang="en-US" sz="2000" dirty="0"/>
              <a:t>  //Traversing list through </a:t>
            </a:r>
            <a:r>
              <a:rPr lang="en-US" sz="2000" dirty="0" err="1"/>
              <a:t>Iterator</a:t>
            </a:r>
            <a:r>
              <a:rPr lang="en-US" sz="2000" dirty="0"/>
              <a:t>  </a:t>
            </a:r>
          </a:p>
          <a:p>
            <a:pPr>
              <a:spcBef>
                <a:spcPts val="0"/>
              </a:spcBef>
              <a:buNone/>
            </a:pPr>
            <a:r>
              <a:rPr lang="en-US" sz="2000" dirty="0"/>
              <a:t>  </a:t>
            </a:r>
            <a:r>
              <a:rPr lang="en-US" sz="2000" dirty="0" err="1"/>
              <a:t>Iterator</a:t>
            </a:r>
            <a:r>
              <a:rPr lang="en-US" sz="2000" dirty="0"/>
              <a:t> </a:t>
            </a:r>
            <a:r>
              <a:rPr lang="en-US" sz="2000" dirty="0" err="1"/>
              <a:t>itr</a:t>
            </a:r>
            <a:r>
              <a:rPr lang="en-US" sz="2000" dirty="0"/>
              <a:t>=</a:t>
            </a:r>
            <a:r>
              <a:rPr lang="en-US" sz="2000" dirty="0" err="1"/>
              <a:t>list.iterator</a:t>
            </a:r>
            <a:r>
              <a:rPr lang="en-US" sz="2000" dirty="0"/>
              <a:t>();//getting the </a:t>
            </a:r>
            <a:r>
              <a:rPr lang="en-US" sz="2000" dirty="0" err="1"/>
              <a:t>Iterator</a:t>
            </a:r>
            <a:r>
              <a:rPr lang="en-US" sz="2000" dirty="0"/>
              <a:t>  </a:t>
            </a:r>
          </a:p>
          <a:p>
            <a:pPr>
              <a:spcBef>
                <a:spcPts val="0"/>
              </a:spcBef>
              <a:buNone/>
            </a:pPr>
            <a:r>
              <a:rPr lang="en-US" sz="2000" dirty="0"/>
              <a:t>  </a:t>
            </a:r>
            <a:r>
              <a:rPr lang="en-US" sz="2000" b="1" dirty="0"/>
              <a:t>while</a:t>
            </a:r>
            <a:r>
              <a:rPr lang="en-US" sz="2000" dirty="0"/>
              <a:t>(</a:t>
            </a:r>
            <a:r>
              <a:rPr lang="en-US" sz="2000" dirty="0" err="1"/>
              <a:t>itr.hasNext</a:t>
            </a:r>
            <a:r>
              <a:rPr lang="en-US" sz="2000" dirty="0"/>
              <a:t>()){//check if </a:t>
            </a:r>
            <a:r>
              <a:rPr lang="en-US" sz="2000" dirty="0" err="1"/>
              <a:t>iterator</a:t>
            </a:r>
            <a:r>
              <a:rPr lang="en-US" sz="2000" dirty="0"/>
              <a:t> has the elements  </a:t>
            </a:r>
          </a:p>
          <a:p>
            <a:pPr>
              <a:spcBef>
                <a:spcPts val="0"/>
              </a:spcBef>
              <a:buNone/>
            </a:pPr>
            <a:r>
              <a:rPr lang="en-US" sz="2000" dirty="0"/>
              <a:t>   </a:t>
            </a:r>
            <a:r>
              <a:rPr lang="en-US" sz="2000" dirty="0" err="1"/>
              <a:t>System.out.println</a:t>
            </a:r>
            <a:r>
              <a:rPr lang="en-US" sz="2000" dirty="0"/>
              <a:t>(</a:t>
            </a:r>
            <a:r>
              <a:rPr lang="en-US" sz="2000" dirty="0" err="1"/>
              <a:t>itr.next</a:t>
            </a:r>
            <a:r>
              <a:rPr lang="en-US" sz="2000" dirty="0"/>
              <a:t>());//printing the element and move to next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36</a:t>
            </a:fld>
            <a:endParaRPr lang="en-US" altLang="en-US"/>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Example2</a:t>
            </a:r>
            <a:endParaRPr lang="en-US" dirty="0"/>
          </a:p>
        </p:txBody>
      </p:sp>
      <p:sp>
        <p:nvSpPr>
          <p:cNvPr id="3" name="Content Placeholder 2"/>
          <p:cNvSpPr>
            <a:spLocks noGrp="1"/>
          </p:cNvSpPr>
          <p:nvPr>
            <p:ph idx="1"/>
          </p:nvPr>
        </p:nvSpPr>
        <p:spPr>
          <a:xfrm>
            <a:off x="809588" y="1142984"/>
            <a:ext cx="10515600" cy="4643470"/>
          </a:xfrm>
        </p:spPr>
        <p:txBody>
          <a:bodyPr/>
          <a:lstStyle/>
          <a:p>
            <a:pPr>
              <a:spcBef>
                <a:spcPts val="0"/>
              </a:spcBef>
              <a:buNone/>
            </a:pPr>
            <a:r>
              <a:rPr lang="en-US" sz="1800" b="1" dirty="0"/>
              <a:t>import</a:t>
            </a:r>
            <a:r>
              <a:rPr lang="en-US" sz="1800" dirty="0"/>
              <a:t> </a:t>
            </a:r>
            <a:r>
              <a:rPr lang="en-US" sz="1800" dirty="0" err="1"/>
              <a:t>java.util</a:t>
            </a:r>
            <a:r>
              <a:rPr lang="en-US" sz="1800" dirty="0"/>
              <a:t>.*;  </a:t>
            </a:r>
          </a:p>
          <a:p>
            <a:pPr>
              <a:spcBef>
                <a:spcPts val="0"/>
              </a:spcBef>
              <a:buNone/>
            </a:pPr>
            <a:r>
              <a:rPr lang="en-US" sz="1800" b="1" dirty="0"/>
              <a:t>class</a:t>
            </a:r>
            <a:r>
              <a:rPr lang="en-US" sz="1800" dirty="0"/>
              <a:t> </a:t>
            </a:r>
            <a:r>
              <a:rPr lang="en-US" sz="1800" dirty="0" err="1"/>
              <a:t>SortArrayList</a:t>
            </a:r>
            <a:r>
              <a:rPr lang="en-US" sz="1800" dirty="0"/>
              <a:t>{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a:t>
            </a:r>
          </a:p>
          <a:p>
            <a:pPr>
              <a:spcBef>
                <a:spcPts val="0"/>
              </a:spcBef>
              <a:buNone/>
            </a:pPr>
            <a:r>
              <a:rPr lang="en-US" sz="1800" dirty="0"/>
              <a:t>  //Creating a list of fruits  </a:t>
            </a:r>
          </a:p>
          <a:p>
            <a:pPr>
              <a:spcBef>
                <a:spcPts val="0"/>
              </a:spcBef>
              <a:buNone/>
            </a:pPr>
            <a:r>
              <a:rPr lang="en-US" sz="1800" dirty="0"/>
              <a:t>  List&lt;String&gt; list1=</a:t>
            </a:r>
            <a:r>
              <a:rPr lang="en-US" sz="1800" b="1" dirty="0"/>
              <a:t>new</a:t>
            </a:r>
            <a:r>
              <a:rPr lang="en-US" sz="1800" dirty="0"/>
              <a:t> </a:t>
            </a:r>
            <a:r>
              <a:rPr lang="en-US" sz="1800" dirty="0" err="1"/>
              <a:t>ArrayList</a:t>
            </a:r>
            <a:r>
              <a:rPr lang="en-US" sz="1800" dirty="0"/>
              <a:t>&lt;String&gt;();  </a:t>
            </a:r>
          </a:p>
          <a:p>
            <a:pPr>
              <a:spcBef>
                <a:spcPts val="0"/>
              </a:spcBef>
              <a:buNone/>
            </a:pPr>
            <a:r>
              <a:rPr lang="en-US" sz="1800" dirty="0"/>
              <a:t>  list1.add("Mango");  </a:t>
            </a:r>
          </a:p>
          <a:p>
            <a:pPr>
              <a:spcBef>
                <a:spcPts val="0"/>
              </a:spcBef>
              <a:buNone/>
            </a:pPr>
            <a:r>
              <a:rPr lang="en-US" sz="1800" dirty="0"/>
              <a:t>  list1.add("Apple");  </a:t>
            </a:r>
          </a:p>
          <a:p>
            <a:pPr>
              <a:spcBef>
                <a:spcPts val="0"/>
              </a:spcBef>
              <a:buNone/>
            </a:pPr>
            <a:r>
              <a:rPr lang="en-US" sz="1800" dirty="0"/>
              <a:t>  list1.add("Banana");  </a:t>
            </a:r>
          </a:p>
          <a:p>
            <a:pPr>
              <a:spcBef>
                <a:spcPts val="0"/>
              </a:spcBef>
              <a:buNone/>
            </a:pPr>
            <a:r>
              <a:rPr lang="en-US" sz="1800" dirty="0"/>
              <a:t>  list1.add("Grapes");  </a:t>
            </a:r>
          </a:p>
          <a:p>
            <a:pPr>
              <a:spcBef>
                <a:spcPts val="0"/>
              </a:spcBef>
              <a:buNone/>
            </a:pPr>
            <a:r>
              <a:rPr lang="en-US" sz="1800" dirty="0"/>
              <a:t>  //Sorting the list  </a:t>
            </a:r>
          </a:p>
          <a:p>
            <a:pPr>
              <a:spcBef>
                <a:spcPts val="0"/>
              </a:spcBef>
              <a:buNone/>
            </a:pPr>
            <a:r>
              <a:rPr lang="en-US" sz="1800" dirty="0"/>
              <a:t>  </a:t>
            </a:r>
            <a:r>
              <a:rPr lang="en-US" sz="1800" dirty="0" err="1"/>
              <a:t>Collections.sort</a:t>
            </a:r>
            <a:r>
              <a:rPr lang="en-US" sz="1800" dirty="0"/>
              <a:t>(list1);  </a:t>
            </a:r>
          </a:p>
          <a:p>
            <a:pPr>
              <a:spcBef>
                <a:spcPts val="0"/>
              </a:spcBef>
              <a:buNone/>
            </a:pPr>
            <a:r>
              <a:rPr lang="en-US" sz="1800" dirty="0"/>
              <a:t>   //Traversing list through the for-each loop  </a:t>
            </a:r>
          </a:p>
          <a:p>
            <a:pPr>
              <a:spcBef>
                <a:spcPts val="0"/>
              </a:spcBef>
              <a:buNone/>
            </a:pPr>
            <a:r>
              <a:rPr lang="en-US" sz="1800" dirty="0"/>
              <a:t>  </a:t>
            </a:r>
            <a:r>
              <a:rPr lang="en-US" sz="1800" b="1" dirty="0"/>
              <a:t>for</a:t>
            </a:r>
            <a:r>
              <a:rPr lang="en-US" sz="1800" dirty="0"/>
              <a:t>(String fruit:list1)  </a:t>
            </a:r>
          </a:p>
          <a:p>
            <a:pPr>
              <a:spcBef>
                <a:spcPts val="0"/>
              </a:spcBef>
              <a:buNone/>
            </a:pPr>
            <a:r>
              <a:rPr lang="en-US" sz="1800" dirty="0"/>
              <a:t>    </a:t>
            </a:r>
            <a:r>
              <a:rPr lang="en-US" sz="1800" dirty="0" err="1"/>
              <a:t>System.out.println</a:t>
            </a:r>
            <a:r>
              <a:rPr lang="en-US" sz="1800" dirty="0"/>
              <a:t>(fruit);  </a:t>
            </a:r>
          </a:p>
          <a:p>
            <a:pPr>
              <a:spcBef>
                <a:spcPts val="0"/>
              </a:spcBef>
              <a:buNone/>
            </a:pPr>
            <a:r>
              <a:rPr lang="en-US" sz="1800" dirty="0"/>
              <a:t>      </a:t>
            </a:r>
          </a:p>
          <a:p>
            <a:pPr>
              <a:spcBef>
                <a:spcPts val="0"/>
              </a:spcBef>
              <a:buNone/>
            </a:pPr>
            <a:r>
              <a:rPr lang="en-US" sz="1800" dirty="0"/>
              <a:t> </a:t>
            </a:r>
            <a:r>
              <a:rPr lang="en-US" sz="1800" dirty="0" err="1"/>
              <a:t>System.out.println</a:t>
            </a:r>
            <a:r>
              <a:rPr lang="en-US" sz="1800" dirty="0"/>
              <a:t>("Sorting numbers...");  </a:t>
            </a:r>
          </a:p>
          <a:p>
            <a:pPr>
              <a:spcBef>
                <a:spcPts val="0"/>
              </a:spcBef>
              <a:buNone/>
            </a:pPr>
            <a:r>
              <a:rPr lang="en-US" sz="1800" dirty="0"/>
              <a:t>  //Creating a list of numbers  </a:t>
            </a:r>
          </a:p>
          <a:p>
            <a:pPr>
              <a:spcBef>
                <a:spcPts val="0"/>
              </a:spcBef>
              <a:buNone/>
            </a:pPr>
            <a:r>
              <a:rPr lang="en-US" sz="1800" dirty="0"/>
              <a:t>  List&lt;Integer&gt; list2=</a:t>
            </a:r>
            <a:r>
              <a:rPr lang="en-US" sz="1800" b="1" dirty="0"/>
              <a:t>new</a:t>
            </a:r>
            <a:r>
              <a:rPr lang="en-US" sz="1800" dirty="0"/>
              <a:t> </a:t>
            </a:r>
            <a:r>
              <a:rPr lang="en-US" sz="1800" dirty="0" err="1"/>
              <a:t>ArrayList</a:t>
            </a:r>
            <a:r>
              <a:rPr lang="en-US" sz="1800" dirty="0"/>
              <a:t>&lt;Integer&gt;();  </a:t>
            </a:r>
          </a:p>
          <a:p>
            <a:pPr>
              <a:spcBef>
                <a:spcPts val="0"/>
              </a:spcBef>
              <a:buNone/>
            </a:pPr>
            <a:r>
              <a:rPr lang="en-US" sz="1800" dirty="0"/>
              <a:t>  list2.add(21);  </a:t>
            </a:r>
          </a:p>
          <a:p>
            <a:pPr>
              <a:spcBef>
                <a:spcPts val="0"/>
              </a:spcBef>
              <a:buNone/>
            </a:pPr>
            <a:r>
              <a:rPr lang="en-US" sz="1800" dirty="0"/>
              <a:t>  list2.add(11);  </a:t>
            </a:r>
          </a:p>
          <a:p>
            <a:pPr>
              <a:spcBef>
                <a:spcPts val="0"/>
              </a:spcBef>
              <a:buNone/>
            </a:pPr>
            <a:r>
              <a:rPr lang="en-US" sz="1800" dirty="0"/>
              <a:t>  list2.add(51);  </a:t>
            </a:r>
          </a:p>
          <a:p>
            <a:pPr>
              <a:spcBef>
                <a:spcPts val="0"/>
              </a:spcBef>
              <a:buNone/>
            </a:pPr>
            <a:r>
              <a:rPr lang="en-US" sz="1800" dirty="0"/>
              <a:t>  list2.add(1);  </a:t>
            </a:r>
          </a:p>
          <a:p>
            <a:pPr>
              <a:spcBef>
                <a:spcPts val="0"/>
              </a:spcBef>
              <a:buNone/>
            </a:pPr>
            <a:r>
              <a:rPr lang="en-US" sz="1800" dirty="0"/>
              <a:t>  //Sorting the list  </a:t>
            </a:r>
          </a:p>
          <a:p>
            <a:pPr>
              <a:spcBef>
                <a:spcPts val="0"/>
              </a:spcBef>
              <a:buNone/>
            </a:pPr>
            <a:r>
              <a:rPr lang="en-US" sz="1800" dirty="0"/>
              <a:t>  </a:t>
            </a:r>
            <a:r>
              <a:rPr lang="en-US" sz="1800" dirty="0" err="1"/>
              <a:t>Collections.sort</a:t>
            </a:r>
            <a:r>
              <a:rPr lang="en-US" sz="1800" dirty="0"/>
              <a:t>(list2);  </a:t>
            </a:r>
          </a:p>
          <a:p>
            <a:pPr>
              <a:spcBef>
                <a:spcPts val="0"/>
              </a:spcBef>
              <a:buNone/>
            </a:pPr>
            <a:r>
              <a:rPr lang="en-US" sz="1800" dirty="0"/>
              <a:t>   //Traversing list through the for-each loop  </a:t>
            </a:r>
          </a:p>
          <a:p>
            <a:pPr>
              <a:spcBef>
                <a:spcPts val="0"/>
              </a:spcBef>
              <a:buNone/>
            </a:pPr>
            <a:r>
              <a:rPr lang="en-US" sz="1800" dirty="0"/>
              <a:t>  </a:t>
            </a:r>
            <a:r>
              <a:rPr lang="en-US" sz="1800" b="1" dirty="0"/>
              <a:t>for</a:t>
            </a:r>
            <a:r>
              <a:rPr lang="en-US" sz="1800" dirty="0"/>
              <a:t>(Integer number:list2)  </a:t>
            </a:r>
          </a:p>
          <a:p>
            <a:pPr>
              <a:spcBef>
                <a:spcPts val="0"/>
              </a:spcBef>
              <a:buNone/>
            </a:pPr>
            <a:r>
              <a:rPr lang="en-US" sz="1800" dirty="0"/>
              <a:t>    </a:t>
            </a:r>
            <a:r>
              <a:rPr lang="en-US" sz="1800" dirty="0" err="1"/>
              <a:t>System.out.println</a:t>
            </a:r>
            <a:r>
              <a:rPr lang="en-US" sz="1800" dirty="0"/>
              <a:t>(number);  </a:t>
            </a:r>
          </a:p>
          <a:p>
            <a:pPr>
              <a:spcBef>
                <a:spcPts val="0"/>
              </a:spcBef>
              <a:buNone/>
            </a:pPr>
            <a:r>
              <a:rPr lang="en-US" sz="1800" dirty="0"/>
              <a:t> }  </a:t>
            </a:r>
          </a:p>
          <a:p>
            <a:pPr>
              <a:spcBef>
                <a:spcPts val="0"/>
              </a:spcBef>
              <a:buNone/>
            </a:pPr>
            <a:r>
              <a:rPr lang="en-US" sz="1800" dirty="0"/>
              <a:t>   </a:t>
            </a:r>
          </a:p>
          <a:p>
            <a:pPr>
              <a:spcBef>
                <a:spcPts val="0"/>
              </a:spcBef>
              <a:buNone/>
            </a:pPr>
            <a:r>
              <a:rPr lang="en-US" sz="1800" dirty="0"/>
              <a:t>}  </a:t>
            </a:r>
          </a:p>
          <a:p>
            <a:pPr>
              <a:spcBef>
                <a:spcPts val="0"/>
              </a:spcBef>
            </a:pPr>
            <a:endParaRPr lang="en-US"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User-defined class objects in Java </a:t>
            </a:r>
            <a:r>
              <a:rPr lang="en-GB" dirty="0" err="1"/>
              <a:t>ArrayList</a:t>
            </a:r>
            <a:r>
              <a:rPr lang="en-GB" dirty="0"/>
              <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1800" b="1" dirty="0"/>
              <a:t>class</a:t>
            </a:r>
            <a:r>
              <a:rPr lang="en-US" sz="1800" dirty="0"/>
              <a:t> Student{  </a:t>
            </a:r>
          </a:p>
          <a:p>
            <a:pPr>
              <a:spcBef>
                <a:spcPts val="0"/>
              </a:spcBef>
              <a:buNone/>
            </a:pPr>
            <a:r>
              <a:rPr lang="en-US" sz="1800" dirty="0"/>
              <a:t>  </a:t>
            </a:r>
            <a:r>
              <a:rPr lang="en-US" sz="1800" b="1" dirty="0" err="1"/>
              <a:t>int</a:t>
            </a:r>
            <a:r>
              <a:rPr lang="en-US" sz="1800" dirty="0"/>
              <a:t> </a:t>
            </a:r>
            <a:r>
              <a:rPr lang="en-US" sz="1800" dirty="0" err="1"/>
              <a:t>rollno</a:t>
            </a:r>
            <a:r>
              <a:rPr lang="en-US" sz="1800" dirty="0"/>
              <a:t>;  </a:t>
            </a:r>
          </a:p>
          <a:p>
            <a:pPr>
              <a:spcBef>
                <a:spcPts val="0"/>
              </a:spcBef>
              <a:buNone/>
            </a:pPr>
            <a:r>
              <a:rPr lang="en-US" sz="1800" dirty="0"/>
              <a:t>  String name;  </a:t>
            </a:r>
          </a:p>
          <a:p>
            <a:pPr>
              <a:spcBef>
                <a:spcPts val="0"/>
              </a:spcBef>
              <a:buNone/>
            </a:pPr>
            <a:r>
              <a:rPr lang="en-US" sz="1800" dirty="0"/>
              <a:t>  </a:t>
            </a:r>
            <a:r>
              <a:rPr lang="en-US" sz="1800" b="1" dirty="0" err="1"/>
              <a:t>int</a:t>
            </a:r>
            <a:r>
              <a:rPr lang="en-US" sz="1800" dirty="0"/>
              <a:t> age;  </a:t>
            </a:r>
          </a:p>
          <a:p>
            <a:pPr>
              <a:spcBef>
                <a:spcPts val="0"/>
              </a:spcBef>
              <a:buNone/>
            </a:pPr>
            <a:r>
              <a:rPr lang="en-US" sz="1800" dirty="0"/>
              <a:t>  Student(</a:t>
            </a:r>
            <a:r>
              <a:rPr lang="en-US" sz="1800" b="1" dirty="0" err="1"/>
              <a:t>int</a:t>
            </a:r>
            <a:r>
              <a:rPr lang="en-US" sz="1800" dirty="0"/>
              <a:t> </a:t>
            </a:r>
            <a:r>
              <a:rPr lang="en-US" sz="1800" dirty="0" err="1"/>
              <a:t>rollno,String</a:t>
            </a:r>
            <a:r>
              <a:rPr lang="en-US" sz="1800" dirty="0"/>
              <a:t> </a:t>
            </a:r>
            <a:r>
              <a:rPr lang="en-US" sz="1800" dirty="0" err="1"/>
              <a:t>name,</a:t>
            </a:r>
            <a:r>
              <a:rPr lang="en-US" sz="1800" b="1" dirty="0" err="1"/>
              <a:t>int</a:t>
            </a:r>
            <a:r>
              <a:rPr lang="en-US" sz="1800" dirty="0"/>
              <a:t> age){  </a:t>
            </a:r>
          </a:p>
          <a:p>
            <a:pPr>
              <a:spcBef>
                <a:spcPts val="0"/>
              </a:spcBef>
              <a:buNone/>
            </a:pPr>
            <a:r>
              <a:rPr lang="en-US" sz="1800" dirty="0"/>
              <a:t>   </a:t>
            </a:r>
            <a:r>
              <a:rPr lang="en-US" sz="1800" b="1" dirty="0" err="1"/>
              <a:t>this</a:t>
            </a:r>
            <a:r>
              <a:rPr lang="en-US" sz="1800" dirty="0" err="1"/>
              <a:t>.rollno</a:t>
            </a:r>
            <a:r>
              <a:rPr lang="en-US" sz="1800" dirty="0"/>
              <a:t>=</a:t>
            </a:r>
            <a:r>
              <a:rPr lang="en-US" sz="1800" dirty="0" err="1"/>
              <a:t>rollno</a:t>
            </a:r>
            <a:r>
              <a:rPr lang="en-US" sz="1800" dirty="0"/>
              <a:t>;  </a:t>
            </a:r>
          </a:p>
          <a:p>
            <a:pPr>
              <a:spcBef>
                <a:spcPts val="0"/>
              </a:spcBef>
              <a:buNone/>
            </a:pPr>
            <a:r>
              <a:rPr lang="en-US" sz="1800" dirty="0"/>
              <a:t>   </a:t>
            </a:r>
            <a:r>
              <a:rPr lang="en-US" sz="1800" b="1" dirty="0"/>
              <a:t>this</a:t>
            </a:r>
            <a:r>
              <a:rPr lang="en-US" sz="1800" dirty="0"/>
              <a:t>.name=name;  </a:t>
            </a:r>
          </a:p>
          <a:p>
            <a:pPr>
              <a:spcBef>
                <a:spcPts val="0"/>
              </a:spcBef>
              <a:buNone/>
            </a:pPr>
            <a:r>
              <a:rPr lang="en-US" sz="1800" dirty="0"/>
              <a:t>   </a:t>
            </a:r>
            <a:r>
              <a:rPr lang="en-US" sz="1800" b="1" dirty="0" err="1"/>
              <a:t>this</a:t>
            </a:r>
            <a:r>
              <a:rPr lang="en-US" sz="1800" dirty="0" err="1"/>
              <a:t>.age</a:t>
            </a:r>
            <a:r>
              <a:rPr lang="en-US" sz="1800" dirty="0"/>
              <a:t>=age;  </a:t>
            </a:r>
          </a:p>
          <a:p>
            <a:pPr>
              <a:spcBef>
                <a:spcPts val="0"/>
              </a:spcBef>
              <a:buNone/>
            </a:pPr>
            <a:r>
              <a:rPr lang="en-US" sz="1800" dirty="0"/>
              <a:t>  }  </a:t>
            </a:r>
          </a:p>
          <a:p>
            <a:pPr>
              <a:spcBef>
                <a:spcPts val="0"/>
              </a:spcBef>
              <a:buNone/>
            </a:pPr>
            <a:r>
              <a:rPr lang="en-US" sz="1800" dirty="0"/>
              <a:t>}  </a:t>
            </a:r>
          </a:p>
          <a:p>
            <a:pPr>
              <a:spcBef>
                <a:spcPts val="0"/>
              </a:spcBef>
              <a:buNone/>
            </a:pPr>
            <a:r>
              <a:rPr lang="en-US" sz="1800" b="1" dirty="0"/>
              <a:t>import</a:t>
            </a:r>
            <a:r>
              <a:rPr lang="en-US" sz="1800" dirty="0"/>
              <a:t> </a:t>
            </a:r>
            <a:r>
              <a:rPr lang="en-US" sz="1800" dirty="0" err="1"/>
              <a:t>java.util</a:t>
            </a:r>
            <a:r>
              <a:rPr lang="en-US" sz="1800" dirty="0"/>
              <a:t>.*;  </a:t>
            </a:r>
          </a:p>
          <a:p>
            <a:pPr>
              <a:spcBef>
                <a:spcPts val="0"/>
              </a:spcBef>
              <a:buNone/>
            </a:pPr>
            <a:r>
              <a:rPr lang="en-US" sz="1800" dirty="0"/>
              <a:t> </a:t>
            </a:r>
            <a:r>
              <a:rPr lang="en-US" sz="1800" b="1" dirty="0"/>
              <a:t>class</a:t>
            </a:r>
            <a:r>
              <a:rPr lang="en-US" sz="1800" dirty="0"/>
              <a:t> ArrayList5{  </a:t>
            </a:r>
          </a:p>
          <a:p>
            <a:pPr>
              <a:spcBef>
                <a:spcPts val="0"/>
              </a:spcBef>
              <a:buNone/>
            </a:pPr>
            <a:r>
              <a:rPr lang="en-US" sz="1800" dirty="0"/>
              <a:t> </a:t>
            </a:r>
            <a:r>
              <a:rPr lang="en-US" sz="1800" b="1" dirty="0"/>
              <a:t>public</a:t>
            </a:r>
            <a:r>
              <a:rPr lang="en-US" sz="1800" dirty="0"/>
              <a:t> </a:t>
            </a:r>
            <a:r>
              <a:rPr lang="en-US" sz="1800" b="1" dirty="0"/>
              <a:t>static</a:t>
            </a:r>
            <a:r>
              <a:rPr lang="en-US" sz="1800" dirty="0"/>
              <a:t> </a:t>
            </a:r>
            <a:r>
              <a:rPr lang="en-US" sz="1800" b="1" dirty="0"/>
              <a:t>void</a:t>
            </a:r>
            <a:r>
              <a:rPr lang="en-US" sz="1800" dirty="0"/>
              <a:t> main(String </a:t>
            </a:r>
            <a:r>
              <a:rPr lang="en-US" sz="1800" dirty="0" err="1"/>
              <a:t>args</a:t>
            </a:r>
            <a:r>
              <a:rPr lang="en-US" sz="1800" dirty="0"/>
              <a:t>[]){  </a:t>
            </a:r>
          </a:p>
          <a:p>
            <a:pPr>
              <a:spcBef>
                <a:spcPts val="0"/>
              </a:spcBef>
              <a:buNone/>
            </a:pPr>
            <a:r>
              <a:rPr lang="en-US" sz="1800" dirty="0"/>
              <a:t>  //Creating user-defined class objects  </a:t>
            </a:r>
          </a:p>
          <a:p>
            <a:pPr>
              <a:spcBef>
                <a:spcPts val="0"/>
              </a:spcBef>
              <a:buNone/>
            </a:pPr>
            <a:r>
              <a:rPr lang="en-US" sz="1800" dirty="0"/>
              <a:t>  Student s1=</a:t>
            </a:r>
            <a:r>
              <a:rPr lang="en-US" sz="1800" b="1" dirty="0"/>
              <a:t>new</a:t>
            </a:r>
            <a:r>
              <a:rPr lang="en-US" sz="1800" dirty="0"/>
              <a:t> Student(101,"Sonoo",23);  </a:t>
            </a:r>
          </a:p>
          <a:p>
            <a:pPr>
              <a:spcBef>
                <a:spcPts val="0"/>
              </a:spcBef>
              <a:buNone/>
            </a:pPr>
            <a:r>
              <a:rPr lang="en-US" sz="1800" dirty="0"/>
              <a:t>  Student s2=</a:t>
            </a:r>
            <a:r>
              <a:rPr lang="en-US" sz="1800" b="1" dirty="0"/>
              <a:t>new</a:t>
            </a:r>
            <a:r>
              <a:rPr lang="en-US" sz="1800" dirty="0"/>
              <a:t> Student(102,"Ravi",21);  </a:t>
            </a:r>
          </a:p>
          <a:p>
            <a:pPr>
              <a:spcBef>
                <a:spcPts val="0"/>
              </a:spcBef>
              <a:buNone/>
            </a:pPr>
            <a:r>
              <a:rPr lang="en-US" sz="1800" dirty="0"/>
              <a:t>  Student s2=</a:t>
            </a:r>
            <a:r>
              <a:rPr lang="en-US" sz="1800" b="1" dirty="0"/>
              <a:t>new</a:t>
            </a:r>
            <a:r>
              <a:rPr lang="en-US" sz="1800" dirty="0"/>
              <a:t> Student(103,"Hanumat",25);  </a:t>
            </a:r>
          </a:p>
          <a:p>
            <a:pPr>
              <a:spcBef>
                <a:spcPts val="0"/>
              </a:spcBef>
              <a:buNone/>
            </a:pPr>
            <a:r>
              <a:rPr lang="en-US" sz="1800" dirty="0"/>
              <a:t>  //creating </a:t>
            </a:r>
            <a:r>
              <a:rPr lang="en-US" sz="1800" dirty="0" err="1"/>
              <a:t>arraylist</a:t>
            </a:r>
            <a:r>
              <a:rPr lang="en-US" sz="1800" dirty="0"/>
              <a:t>  </a:t>
            </a:r>
          </a:p>
          <a:p>
            <a:pPr>
              <a:spcBef>
                <a:spcPts val="0"/>
              </a:spcBef>
              <a:buNone/>
            </a:pPr>
            <a:r>
              <a:rPr lang="en-US" sz="1800" dirty="0"/>
              <a:t>  </a:t>
            </a:r>
            <a:r>
              <a:rPr lang="en-US" sz="1800" dirty="0" err="1"/>
              <a:t>ArrayList</a:t>
            </a:r>
            <a:r>
              <a:rPr lang="en-US" sz="1800" dirty="0"/>
              <a:t>&lt;Student&gt; al=</a:t>
            </a:r>
            <a:r>
              <a:rPr lang="en-US" sz="1800" b="1" dirty="0"/>
              <a:t>new</a:t>
            </a:r>
            <a:r>
              <a:rPr lang="en-US" sz="1800" dirty="0"/>
              <a:t> </a:t>
            </a:r>
            <a:r>
              <a:rPr lang="en-US" sz="1800" dirty="0" err="1"/>
              <a:t>ArrayList</a:t>
            </a:r>
            <a:r>
              <a:rPr lang="en-US" sz="1800" dirty="0"/>
              <a:t>&lt;Student&gt;();  </a:t>
            </a:r>
          </a:p>
          <a:p>
            <a:pPr>
              <a:spcBef>
                <a:spcPts val="0"/>
              </a:spcBef>
              <a:buNone/>
            </a:pPr>
            <a:r>
              <a:rPr lang="en-US" sz="1800" dirty="0"/>
              <a:t>  </a:t>
            </a:r>
            <a:r>
              <a:rPr lang="en-US" sz="1800" dirty="0" err="1"/>
              <a:t>al.add</a:t>
            </a:r>
            <a:r>
              <a:rPr lang="en-US" sz="1800" dirty="0"/>
              <a:t>(s1);//adding Student class object  </a:t>
            </a:r>
          </a:p>
          <a:p>
            <a:pPr>
              <a:spcBef>
                <a:spcPts val="0"/>
              </a:spcBef>
              <a:buNone/>
            </a:pPr>
            <a:r>
              <a:rPr lang="en-US" sz="1800" dirty="0"/>
              <a:t>  </a:t>
            </a:r>
            <a:r>
              <a:rPr lang="en-US" sz="1800" dirty="0" err="1"/>
              <a:t>al.add</a:t>
            </a:r>
            <a:r>
              <a:rPr lang="en-US" sz="1800" dirty="0"/>
              <a:t>(s2);  </a:t>
            </a:r>
          </a:p>
          <a:p>
            <a:pPr>
              <a:spcBef>
                <a:spcPts val="0"/>
              </a:spcBef>
              <a:buNone/>
            </a:pPr>
            <a:r>
              <a:rPr lang="en-US" sz="1800" dirty="0"/>
              <a:t>  </a:t>
            </a:r>
            <a:r>
              <a:rPr lang="en-US" sz="1800" dirty="0" err="1"/>
              <a:t>al.add</a:t>
            </a:r>
            <a:r>
              <a:rPr lang="en-US" sz="1800" dirty="0"/>
              <a:t>(s3);  </a:t>
            </a:r>
          </a:p>
          <a:p>
            <a:pPr>
              <a:spcBef>
                <a:spcPts val="0"/>
              </a:spcBef>
              <a:buNone/>
            </a:pPr>
            <a:r>
              <a:rPr lang="en-US" sz="1800" dirty="0"/>
              <a:t>  //Getting </a:t>
            </a:r>
            <a:r>
              <a:rPr lang="en-US" sz="1800" dirty="0" err="1"/>
              <a:t>Iterator</a:t>
            </a:r>
            <a:r>
              <a:rPr lang="en-US" sz="1800" dirty="0"/>
              <a:t>  </a:t>
            </a:r>
          </a:p>
          <a:p>
            <a:pPr>
              <a:spcBef>
                <a:spcPts val="0"/>
              </a:spcBef>
              <a:buNone/>
            </a:pPr>
            <a:r>
              <a:rPr lang="en-US" sz="1800" dirty="0"/>
              <a:t>  </a:t>
            </a:r>
            <a:r>
              <a:rPr lang="en-US" sz="1800" dirty="0" err="1"/>
              <a:t>Iterator</a:t>
            </a:r>
            <a:r>
              <a:rPr lang="en-US" sz="1800" dirty="0"/>
              <a:t> </a:t>
            </a:r>
            <a:r>
              <a:rPr lang="en-US" sz="1800" dirty="0" err="1"/>
              <a:t>itr</a:t>
            </a:r>
            <a:r>
              <a:rPr lang="en-US" sz="1800" dirty="0"/>
              <a:t>=</a:t>
            </a:r>
            <a:r>
              <a:rPr lang="en-US" sz="1800" dirty="0" err="1"/>
              <a:t>al.iterator</a:t>
            </a:r>
            <a:r>
              <a:rPr lang="en-US" sz="1800" dirty="0"/>
              <a:t>();  </a:t>
            </a:r>
          </a:p>
          <a:p>
            <a:pPr>
              <a:spcBef>
                <a:spcPts val="0"/>
              </a:spcBef>
              <a:buNone/>
            </a:pPr>
            <a:r>
              <a:rPr lang="en-US" sz="1800" dirty="0"/>
              <a:t>  //traversing elements of </a:t>
            </a:r>
            <a:r>
              <a:rPr lang="en-US" sz="1800" dirty="0" err="1"/>
              <a:t>ArrayList</a:t>
            </a:r>
            <a:r>
              <a:rPr lang="en-US" sz="1800" dirty="0"/>
              <a:t> object  </a:t>
            </a:r>
          </a:p>
          <a:p>
            <a:pPr>
              <a:spcBef>
                <a:spcPts val="0"/>
              </a:spcBef>
              <a:buNone/>
            </a:pPr>
            <a:r>
              <a:rPr lang="en-US" sz="1800" dirty="0"/>
              <a:t>  </a:t>
            </a:r>
            <a:r>
              <a:rPr lang="en-US" sz="1800" b="1" dirty="0"/>
              <a:t>while</a:t>
            </a:r>
            <a:r>
              <a:rPr lang="en-US" sz="1800" dirty="0"/>
              <a:t>(</a:t>
            </a:r>
            <a:r>
              <a:rPr lang="en-US" sz="1800" dirty="0" err="1"/>
              <a:t>itr.hasNext</a:t>
            </a:r>
            <a:r>
              <a:rPr lang="en-US" sz="1800" dirty="0"/>
              <a:t>()){  </a:t>
            </a:r>
          </a:p>
          <a:p>
            <a:pPr>
              <a:spcBef>
                <a:spcPts val="0"/>
              </a:spcBef>
              <a:buNone/>
            </a:pPr>
            <a:r>
              <a:rPr lang="en-US" sz="1800" dirty="0"/>
              <a:t>    Student </a:t>
            </a:r>
            <a:r>
              <a:rPr lang="en-US" sz="1800" dirty="0" err="1"/>
              <a:t>st</a:t>
            </a:r>
            <a:r>
              <a:rPr lang="en-US" sz="1800" dirty="0"/>
              <a:t>=(Student)</a:t>
            </a:r>
            <a:r>
              <a:rPr lang="en-US" sz="1800" dirty="0" err="1"/>
              <a:t>itr.next</a:t>
            </a:r>
            <a:r>
              <a:rPr lang="en-US" sz="1800" dirty="0"/>
              <a:t>();  </a:t>
            </a:r>
          </a:p>
          <a:p>
            <a:pPr>
              <a:spcBef>
                <a:spcPts val="0"/>
              </a:spcBef>
              <a:buNone/>
            </a:pPr>
            <a:r>
              <a:rPr lang="en-US" sz="1800" dirty="0"/>
              <a:t>    </a:t>
            </a:r>
            <a:r>
              <a:rPr lang="en-US" sz="1800" dirty="0" err="1"/>
              <a:t>System.out.println</a:t>
            </a:r>
            <a:r>
              <a:rPr lang="en-US" sz="1800" dirty="0"/>
              <a:t>(</a:t>
            </a:r>
            <a:r>
              <a:rPr lang="en-US" sz="1800" dirty="0" err="1"/>
              <a:t>st.rollno</a:t>
            </a:r>
            <a:r>
              <a:rPr lang="en-US" sz="1800" dirty="0"/>
              <a:t>+" "+st.name+" "+</a:t>
            </a:r>
            <a:r>
              <a:rPr lang="en-US" sz="1800" dirty="0" err="1"/>
              <a:t>st.age</a:t>
            </a:r>
            <a:r>
              <a:rPr lang="en-US" sz="1800" dirty="0"/>
              <a:t>);  </a:t>
            </a:r>
          </a:p>
          <a:p>
            <a:pPr>
              <a:spcBef>
                <a:spcPts val="0"/>
              </a:spcBef>
              <a:buNone/>
            </a:pPr>
            <a:r>
              <a:rPr lang="en-US" sz="1800" dirty="0"/>
              <a:t>  }  </a:t>
            </a:r>
          </a:p>
          <a:p>
            <a:pPr>
              <a:spcBef>
                <a:spcPts val="0"/>
              </a:spcBef>
              <a:buNone/>
            </a:pPr>
            <a:r>
              <a:rPr lang="en-US" sz="1800" dirty="0"/>
              <a:t> }  </a:t>
            </a:r>
          </a:p>
          <a:p>
            <a:pPr>
              <a:spcBef>
                <a:spcPts val="0"/>
              </a:spcBef>
              <a:buNone/>
            </a:pPr>
            <a:r>
              <a:rPr lang="en-US" sz="18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38</a:t>
            </a:fld>
            <a:endParaRPr lang="en-US" altLang="en-US"/>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Vector</a:t>
            </a:r>
            <a:endParaRPr lang="en-US" dirty="0"/>
          </a:p>
        </p:txBody>
      </p:sp>
      <p:sp>
        <p:nvSpPr>
          <p:cNvPr id="3" name="Content Placeholder 2"/>
          <p:cNvSpPr>
            <a:spLocks noGrp="1"/>
          </p:cNvSpPr>
          <p:nvPr>
            <p:ph idx="1"/>
          </p:nvPr>
        </p:nvSpPr>
        <p:spPr>
          <a:xfrm>
            <a:off x="838200" y="1357298"/>
            <a:ext cx="10515600" cy="4819665"/>
          </a:xfrm>
        </p:spPr>
        <p:txBody>
          <a:bodyPr/>
          <a:lstStyle/>
          <a:p>
            <a:r>
              <a:rPr lang="en-GB" b="1" dirty="0"/>
              <a:t>Vector</a:t>
            </a:r>
            <a:r>
              <a:rPr lang="en-GB" dirty="0"/>
              <a:t> is like the </a:t>
            </a:r>
            <a:r>
              <a:rPr lang="en-GB" i="1" dirty="0"/>
              <a:t>dynamic array</a:t>
            </a:r>
            <a:r>
              <a:rPr lang="en-GB" dirty="0"/>
              <a:t> which can grow or shrink its size. Unlike array, we can store n-number of elements in it as there is no size limit.</a:t>
            </a:r>
          </a:p>
          <a:p>
            <a:r>
              <a:rPr lang="en-GB" dirty="0"/>
              <a:t>It is similar to the </a:t>
            </a:r>
            <a:r>
              <a:rPr lang="en-GB" dirty="0" err="1"/>
              <a:t>ArrayList</a:t>
            </a:r>
            <a:r>
              <a:rPr lang="en-GB" dirty="0"/>
              <a:t>, but with two differences-</a:t>
            </a:r>
          </a:p>
          <a:p>
            <a:r>
              <a:rPr lang="en-GB" dirty="0"/>
              <a:t>Vector is synchronized.</a:t>
            </a:r>
          </a:p>
          <a:p>
            <a:r>
              <a:rPr lang="en-GB" dirty="0"/>
              <a:t>Java Vector contains many legacy methods that are not the part of a collections framework.</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39</a:t>
            </a:fld>
            <a:endParaRPr lang="en-US"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 1 Overview</a:t>
            </a:r>
            <a:endParaRPr lang="en-US" dirty="0"/>
          </a:p>
        </p:txBody>
      </p:sp>
      <p:graphicFrame>
        <p:nvGraphicFramePr>
          <p:cNvPr id="5" name="Content Placeholder 4"/>
          <p:cNvGraphicFramePr>
            <a:graphicFrameLocks noGrp="1"/>
          </p:cNvGraphicFramePr>
          <p:nvPr>
            <p:ph idx="1"/>
          </p:nvPr>
        </p:nvGraphicFramePr>
        <p:xfrm>
          <a:off x="838200" y="1825625"/>
          <a:ext cx="10515600" cy="3081274"/>
        </p:xfrm>
        <a:graphic>
          <a:graphicData uri="http://schemas.openxmlformats.org/drawingml/2006/table">
            <a:tbl>
              <a:tblPr firstRow="1" bandRow="1">
                <a:tableStyleId>{5C22544A-7EE6-4342-B048-85BDC9FD1C3A}</a:tableStyleId>
              </a:tblPr>
              <a:tblGrid>
                <a:gridCol w="832598">
                  <a:extLst>
                    <a:ext uri="{9D8B030D-6E8A-4147-A177-3AD203B41FA5}">
                      <a16:colId xmlns:a16="http://schemas.microsoft.com/office/drawing/2014/main" xmlns="" val="20000"/>
                    </a:ext>
                  </a:extLst>
                </a:gridCol>
                <a:gridCol w="2996442">
                  <a:extLst>
                    <a:ext uri="{9D8B030D-6E8A-4147-A177-3AD203B41FA5}">
                      <a16:colId xmlns:a16="http://schemas.microsoft.com/office/drawing/2014/main" xmlns="" val="20001"/>
                    </a:ext>
                  </a:extLst>
                </a:gridCol>
                <a:gridCol w="6686560">
                  <a:extLst>
                    <a:ext uri="{9D8B030D-6E8A-4147-A177-3AD203B41FA5}">
                      <a16:colId xmlns:a16="http://schemas.microsoft.com/office/drawing/2014/main" xmlns="" val="20002"/>
                    </a:ext>
                  </a:extLst>
                </a:gridCol>
              </a:tblGrid>
              <a:tr h="370840">
                <a:tc>
                  <a:txBody>
                    <a:bodyPr/>
                    <a:lstStyle/>
                    <a:p>
                      <a:r>
                        <a:rPr lang="en-GB" dirty="0" err="1">
                          <a:latin typeface="Times New Roman" pitchFamily="18" charset="0"/>
                          <a:cs typeface="Times New Roman" pitchFamily="18" charset="0"/>
                        </a:rPr>
                        <a:t>Sdesl</a:t>
                      </a:r>
                      <a:r>
                        <a:rPr lang="en-GB" dirty="0">
                          <a:latin typeface="Times New Roman" pitchFamily="18" charset="0"/>
                          <a:cs typeface="Times New Roman" pitchFamily="18" charset="0"/>
                        </a:rPr>
                        <a:t>. No</a:t>
                      </a:r>
                      <a:endParaRPr lang="en-US" dirty="0">
                        <a:latin typeface="Times New Roman" pitchFamily="18" charset="0"/>
                        <a:cs typeface="Times New Roman" pitchFamily="18" charset="0"/>
                      </a:endParaRPr>
                    </a:p>
                  </a:txBody>
                  <a:tcPr/>
                </a:tc>
                <a:tc>
                  <a:txBody>
                    <a:bodyPr/>
                    <a:lstStyle/>
                    <a:p>
                      <a:r>
                        <a:rPr lang="en-GB" dirty="0">
                          <a:latin typeface="Times New Roman" pitchFamily="18" charset="0"/>
                          <a:cs typeface="Times New Roman" pitchFamily="18" charset="0"/>
                        </a:rPr>
                        <a:t>Topic</a:t>
                      </a:r>
                      <a:endParaRPr lang="en-US" dirty="0">
                        <a:latin typeface="Times New Roman" pitchFamily="18" charset="0"/>
                        <a:cs typeface="Times New Roman" pitchFamily="18" charset="0"/>
                      </a:endParaRPr>
                    </a:p>
                  </a:txBody>
                  <a:tcPr/>
                </a:tc>
                <a:tc>
                  <a:txBody>
                    <a:bodyPr/>
                    <a:lstStyle/>
                    <a:p>
                      <a:r>
                        <a:rPr lang="en-GB" dirty="0"/>
                        <a:t>Sub Topics</a:t>
                      </a:r>
                      <a:endParaRPr lang="en-US" dirty="0"/>
                    </a:p>
                  </a:txBody>
                  <a:tcPr/>
                </a:tc>
                <a:extLst>
                  <a:ext uri="{0D108BD9-81ED-4DB2-BD59-A6C34878D82A}">
                    <a16:rowId xmlns:a16="http://schemas.microsoft.com/office/drawing/2014/main" xmlns="" val="10000"/>
                  </a:ext>
                </a:extLst>
              </a:tr>
              <a:tr h="370840">
                <a:tc>
                  <a:txBody>
                    <a:bodyPr/>
                    <a:lstStyle/>
                    <a:p>
                      <a:r>
                        <a:rPr lang="en-GB" dirty="0">
                          <a:latin typeface="Times New Roman" pitchFamily="18" charset="0"/>
                          <a:cs typeface="Times New Roman" pitchFamily="18" charset="0"/>
                        </a:rPr>
                        <a:t>1</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solidFill>
                            <a:srgbClr val="000000"/>
                          </a:solidFill>
                          <a:latin typeface="Times New Roman" pitchFamily="18" charset="0"/>
                          <a:ea typeface="Calibri"/>
                          <a:cs typeface="Times New Roman" pitchFamily="18" charset="0"/>
                        </a:rPr>
                        <a:t>Review of Java</a:t>
                      </a:r>
                      <a:r>
                        <a:rPr lang="en-US" sz="1800" dirty="0">
                          <a:latin typeface="Times New Roman" pitchFamily="18" charset="0"/>
                          <a:ea typeface="Calibri"/>
                          <a:cs typeface="Times New Roman" pitchFamily="18" charset="0"/>
                        </a:rPr>
                        <a:t> </a:t>
                      </a:r>
                    </a:p>
                  </a:txBody>
                  <a:tcPr marL="0" marR="0" marT="0" marB="0" anchor="ctr"/>
                </a:tc>
                <a:tc>
                  <a:txBody>
                    <a:bodyPr/>
                    <a:lstStyle/>
                    <a:p>
                      <a:r>
                        <a:rPr lang="en-GB" dirty="0"/>
                        <a:t>File</a:t>
                      </a:r>
                      <a:endParaRPr lang="en-US" dirty="0"/>
                    </a:p>
                  </a:txBody>
                  <a:tcPr/>
                </a:tc>
                <a:extLst>
                  <a:ext uri="{0D108BD9-81ED-4DB2-BD59-A6C34878D82A}">
                    <a16:rowId xmlns:a16="http://schemas.microsoft.com/office/drawing/2014/main" xmlns="" val="10001"/>
                  </a:ext>
                </a:extLst>
              </a:tr>
              <a:tr h="370840">
                <a:tc>
                  <a:txBody>
                    <a:bodyPr/>
                    <a:lstStyle/>
                    <a:p>
                      <a:r>
                        <a:rPr lang="en-GB" dirty="0">
                          <a:latin typeface="Times New Roman" pitchFamily="18" charset="0"/>
                          <a:cs typeface="Times New Roman" pitchFamily="18" charset="0"/>
                        </a:rPr>
                        <a:t>2</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ea typeface="Calibri"/>
                          <a:cs typeface="Times New Roman" pitchFamily="18" charset="0"/>
                        </a:rPr>
                        <a:t>Java  IO                                 </a:t>
                      </a:r>
                    </a:p>
                  </a:txBody>
                  <a:tcPr marL="0" marR="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Times New Roman" pitchFamily="18" charset="0"/>
                          <a:ea typeface="Calibri"/>
                          <a:cs typeface="Times New Roman" pitchFamily="18" charset="0"/>
                        </a:rPr>
                        <a:t>Serialization</a:t>
                      </a:r>
                      <a:r>
                        <a:rPr lang="en-US" sz="1800" baseline="0" dirty="0">
                          <a:latin typeface="Times New Roman" pitchFamily="18" charset="0"/>
                          <a:ea typeface="Calibri"/>
                          <a:cs typeface="Times New Roman" pitchFamily="18" charset="0"/>
                        </a:rPr>
                        <a:t> and </a:t>
                      </a:r>
                      <a:r>
                        <a:rPr lang="en-US" sz="1800" baseline="0" dirty="0" err="1">
                          <a:latin typeface="Times New Roman" pitchFamily="18" charset="0"/>
                          <a:ea typeface="Calibri"/>
                          <a:cs typeface="Times New Roman" pitchFamily="18" charset="0"/>
                        </a:rPr>
                        <a:t>Deserialization</a:t>
                      </a:r>
                      <a:endParaRPr lang="en-US" dirty="0"/>
                    </a:p>
                  </a:txBody>
                  <a:tcPr/>
                </a:tc>
                <a:extLst>
                  <a:ext uri="{0D108BD9-81ED-4DB2-BD59-A6C34878D82A}">
                    <a16:rowId xmlns:a16="http://schemas.microsoft.com/office/drawing/2014/main" xmlns="" val="10002"/>
                  </a:ext>
                </a:extLst>
              </a:tr>
              <a:tr h="490855">
                <a:tc>
                  <a:txBody>
                    <a:bodyPr/>
                    <a:lstStyle/>
                    <a:p>
                      <a:r>
                        <a:rPr lang="en-GB" dirty="0">
                          <a:latin typeface="Times New Roman" pitchFamily="18" charset="0"/>
                          <a:cs typeface="Times New Roman" pitchFamily="18" charset="0"/>
                        </a:rPr>
                        <a:t>3</a:t>
                      </a:r>
                      <a:endParaRPr lang="en-US" dirty="0">
                        <a:latin typeface="Times New Roman" pitchFamily="18" charset="0"/>
                        <a:cs typeface="Times New Roman" pitchFamily="18" charset="0"/>
                      </a:endParaRPr>
                    </a:p>
                  </a:txBody>
                  <a:tcPr/>
                </a:tc>
                <a:tc>
                  <a:txBody>
                    <a:bodyPr/>
                    <a:lstStyle/>
                    <a:p>
                      <a:pPr marL="67945" marR="54610">
                        <a:lnSpc>
                          <a:spcPct val="107000"/>
                        </a:lnSpc>
                        <a:spcAft>
                          <a:spcPts val="0"/>
                        </a:spcAft>
                      </a:pPr>
                      <a:r>
                        <a:rPr lang="en-US" sz="1800" dirty="0">
                          <a:latin typeface="Times New Roman" pitchFamily="18" charset="0"/>
                          <a:ea typeface="Calibri"/>
                          <a:cs typeface="Times New Roman" pitchFamily="18" charset="0"/>
                        </a:rPr>
                        <a:t>Advanced concepts of Java </a:t>
                      </a:r>
                    </a:p>
                    <a:p>
                      <a:pPr>
                        <a:lnSpc>
                          <a:spcPct val="107000"/>
                        </a:lnSpc>
                        <a:spcAft>
                          <a:spcPts val="800"/>
                        </a:spcAft>
                      </a:pPr>
                      <a:endParaRPr lang="en-US" sz="1800" dirty="0">
                        <a:latin typeface="Times New Roman" pitchFamily="18" charset="0"/>
                        <a:ea typeface="Calibri"/>
                        <a:cs typeface="Times New Roman" pitchFamily="18" charset="0"/>
                      </a:endParaRPr>
                    </a:p>
                  </a:txBody>
                  <a:tcPr marL="0" marR="0" marT="0" marB="0" anchor="ctr"/>
                </a:tc>
                <a:tc>
                  <a:txBody>
                    <a:bodyPr/>
                    <a:lstStyle/>
                    <a:p>
                      <a:r>
                        <a:rPr lang="en-US" sz="1800" dirty="0">
                          <a:latin typeface="Times New Roman" pitchFamily="18" charset="0"/>
                          <a:ea typeface="Calibri"/>
                          <a:cs typeface="Times New Roman" pitchFamily="18" charset="0"/>
                        </a:rPr>
                        <a:t>Collection Framework</a:t>
                      </a:r>
                      <a:endParaRPr lang="en-US" dirty="0"/>
                    </a:p>
                  </a:txBody>
                  <a:tcPr/>
                </a:tc>
                <a:extLst>
                  <a:ext uri="{0D108BD9-81ED-4DB2-BD59-A6C34878D82A}">
                    <a16:rowId xmlns:a16="http://schemas.microsoft.com/office/drawing/2014/main" xmlns="" val="10003"/>
                  </a:ext>
                </a:extLst>
              </a:tr>
              <a:tr h="370840">
                <a:tc>
                  <a:txBody>
                    <a:bodyPr/>
                    <a:lstStyle/>
                    <a:p>
                      <a:r>
                        <a:rPr lang="en-GB" dirty="0">
                          <a:latin typeface="Times New Roman" pitchFamily="18" charset="0"/>
                          <a:cs typeface="Times New Roman" pitchFamily="18" charset="0"/>
                        </a:rPr>
                        <a:t>4</a:t>
                      </a:r>
                      <a:endParaRPr lang="en-US" dirty="0">
                        <a:latin typeface="Times New Roman" pitchFamily="18" charset="0"/>
                        <a:cs typeface="Times New Roman" pitchFamily="18" charset="0"/>
                      </a:endParaRPr>
                    </a:p>
                  </a:txBody>
                  <a:tcPr/>
                </a:tc>
                <a:tc>
                  <a:txBody>
                    <a:bodyPr/>
                    <a:lstStyle/>
                    <a:p>
                      <a:pPr>
                        <a:lnSpc>
                          <a:spcPct val="107000"/>
                        </a:lnSpc>
                        <a:spcAft>
                          <a:spcPts val="800"/>
                        </a:spcAft>
                      </a:pPr>
                      <a:r>
                        <a:rPr lang="en-US" sz="1800" dirty="0">
                          <a:latin typeface="Times New Roman" pitchFamily="18" charset="0"/>
                          <a:ea typeface="Calibri"/>
                          <a:cs typeface="Times New Roman" pitchFamily="18" charset="0"/>
                        </a:rPr>
                        <a:t> </a:t>
                      </a:r>
                      <a:r>
                        <a:rPr lang="en-US" sz="1800" dirty="0">
                          <a:solidFill>
                            <a:srgbClr val="000000"/>
                          </a:solidFill>
                          <a:latin typeface="Times New Roman" pitchFamily="18" charset="0"/>
                          <a:ea typeface="Calibri"/>
                          <a:cs typeface="Times New Roman" pitchFamily="18" charset="0"/>
                        </a:rPr>
                        <a:t>Java generics</a:t>
                      </a:r>
                      <a:r>
                        <a:rPr lang="en-US" sz="1800" dirty="0">
                          <a:latin typeface="Times New Roman" pitchFamily="18" charset="0"/>
                          <a:ea typeface="Calibri"/>
                          <a:cs typeface="Times New Roman" pitchFamily="18" charset="0"/>
                        </a:rPr>
                        <a:t>                    </a:t>
                      </a:r>
                    </a:p>
                  </a:txBody>
                  <a:tcPr marL="0" marR="0" marT="0" marB="0" anchor="ctr"/>
                </a:tc>
                <a:tc>
                  <a:txBody>
                    <a:bodyPr/>
                    <a:lstStyle/>
                    <a:p>
                      <a:r>
                        <a:rPr lang="en-GB" dirty="0"/>
                        <a:t>Generic </a:t>
                      </a:r>
                      <a:r>
                        <a:rPr lang="en-GB" baseline="0" dirty="0"/>
                        <a:t> Method and Generic  class</a:t>
                      </a:r>
                      <a:endParaRPr lang="en-US" dirty="0"/>
                    </a:p>
                  </a:txBody>
                  <a:tcPr/>
                </a:tc>
                <a:extLst>
                  <a:ext uri="{0D108BD9-81ED-4DB2-BD59-A6C34878D82A}">
                    <a16:rowId xmlns:a16="http://schemas.microsoft.com/office/drawing/2014/main" xmlns="" val="10004"/>
                  </a:ext>
                </a:extLst>
              </a:tr>
              <a:tr h="370840">
                <a:tc>
                  <a:txBody>
                    <a:bodyPr/>
                    <a:lstStyle/>
                    <a:p>
                      <a:r>
                        <a:rPr lang="en-GB" dirty="0">
                          <a:latin typeface="Times New Roman" pitchFamily="18" charset="0"/>
                          <a:cs typeface="Times New Roman" pitchFamily="18" charset="0"/>
                        </a:rPr>
                        <a:t>5</a:t>
                      </a:r>
                      <a:endParaRPr lang="en-US" dirty="0">
                        <a:latin typeface="Times New Roman" pitchFamily="18" charset="0"/>
                        <a:cs typeface="Times New Roman" pitchFamily="18" charset="0"/>
                      </a:endParaRPr>
                    </a:p>
                  </a:txBody>
                  <a:tcPr/>
                </a:tc>
                <a:tc>
                  <a:txBody>
                    <a:bodyPr/>
                    <a:lstStyle/>
                    <a:p>
                      <a:pPr algn="just">
                        <a:lnSpc>
                          <a:spcPct val="107000"/>
                        </a:lnSpc>
                        <a:spcAft>
                          <a:spcPts val="0"/>
                        </a:spcAft>
                      </a:pPr>
                      <a:r>
                        <a:rPr lang="en-US" sz="1800" dirty="0">
                          <a:solidFill>
                            <a:srgbClr val="000000"/>
                          </a:solidFill>
                          <a:latin typeface="Times New Roman" pitchFamily="18" charset="0"/>
                          <a:ea typeface="Calibri"/>
                          <a:cs typeface="Times New Roman" pitchFamily="18" charset="0"/>
                        </a:rPr>
                        <a:t>New Features of Java </a:t>
                      </a:r>
                      <a:endParaRPr lang="en-US" sz="1800" dirty="0">
                        <a:latin typeface="Times New Roman" pitchFamily="18" charset="0"/>
                        <a:ea typeface="Calibri"/>
                        <a:cs typeface="Times New Roman" pitchFamily="18" charset="0"/>
                      </a:endParaRPr>
                    </a:p>
                  </a:txBody>
                  <a:tcPr marL="0" marR="0" marT="0" marB="0"/>
                </a:tc>
                <a:tc>
                  <a:txBody>
                    <a:bodyPr/>
                    <a:lstStyle/>
                    <a:p>
                      <a:r>
                        <a:rPr lang="en-US" sz="1800" dirty="0">
                          <a:solidFill>
                            <a:srgbClr val="000000"/>
                          </a:solidFill>
                          <a:latin typeface="Times New Roman" pitchFamily="18" charset="0"/>
                          <a:ea typeface="Calibri"/>
                          <a:cs typeface="Times New Roman" pitchFamily="18" charset="0"/>
                        </a:rPr>
                        <a:t>Annotation, Lambda Expression </a:t>
                      </a:r>
                      <a:endParaRPr lang="en-US" dirty="0"/>
                    </a:p>
                  </a:txBody>
                  <a:tcPr/>
                </a:tc>
                <a:extLst>
                  <a:ext uri="{0D108BD9-81ED-4DB2-BD59-A6C34878D82A}">
                    <a16:rowId xmlns:a16="http://schemas.microsoft.com/office/drawing/2014/main" xmlns="" val="10005"/>
                  </a:ext>
                </a:extLst>
              </a:tr>
              <a:tr h="370840">
                <a:tc>
                  <a:txBody>
                    <a:bodyPr/>
                    <a:lstStyle/>
                    <a:p>
                      <a:r>
                        <a:rPr lang="en-GB" dirty="0">
                          <a:latin typeface="Times New Roman" pitchFamily="18" charset="0"/>
                          <a:cs typeface="Times New Roman" pitchFamily="18" charset="0"/>
                        </a:rPr>
                        <a:t>6</a:t>
                      </a:r>
                      <a:endParaRPr lang="en-US" dirty="0">
                        <a:latin typeface="Times New Roman" pitchFamily="18" charset="0"/>
                        <a:cs typeface="Times New Roman" pitchFamily="18" charset="0"/>
                      </a:endParaRPr>
                    </a:p>
                  </a:txBody>
                  <a:tcPr/>
                </a:tc>
                <a:tc>
                  <a:txBody>
                    <a:bodyPr/>
                    <a:lstStyle/>
                    <a:p>
                      <a:pPr algn="just">
                        <a:lnSpc>
                          <a:spcPct val="107000"/>
                        </a:lnSpc>
                        <a:spcAft>
                          <a:spcPts val="0"/>
                        </a:spcAft>
                      </a:pPr>
                      <a:r>
                        <a:rPr lang="en-US" sz="1800" dirty="0">
                          <a:latin typeface="Times New Roman" pitchFamily="18" charset="0"/>
                          <a:ea typeface="Calibri"/>
                          <a:cs typeface="Times New Roman" pitchFamily="18" charset="0"/>
                        </a:rPr>
                        <a:t>JDBC</a:t>
                      </a:r>
                    </a:p>
                  </a:txBody>
                  <a:tcPr marL="0" marR="0" marT="0" marB="0"/>
                </a:tc>
                <a:tc>
                  <a:txBody>
                    <a:bodyPr/>
                    <a:lstStyle/>
                    <a:p>
                      <a:r>
                        <a:rPr lang="en-GB" dirty="0"/>
                        <a:t>Drivers</a:t>
                      </a:r>
                      <a:endParaRPr lang="en-US" dirty="0"/>
                    </a:p>
                  </a:txBody>
                  <a:tcPr/>
                </a:tc>
                <a:extLst>
                  <a:ext uri="{0D108BD9-81ED-4DB2-BD59-A6C34878D82A}">
                    <a16:rowId xmlns:a16="http://schemas.microsoft.com/office/drawing/2014/main" xmlns="" val="10006"/>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a:t>
            </a:fld>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VectorExample1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//Create an empty vector with initial capacity 4  </a:t>
            </a:r>
          </a:p>
          <a:p>
            <a:pPr>
              <a:spcBef>
                <a:spcPts val="0"/>
              </a:spcBef>
              <a:buNone/>
            </a:pPr>
            <a:r>
              <a:rPr lang="en-US" sz="2000" dirty="0"/>
              <a:t>          Vector&lt;String&gt; </a:t>
            </a:r>
            <a:r>
              <a:rPr lang="en-US" sz="2000" dirty="0" err="1"/>
              <a:t>vec</a:t>
            </a:r>
            <a:r>
              <a:rPr lang="en-US" sz="2000" dirty="0"/>
              <a:t> = </a:t>
            </a:r>
            <a:r>
              <a:rPr lang="en-US" sz="2000" b="1" dirty="0"/>
              <a:t>new</a:t>
            </a:r>
            <a:r>
              <a:rPr lang="en-US" sz="2000" dirty="0"/>
              <a:t> Vector&lt;String&gt;(4);  </a:t>
            </a:r>
          </a:p>
          <a:p>
            <a:pPr>
              <a:spcBef>
                <a:spcPts val="0"/>
              </a:spcBef>
              <a:buNone/>
            </a:pPr>
            <a:r>
              <a:rPr lang="en-US" sz="2000" dirty="0"/>
              <a:t>          //Adding elements to a vector  </a:t>
            </a:r>
          </a:p>
          <a:p>
            <a:pPr>
              <a:spcBef>
                <a:spcPts val="0"/>
              </a:spcBef>
              <a:buNone/>
            </a:pPr>
            <a:r>
              <a:rPr lang="en-US" sz="2000" dirty="0"/>
              <a:t>          </a:t>
            </a:r>
            <a:r>
              <a:rPr lang="en-US" sz="2000" dirty="0" err="1"/>
              <a:t>vec.add</a:t>
            </a:r>
            <a:r>
              <a:rPr lang="en-US" sz="2000" dirty="0"/>
              <a:t>("Tiger");  </a:t>
            </a:r>
          </a:p>
          <a:p>
            <a:pPr>
              <a:spcBef>
                <a:spcPts val="0"/>
              </a:spcBef>
              <a:buNone/>
            </a:pPr>
            <a:r>
              <a:rPr lang="en-US" sz="2000" dirty="0"/>
              <a:t>          </a:t>
            </a:r>
            <a:r>
              <a:rPr lang="en-US" sz="2000" dirty="0" err="1"/>
              <a:t>vec.add</a:t>
            </a:r>
            <a:r>
              <a:rPr lang="en-US" sz="2000" dirty="0"/>
              <a:t>("Lion");  </a:t>
            </a:r>
          </a:p>
          <a:p>
            <a:pPr>
              <a:spcBef>
                <a:spcPts val="0"/>
              </a:spcBef>
              <a:buNone/>
            </a:pPr>
            <a:r>
              <a:rPr lang="en-US" sz="2000" dirty="0"/>
              <a:t>          </a:t>
            </a:r>
            <a:r>
              <a:rPr lang="en-US" sz="2000" dirty="0" err="1"/>
              <a:t>vec.add</a:t>
            </a:r>
            <a:r>
              <a:rPr lang="en-US" sz="2000" dirty="0"/>
              <a:t>("Dog");  </a:t>
            </a:r>
          </a:p>
          <a:p>
            <a:pPr>
              <a:spcBef>
                <a:spcPts val="0"/>
              </a:spcBef>
              <a:buNone/>
            </a:pPr>
            <a:r>
              <a:rPr lang="en-US" sz="2000" dirty="0"/>
              <a:t>          </a:t>
            </a:r>
            <a:r>
              <a:rPr lang="en-US" sz="2000" dirty="0" err="1"/>
              <a:t>vec.add</a:t>
            </a:r>
            <a:r>
              <a:rPr lang="en-US" sz="2000" dirty="0"/>
              <a:t>("Elephant");  </a:t>
            </a:r>
          </a:p>
          <a:p>
            <a:pPr>
              <a:spcBef>
                <a:spcPts val="0"/>
              </a:spcBef>
              <a:buNone/>
            </a:pPr>
            <a:r>
              <a:rPr lang="en-US" sz="2000" dirty="0"/>
              <a:t>          //Check size and capacity  </a:t>
            </a:r>
          </a:p>
          <a:p>
            <a:pPr>
              <a:spcBef>
                <a:spcPts val="0"/>
              </a:spcBef>
              <a:buNone/>
            </a:pPr>
            <a:r>
              <a:rPr lang="en-US" sz="2000" dirty="0"/>
              <a:t>          </a:t>
            </a:r>
            <a:r>
              <a:rPr lang="en-US" sz="2000" dirty="0" err="1"/>
              <a:t>System.out.println</a:t>
            </a:r>
            <a:r>
              <a:rPr lang="en-US" sz="2000" dirty="0"/>
              <a:t>("Size is: "+</a:t>
            </a:r>
            <a:r>
              <a:rPr lang="en-US" sz="2000" dirty="0" err="1"/>
              <a:t>vec.size</a:t>
            </a:r>
            <a:r>
              <a:rPr lang="en-US" sz="2000" dirty="0"/>
              <a:t>());  </a:t>
            </a:r>
          </a:p>
          <a:p>
            <a:pPr>
              <a:spcBef>
                <a:spcPts val="0"/>
              </a:spcBef>
              <a:buNone/>
            </a:pPr>
            <a:r>
              <a:rPr lang="en-US" sz="2000" dirty="0"/>
              <a:t>          </a:t>
            </a:r>
            <a:r>
              <a:rPr lang="en-US" sz="2000" dirty="0" err="1"/>
              <a:t>System.out.println</a:t>
            </a:r>
            <a:r>
              <a:rPr lang="en-US" sz="2000" dirty="0"/>
              <a:t>("Default capacity is: "+</a:t>
            </a:r>
            <a:r>
              <a:rPr lang="en-US" sz="2000" dirty="0" err="1"/>
              <a:t>vec.capacity</a:t>
            </a:r>
            <a:r>
              <a:rPr lang="en-US" sz="2000" dirty="0"/>
              <a:t>());  </a:t>
            </a:r>
          </a:p>
          <a:p>
            <a:pPr>
              <a:spcBef>
                <a:spcPts val="0"/>
              </a:spcBef>
              <a:buNone/>
            </a:pPr>
            <a:r>
              <a:rPr lang="en-US" sz="2000" dirty="0"/>
              <a:t>          //Display Vector elements  </a:t>
            </a:r>
          </a:p>
          <a:p>
            <a:pPr>
              <a:spcBef>
                <a:spcPts val="0"/>
              </a:spcBef>
              <a:buNone/>
            </a:pPr>
            <a:r>
              <a:rPr lang="en-US" sz="2000" dirty="0"/>
              <a:t>          </a:t>
            </a:r>
            <a:r>
              <a:rPr lang="en-US" sz="2000" dirty="0" err="1"/>
              <a:t>System.out.println</a:t>
            </a:r>
            <a:r>
              <a:rPr lang="en-US" sz="2000" dirty="0"/>
              <a:t>("Vector element is: "+</a:t>
            </a:r>
            <a:r>
              <a:rPr lang="en-US" sz="2000" dirty="0" err="1"/>
              <a:t>vec</a:t>
            </a:r>
            <a:r>
              <a:rPr lang="en-US" sz="2000" dirty="0"/>
              <a:t>);  </a:t>
            </a:r>
          </a:p>
          <a:p>
            <a:pPr>
              <a:spcBef>
                <a:spcPts val="0"/>
              </a:spcBef>
              <a:buNone/>
            </a:pPr>
            <a:r>
              <a:rPr lang="en-US" sz="2000" dirty="0"/>
              <a:t>          </a:t>
            </a:r>
            <a:r>
              <a:rPr lang="en-US" sz="2000" dirty="0" err="1"/>
              <a:t>vec.addElement</a:t>
            </a:r>
            <a:r>
              <a:rPr lang="en-US" sz="2000" dirty="0"/>
              <a:t>("Rat");  </a:t>
            </a:r>
          </a:p>
          <a:p>
            <a:pPr>
              <a:spcBef>
                <a:spcPts val="0"/>
              </a:spcBef>
              <a:buNone/>
            </a:pPr>
            <a:r>
              <a:rPr lang="en-US" sz="2000" dirty="0"/>
              <a:t>          </a:t>
            </a:r>
            <a:r>
              <a:rPr lang="en-US" sz="2000" dirty="0" err="1"/>
              <a:t>vec.addElement</a:t>
            </a:r>
            <a:r>
              <a:rPr lang="en-US" sz="2000" dirty="0"/>
              <a:t>("Cat");  </a:t>
            </a:r>
          </a:p>
          <a:p>
            <a:pPr>
              <a:spcBef>
                <a:spcPts val="0"/>
              </a:spcBef>
              <a:buNone/>
            </a:pPr>
            <a:r>
              <a:rPr lang="en-US" sz="2000" dirty="0"/>
              <a:t>          </a:t>
            </a:r>
            <a:r>
              <a:rPr lang="en-US" sz="2000" dirty="0" err="1"/>
              <a:t>vec.addElement</a:t>
            </a:r>
            <a:r>
              <a:rPr lang="en-US" sz="2000" dirty="0"/>
              <a:t>("Deer");  </a:t>
            </a:r>
          </a:p>
          <a:p>
            <a:pPr>
              <a:spcBef>
                <a:spcPts val="0"/>
              </a:spcBef>
              <a:buNone/>
            </a:pPr>
            <a:r>
              <a:rPr lang="en-US" sz="2000" dirty="0"/>
              <a:t>          //Again check size and capacity after two insertions  </a:t>
            </a:r>
          </a:p>
          <a:p>
            <a:pPr>
              <a:spcBef>
                <a:spcPts val="0"/>
              </a:spcBef>
              <a:buNone/>
            </a:pPr>
            <a:r>
              <a:rPr lang="en-US" sz="2000" dirty="0"/>
              <a:t>          </a:t>
            </a:r>
            <a:r>
              <a:rPr lang="en-US" sz="2000" dirty="0" err="1"/>
              <a:t>System.out.println</a:t>
            </a:r>
            <a:r>
              <a:rPr lang="en-US" sz="2000" dirty="0"/>
              <a:t>("Size after addition: "+</a:t>
            </a:r>
            <a:r>
              <a:rPr lang="en-US" sz="2000" dirty="0" err="1"/>
              <a:t>vec.size</a:t>
            </a:r>
            <a:r>
              <a:rPr lang="en-US" sz="2000" dirty="0"/>
              <a:t>());  </a:t>
            </a:r>
          </a:p>
          <a:p>
            <a:pPr>
              <a:spcBef>
                <a:spcPts val="0"/>
              </a:spcBef>
              <a:buNone/>
            </a:pPr>
            <a:r>
              <a:rPr lang="en-US" sz="2000" dirty="0"/>
              <a:t>          </a:t>
            </a:r>
            <a:r>
              <a:rPr lang="en-US" sz="2000" dirty="0" err="1"/>
              <a:t>System.out.println</a:t>
            </a:r>
            <a:r>
              <a:rPr lang="en-US" sz="2000" dirty="0"/>
              <a:t>("Capacity after addition is: "+</a:t>
            </a:r>
            <a:r>
              <a:rPr lang="en-US" sz="2000" dirty="0" err="1"/>
              <a:t>vec.capacity</a:t>
            </a:r>
            <a:r>
              <a:rPr lang="en-US" sz="2000" dirty="0"/>
              <a:t>());  </a:t>
            </a:r>
          </a:p>
          <a:p>
            <a:pPr>
              <a:spcBef>
                <a:spcPts val="0"/>
              </a:spcBef>
              <a:buNone/>
            </a:pPr>
            <a:r>
              <a:rPr lang="en-US" sz="2000" dirty="0"/>
              <a:t>          //Display Vector elements again  </a:t>
            </a:r>
          </a:p>
          <a:p>
            <a:pPr>
              <a:spcBef>
                <a:spcPts val="0"/>
              </a:spcBef>
              <a:buNone/>
            </a:pPr>
            <a:r>
              <a:rPr lang="en-US" sz="2000" dirty="0"/>
              <a:t>          </a:t>
            </a:r>
            <a:r>
              <a:rPr lang="en-US" sz="2000" dirty="0" err="1"/>
              <a:t>System.out.println</a:t>
            </a:r>
            <a:r>
              <a:rPr lang="en-US" sz="2000" dirty="0"/>
              <a:t>("Elements are: "+</a:t>
            </a:r>
            <a:r>
              <a:rPr lang="en-US" sz="2000" dirty="0" err="1"/>
              <a:t>vec</a:t>
            </a:r>
            <a:r>
              <a:rPr lang="en-US" sz="2000" dirty="0"/>
              <a:t>);  </a:t>
            </a:r>
          </a:p>
          <a:p>
            <a:pPr>
              <a:spcBef>
                <a:spcPts val="0"/>
              </a:spcBef>
              <a:buNone/>
            </a:pPr>
            <a:r>
              <a:rPr lang="en-US" sz="2000" dirty="0"/>
              <a:t>          //Checking if Tiger is present or not in this vector         </a:t>
            </a:r>
          </a:p>
          <a:p>
            <a:pPr>
              <a:spcBef>
                <a:spcPts val="0"/>
              </a:spcBef>
              <a:buNone/>
            </a:pPr>
            <a:r>
              <a:rPr lang="en-US" sz="2000" dirty="0"/>
              <a:t>            </a:t>
            </a:r>
            <a:r>
              <a:rPr lang="en-US" sz="2000" b="1" dirty="0"/>
              <a:t>if</a:t>
            </a:r>
            <a:r>
              <a:rPr lang="en-US" sz="2000" dirty="0"/>
              <a:t>(</a:t>
            </a:r>
            <a:r>
              <a:rPr lang="en-US" sz="2000" dirty="0" err="1"/>
              <a:t>vec.contains</a:t>
            </a:r>
            <a:r>
              <a:rPr lang="en-US" sz="2000" dirty="0"/>
              <a:t>("Tiger"))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("Tiger is present at the index " +</a:t>
            </a:r>
            <a:r>
              <a:rPr lang="en-US" sz="2000" dirty="0" err="1"/>
              <a:t>vec.indexOf</a:t>
            </a:r>
            <a:r>
              <a:rPr lang="en-US" sz="2000" dirty="0"/>
              <a:t>("Tiger"));  </a:t>
            </a:r>
          </a:p>
          <a:p>
            <a:pPr>
              <a:spcBef>
                <a:spcPts val="0"/>
              </a:spcBef>
              <a:buNone/>
            </a:pPr>
            <a:r>
              <a:rPr lang="en-US" sz="2000" dirty="0"/>
              <a:t>            }  </a:t>
            </a:r>
          </a:p>
          <a:p>
            <a:pPr>
              <a:spcBef>
                <a:spcPts val="0"/>
              </a:spcBef>
              <a:buNone/>
            </a:pPr>
            <a:r>
              <a:rPr lang="en-US" sz="2000" dirty="0"/>
              <a:t>            </a:t>
            </a:r>
            <a:r>
              <a:rPr lang="en-US" sz="2000" b="1" dirty="0"/>
              <a:t>else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("Tiger is not present in the list.");  </a:t>
            </a:r>
          </a:p>
          <a:p>
            <a:pPr>
              <a:spcBef>
                <a:spcPts val="0"/>
              </a:spcBef>
              <a:buNone/>
            </a:pPr>
            <a:r>
              <a:rPr lang="en-US" sz="2000" dirty="0"/>
              <a:t>            }  </a:t>
            </a:r>
          </a:p>
          <a:p>
            <a:pPr>
              <a:spcBef>
                <a:spcPts val="0"/>
              </a:spcBef>
              <a:buNone/>
            </a:pPr>
            <a:r>
              <a:rPr lang="en-US" sz="2000" dirty="0"/>
              <a:t>            //Get the first element  </a:t>
            </a:r>
          </a:p>
          <a:p>
            <a:pPr>
              <a:spcBef>
                <a:spcPts val="0"/>
              </a:spcBef>
              <a:buNone/>
            </a:pPr>
            <a:r>
              <a:rPr lang="en-US" sz="2000" dirty="0"/>
              <a:t>          </a:t>
            </a:r>
            <a:r>
              <a:rPr lang="en-US" sz="2000" dirty="0" err="1"/>
              <a:t>System.out.println</a:t>
            </a:r>
            <a:r>
              <a:rPr lang="en-US" sz="2000" dirty="0"/>
              <a:t>("The first animal of the vector is = "+</a:t>
            </a:r>
            <a:r>
              <a:rPr lang="en-US" sz="2000" dirty="0" err="1"/>
              <a:t>vec.firstElement</a:t>
            </a:r>
            <a:r>
              <a:rPr lang="en-US" sz="2000" dirty="0"/>
              <a:t>());   </a:t>
            </a:r>
          </a:p>
          <a:p>
            <a:pPr>
              <a:spcBef>
                <a:spcPts val="0"/>
              </a:spcBef>
              <a:buNone/>
            </a:pPr>
            <a:r>
              <a:rPr lang="en-US" sz="2000" dirty="0"/>
              <a:t>          //Get the last element  </a:t>
            </a:r>
          </a:p>
          <a:p>
            <a:pPr>
              <a:spcBef>
                <a:spcPts val="0"/>
              </a:spcBef>
              <a:buNone/>
            </a:pPr>
            <a:r>
              <a:rPr lang="en-US" sz="2000" dirty="0"/>
              <a:t>          </a:t>
            </a:r>
            <a:r>
              <a:rPr lang="en-US" sz="2000" dirty="0" err="1"/>
              <a:t>System.out.println</a:t>
            </a:r>
            <a:r>
              <a:rPr lang="en-US" sz="2000" dirty="0"/>
              <a:t>("The last animal of the vector is = "+</a:t>
            </a:r>
            <a:r>
              <a:rPr lang="en-US" sz="2000" dirty="0" err="1"/>
              <a:t>vec.lastElement</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40</a:t>
            </a:fld>
            <a:endParaRPr lang="en-US" altLang="en-US"/>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06421"/>
          </a:xfrm>
        </p:spPr>
        <p:txBody>
          <a:bodyPr/>
          <a:lstStyle/>
          <a:p>
            <a:r>
              <a:rPr lang="en-GB" dirty="0"/>
              <a:t>Difference between </a:t>
            </a:r>
            <a:r>
              <a:rPr lang="en-GB" dirty="0" err="1"/>
              <a:t>ArrayList</a:t>
            </a:r>
            <a:r>
              <a:rPr lang="en-GB" dirty="0"/>
              <a:t> and Vector</a:t>
            </a:r>
            <a:br>
              <a:rPr lang="en-GB" dirty="0"/>
            </a:br>
            <a:endParaRPr lang="en-US" dirty="0"/>
          </a:p>
        </p:txBody>
      </p:sp>
      <p:graphicFrame>
        <p:nvGraphicFramePr>
          <p:cNvPr id="5" name="Content Placeholder 4"/>
          <p:cNvGraphicFramePr>
            <a:graphicFrameLocks noGrp="1"/>
          </p:cNvGraphicFramePr>
          <p:nvPr>
            <p:ph idx="1"/>
          </p:nvPr>
        </p:nvGraphicFramePr>
        <p:xfrm>
          <a:off x="952464" y="1000107"/>
          <a:ext cx="10401336" cy="5382278"/>
        </p:xfrm>
        <a:graphic>
          <a:graphicData uri="http://schemas.openxmlformats.org/drawingml/2006/table">
            <a:tbl>
              <a:tblPr firstRow="1" bandRow="1">
                <a:tableStyleId>{5C22544A-7EE6-4342-B048-85BDC9FD1C3A}</a:tableStyleId>
              </a:tblPr>
              <a:tblGrid>
                <a:gridCol w="5200668">
                  <a:extLst>
                    <a:ext uri="{9D8B030D-6E8A-4147-A177-3AD203B41FA5}">
                      <a16:colId xmlns:a16="http://schemas.microsoft.com/office/drawing/2014/main" xmlns="" val="20000"/>
                    </a:ext>
                  </a:extLst>
                </a:gridCol>
                <a:gridCol w="5200668">
                  <a:extLst>
                    <a:ext uri="{9D8B030D-6E8A-4147-A177-3AD203B41FA5}">
                      <a16:colId xmlns:a16="http://schemas.microsoft.com/office/drawing/2014/main" xmlns="" val="20001"/>
                    </a:ext>
                  </a:extLst>
                </a:gridCol>
              </a:tblGrid>
              <a:tr h="594031">
                <a:tc>
                  <a:txBody>
                    <a:bodyPr/>
                    <a:lstStyle/>
                    <a:p>
                      <a:pPr algn="l" fontAlgn="t"/>
                      <a:r>
                        <a:rPr lang="en-US" dirty="0" err="1">
                          <a:solidFill>
                            <a:srgbClr val="000000"/>
                          </a:solidFill>
                          <a:latin typeface="times new roman"/>
                        </a:rPr>
                        <a:t>ArrayList</a:t>
                      </a:r>
                      <a:endParaRPr lang="en-US" dirty="0">
                        <a:solidFill>
                          <a:srgbClr val="000000"/>
                        </a:solidFill>
                        <a:latin typeface="times new roman"/>
                      </a:endParaRPr>
                    </a:p>
                  </a:txBody>
                  <a:tcPr marL="114300" marR="114300" marT="114300" marB="114300"/>
                </a:tc>
                <a:tc>
                  <a:txBody>
                    <a:bodyPr/>
                    <a:lstStyle/>
                    <a:p>
                      <a:pPr algn="l" fontAlgn="t"/>
                      <a:r>
                        <a:rPr lang="en-US">
                          <a:solidFill>
                            <a:srgbClr val="000000"/>
                          </a:solidFill>
                          <a:latin typeface="times new roman"/>
                        </a:rPr>
                        <a:t>Vector</a:t>
                      </a:r>
                    </a:p>
                  </a:txBody>
                  <a:tcPr marL="114300" marR="114300" marT="114300" marB="114300"/>
                </a:tc>
                <a:extLst>
                  <a:ext uri="{0D108BD9-81ED-4DB2-BD59-A6C34878D82A}">
                    <a16:rowId xmlns:a16="http://schemas.microsoft.com/office/drawing/2014/main" xmlns="" val="10000"/>
                  </a:ext>
                </a:extLst>
              </a:tr>
              <a:tr h="504026">
                <a:tc>
                  <a:txBody>
                    <a:bodyPr/>
                    <a:lstStyle/>
                    <a:p>
                      <a:pPr algn="just" fontAlgn="t"/>
                      <a:r>
                        <a:rPr lang="en-GB">
                          <a:solidFill>
                            <a:srgbClr val="333333"/>
                          </a:solidFill>
                          <a:latin typeface="inter-regular"/>
                        </a:rPr>
                        <a:t>1) ArrayList is </a:t>
                      </a:r>
                      <a:r>
                        <a:rPr lang="en-GB" b="1">
                          <a:solidFill>
                            <a:srgbClr val="333333"/>
                          </a:solidFill>
                          <a:latin typeface="inter-bold"/>
                        </a:rPr>
                        <a:t>not synchronized</a:t>
                      </a:r>
                      <a:r>
                        <a:rPr lang="en-GB">
                          <a:solidFill>
                            <a:srgbClr val="333333"/>
                          </a:solidFill>
                          <a:latin typeface="inter-regular"/>
                        </a:rPr>
                        <a:t>.</a:t>
                      </a:r>
                    </a:p>
                  </a:txBody>
                  <a:tcPr marL="76200" marR="76200" marT="76200" marB="76200"/>
                </a:tc>
                <a:tc>
                  <a:txBody>
                    <a:bodyPr/>
                    <a:lstStyle/>
                    <a:p>
                      <a:pPr algn="just" fontAlgn="t"/>
                      <a:r>
                        <a:rPr lang="en-US">
                          <a:solidFill>
                            <a:srgbClr val="333333"/>
                          </a:solidFill>
                          <a:latin typeface="inter-regular"/>
                        </a:rPr>
                        <a:t>Vector is </a:t>
                      </a:r>
                      <a:r>
                        <a:rPr lang="en-US" b="1">
                          <a:solidFill>
                            <a:srgbClr val="333333"/>
                          </a:solidFill>
                          <a:latin typeface="inter-bold"/>
                        </a:rPr>
                        <a:t>synchronized</a:t>
                      </a:r>
                      <a:r>
                        <a:rPr lang="en-US">
                          <a:solidFill>
                            <a:srgbClr val="333333"/>
                          </a:solidFill>
                          <a:latin typeface="inter-regular"/>
                        </a:rPr>
                        <a:t>.</a:t>
                      </a:r>
                    </a:p>
                  </a:txBody>
                  <a:tcPr marL="76200" marR="76200" marT="76200" marB="76200"/>
                </a:tc>
                <a:extLst>
                  <a:ext uri="{0D108BD9-81ED-4DB2-BD59-A6C34878D82A}">
                    <a16:rowId xmlns:a16="http://schemas.microsoft.com/office/drawing/2014/main" xmlns="" val="10001"/>
                  </a:ext>
                </a:extLst>
              </a:tr>
              <a:tr h="1152059">
                <a:tc>
                  <a:txBody>
                    <a:bodyPr/>
                    <a:lstStyle/>
                    <a:p>
                      <a:pPr algn="just" fontAlgn="t"/>
                      <a:r>
                        <a:rPr lang="en-GB">
                          <a:solidFill>
                            <a:srgbClr val="333333"/>
                          </a:solidFill>
                          <a:latin typeface="inter-regular"/>
                        </a:rPr>
                        <a:t>2) ArrayList </a:t>
                      </a:r>
                      <a:r>
                        <a:rPr lang="en-GB" b="1">
                          <a:solidFill>
                            <a:srgbClr val="333333"/>
                          </a:solidFill>
                          <a:latin typeface="inter-bold"/>
                        </a:rPr>
                        <a:t>increments 50%</a:t>
                      </a:r>
                      <a:r>
                        <a:rPr lang="en-GB">
                          <a:solidFill>
                            <a:srgbClr val="333333"/>
                          </a:solidFill>
                          <a:latin typeface="inter-regular"/>
                        </a:rPr>
                        <a:t> of current array size if the number of elements exceeds from its capacity.</a:t>
                      </a:r>
                    </a:p>
                  </a:txBody>
                  <a:tcPr marL="76200" marR="76200" marT="76200" marB="76200"/>
                </a:tc>
                <a:tc>
                  <a:txBody>
                    <a:bodyPr/>
                    <a:lstStyle/>
                    <a:p>
                      <a:pPr algn="just" fontAlgn="t"/>
                      <a:r>
                        <a:rPr lang="en-GB">
                          <a:solidFill>
                            <a:srgbClr val="333333"/>
                          </a:solidFill>
                          <a:latin typeface="inter-regular"/>
                        </a:rPr>
                        <a:t>Vector </a:t>
                      </a:r>
                      <a:r>
                        <a:rPr lang="en-GB" b="1">
                          <a:solidFill>
                            <a:srgbClr val="333333"/>
                          </a:solidFill>
                          <a:latin typeface="inter-bold"/>
                        </a:rPr>
                        <a:t>increments 100%</a:t>
                      </a:r>
                      <a:r>
                        <a:rPr lang="en-GB">
                          <a:solidFill>
                            <a:srgbClr val="333333"/>
                          </a:solidFill>
                          <a:latin typeface="inter-regular"/>
                        </a:rPr>
                        <a:t> means doubles the array size if the total number of elements exceeds than its capacity.</a:t>
                      </a:r>
                    </a:p>
                  </a:txBody>
                  <a:tcPr marL="76200" marR="76200" marT="76200" marB="76200"/>
                </a:tc>
                <a:extLst>
                  <a:ext uri="{0D108BD9-81ED-4DB2-BD59-A6C34878D82A}">
                    <a16:rowId xmlns:a16="http://schemas.microsoft.com/office/drawing/2014/main" xmlns="" val="10002"/>
                  </a:ext>
                </a:extLst>
              </a:tr>
              <a:tr h="828043">
                <a:tc>
                  <a:txBody>
                    <a:bodyPr/>
                    <a:lstStyle/>
                    <a:p>
                      <a:pPr algn="just" fontAlgn="t"/>
                      <a:r>
                        <a:rPr lang="en-GB">
                          <a:solidFill>
                            <a:srgbClr val="333333"/>
                          </a:solidFill>
                          <a:latin typeface="inter-regular"/>
                        </a:rPr>
                        <a:t>3) ArrayList is </a:t>
                      </a:r>
                      <a:r>
                        <a:rPr lang="en-GB" b="1">
                          <a:solidFill>
                            <a:srgbClr val="333333"/>
                          </a:solidFill>
                          <a:latin typeface="inter-bold"/>
                        </a:rPr>
                        <a:t>not a legacy</a:t>
                      </a:r>
                      <a:r>
                        <a:rPr lang="en-GB">
                          <a:solidFill>
                            <a:srgbClr val="333333"/>
                          </a:solidFill>
                          <a:latin typeface="inter-regular"/>
                        </a:rPr>
                        <a:t> class. It is introduced in JDK 1.2.</a:t>
                      </a:r>
                    </a:p>
                  </a:txBody>
                  <a:tcPr marL="76200" marR="76200" marT="76200" marB="76200"/>
                </a:tc>
                <a:tc>
                  <a:txBody>
                    <a:bodyPr/>
                    <a:lstStyle/>
                    <a:p>
                      <a:pPr algn="just" fontAlgn="t"/>
                      <a:r>
                        <a:rPr lang="en-GB">
                          <a:solidFill>
                            <a:srgbClr val="333333"/>
                          </a:solidFill>
                          <a:latin typeface="inter-regular"/>
                        </a:rPr>
                        <a:t>Vector is a </a:t>
                      </a:r>
                      <a:r>
                        <a:rPr lang="en-GB" b="1">
                          <a:solidFill>
                            <a:srgbClr val="333333"/>
                          </a:solidFill>
                          <a:latin typeface="inter-bold"/>
                        </a:rPr>
                        <a:t>legacy</a:t>
                      </a:r>
                      <a:r>
                        <a:rPr lang="en-GB">
                          <a:solidFill>
                            <a:srgbClr val="333333"/>
                          </a:solidFill>
                          <a:latin typeface="inter-regular"/>
                        </a:rPr>
                        <a:t> class.</a:t>
                      </a:r>
                    </a:p>
                  </a:txBody>
                  <a:tcPr marL="76200" marR="76200" marT="76200" marB="76200"/>
                </a:tc>
                <a:extLst>
                  <a:ext uri="{0D108BD9-81ED-4DB2-BD59-A6C34878D82A}">
                    <a16:rowId xmlns:a16="http://schemas.microsoft.com/office/drawing/2014/main" xmlns="" val="10003"/>
                  </a:ext>
                </a:extLst>
              </a:tr>
              <a:tr h="1476076">
                <a:tc>
                  <a:txBody>
                    <a:bodyPr/>
                    <a:lstStyle/>
                    <a:p>
                      <a:pPr algn="just" fontAlgn="t"/>
                      <a:r>
                        <a:rPr lang="en-GB">
                          <a:solidFill>
                            <a:srgbClr val="333333"/>
                          </a:solidFill>
                          <a:latin typeface="inter-regular"/>
                        </a:rPr>
                        <a:t>4) ArrayList is </a:t>
                      </a:r>
                      <a:r>
                        <a:rPr lang="en-GB" b="1">
                          <a:solidFill>
                            <a:srgbClr val="333333"/>
                          </a:solidFill>
                          <a:latin typeface="inter-bold"/>
                        </a:rPr>
                        <a:t>fast</a:t>
                      </a:r>
                      <a:r>
                        <a:rPr lang="en-GB">
                          <a:solidFill>
                            <a:srgbClr val="333333"/>
                          </a:solidFill>
                          <a:latin typeface="inter-regular"/>
                        </a:rPr>
                        <a:t> because it is non-synchronized.</a:t>
                      </a:r>
                    </a:p>
                  </a:txBody>
                  <a:tcPr marL="76200" marR="76200" marT="76200" marB="76200"/>
                </a:tc>
                <a:tc>
                  <a:txBody>
                    <a:bodyPr/>
                    <a:lstStyle/>
                    <a:p>
                      <a:pPr algn="just" fontAlgn="t"/>
                      <a:r>
                        <a:rPr lang="en-GB">
                          <a:solidFill>
                            <a:srgbClr val="333333"/>
                          </a:solidFill>
                          <a:latin typeface="inter-regular"/>
                        </a:rPr>
                        <a:t>Vector is </a:t>
                      </a:r>
                      <a:r>
                        <a:rPr lang="en-GB" b="1">
                          <a:solidFill>
                            <a:srgbClr val="333333"/>
                          </a:solidFill>
                          <a:latin typeface="inter-bold"/>
                        </a:rPr>
                        <a:t>slow</a:t>
                      </a:r>
                      <a:r>
                        <a:rPr lang="en-GB">
                          <a:solidFill>
                            <a:srgbClr val="333333"/>
                          </a:solidFill>
                          <a:latin typeface="inter-regular"/>
                        </a:rPr>
                        <a:t> because it is synchronized, i.e., in a multithreading environment, it holds the other threads in runnable or non-runnable state until current thread releases the lock of the object.</a:t>
                      </a:r>
                    </a:p>
                  </a:txBody>
                  <a:tcPr marL="76200" marR="76200" marT="76200" marB="76200"/>
                </a:tc>
                <a:extLst>
                  <a:ext uri="{0D108BD9-81ED-4DB2-BD59-A6C34878D82A}">
                    <a16:rowId xmlns:a16="http://schemas.microsoft.com/office/drawing/2014/main" xmlns="" val="10004"/>
                  </a:ext>
                </a:extLst>
              </a:tr>
              <a:tr h="828043">
                <a:tc>
                  <a:txBody>
                    <a:bodyPr/>
                    <a:lstStyle/>
                    <a:p>
                      <a:pPr algn="just" fontAlgn="t"/>
                      <a:r>
                        <a:rPr lang="en-GB">
                          <a:solidFill>
                            <a:srgbClr val="333333"/>
                          </a:solidFill>
                          <a:latin typeface="inter-regular"/>
                        </a:rPr>
                        <a:t>5) ArrayList uses the </a:t>
                      </a:r>
                      <a:r>
                        <a:rPr lang="en-GB" b="1">
                          <a:solidFill>
                            <a:srgbClr val="333333"/>
                          </a:solidFill>
                          <a:latin typeface="inter-bold"/>
                        </a:rPr>
                        <a:t>Iterator</a:t>
                      </a:r>
                      <a:r>
                        <a:rPr lang="en-GB">
                          <a:solidFill>
                            <a:srgbClr val="333333"/>
                          </a:solidFill>
                          <a:latin typeface="inter-regular"/>
                        </a:rPr>
                        <a:t> interface to traverse the elements.</a:t>
                      </a:r>
                    </a:p>
                  </a:txBody>
                  <a:tcPr marL="76200" marR="76200" marT="76200" marB="76200"/>
                </a:tc>
                <a:tc>
                  <a:txBody>
                    <a:bodyPr/>
                    <a:lstStyle/>
                    <a:p>
                      <a:pPr algn="just" fontAlgn="t"/>
                      <a:r>
                        <a:rPr lang="en-GB" dirty="0">
                          <a:solidFill>
                            <a:srgbClr val="333333"/>
                          </a:solidFill>
                          <a:latin typeface="inter-regular"/>
                        </a:rPr>
                        <a:t>A Vector can use the </a:t>
                      </a:r>
                      <a:r>
                        <a:rPr lang="en-GB" b="1" dirty="0" err="1">
                          <a:solidFill>
                            <a:srgbClr val="333333"/>
                          </a:solidFill>
                          <a:latin typeface="inter-bold"/>
                        </a:rPr>
                        <a:t>Iterator</a:t>
                      </a:r>
                      <a:r>
                        <a:rPr lang="en-GB" dirty="0">
                          <a:solidFill>
                            <a:srgbClr val="333333"/>
                          </a:solidFill>
                          <a:latin typeface="inter-regular"/>
                        </a:rPr>
                        <a:t> interface </a:t>
                      </a:r>
                    </a:p>
                  </a:txBody>
                  <a:tcPr marL="76200" marR="76200" marT="76200" marB="76200"/>
                </a:tc>
                <a:extLst>
                  <a:ext uri="{0D108BD9-81ED-4DB2-BD59-A6C34878D82A}">
                    <a16:rowId xmlns:a16="http://schemas.microsoft.com/office/drawing/2014/main" xmlns="" val="10005"/>
                  </a:ext>
                </a:extLst>
              </a:tr>
            </a:tbl>
          </a:graphicData>
        </a:graphic>
      </p:graphicFrame>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Stack</a:t>
            </a:r>
            <a:endParaRPr lang="en-US" dirty="0"/>
          </a:p>
        </p:txBody>
      </p:sp>
      <p:sp>
        <p:nvSpPr>
          <p:cNvPr id="3" name="Content Placeholder 2"/>
          <p:cNvSpPr>
            <a:spLocks noGrp="1"/>
          </p:cNvSpPr>
          <p:nvPr>
            <p:ph idx="1"/>
          </p:nvPr>
        </p:nvSpPr>
        <p:spPr>
          <a:xfrm>
            <a:off x="838200" y="1357298"/>
            <a:ext cx="10515600" cy="4819665"/>
          </a:xfrm>
        </p:spPr>
        <p:txBody>
          <a:bodyPr/>
          <a:lstStyle/>
          <a:p>
            <a:r>
              <a:rPr lang="en-GB" dirty="0"/>
              <a:t>In Java, </a:t>
            </a:r>
            <a:r>
              <a:rPr lang="en-GB" b="1" dirty="0"/>
              <a:t>Stack</a:t>
            </a:r>
            <a:r>
              <a:rPr lang="en-GB" dirty="0"/>
              <a:t> is a class that falls under the Collection framework that extends the </a:t>
            </a:r>
            <a:r>
              <a:rPr lang="en-GB" b="1" dirty="0"/>
              <a:t>Vector</a:t>
            </a:r>
            <a:r>
              <a:rPr lang="en-GB" dirty="0"/>
              <a:t> class. It also implements interfaces </a:t>
            </a:r>
            <a:r>
              <a:rPr lang="en-GB" b="1" dirty="0"/>
              <a:t>List, Collection, </a:t>
            </a:r>
            <a:r>
              <a:rPr lang="en-GB" b="1" dirty="0" err="1"/>
              <a:t>Iterable</a:t>
            </a:r>
            <a:r>
              <a:rPr lang="en-GB" b="1" dirty="0"/>
              <a:t>, </a:t>
            </a:r>
            <a:r>
              <a:rPr lang="en-GB" b="1" dirty="0" err="1"/>
              <a:t>Cloneable</a:t>
            </a:r>
            <a:r>
              <a:rPr lang="en-GB" b="1" dirty="0"/>
              <a:t>, </a:t>
            </a:r>
            <a:r>
              <a:rPr lang="en-GB" b="1" dirty="0" err="1"/>
              <a:t>Serializable</a:t>
            </a:r>
            <a:r>
              <a:rPr lang="en-GB" b="1" dirty="0"/>
              <a:t>.</a:t>
            </a:r>
            <a:r>
              <a:rPr lang="en-GB" dirty="0"/>
              <a:t> It represents the LIFO stack of objects. Before using the Stack class, we must import the </a:t>
            </a:r>
            <a:r>
              <a:rPr lang="en-GB" dirty="0" err="1"/>
              <a:t>java.util</a:t>
            </a:r>
            <a:r>
              <a:rPr lang="en-GB" dirty="0"/>
              <a:t> package. </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42</a:t>
            </a:fld>
            <a:endParaRPr lang="en-US" altLang="en-US"/>
          </a:p>
        </p:txBody>
      </p:sp>
      <p:pic>
        <p:nvPicPr>
          <p:cNvPr id="5" name="Picture 4" descr="Java Stack"/>
          <p:cNvPicPr/>
          <p:nvPr/>
        </p:nvPicPr>
        <p:blipFill>
          <a:blip r:embed="rId2"/>
          <a:srcRect/>
          <a:stretch>
            <a:fillRect/>
          </a:stretch>
        </p:blipFill>
        <p:spPr bwMode="auto">
          <a:xfrm>
            <a:off x="6310314" y="3000372"/>
            <a:ext cx="4105281" cy="3105153"/>
          </a:xfrm>
          <a:prstGeom prst="rect">
            <a:avLst/>
          </a:prstGeom>
          <a:noFill/>
          <a:ln w="9525">
            <a:no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214422"/>
            <a:ext cx="10515600" cy="4962541"/>
          </a:xfrm>
        </p:spPr>
        <p:txBody>
          <a:bodyPr/>
          <a:lstStyle/>
          <a:p>
            <a:pPr>
              <a:buNone/>
            </a:pPr>
            <a:r>
              <a:rPr lang="en-US" sz="2000" dirty="0"/>
              <a:t>import </a:t>
            </a:r>
            <a:r>
              <a:rPr lang="en-US" sz="2000" dirty="0" err="1"/>
              <a:t>java.util.Stack</a:t>
            </a:r>
            <a:r>
              <a:rPr lang="en-US" sz="2000" dirty="0"/>
              <a:t>; </a:t>
            </a:r>
          </a:p>
          <a:p>
            <a:pPr>
              <a:buNone/>
            </a:pPr>
            <a:r>
              <a:rPr lang="en-US" sz="2000" dirty="0"/>
              <a:t>class Main { public static void main(String[] </a:t>
            </a:r>
            <a:r>
              <a:rPr lang="en-US" sz="2000" dirty="0" err="1"/>
              <a:t>args</a:t>
            </a:r>
            <a:r>
              <a:rPr lang="en-US" sz="2000" dirty="0"/>
              <a:t>) {</a:t>
            </a:r>
          </a:p>
          <a:p>
            <a:pPr>
              <a:buNone/>
            </a:pPr>
            <a:r>
              <a:rPr lang="en-US" sz="2000" dirty="0"/>
              <a:t>        Stack&lt;String&gt; animals= new Stack&lt;&gt;();  </a:t>
            </a:r>
          </a:p>
          <a:p>
            <a:pPr>
              <a:buNone/>
            </a:pPr>
            <a:r>
              <a:rPr lang="en-US" sz="2000" dirty="0"/>
              <a:t>        </a:t>
            </a:r>
            <a:r>
              <a:rPr lang="en-US" sz="2000" dirty="0" err="1"/>
              <a:t>animals.push</a:t>
            </a:r>
            <a:r>
              <a:rPr lang="en-US" sz="2000" dirty="0"/>
              <a:t>("Dog"); </a:t>
            </a:r>
          </a:p>
          <a:p>
            <a:pPr>
              <a:buNone/>
            </a:pPr>
            <a:r>
              <a:rPr lang="en-US" sz="2000" dirty="0"/>
              <a:t>         </a:t>
            </a:r>
            <a:r>
              <a:rPr lang="en-US" sz="2000" dirty="0" err="1"/>
              <a:t>animals.push</a:t>
            </a:r>
            <a:r>
              <a:rPr lang="en-US" sz="2000" dirty="0"/>
              <a:t>("Horse"); </a:t>
            </a:r>
          </a:p>
          <a:p>
            <a:pPr>
              <a:buNone/>
            </a:pPr>
            <a:r>
              <a:rPr lang="en-US" sz="2000" dirty="0"/>
              <a:t>       </a:t>
            </a:r>
            <a:r>
              <a:rPr lang="en-US" sz="2000" dirty="0" err="1"/>
              <a:t>animals.push</a:t>
            </a:r>
            <a:r>
              <a:rPr lang="en-US" sz="2000" dirty="0"/>
              <a:t>("Cat"); </a:t>
            </a:r>
          </a:p>
          <a:p>
            <a:pPr>
              <a:buNone/>
            </a:pPr>
            <a:r>
              <a:rPr lang="en-US" sz="2000" dirty="0"/>
              <a:t>        </a:t>
            </a:r>
            <a:r>
              <a:rPr lang="en-US" sz="2000" dirty="0" err="1"/>
              <a:t>System.out.println</a:t>
            </a:r>
            <a:r>
              <a:rPr lang="en-US" sz="2000" dirty="0"/>
              <a:t>("Initial Stack: " + animals);   </a:t>
            </a:r>
          </a:p>
          <a:p>
            <a:pPr>
              <a:buNone/>
            </a:pPr>
            <a:r>
              <a:rPr lang="en-US" sz="2000" dirty="0"/>
              <a:t>      String element = animals.pop(); </a:t>
            </a:r>
          </a:p>
          <a:p>
            <a:pPr>
              <a:buNone/>
            </a:pPr>
            <a:r>
              <a:rPr lang="en-US" sz="2000" dirty="0" err="1"/>
              <a:t>System.out.println</a:t>
            </a:r>
            <a:r>
              <a:rPr lang="en-US" sz="2000" dirty="0"/>
              <a:t>("Removed Element: " + element);</a:t>
            </a:r>
          </a:p>
          <a:p>
            <a:pPr>
              <a:buNone/>
            </a:pPr>
            <a:r>
              <a:rPr lang="en-US" sz="2000" dirty="0"/>
              <a:t> }</a:t>
            </a:r>
          </a:p>
          <a:p>
            <a:pPr>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Queue</a:t>
            </a: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a:t>is used to hold the elements about to be processed in FIFO(First In First Out) order. It is an ordered list of objects with its use limited to inserting elements at the end of the list and deleting elements from the start of the list, (i.e.), it follows the </a:t>
            </a:r>
            <a:r>
              <a:rPr lang="en-GB" sz="2000" b="1" dirty="0"/>
              <a:t>FIFO</a:t>
            </a:r>
            <a:r>
              <a:rPr lang="en-GB" sz="2000" dirty="0"/>
              <a:t> or the First-In-First-Out principle.</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44</a:t>
            </a:fld>
            <a:endParaRPr lang="en-US" altLang="en-US"/>
          </a:p>
        </p:txBody>
      </p:sp>
      <p:pic>
        <p:nvPicPr>
          <p:cNvPr id="5" name="Picture 4" descr="Queue-Deque-PriorityQueue-In-Java"/>
          <p:cNvPicPr/>
          <p:nvPr/>
        </p:nvPicPr>
        <p:blipFill>
          <a:blip r:embed="rId2"/>
          <a:srcRect/>
          <a:stretch>
            <a:fillRect/>
          </a:stretch>
        </p:blipFill>
        <p:spPr bwMode="auto">
          <a:xfrm>
            <a:off x="331406" y="1680567"/>
            <a:ext cx="9540378" cy="4887132"/>
          </a:xfrm>
          <a:prstGeom prst="rect">
            <a:avLst/>
          </a:prstGeom>
          <a:noFill/>
          <a:ln w="9525">
            <a:noFill/>
            <a:miter lim="800000"/>
            <a:headEnd/>
            <a:tailEnd/>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285860"/>
            <a:ext cx="10515600" cy="4891103"/>
          </a:xfrm>
        </p:spPr>
        <p:txBody>
          <a:bodyPr/>
          <a:lstStyle/>
          <a:p>
            <a:pPr>
              <a:spcBef>
                <a:spcPts val="0"/>
              </a:spcBef>
              <a:buNone/>
            </a:pPr>
            <a:r>
              <a:rPr lang="en-US" sz="2000" dirty="0"/>
              <a:t>import </a:t>
            </a:r>
            <a:r>
              <a:rPr lang="en-US" sz="2000" dirty="0" err="1"/>
              <a:t>java.util.LinkedList</a:t>
            </a:r>
            <a:r>
              <a:rPr lang="en-US" sz="2000" dirty="0"/>
              <a:t>;</a:t>
            </a:r>
          </a:p>
          <a:p>
            <a:pPr>
              <a:spcBef>
                <a:spcPts val="0"/>
              </a:spcBef>
              <a:buNone/>
            </a:pPr>
            <a:r>
              <a:rPr lang="en-US" sz="2000" dirty="0"/>
              <a:t>import </a:t>
            </a:r>
            <a:r>
              <a:rPr lang="en-US" sz="2000" dirty="0" err="1"/>
              <a:t>java.util.Queue</a:t>
            </a:r>
            <a:r>
              <a:rPr lang="en-US" sz="2000" dirty="0"/>
              <a:t>;</a:t>
            </a:r>
          </a:p>
          <a:p>
            <a:pPr>
              <a:spcBef>
                <a:spcPts val="0"/>
              </a:spcBef>
              <a:buNone/>
            </a:pPr>
            <a:r>
              <a:rPr lang="en-US" sz="2000" dirty="0"/>
              <a:t> </a:t>
            </a:r>
          </a:p>
          <a:p>
            <a:pPr>
              <a:spcBef>
                <a:spcPts val="0"/>
              </a:spcBef>
              <a:buNone/>
            </a:pPr>
            <a:r>
              <a:rPr lang="en-US" sz="2000" dirty="0"/>
              <a:t>public class </a:t>
            </a:r>
            <a:r>
              <a:rPr lang="en-US" sz="2000" dirty="0" err="1"/>
              <a:t>QueueExample</a:t>
            </a:r>
            <a:r>
              <a:rPr lang="en-US" sz="2000" dirty="0"/>
              <a:t> {</a:t>
            </a:r>
          </a:p>
          <a:p>
            <a:pPr>
              <a:spcBef>
                <a:spcPts val="0"/>
              </a:spcBef>
              <a:buNone/>
            </a:pPr>
            <a:r>
              <a:rPr lang="en-US" sz="2000" dirty="0"/>
              <a:t>    public static void main(String[] </a:t>
            </a:r>
            <a:r>
              <a:rPr lang="en-US" sz="2000" dirty="0" err="1"/>
              <a:t>args</a:t>
            </a:r>
            <a:r>
              <a:rPr lang="en-US" sz="2000" dirty="0"/>
              <a:t>) {</a:t>
            </a:r>
          </a:p>
          <a:p>
            <a:pPr>
              <a:spcBef>
                <a:spcPts val="0"/>
              </a:spcBef>
              <a:buNone/>
            </a:pPr>
            <a:r>
              <a:rPr lang="en-US" sz="2000" dirty="0"/>
              <a:t>        Queue&lt;String&gt; queue = new </a:t>
            </a:r>
            <a:r>
              <a:rPr lang="en-US" sz="2000" dirty="0" err="1"/>
              <a:t>LinkedList</a:t>
            </a:r>
            <a:r>
              <a:rPr lang="en-US" sz="2000" dirty="0"/>
              <a:t>&lt;&gt;();</a:t>
            </a:r>
          </a:p>
          <a:p>
            <a:pPr>
              <a:spcBef>
                <a:spcPts val="0"/>
              </a:spcBef>
              <a:buNone/>
            </a:pPr>
            <a:r>
              <a:rPr lang="en-US" sz="2000" dirty="0"/>
              <a:t> </a:t>
            </a:r>
          </a:p>
          <a:p>
            <a:pPr>
              <a:spcBef>
                <a:spcPts val="0"/>
              </a:spcBef>
              <a:buNone/>
            </a:pPr>
            <a:r>
              <a:rPr lang="en-US" sz="2000" dirty="0"/>
              <a:t>        // add elements to the queue</a:t>
            </a:r>
          </a:p>
          <a:p>
            <a:pPr>
              <a:spcBef>
                <a:spcPts val="0"/>
              </a:spcBef>
              <a:buNone/>
            </a:pPr>
            <a:r>
              <a:rPr lang="en-US" sz="2000" dirty="0"/>
              <a:t>        </a:t>
            </a:r>
            <a:r>
              <a:rPr lang="en-US" sz="2000" dirty="0" err="1"/>
              <a:t>queue.add</a:t>
            </a:r>
            <a:r>
              <a:rPr lang="en-US" sz="2000" dirty="0"/>
              <a:t>("apple");</a:t>
            </a:r>
          </a:p>
          <a:p>
            <a:pPr>
              <a:spcBef>
                <a:spcPts val="0"/>
              </a:spcBef>
              <a:buNone/>
            </a:pPr>
            <a:r>
              <a:rPr lang="en-US" sz="2000" dirty="0"/>
              <a:t>        </a:t>
            </a:r>
            <a:r>
              <a:rPr lang="en-US" sz="2000" dirty="0" err="1"/>
              <a:t>queue.add</a:t>
            </a:r>
            <a:r>
              <a:rPr lang="en-US" sz="2000" dirty="0"/>
              <a:t>("banana");</a:t>
            </a:r>
          </a:p>
          <a:p>
            <a:pPr>
              <a:spcBef>
                <a:spcPts val="0"/>
              </a:spcBef>
              <a:buNone/>
            </a:pPr>
            <a:r>
              <a:rPr lang="en-US" sz="2000" dirty="0"/>
              <a:t>        </a:t>
            </a:r>
            <a:r>
              <a:rPr lang="en-US" sz="2000" dirty="0" err="1"/>
              <a:t>queue.add</a:t>
            </a:r>
            <a:r>
              <a:rPr lang="en-US" sz="2000" dirty="0"/>
              <a:t>("cherry");</a:t>
            </a:r>
          </a:p>
          <a:p>
            <a:pPr>
              <a:spcBef>
                <a:spcPts val="0"/>
              </a:spcBef>
              <a:buNone/>
            </a:pPr>
            <a:r>
              <a:rPr lang="en-US" sz="2000" dirty="0"/>
              <a:t> </a:t>
            </a:r>
          </a:p>
          <a:p>
            <a:pPr>
              <a:spcBef>
                <a:spcPts val="0"/>
              </a:spcBef>
              <a:buNone/>
            </a:pPr>
            <a:r>
              <a:rPr lang="en-US" sz="2000" dirty="0"/>
              <a:t>        // print the queue</a:t>
            </a:r>
          </a:p>
          <a:p>
            <a:pPr>
              <a:spcBef>
                <a:spcPts val="0"/>
              </a:spcBef>
              <a:buNone/>
            </a:pPr>
            <a:r>
              <a:rPr lang="en-US" sz="2000" dirty="0"/>
              <a:t>        </a:t>
            </a:r>
            <a:r>
              <a:rPr lang="en-US" sz="2000" dirty="0" err="1"/>
              <a:t>System.out.println</a:t>
            </a:r>
            <a:r>
              <a:rPr lang="en-US" sz="2000" dirty="0"/>
              <a:t>("Queue: " + queue);</a:t>
            </a:r>
          </a:p>
          <a:p>
            <a:pPr>
              <a:spcBef>
                <a:spcPts val="0"/>
              </a:spcBef>
              <a:buNone/>
            </a:pPr>
            <a:r>
              <a:rPr lang="en-US" sz="2000" dirty="0"/>
              <a:t> </a:t>
            </a:r>
          </a:p>
          <a:p>
            <a:pPr>
              <a:spcBef>
                <a:spcPts val="0"/>
              </a:spcBef>
              <a:buNone/>
            </a:pPr>
            <a:r>
              <a:rPr lang="en-US" sz="2000" dirty="0"/>
              <a:t>        // remove the element at the front of the queue</a:t>
            </a:r>
          </a:p>
          <a:p>
            <a:pPr>
              <a:spcBef>
                <a:spcPts val="0"/>
              </a:spcBef>
              <a:buNone/>
            </a:pPr>
            <a:r>
              <a:rPr lang="en-US" sz="2000" dirty="0"/>
              <a:t>        String front = </a:t>
            </a:r>
            <a:r>
              <a:rPr lang="en-US" sz="2000" dirty="0" err="1"/>
              <a:t>queue.remove</a:t>
            </a:r>
            <a:r>
              <a:rPr lang="en-US" sz="2000" dirty="0"/>
              <a:t>();</a:t>
            </a:r>
          </a:p>
          <a:p>
            <a:pPr>
              <a:spcBef>
                <a:spcPts val="0"/>
              </a:spcBef>
              <a:buNone/>
            </a:pPr>
            <a:r>
              <a:rPr lang="en-US" sz="2000" dirty="0"/>
              <a:t>        </a:t>
            </a:r>
            <a:r>
              <a:rPr lang="en-US" sz="2000" dirty="0" err="1"/>
              <a:t>System.out.println</a:t>
            </a:r>
            <a:r>
              <a:rPr lang="en-US" sz="2000" dirty="0"/>
              <a:t>("Removed element: " + front);</a:t>
            </a:r>
          </a:p>
          <a:p>
            <a:pPr>
              <a:spcBef>
                <a:spcPts val="0"/>
              </a:spcBef>
              <a:buNone/>
            </a:pPr>
            <a:r>
              <a:rPr lang="en-US" sz="2000" dirty="0"/>
              <a:t> </a:t>
            </a:r>
          </a:p>
          <a:p>
            <a:pPr>
              <a:spcBef>
                <a:spcPts val="0"/>
              </a:spcBef>
              <a:buNone/>
            </a:pPr>
            <a:r>
              <a:rPr lang="en-US" sz="2000" dirty="0"/>
              <a:t>        // print the updated queue</a:t>
            </a:r>
          </a:p>
          <a:p>
            <a:pPr>
              <a:spcBef>
                <a:spcPts val="0"/>
              </a:spcBef>
              <a:buNone/>
            </a:pPr>
            <a:r>
              <a:rPr lang="en-US" sz="2000" dirty="0"/>
              <a:t>        </a:t>
            </a:r>
            <a:r>
              <a:rPr lang="en-US" sz="2000" dirty="0" err="1"/>
              <a:t>System.out.println</a:t>
            </a:r>
            <a:r>
              <a:rPr lang="en-US" sz="2000" dirty="0"/>
              <a:t>("Queue after removal: " + queue);</a:t>
            </a:r>
          </a:p>
          <a:p>
            <a:pPr>
              <a:spcBef>
                <a:spcPts val="0"/>
              </a:spcBef>
              <a:buNone/>
            </a:pPr>
            <a:r>
              <a:rPr lang="en-US" sz="2000" dirty="0"/>
              <a:t> </a:t>
            </a:r>
          </a:p>
          <a:p>
            <a:pPr>
              <a:spcBef>
                <a:spcPts val="0"/>
              </a:spcBef>
              <a:buNone/>
            </a:pPr>
            <a:r>
              <a:rPr lang="en-US" sz="2000" dirty="0"/>
              <a:t>        // add another element to the queue</a:t>
            </a:r>
          </a:p>
          <a:p>
            <a:pPr>
              <a:spcBef>
                <a:spcPts val="0"/>
              </a:spcBef>
              <a:buNone/>
            </a:pPr>
            <a:r>
              <a:rPr lang="en-US" sz="2000" dirty="0"/>
              <a:t>        </a:t>
            </a:r>
            <a:r>
              <a:rPr lang="en-US" sz="2000" dirty="0" err="1"/>
              <a:t>queue.add</a:t>
            </a:r>
            <a:r>
              <a:rPr lang="en-US" sz="2000" dirty="0"/>
              <a:t>("date");</a:t>
            </a:r>
          </a:p>
          <a:p>
            <a:pPr>
              <a:spcBef>
                <a:spcPts val="0"/>
              </a:spcBef>
              <a:buNone/>
            </a:pPr>
            <a:r>
              <a:rPr lang="en-US" sz="2000" dirty="0"/>
              <a:t> </a:t>
            </a:r>
          </a:p>
          <a:p>
            <a:pPr>
              <a:spcBef>
                <a:spcPts val="0"/>
              </a:spcBef>
              <a:buNone/>
            </a:pPr>
            <a:r>
              <a:rPr lang="en-US" sz="2000" dirty="0"/>
              <a:t>        // peek at the element at the front of the queue</a:t>
            </a:r>
          </a:p>
          <a:p>
            <a:pPr>
              <a:spcBef>
                <a:spcPts val="0"/>
              </a:spcBef>
              <a:buNone/>
            </a:pPr>
            <a:r>
              <a:rPr lang="en-US" sz="2000" dirty="0"/>
              <a:t>        String peeked = </a:t>
            </a:r>
            <a:r>
              <a:rPr lang="en-US" sz="2000" dirty="0" err="1"/>
              <a:t>queue.peek</a:t>
            </a:r>
            <a:r>
              <a:rPr lang="en-US" sz="2000" dirty="0"/>
              <a:t>();</a:t>
            </a:r>
          </a:p>
          <a:p>
            <a:pPr>
              <a:spcBef>
                <a:spcPts val="0"/>
              </a:spcBef>
              <a:buNone/>
            </a:pPr>
            <a:r>
              <a:rPr lang="en-US" sz="2000" dirty="0"/>
              <a:t>        </a:t>
            </a:r>
            <a:r>
              <a:rPr lang="en-US" sz="2000" dirty="0" err="1"/>
              <a:t>System.out.println</a:t>
            </a:r>
            <a:r>
              <a:rPr lang="en-US" sz="2000" dirty="0"/>
              <a:t>("Peeked element: " + peeked);</a:t>
            </a:r>
          </a:p>
          <a:p>
            <a:pPr>
              <a:spcBef>
                <a:spcPts val="0"/>
              </a:spcBef>
              <a:buNone/>
            </a:pPr>
            <a:r>
              <a:rPr lang="en-US" sz="2000" dirty="0"/>
              <a:t> </a:t>
            </a:r>
          </a:p>
          <a:p>
            <a:pPr>
              <a:spcBef>
                <a:spcPts val="0"/>
              </a:spcBef>
              <a:buNone/>
            </a:pPr>
            <a:r>
              <a:rPr lang="en-US" sz="2000" dirty="0"/>
              <a:t>        // print the updated queue</a:t>
            </a:r>
          </a:p>
          <a:p>
            <a:pPr>
              <a:spcBef>
                <a:spcPts val="0"/>
              </a:spcBef>
              <a:buNone/>
            </a:pPr>
            <a:r>
              <a:rPr lang="en-US" sz="2000" dirty="0"/>
              <a:t>        </a:t>
            </a:r>
            <a:r>
              <a:rPr lang="en-US" sz="2000" dirty="0" err="1"/>
              <a:t>System.out.println</a:t>
            </a:r>
            <a:r>
              <a:rPr lang="en-US" sz="2000" dirty="0"/>
              <a:t>("Queue after peek: " + queue);</a:t>
            </a:r>
          </a:p>
          <a:p>
            <a:pPr>
              <a:spcBef>
                <a:spcPts val="0"/>
              </a:spcBef>
              <a:buNone/>
            </a:pPr>
            <a:r>
              <a:rPr lang="en-US" sz="2000" dirty="0"/>
              <a:t>    }</a:t>
            </a:r>
          </a:p>
          <a:p>
            <a:pPr>
              <a:spcBef>
                <a:spcPts val="0"/>
              </a:spcBef>
              <a:buNone/>
            </a:pPr>
            <a:r>
              <a:rPr lang="en-US" sz="2000" dirty="0"/>
              <a:t>}</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Deque</a:t>
            </a:r>
            <a:r>
              <a:rPr lang="en-US" dirty="0"/>
              <a:t> Interface</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sz="2000" dirty="0"/>
              <a:t>The interface called </a:t>
            </a:r>
            <a:r>
              <a:rPr lang="en-GB" sz="2000" dirty="0" err="1"/>
              <a:t>Deque</a:t>
            </a:r>
            <a:r>
              <a:rPr lang="en-GB" sz="2000" dirty="0"/>
              <a:t> is present in </a:t>
            </a:r>
            <a:r>
              <a:rPr lang="en-GB" sz="2000" dirty="0" err="1"/>
              <a:t>java.util</a:t>
            </a:r>
            <a:r>
              <a:rPr lang="en-GB" sz="2000" dirty="0"/>
              <a:t> package. It is the subtype of the interface queue. The </a:t>
            </a:r>
            <a:r>
              <a:rPr lang="en-GB" sz="2000" dirty="0" err="1"/>
              <a:t>Deque</a:t>
            </a:r>
            <a:r>
              <a:rPr lang="en-GB" sz="2000" dirty="0"/>
              <a:t> supports the addition as well as the removal of elements from both ends of the data structure. Therefore, a </a:t>
            </a:r>
            <a:r>
              <a:rPr lang="en-GB" sz="2000" dirty="0" err="1"/>
              <a:t>deque</a:t>
            </a:r>
            <a:r>
              <a:rPr lang="en-GB" sz="2000" dirty="0"/>
              <a:t> can be used as a stack or a queue. We know that the stack supports the Last In First Out (LIFO) operation, and the operation First In First Out is supported by a queue. As a </a:t>
            </a:r>
            <a:r>
              <a:rPr lang="en-GB" sz="2000" dirty="0" err="1"/>
              <a:t>deque</a:t>
            </a:r>
            <a:r>
              <a:rPr lang="en-GB" sz="2000" dirty="0"/>
              <a:t> supports both, either of the mentioned operations can be performed on it. </a:t>
            </a:r>
            <a:r>
              <a:rPr lang="en-GB" sz="2000" dirty="0" err="1"/>
              <a:t>Deque</a:t>
            </a:r>
            <a:r>
              <a:rPr lang="en-GB" sz="2000" dirty="0"/>
              <a:t> is an acronym for </a:t>
            </a:r>
            <a:r>
              <a:rPr lang="en-GB" sz="2000" b="1" dirty="0"/>
              <a:t>"double ended queue".</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46</a:t>
            </a:fld>
            <a:endParaRPr lang="en-US" altLang="en-US"/>
          </a:p>
        </p:txBody>
      </p:sp>
      <p:pic>
        <p:nvPicPr>
          <p:cNvPr id="5" name="Picture 4" descr="java arraydeque hierarchy"/>
          <p:cNvPicPr/>
          <p:nvPr/>
        </p:nvPicPr>
        <p:blipFill>
          <a:blip r:embed="rId2"/>
          <a:srcRect/>
          <a:stretch>
            <a:fillRect/>
          </a:stretch>
        </p:blipFill>
        <p:spPr bwMode="auto">
          <a:xfrm>
            <a:off x="6238876" y="2637155"/>
            <a:ext cx="1775460" cy="4220845"/>
          </a:xfrm>
          <a:prstGeom prst="rect">
            <a:avLst/>
          </a:prstGeom>
          <a:noFill/>
          <a:ln w="9525">
            <a:noFill/>
            <a:miter lim="800000"/>
            <a:headEnd/>
            <a:tailEnd/>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a:xfrm>
            <a:off x="838200" y="1500174"/>
            <a:ext cx="10515600" cy="4676789"/>
          </a:xfrm>
        </p:spPr>
        <p:txBody>
          <a:bodyPr/>
          <a:lstStyle/>
          <a:p>
            <a:pPr>
              <a:buNone/>
            </a:pPr>
            <a:r>
              <a:rPr lang="en-US" b="1" dirty="0"/>
              <a:t>import</a:t>
            </a:r>
            <a:r>
              <a:rPr lang="en-US" dirty="0"/>
              <a:t> </a:t>
            </a:r>
            <a:r>
              <a:rPr lang="en-US" dirty="0" err="1"/>
              <a:t>java.util</a:t>
            </a:r>
            <a:r>
              <a:rPr lang="en-US"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ArrayDequeExample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a:t>
            </a:r>
            <a:r>
              <a:rPr lang="en-US" sz="2000" dirty="0" err="1"/>
              <a:t>Deque</a:t>
            </a:r>
            <a:r>
              <a:rPr lang="en-US" sz="2000" dirty="0"/>
              <a:t> and adding elements  </a:t>
            </a:r>
          </a:p>
          <a:p>
            <a:pPr>
              <a:spcBef>
                <a:spcPts val="0"/>
              </a:spcBef>
              <a:buNone/>
            </a:pPr>
            <a:r>
              <a:rPr lang="en-US" sz="2000" dirty="0"/>
              <a:t>   </a:t>
            </a:r>
            <a:r>
              <a:rPr lang="en-US" sz="2000" dirty="0" err="1"/>
              <a:t>Deque</a:t>
            </a:r>
            <a:r>
              <a:rPr lang="en-US" sz="2000" dirty="0"/>
              <a:t>&lt;String&gt; </a:t>
            </a:r>
            <a:r>
              <a:rPr lang="en-US" sz="2000" dirty="0" err="1"/>
              <a:t>deque</a:t>
            </a:r>
            <a:r>
              <a:rPr lang="en-US" sz="2000" dirty="0"/>
              <a:t> = </a:t>
            </a:r>
            <a:r>
              <a:rPr lang="en-US" sz="2000" b="1" dirty="0"/>
              <a:t>new</a:t>
            </a:r>
            <a:r>
              <a:rPr lang="en-US" sz="2000" dirty="0"/>
              <a:t> </a:t>
            </a:r>
            <a:r>
              <a:rPr lang="en-US" sz="2000" dirty="0" err="1"/>
              <a:t>ArrayDeque</a:t>
            </a:r>
            <a:r>
              <a:rPr lang="en-US" sz="2000" dirty="0"/>
              <a:t>&lt;String&gt;();  </a:t>
            </a:r>
          </a:p>
          <a:p>
            <a:pPr>
              <a:spcBef>
                <a:spcPts val="0"/>
              </a:spcBef>
              <a:buNone/>
            </a:pPr>
            <a:r>
              <a:rPr lang="en-US" sz="2000" dirty="0"/>
              <a:t>   </a:t>
            </a:r>
            <a:r>
              <a:rPr lang="en-US" sz="2000" dirty="0" err="1"/>
              <a:t>deque.add</a:t>
            </a:r>
            <a:r>
              <a:rPr lang="en-US" sz="2000" dirty="0"/>
              <a:t>("Ravi");    </a:t>
            </a:r>
          </a:p>
          <a:p>
            <a:pPr>
              <a:spcBef>
                <a:spcPts val="0"/>
              </a:spcBef>
              <a:buNone/>
            </a:pPr>
            <a:r>
              <a:rPr lang="en-US" sz="2000" dirty="0"/>
              <a:t>   </a:t>
            </a:r>
            <a:r>
              <a:rPr lang="en-US" sz="2000" dirty="0" err="1"/>
              <a:t>deque.add</a:t>
            </a:r>
            <a:r>
              <a:rPr lang="en-US" sz="2000" dirty="0"/>
              <a:t>("Vijay");     </a:t>
            </a:r>
          </a:p>
          <a:p>
            <a:pPr>
              <a:spcBef>
                <a:spcPts val="0"/>
              </a:spcBef>
              <a:buNone/>
            </a:pPr>
            <a:r>
              <a:rPr lang="en-US" sz="2000" dirty="0"/>
              <a:t>   </a:t>
            </a:r>
            <a:r>
              <a:rPr lang="en-US" sz="2000" dirty="0" err="1"/>
              <a:t>deque.add</a:t>
            </a:r>
            <a:r>
              <a:rPr lang="en-US" sz="2000" dirty="0"/>
              <a:t>("Ajay");    </a:t>
            </a:r>
          </a:p>
          <a:p>
            <a:pPr>
              <a:spcBef>
                <a:spcPts val="0"/>
              </a:spcBef>
              <a:buNone/>
            </a:pPr>
            <a:r>
              <a:rPr lang="en-US" sz="2000" dirty="0"/>
              <a:t>   //Traversing elements  </a:t>
            </a:r>
          </a:p>
          <a:p>
            <a:pPr>
              <a:spcBef>
                <a:spcPts val="0"/>
              </a:spcBef>
              <a:buNone/>
            </a:pPr>
            <a:r>
              <a:rPr lang="en-US" sz="2000" dirty="0"/>
              <a:t>   </a:t>
            </a:r>
            <a:r>
              <a:rPr lang="en-US" sz="2000" b="1" dirty="0"/>
              <a:t>for</a:t>
            </a:r>
            <a:r>
              <a:rPr lang="en-US" sz="2000" dirty="0"/>
              <a:t> (String </a:t>
            </a:r>
            <a:r>
              <a:rPr lang="en-US" sz="2000" dirty="0" err="1"/>
              <a:t>str</a:t>
            </a:r>
            <a:r>
              <a:rPr lang="en-US" sz="2000" dirty="0"/>
              <a:t> : </a:t>
            </a:r>
            <a:r>
              <a:rPr lang="en-US" sz="2000" dirty="0" err="1"/>
              <a:t>deque</a:t>
            </a:r>
            <a:r>
              <a:rPr lang="en-US" sz="2000" dirty="0"/>
              <a:t>) {  </a:t>
            </a:r>
          </a:p>
          <a:p>
            <a:pPr>
              <a:spcBef>
                <a:spcPts val="0"/>
              </a:spcBef>
              <a:buNone/>
            </a:pPr>
            <a:r>
              <a:rPr lang="en-US" sz="2000" dirty="0"/>
              <a:t>   </a:t>
            </a:r>
            <a:r>
              <a:rPr lang="en-US" sz="2000" dirty="0" err="1"/>
              <a:t>System.out.println</a:t>
            </a:r>
            <a:r>
              <a:rPr lang="en-US" sz="2000" dirty="0"/>
              <a:t>(</a:t>
            </a:r>
            <a:r>
              <a:rPr lang="en-US" sz="2000" dirty="0" err="1"/>
              <a:t>str</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LinkedList</a:t>
            </a:r>
            <a:r>
              <a:rPr lang="en-US" dirty="0"/>
              <a:t> class</a:t>
            </a:r>
            <a:br>
              <a:rPr lang="en-US" dirty="0"/>
            </a:br>
            <a:endParaRPr lang="en-US" dirty="0"/>
          </a:p>
        </p:txBody>
      </p:sp>
      <p:sp>
        <p:nvSpPr>
          <p:cNvPr id="3" name="Content Placeholder 2"/>
          <p:cNvSpPr>
            <a:spLocks noGrp="1"/>
          </p:cNvSpPr>
          <p:nvPr>
            <p:ph idx="1"/>
          </p:nvPr>
        </p:nvSpPr>
        <p:spPr>
          <a:xfrm>
            <a:off x="838200" y="1285860"/>
            <a:ext cx="10515600" cy="4891103"/>
          </a:xfrm>
        </p:spPr>
        <p:txBody>
          <a:bodyPr/>
          <a:lstStyle/>
          <a:p>
            <a:r>
              <a:rPr lang="en-GB" sz="2000" dirty="0"/>
              <a:t>Java </a:t>
            </a:r>
            <a:r>
              <a:rPr lang="en-GB" sz="2000" dirty="0" err="1"/>
              <a:t>LinkedList</a:t>
            </a:r>
            <a:r>
              <a:rPr lang="en-GB" sz="2000" dirty="0"/>
              <a:t> class uses a doubly linked list to store the elements. It provides a linked-list data structure. It inherits the </a:t>
            </a:r>
            <a:r>
              <a:rPr lang="en-GB" sz="2000" dirty="0" err="1"/>
              <a:t>AbstractList</a:t>
            </a:r>
            <a:r>
              <a:rPr lang="en-GB" sz="2000" dirty="0"/>
              <a:t> class and implements List and </a:t>
            </a:r>
            <a:r>
              <a:rPr lang="en-GB" sz="2000" dirty="0" err="1"/>
              <a:t>Deque</a:t>
            </a:r>
            <a:r>
              <a:rPr lang="en-GB" sz="2000" dirty="0"/>
              <a:t> interfaces.</a:t>
            </a:r>
          </a:p>
          <a:p>
            <a:r>
              <a:rPr lang="en-GB" sz="2000" dirty="0"/>
              <a:t>The important points about Java </a:t>
            </a:r>
            <a:r>
              <a:rPr lang="en-GB" sz="2000" dirty="0" err="1"/>
              <a:t>LinkedList</a:t>
            </a:r>
            <a:r>
              <a:rPr lang="en-GB" sz="2000" dirty="0"/>
              <a:t> are:</a:t>
            </a:r>
          </a:p>
          <a:p>
            <a:r>
              <a:rPr lang="en-GB" sz="2000" dirty="0"/>
              <a:t>Java </a:t>
            </a:r>
            <a:r>
              <a:rPr lang="en-GB" sz="2000" dirty="0" err="1"/>
              <a:t>LinkedList</a:t>
            </a:r>
            <a:r>
              <a:rPr lang="en-GB" sz="2000" dirty="0"/>
              <a:t> class can contain duplicate elements.</a:t>
            </a:r>
          </a:p>
          <a:p>
            <a:r>
              <a:rPr lang="en-GB" sz="2000" dirty="0"/>
              <a:t>Java </a:t>
            </a:r>
            <a:r>
              <a:rPr lang="en-GB" sz="2000" dirty="0" err="1"/>
              <a:t>LinkedList</a:t>
            </a:r>
            <a:r>
              <a:rPr lang="en-GB" sz="2000" dirty="0"/>
              <a:t> class maintains insertion order.</a:t>
            </a:r>
          </a:p>
          <a:p>
            <a:r>
              <a:rPr lang="en-GB" sz="2000" dirty="0"/>
              <a:t>Java </a:t>
            </a:r>
            <a:r>
              <a:rPr lang="en-GB" sz="2000" dirty="0" err="1"/>
              <a:t>LinkedList</a:t>
            </a:r>
            <a:r>
              <a:rPr lang="en-GB" sz="2000" dirty="0"/>
              <a:t> class is non synchronized.</a:t>
            </a:r>
          </a:p>
          <a:p>
            <a:r>
              <a:rPr lang="en-GB" sz="2000" dirty="0"/>
              <a:t>In Java </a:t>
            </a:r>
            <a:r>
              <a:rPr lang="en-GB" sz="2000" dirty="0" err="1"/>
              <a:t>LinkedList</a:t>
            </a:r>
            <a:r>
              <a:rPr lang="en-GB" sz="2000" dirty="0"/>
              <a:t> class, manipulation is fast because no shifting needs to occur.</a:t>
            </a:r>
          </a:p>
          <a:p>
            <a:r>
              <a:rPr lang="en-GB" sz="2000" dirty="0"/>
              <a:t>Java </a:t>
            </a:r>
            <a:r>
              <a:rPr lang="en-GB" sz="2000" dirty="0" err="1"/>
              <a:t>LinkedList</a:t>
            </a:r>
            <a:r>
              <a:rPr lang="en-GB" sz="2000" dirty="0"/>
              <a:t> class can be used as a list, stack or queue.</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48</a:t>
            </a:fld>
            <a:endParaRPr lang="en-US" altLang="en-US"/>
          </a:p>
        </p:txBody>
      </p:sp>
      <p:pic>
        <p:nvPicPr>
          <p:cNvPr id="5" name="Picture 4" descr="Java LinkedList class hierarchy"/>
          <p:cNvPicPr/>
          <p:nvPr/>
        </p:nvPicPr>
        <p:blipFill>
          <a:blip r:embed="rId2"/>
          <a:srcRect/>
          <a:stretch>
            <a:fillRect/>
          </a:stretch>
        </p:blipFill>
        <p:spPr bwMode="auto">
          <a:xfrm>
            <a:off x="8810644" y="2000240"/>
            <a:ext cx="2734310" cy="3743960"/>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20735"/>
          </a:xfrm>
        </p:spPr>
        <p:txBody>
          <a:bodyPr/>
          <a:lstStyle/>
          <a:p>
            <a:r>
              <a:rPr lang="en-GB" dirty="0"/>
              <a:t>Example</a:t>
            </a:r>
            <a:endParaRPr lang="en-US" dirty="0"/>
          </a:p>
        </p:txBody>
      </p:sp>
      <p:sp>
        <p:nvSpPr>
          <p:cNvPr id="3" name="Content Placeholder 2"/>
          <p:cNvSpPr>
            <a:spLocks noGrp="1"/>
          </p:cNvSpPr>
          <p:nvPr>
            <p:ph idx="1"/>
          </p:nvPr>
        </p:nvSpPr>
        <p:spPr>
          <a:xfrm>
            <a:off x="1485378" y="-518345"/>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LinkedList2{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LinkedList</a:t>
            </a:r>
            <a:r>
              <a:rPr lang="en-US" sz="2000" dirty="0"/>
              <a:t>&lt;String&gt; </a:t>
            </a:r>
            <a:r>
              <a:rPr lang="en-US" sz="2000" dirty="0" err="1"/>
              <a:t>ll</a:t>
            </a:r>
            <a:r>
              <a:rPr lang="en-US" sz="2000" dirty="0"/>
              <a:t>=</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a:t>
            </a:r>
            <a:r>
              <a:rPr lang="en-US" sz="2000" dirty="0" err="1"/>
              <a:t>System.out.println</a:t>
            </a:r>
            <a:r>
              <a:rPr lang="en-US" sz="2000" dirty="0"/>
              <a:t>("Initial list of elements: "+</a:t>
            </a:r>
            <a:r>
              <a:rPr lang="en-US" sz="2000" dirty="0" err="1"/>
              <a:t>ll</a:t>
            </a:r>
            <a:r>
              <a:rPr lang="en-US" sz="2000" dirty="0"/>
              <a:t>);  </a:t>
            </a:r>
          </a:p>
          <a:p>
            <a:pPr>
              <a:spcBef>
                <a:spcPts val="0"/>
              </a:spcBef>
              <a:buNone/>
            </a:pPr>
            <a:r>
              <a:rPr lang="en-US" sz="2000" dirty="0"/>
              <a:t>           </a:t>
            </a:r>
            <a:r>
              <a:rPr lang="en-US" sz="2000" dirty="0" err="1"/>
              <a:t>ll.add</a:t>
            </a:r>
            <a:r>
              <a:rPr lang="en-US" sz="2000" dirty="0"/>
              <a:t>("Ravi");  </a:t>
            </a:r>
          </a:p>
          <a:p>
            <a:pPr>
              <a:spcBef>
                <a:spcPts val="0"/>
              </a:spcBef>
              <a:buNone/>
            </a:pPr>
            <a:r>
              <a:rPr lang="en-US" sz="2000" dirty="0"/>
              <a:t>           </a:t>
            </a:r>
            <a:r>
              <a:rPr lang="en-US" sz="2000" dirty="0" err="1"/>
              <a:t>ll.add</a:t>
            </a:r>
            <a:r>
              <a:rPr lang="en-US" sz="2000" dirty="0"/>
              <a:t>("Vijay");  </a:t>
            </a:r>
          </a:p>
          <a:p>
            <a:pPr>
              <a:spcBef>
                <a:spcPts val="0"/>
              </a:spcBef>
              <a:buNone/>
            </a:pPr>
            <a:r>
              <a:rPr lang="en-US" sz="2000" dirty="0"/>
              <a:t>           </a:t>
            </a:r>
            <a:r>
              <a:rPr lang="en-US" sz="2000" dirty="0" err="1"/>
              <a:t>ll.add</a:t>
            </a:r>
            <a:r>
              <a:rPr lang="en-US" sz="2000" dirty="0"/>
              <a:t>("Ajay");  </a:t>
            </a:r>
          </a:p>
          <a:p>
            <a:pPr>
              <a:spcBef>
                <a:spcPts val="0"/>
              </a:spcBef>
              <a:buNone/>
            </a:pPr>
            <a:r>
              <a:rPr lang="en-US" sz="2000" dirty="0"/>
              <a:t>           </a:t>
            </a:r>
            <a:r>
              <a:rPr lang="en-US" sz="2000" dirty="0" err="1"/>
              <a:t>System.out.println</a:t>
            </a:r>
            <a:r>
              <a:rPr lang="en-US" sz="2000" dirty="0"/>
              <a:t>("After invoking add(E </a:t>
            </a:r>
            <a:r>
              <a:rPr lang="en-US" sz="2000" dirty="0" err="1"/>
              <a:t>e</a:t>
            </a:r>
            <a:r>
              <a:rPr lang="en-US" sz="2000" dirty="0"/>
              <a:t>) method: "+</a:t>
            </a:r>
            <a:r>
              <a:rPr lang="en-US" sz="2000" dirty="0" err="1"/>
              <a:t>ll</a:t>
            </a:r>
            <a:r>
              <a:rPr lang="en-US" sz="2000" dirty="0"/>
              <a:t>);  </a:t>
            </a:r>
          </a:p>
          <a:p>
            <a:pPr>
              <a:spcBef>
                <a:spcPts val="0"/>
              </a:spcBef>
              <a:buNone/>
            </a:pPr>
            <a:r>
              <a:rPr lang="en-US" sz="2000" dirty="0"/>
              <a:t>           //Adding an element at the specific position  </a:t>
            </a:r>
          </a:p>
          <a:p>
            <a:pPr>
              <a:spcBef>
                <a:spcPts val="0"/>
              </a:spcBef>
              <a:buNone/>
            </a:pPr>
            <a:r>
              <a:rPr lang="en-US" sz="2000" dirty="0"/>
              <a:t>           </a:t>
            </a:r>
            <a:r>
              <a:rPr lang="en-US" sz="2000" dirty="0" err="1"/>
              <a:t>ll.add</a:t>
            </a:r>
            <a:r>
              <a:rPr lang="en-US" sz="2000" dirty="0"/>
              <a:t>(1, "</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("After invoking add(</a:t>
            </a:r>
            <a:r>
              <a:rPr lang="en-US" sz="2000" dirty="0" err="1"/>
              <a:t>int</a:t>
            </a:r>
            <a:r>
              <a:rPr lang="en-US" sz="2000" dirty="0"/>
              <a:t> index, E element) method: "+</a:t>
            </a:r>
            <a:r>
              <a:rPr lang="en-US" sz="2000" dirty="0" err="1"/>
              <a:t>ll</a:t>
            </a:r>
            <a:r>
              <a:rPr lang="en-US" sz="2000" dirty="0"/>
              <a:t>);  </a:t>
            </a:r>
          </a:p>
          <a:p>
            <a:pPr>
              <a:spcBef>
                <a:spcPts val="0"/>
              </a:spcBef>
              <a:buNone/>
            </a:pPr>
            <a:r>
              <a:rPr lang="en-US" sz="2000" dirty="0"/>
              <a:t>           </a:t>
            </a:r>
            <a:r>
              <a:rPr lang="en-US" sz="2000" dirty="0" err="1"/>
              <a:t>LinkedList</a:t>
            </a:r>
            <a:r>
              <a:rPr lang="en-US" sz="2000" dirty="0"/>
              <a:t>&lt;String&gt; ll2=</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ll2.add("</a:t>
            </a:r>
            <a:r>
              <a:rPr lang="en-US" sz="2000" dirty="0" err="1"/>
              <a:t>Sonoo</a:t>
            </a:r>
            <a:r>
              <a:rPr lang="en-US" sz="2000" dirty="0"/>
              <a:t>");  </a:t>
            </a:r>
          </a:p>
          <a:p>
            <a:pPr>
              <a:spcBef>
                <a:spcPts val="0"/>
              </a:spcBef>
              <a:buNone/>
            </a:pPr>
            <a:r>
              <a:rPr lang="en-US" sz="2000" dirty="0"/>
              <a:t>           ll2.add("</a:t>
            </a:r>
            <a:r>
              <a:rPr lang="en-US" sz="2000" dirty="0" err="1"/>
              <a:t>Hanumat</a:t>
            </a:r>
            <a:r>
              <a:rPr lang="en-US" sz="2000" dirty="0"/>
              <a:t>");  </a:t>
            </a:r>
          </a:p>
          <a:p>
            <a:pPr>
              <a:spcBef>
                <a:spcPts val="0"/>
              </a:spcBef>
              <a:buNone/>
            </a:pPr>
            <a:r>
              <a:rPr lang="en-US" sz="2000" dirty="0"/>
              <a:t>           //Adding second list elements to the first list  </a:t>
            </a:r>
          </a:p>
          <a:p>
            <a:pPr>
              <a:spcBef>
                <a:spcPts val="0"/>
              </a:spcBef>
              <a:buNone/>
            </a:pPr>
            <a:r>
              <a:rPr lang="en-US" sz="2000" dirty="0"/>
              <a:t>           </a:t>
            </a:r>
            <a:r>
              <a:rPr lang="en-US" sz="2000" dirty="0" err="1"/>
              <a:t>ll.addAll</a:t>
            </a:r>
            <a:r>
              <a:rPr lang="en-US" sz="2000" dirty="0"/>
              <a:t>(ll2);  </a:t>
            </a:r>
          </a:p>
          <a:p>
            <a:pPr>
              <a:spcBef>
                <a:spcPts val="0"/>
              </a:spcBef>
              <a:buNone/>
            </a:pPr>
            <a:r>
              <a:rPr lang="en-US" sz="2000" dirty="0"/>
              <a:t>           </a:t>
            </a:r>
            <a:r>
              <a:rPr lang="en-US" sz="2000" dirty="0" err="1"/>
              <a:t>System.out.println</a:t>
            </a:r>
            <a:r>
              <a:rPr lang="en-US" sz="2000" dirty="0"/>
              <a:t>("After invoking </a:t>
            </a:r>
            <a:r>
              <a:rPr lang="en-US" sz="2000" dirty="0" err="1"/>
              <a:t>addAll</a:t>
            </a:r>
            <a:r>
              <a:rPr lang="en-US" sz="2000" dirty="0"/>
              <a:t>(Collection&lt;? extends E&gt; c) method: "+</a:t>
            </a:r>
            <a:r>
              <a:rPr lang="en-US" sz="2000" dirty="0" err="1"/>
              <a:t>ll</a:t>
            </a:r>
            <a:r>
              <a:rPr lang="en-US" sz="2000" dirty="0"/>
              <a:t>);  </a:t>
            </a:r>
          </a:p>
          <a:p>
            <a:pPr>
              <a:spcBef>
                <a:spcPts val="0"/>
              </a:spcBef>
              <a:buNone/>
            </a:pPr>
            <a:r>
              <a:rPr lang="en-US" sz="2000" dirty="0"/>
              <a:t>           </a:t>
            </a:r>
            <a:r>
              <a:rPr lang="en-US" sz="2000" dirty="0" err="1"/>
              <a:t>LinkedList</a:t>
            </a:r>
            <a:r>
              <a:rPr lang="en-US" sz="2000" dirty="0"/>
              <a:t>&lt;String&gt; ll3=</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ll3.add("John");  </a:t>
            </a:r>
          </a:p>
          <a:p>
            <a:pPr>
              <a:spcBef>
                <a:spcPts val="0"/>
              </a:spcBef>
              <a:buNone/>
            </a:pPr>
            <a:r>
              <a:rPr lang="en-US" sz="2000" dirty="0"/>
              <a:t>           ll3.add("</a:t>
            </a:r>
            <a:r>
              <a:rPr lang="en-US" sz="2000" dirty="0" err="1"/>
              <a:t>Rahul</a:t>
            </a:r>
            <a:r>
              <a:rPr lang="en-US" sz="2000" dirty="0"/>
              <a:t>");  </a:t>
            </a:r>
          </a:p>
          <a:p>
            <a:pPr>
              <a:spcBef>
                <a:spcPts val="0"/>
              </a:spcBef>
              <a:buNone/>
            </a:pPr>
            <a:r>
              <a:rPr lang="en-US" sz="2000" dirty="0"/>
              <a:t>           //Adding second list elements to the first list at specific position  </a:t>
            </a:r>
          </a:p>
          <a:p>
            <a:pPr>
              <a:spcBef>
                <a:spcPts val="0"/>
              </a:spcBef>
              <a:buNone/>
            </a:pPr>
            <a:r>
              <a:rPr lang="en-US" sz="2000" dirty="0"/>
              <a:t>           </a:t>
            </a:r>
            <a:r>
              <a:rPr lang="en-US" sz="2000" dirty="0" err="1"/>
              <a:t>ll.addAll</a:t>
            </a:r>
            <a:r>
              <a:rPr lang="en-US" sz="2000" dirty="0"/>
              <a:t>(1, ll3);  </a:t>
            </a:r>
          </a:p>
          <a:p>
            <a:pPr>
              <a:spcBef>
                <a:spcPts val="0"/>
              </a:spcBef>
              <a:buNone/>
            </a:pPr>
            <a:r>
              <a:rPr lang="en-US" sz="2000" dirty="0"/>
              <a:t>           </a:t>
            </a:r>
            <a:r>
              <a:rPr lang="en-US" sz="2000" dirty="0" err="1"/>
              <a:t>System.out.println</a:t>
            </a:r>
            <a:r>
              <a:rPr lang="en-US" sz="2000" dirty="0"/>
              <a:t>("After invoking </a:t>
            </a:r>
            <a:r>
              <a:rPr lang="en-US" sz="2000" dirty="0" err="1"/>
              <a:t>addAll</a:t>
            </a:r>
            <a:r>
              <a:rPr lang="en-US" sz="2000" dirty="0"/>
              <a:t>(</a:t>
            </a:r>
            <a:r>
              <a:rPr lang="en-US" sz="2000" dirty="0" err="1"/>
              <a:t>int</a:t>
            </a:r>
            <a:r>
              <a:rPr lang="en-US" sz="2000" dirty="0"/>
              <a:t> index, Collection&lt;? extends E&gt; c) method: "+</a:t>
            </a:r>
            <a:r>
              <a:rPr lang="en-US" sz="2000" dirty="0" err="1"/>
              <a:t>ll</a:t>
            </a:r>
            <a:r>
              <a:rPr lang="en-US" sz="2000" dirty="0"/>
              <a:t>);  </a:t>
            </a:r>
          </a:p>
          <a:p>
            <a:pPr>
              <a:spcBef>
                <a:spcPts val="0"/>
              </a:spcBef>
              <a:buNone/>
            </a:pPr>
            <a:r>
              <a:rPr lang="en-US" sz="2000" dirty="0"/>
              <a:t>           //Adding an element at the first position  </a:t>
            </a:r>
          </a:p>
          <a:p>
            <a:pPr>
              <a:spcBef>
                <a:spcPts val="0"/>
              </a:spcBef>
              <a:buNone/>
            </a:pPr>
            <a:r>
              <a:rPr lang="en-US" sz="2000" dirty="0"/>
              <a:t>           </a:t>
            </a:r>
            <a:r>
              <a:rPr lang="en-US" sz="2000" dirty="0" err="1"/>
              <a:t>ll.addFirst</a:t>
            </a:r>
            <a:r>
              <a:rPr lang="en-US" sz="2000" dirty="0"/>
              <a:t>("</a:t>
            </a:r>
            <a:r>
              <a:rPr lang="en-US" sz="2000" dirty="0" err="1"/>
              <a:t>Lokesh</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addFirst</a:t>
            </a:r>
            <a:r>
              <a:rPr lang="en-US" sz="2000" dirty="0"/>
              <a:t>(E </a:t>
            </a:r>
            <a:r>
              <a:rPr lang="en-US" sz="2000" dirty="0" err="1"/>
              <a:t>e</a:t>
            </a:r>
            <a:r>
              <a:rPr lang="en-US" sz="2000" dirty="0"/>
              <a:t>) method: "+</a:t>
            </a:r>
            <a:r>
              <a:rPr lang="en-US" sz="2000" dirty="0" err="1"/>
              <a:t>ll</a:t>
            </a:r>
            <a:r>
              <a:rPr lang="en-US" sz="2000" dirty="0"/>
              <a:t>);  </a:t>
            </a:r>
          </a:p>
          <a:p>
            <a:pPr>
              <a:spcBef>
                <a:spcPts val="0"/>
              </a:spcBef>
              <a:buNone/>
            </a:pPr>
            <a:r>
              <a:rPr lang="en-US" sz="2000" dirty="0"/>
              <a:t>           //Adding an element at the last position  </a:t>
            </a:r>
          </a:p>
          <a:p>
            <a:pPr>
              <a:spcBef>
                <a:spcPts val="0"/>
              </a:spcBef>
              <a:buNone/>
            </a:pPr>
            <a:r>
              <a:rPr lang="en-US" sz="2000" dirty="0"/>
              <a:t>           </a:t>
            </a:r>
            <a:r>
              <a:rPr lang="en-US" sz="2000" dirty="0" err="1"/>
              <a:t>ll.addLast</a:t>
            </a:r>
            <a:r>
              <a:rPr lang="en-US" sz="2000" dirty="0"/>
              <a:t>("Harsh");  </a:t>
            </a:r>
          </a:p>
          <a:p>
            <a:pPr>
              <a:spcBef>
                <a:spcPts val="0"/>
              </a:spcBef>
              <a:buNone/>
            </a:pPr>
            <a:r>
              <a:rPr lang="en-US" sz="2000" dirty="0"/>
              <a:t>           </a:t>
            </a:r>
            <a:r>
              <a:rPr lang="en-US" sz="2000" dirty="0" err="1"/>
              <a:t>System.out.println</a:t>
            </a:r>
            <a:r>
              <a:rPr lang="en-US" sz="2000" dirty="0"/>
              <a:t>("After invoking </a:t>
            </a:r>
            <a:r>
              <a:rPr lang="en-US" sz="2000" dirty="0" err="1"/>
              <a:t>addLast</a:t>
            </a:r>
            <a:r>
              <a:rPr lang="en-US" sz="2000" dirty="0"/>
              <a:t>(E </a:t>
            </a:r>
            <a:r>
              <a:rPr lang="en-US" sz="2000" dirty="0" err="1"/>
              <a:t>e</a:t>
            </a:r>
            <a:r>
              <a:rPr lang="en-US" sz="2000" dirty="0"/>
              <a:t>) method: "+</a:t>
            </a:r>
            <a:r>
              <a:rPr lang="en-US" sz="2000" dirty="0" err="1"/>
              <a:t>ll</a:t>
            </a:r>
            <a:r>
              <a:rPr lang="en-US" sz="2000" dirty="0"/>
              <a:t>);  </a:t>
            </a:r>
          </a:p>
          <a:p>
            <a:pPr>
              <a:spcBef>
                <a:spcPts val="0"/>
              </a:spcBef>
              <a:buNone/>
            </a:pPr>
            <a:r>
              <a:rPr lang="en-US" sz="2000" dirty="0"/>
              <a:t>           </a:t>
            </a:r>
            <a:r>
              <a:rPr lang="en-US" sz="2000" dirty="0" err="1"/>
              <a:t>ll.remove</a:t>
            </a:r>
            <a:r>
              <a:rPr lang="en-US" sz="2000" dirty="0"/>
              <a:t>("Vijay");  </a:t>
            </a:r>
          </a:p>
          <a:p>
            <a:pPr>
              <a:spcBef>
                <a:spcPts val="0"/>
              </a:spcBef>
              <a:buNone/>
            </a:pPr>
            <a:r>
              <a:rPr lang="en-US" sz="2000" dirty="0"/>
              <a:t>              </a:t>
            </a:r>
            <a:r>
              <a:rPr lang="en-US" sz="2000" dirty="0" err="1"/>
              <a:t>System.out.println</a:t>
            </a:r>
            <a:r>
              <a:rPr lang="en-US" sz="2000" dirty="0"/>
              <a:t>("After invoking remove(object) method: "+</a:t>
            </a:r>
            <a:r>
              <a:rPr lang="en-US" sz="2000" dirty="0" err="1"/>
              <a:t>ll</a:t>
            </a:r>
            <a:r>
              <a:rPr lang="en-US" sz="2000" dirty="0"/>
              <a:t>);   </a:t>
            </a:r>
          </a:p>
          <a:p>
            <a:pPr>
              <a:spcBef>
                <a:spcPts val="0"/>
              </a:spcBef>
              <a:buNone/>
            </a:pPr>
            <a:r>
              <a:rPr lang="en-US" sz="2000" dirty="0"/>
              <a:t>         //Removing element on the basis of specific position  </a:t>
            </a:r>
          </a:p>
          <a:p>
            <a:pPr>
              <a:spcBef>
                <a:spcPts val="0"/>
              </a:spcBef>
              <a:buNone/>
            </a:pPr>
            <a:r>
              <a:rPr lang="en-US" sz="2000" dirty="0"/>
              <a:t>              </a:t>
            </a:r>
            <a:r>
              <a:rPr lang="en-US" sz="2000" dirty="0" err="1"/>
              <a:t>ll.remove</a:t>
            </a:r>
            <a:r>
              <a:rPr lang="en-US" sz="2000" dirty="0"/>
              <a:t>(0);  </a:t>
            </a:r>
          </a:p>
          <a:p>
            <a:pPr>
              <a:spcBef>
                <a:spcPts val="0"/>
              </a:spcBef>
              <a:buNone/>
            </a:pPr>
            <a:r>
              <a:rPr lang="en-US" sz="2000" dirty="0"/>
              <a:t>              </a:t>
            </a:r>
            <a:r>
              <a:rPr lang="en-US" sz="2000" dirty="0" err="1"/>
              <a:t>System.out.println</a:t>
            </a:r>
            <a:r>
              <a:rPr lang="en-US" sz="2000" dirty="0"/>
              <a:t>("After invoking remove(index) method: "+</a:t>
            </a:r>
            <a:r>
              <a:rPr lang="en-US" sz="2000" dirty="0" err="1"/>
              <a:t>ll</a:t>
            </a:r>
            <a:r>
              <a:rPr lang="en-US" sz="2000" dirty="0"/>
              <a:t>);   </a:t>
            </a:r>
          </a:p>
          <a:p>
            <a:pPr>
              <a:spcBef>
                <a:spcPts val="0"/>
              </a:spcBef>
              <a:buNone/>
            </a:pPr>
            <a:r>
              <a:rPr lang="en-US" sz="2000" dirty="0"/>
              <a:t>              </a:t>
            </a:r>
            <a:r>
              <a:rPr lang="en-US" sz="2000" dirty="0" err="1"/>
              <a:t>LinkedList</a:t>
            </a:r>
            <a:r>
              <a:rPr lang="en-US" sz="2000" dirty="0"/>
              <a:t>&lt;String&gt; ll2=</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ll2.add("Ravi");  </a:t>
            </a:r>
          </a:p>
          <a:p>
            <a:pPr>
              <a:spcBef>
                <a:spcPts val="0"/>
              </a:spcBef>
              <a:buNone/>
            </a:pPr>
            <a:r>
              <a:rPr lang="en-US" sz="2000" dirty="0"/>
              <a:t>              ll2.add("</a:t>
            </a:r>
            <a:r>
              <a:rPr lang="en-US" sz="2000" dirty="0" err="1"/>
              <a:t>Hanumat</a:t>
            </a:r>
            <a:r>
              <a:rPr lang="en-US" sz="2000" dirty="0"/>
              <a:t>");  </a:t>
            </a:r>
          </a:p>
          <a:p>
            <a:pPr>
              <a:spcBef>
                <a:spcPts val="0"/>
              </a:spcBef>
              <a:buNone/>
            </a:pPr>
            <a:r>
              <a:rPr lang="en-US" sz="2000" dirty="0"/>
              <a:t>         // Adding new elements to </a:t>
            </a:r>
            <a:r>
              <a:rPr lang="en-US" sz="2000" dirty="0" err="1"/>
              <a:t>arraylist</a:t>
            </a:r>
            <a:r>
              <a:rPr lang="en-US" sz="2000" dirty="0"/>
              <a:t>  </a:t>
            </a:r>
          </a:p>
          <a:p>
            <a:pPr>
              <a:spcBef>
                <a:spcPts val="0"/>
              </a:spcBef>
              <a:buNone/>
            </a:pPr>
            <a:r>
              <a:rPr lang="en-US" sz="2000" dirty="0"/>
              <a:t>              </a:t>
            </a:r>
            <a:r>
              <a:rPr lang="en-US" sz="2000" dirty="0" err="1"/>
              <a:t>ll.addAll</a:t>
            </a:r>
            <a:r>
              <a:rPr lang="en-US" sz="2000" dirty="0"/>
              <a:t>(ll2);  </a:t>
            </a:r>
          </a:p>
          <a:p>
            <a:pPr>
              <a:spcBef>
                <a:spcPts val="0"/>
              </a:spcBef>
              <a:buNone/>
            </a:pPr>
            <a:r>
              <a:rPr lang="en-US" sz="2000" dirty="0"/>
              <a:t>              </a:t>
            </a:r>
            <a:r>
              <a:rPr lang="en-US" sz="2000" dirty="0" err="1"/>
              <a:t>System.out.println</a:t>
            </a:r>
            <a:r>
              <a:rPr lang="en-US" sz="2000" dirty="0"/>
              <a:t>("Updated list : "+</a:t>
            </a:r>
            <a:r>
              <a:rPr lang="en-US" sz="2000" dirty="0" err="1"/>
              <a:t>ll</a:t>
            </a:r>
            <a:r>
              <a:rPr lang="en-US" sz="2000" dirty="0"/>
              <a:t>);   </a:t>
            </a:r>
          </a:p>
          <a:p>
            <a:pPr>
              <a:spcBef>
                <a:spcPts val="0"/>
              </a:spcBef>
              <a:buNone/>
            </a:pPr>
            <a:r>
              <a:rPr lang="en-US" sz="2000" dirty="0"/>
              <a:t>         //Removing all the new elements from </a:t>
            </a:r>
            <a:r>
              <a:rPr lang="en-US" sz="2000" dirty="0" err="1"/>
              <a:t>arraylist</a:t>
            </a:r>
            <a:r>
              <a:rPr lang="en-US" sz="2000" dirty="0"/>
              <a:t>  </a:t>
            </a:r>
          </a:p>
          <a:p>
            <a:pPr>
              <a:spcBef>
                <a:spcPts val="0"/>
              </a:spcBef>
              <a:buNone/>
            </a:pPr>
            <a:r>
              <a:rPr lang="en-US" sz="2000" dirty="0"/>
              <a:t>              </a:t>
            </a:r>
            <a:r>
              <a:rPr lang="en-US" sz="2000" dirty="0" err="1"/>
              <a:t>ll.removeAll</a:t>
            </a:r>
            <a:r>
              <a:rPr lang="en-US" sz="2000" dirty="0"/>
              <a:t>(ll2);  </a:t>
            </a:r>
          </a:p>
          <a:p>
            <a:pPr>
              <a:spcBef>
                <a:spcPts val="0"/>
              </a:spcBef>
              <a:buNone/>
            </a:pPr>
            <a:r>
              <a:rPr lang="en-US" sz="2000" dirty="0"/>
              <a:t>              </a:t>
            </a:r>
            <a:r>
              <a:rPr lang="en-US" sz="2000" dirty="0" err="1"/>
              <a:t>System.out.println</a:t>
            </a:r>
            <a:r>
              <a:rPr lang="en-US" sz="2000" dirty="0"/>
              <a:t>("After invoking </a:t>
            </a:r>
            <a:r>
              <a:rPr lang="en-US" sz="2000" dirty="0" err="1"/>
              <a:t>removeAll</a:t>
            </a:r>
            <a:r>
              <a:rPr lang="en-US" sz="2000" dirty="0"/>
              <a:t>() method: "+</a:t>
            </a:r>
            <a:r>
              <a:rPr lang="en-US" sz="2000" dirty="0" err="1"/>
              <a:t>ll</a:t>
            </a:r>
            <a:r>
              <a:rPr lang="en-US" sz="2000" dirty="0"/>
              <a:t>);   </a:t>
            </a:r>
          </a:p>
          <a:p>
            <a:pPr>
              <a:spcBef>
                <a:spcPts val="0"/>
              </a:spcBef>
              <a:buNone/>
            </a:pPr>
            <a:r>
              <a:rPr lang="en-US" sz="2000" dirty="0"/>
              <a:t>         //Removing first element from the list  </a:t>
            </a:r>
          </a:p>
          <a:p>
            <a:pPr>
              <a:spcBef>
                <a:spcPts val="0"/>
              </a:spcBef>
              <a:buNone/>
            </a:pPr>
            <a:r>
              <a:rPr lang="en-US" sz="2000" dirty="0"/>
              <a:t>              </a:t>
            </a:r>
            <a:r>
              <a:rPr lang="en-US" sz="2000" dirty="0" err="1"/>
              <a:t>ll.removeFirst</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removeFirst</a:t>
            </a:r>
            <a:r>
              <a:rPr lang="en-US" sz="2000" dirty="0"/>
              <a:t>() method: "+</a:t>
            </a:r>
            <a:r>
              <a:rPr lang="en-US" sz="2000" dirty="0" err="1"/>
              <a:t>ll</a:t>
            </a:r>
            <a:r>
              <a:rPr lang="en-US" sz="2000" dirty="0"/>
              <a:t>);  </a:t>
            </a:r>
          </a:p>
          <a:p>
            <a:pPr>
              <a:spcBef>
                <a:spcPts val="0"/>
              </a:spcBef>
              <a:buNone/>
            </a:pPr>
            <a:r>
              <a:rPr lang="en-US" sz="2000" dirty="0"/>
              <a:t>          //Removing first element from the list  </a:t>
            </a:r>
          </a:p>
          <a:p>
            <a:pPr>
              <a:spcBef>
                <a:spcPts val="0"/>
              </a:spcBef>
              <a:buNone/>
            </a:pPr>
            <a:r>
              <a:rPr lang="en-US" sz="2000" dirty="0"/>
              <a:t>              </a:t>
            </a:r>
            <a:r>
              <a:rPr lang="en-US" sz="2000" dirty="0" err="1"/>
              <a:t>ll.removeLast</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removeLast</a:t>
            </a:r>
            <a:r>
              <a:rPr lang="en-US" sz="2000" dirty="0"/>
              <a:t>() method: "+</a:t>
            </a:r>
            <a:r>
              <a:rPr lang="en-US" sz="2000" dirty="0" err="1"/>
              <a:t>ll</a:t>
            </a:r>
            <a:r>
              <a:rPr lang="en-US" sz="2000" dirty="0"/>
              <a:t>);  </a:t>
            </a:r>
          </a:p>
          <a:p>
            <a:pPr>
              <a:spcBef>
                <a:spcPts val="0"/>
              </a:spcBef>
              <a:buNone/>
            </a:pPr>
            <a:r>
              <a:rPr lang="en-US" sz="2000" dirty="0"/>
              <a:t>          //Removing first occurrence of element from the list  </a:t>
            </a:r>
          </a:p>
          <a:p>
            <a:pPr>
              <a:spcBef>
                <a:spcPts val="0"/>
              </a:spcBef>
              <a:buNone/>
            </a:pPr>
            <a:r>
              <a:rPr lang="en-US" sz="2000" dirty="0"/>
              <a:t>              </a:t>
            </a:r>
            <a:r>
              <a:rPr lang="en-US" sz="2000" dirty="0" err="1"/>
              <a:t>ll.removeFirstOccurrence</a:t>
            </a:r>
            <a:r>
              <a:rPr lang="en-US" sz="2000" dirty="0"/>
              <a:t>("</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removeFirstOccurrence</a:t>
            </a:r>
            <a:r>
              <a:rPr lang="en-US" sz="2000" dirty="0"/>
              <a:t>() method: "+</a:t>
            </a:r>
            <a:r>
              <a:rPr lang="en-US" sz="2000" dirty="0" err="1"/>
              <a:t>ll</a:t>
            </a:r>
            <a:r>
              <a:rPr lang="en-US" sz="2000" dirty="0"/>
              <a:t>);  </a:t>
            </a:r>
          </a:p>
          <a:p>
            <a:pPr>
              <a:spcBef>
                <a:spcPts val="0"/>
              </a:spcBef>
              <a:buNone/>
            </a:pPr>
            <a:r>
              <a:rPr lang="en-US" sz="2000" dirty="0"/>
              <a:t>          //Removing last occurrence of element from the list  </a:t>
            </a:r>
          </a:p>
          <a:p>
            <a:pPr>
              <a:spcBef>
                <a:spcPts val="0"/>
              </a:spcBef>
              <a:buNone/>
            </a:pPr>
            <a:r>
              <a:rPr lang="en-US" sz="2000" dirty="0"/>
              <a:t>              </a:t>
            </a:r>
            <a:r>
              <a:rPr lang="en-US" sz="2000" dirty="0" err="1"/>
              <a:t>ll.removeLastOccurrence</a:t>
            </a:r>
            <a:r>
              <a:rPr lang="en-US" sz="2000" dirty="0"/>
              <a:t>("Harsh");  </a:t>
            </a:r>
          </a:p>
          <a:p>
            <a:pPr>
              <a:spcBef>
                <a:spcPts val="0"/>
              </a:spcBef>
              <a:buNone/>
            </a:pPr>
            <a:r>
              <a:rPr lang="en-US" sz="2000" dirty="0"/>
              <a:t>              </a:t>
            </a:r>
            <a:r>
              <a:rPr lang="en-US" sz="2000" dirty="0" err="1"/>
              <a:t>System.out.println</a:t>
            </a:r>
            <a:r>
              <a:rPr lang="en-US" sz="2000" dirty="0"/>
              <a:t>("After invoking </a:t>
            </a:r>
            <a:r>
              <a:rPr lang="en-US" sz="2000" dirty="0" err="1"/>
              <a:t>removeLastOccurrence</a:t>
            </a:r>
            <a:r>
              <a:rPr lang="en-US" sz="2000" dirty="0"/>
              <a:t>() method: "+</a:t>
            </a:r>
            <a:r>
              <a:rPr lang="en-US" sz="2000" dirty="0" err="1"/>
              <a:t>ll</a:t>
            </a:r>
            <a:r>
              <a:rPr lang="en-US" sz="2000" dirty="0"/>
              <a:t>);  </a:t>
            </a:r>
          </a:p>
          <a:p>
            <a:pPr>
              <a:spcBef>
                <a:spcPts val="0"/>
              </a:spcBef>
              <a:buNone/>
            </a:pPr>
            <a:r>
              <a:rPr lang="en-US" sz="2000" dirty="0"/>
              <a:t>  </a:t>
            </a:r>
          </a:p>
          <a:p>
            <a:pPr>
              <a:spcBef>
                <a:spcPts val="0"/>
              </a:spcBef>
              <a:buNone/>
            </a:pPr>
            <a:r>
              <a:rPr lang="en-US" sz="2000" dirty="0"/>
              <a:t>              //Removing all the elements available in the list       </a:t>
            </a:r>
          </a:p>
          <a:p>
            <a:pPr>
              <a:spcBef>
                <a:spcPts val="0"/>
              </a:spcBef>
              <a:buNone/>
            </a:pPr>
            <a:r>
              <a:rPr lang="en-US" sz="2000" dirty="0"/>
              <a:t>              </a:t>
            </a:r>
            <a:r>
              <a:rPr lang="en-US" sz="2000" dirty="0" err="1"/>
              <a:t>ll.clear</a:t>
            </a:r>
            <a:r>
              <a:rPr lang="en-US" sz="2000" dirty="0"/>
              <a:t>();  </a:t>
            </a:r>
          </a:p>
          <a:p>
            <a:pPr>
              <a:spcBef>
                <a:spcPts val="0"/>
              </a:spcBef>
              <a:buNone/>
            </a:pPr>
            <a:r>
              <a:rPr lang="en-US" sz="2000" dirty="0"/>
              <a:t>              </a:t>
            </a:r>
            <a:r>
              <a:rPr lang="en-US" sz="2000" dirty="0" err="1"/>
              <a:t>System.out.println</a:t>
            </a:r>
            <a:r>
              <a:rPr lang="en-US" sz="2000" dirty="0"/>
              <a:t>("After invoking clear() method: "+</a:t>
            </a:r>
            <a:r>
              <a:rPr lang="en-US" sz="2000" dirty="0" err="1"/>
              <a:t>ll</a:t>
            </a:r>
            <a:r>
              <a:rPr lang="en-US" sz="2000" dirty="0"/>
              <a:t>);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49</a:t>
            </a:fld>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838200" y="365125"/>
            <a:ext cx="10515600" cy="849297"/>
          </a:xfrm>
        </p:spPr>
        <p:txBody>
          <a:bodyPr/>
          <a:lstStyle/>
          <a:p>
            <a:pPr algn="ctr"/>
            <a:r>
              <a:rPr lang="en-GB" dirty="0"/>
              <a:t>Java I/O</a:t>
            </a:r>
            <a:endParaRPr lang="en-US" dirty="0"/>
          </a:p>
        </p:txBody>
      </p:sp>
      <p:sp>
        <p:nvSpPr>
          <p:cNvPr id="5" name="Content Placeholder 4"/>
          <p:cNvSpPr>
            <a:spLocks noGrp="1"/>
          </p:cNvSpPr>
          <p:nvPr>
            <p:ph idx="1"/>
          </p:nvPr>
        </p:nvSpPr>
        <p:spPr>
          <a:xfrm>
            <a:off x="838200" y="1285860"/>
            <a:ext cx="10515600" cy="4500595"/>
          </a:xfrm>
        </p:spPr>
        <p:txBody>
          <a:bodyPr/>
          <a:lstStyle/>
          <a:p>
            <a:r>
              <a:rPr lang="en-GB" sz="1800" b="1" dirty="0"/>
              <a:t>Java I/O</a:t>
            </a:r>
            <a:r>
              <a:rPr lang="en-GB" sz="1800" dirty="0"/>
              <a:t> (Input and Output) is used </a:t>
            </a:r>
            <a:r>
              <a:rPr lang="en-GB" sz="1800" i="1" dirty="0"/>
              <a:t>to process the input</a:t>
            </a:r>
            <a:r>
              <a:rPr lang="en-GB" sz="1800" dirty="0"/>
              <a:t> and </a:t>
            </a:r>
            <a:r>
              <a:rPr lang="en-GB" sz="1800" i="1" dirty="0"/>
              <a:t>produce the output</a:t>
            </a:r>
            <a:r>
              <a:rPr lang="en-GB" sz="1800" dirty="0"/>
              <a:t>.</a:t>
            </a:r>
          </a:p>
          <a:p>
            <a:r>
              <a:rPr lang="en-GB" sz="1800" dirty="0"/>
              <a:t>Java uses the concept of a stream to make I/O operation fast. The java.io package contains all the classes required for input and output operations.</a:t>
            </a:r>
          </a:p>
          <a:p>
            <a:r>
              <a:rPr lang="en-GB" sz="1800" dirty="0"/>
              <a:t>Perform </a:t>
            </a:r>
            <a:r>
              <a:rPr lang="en-GB" sz="1800" b="1" dirty="0"/>
              <a:t>file handling in Java</a:t>
            </a:r>
            <a:r>
              <a:rPr lang="en-GB" sz="1800" dirty="0"/>
              <a:t> by Java I/O API.</a:t>
            </a:r>
          </a:p>
          <a:p>
            <a:pPr>
              <a:buNone/>
            </a:pPr>
            <a:r>
              <a:rPr lang="en-GB" sz="1800" b="1" dirty="0"/>
              <a:t>Stream</a:t>
            </a:r>
          </a:p>
          <a:p>
            <a:r>
              <a:rPr lang="en-GB" sz="1800" dirty="0"/>
              <a:t> stream is a sequence of data. In Java, a stream is composed of bytes. It's called a stream because it is like a stream of water that continues to flow</a:t>
            </a:r>
          </a:p>
          <a:p>
            <a:r>
              <a:rPr lang="en-GB" sz="1800" dirty="0"/>
              <a:t>In Java, 3 streams are created for us automatically. All these streams are attached with the console.</a:t>
            </a:r>
          </a:p>
          <a:p>
            <a:r>
              <a:rPr lang="en-GB" sz="1800" b="1" dirty="0"/>
              <a:t>1) </a:t>
            </a:r>
            <a:r>
              <a:rPr lang="en-GB" sz="1800" b="1" dirty="0" err="1"/>
              <a:t>System.out</a:t>
            </a:r>
            <a:r>
              <a:rPr lang="en-GB" sz="1800" b="1" dirty="0"/>
              <a:t>: </a:t>
            </a:r>
            <a:r>
              <a:rPr lang="en-GB" sz="1800" dirty="0"/>
              <a:t>standard output stream</a:t>
            </a:r>
          </a:p>
          <a:p>
            <a:r>
              <a:rPr lang="en-GB" sz="1800" b="1" dirty="0"/>
              <a:t>2) </a:t>
            </a:r>
            <a:r>
              <a:rPr lang="en-GB" sz="1800" b="1" dirty="0" err="1"/>
              <a:t>System.in</a:t>
            </a:r>
            <a:r>
              <a:rPr lang="en-GB" sz="1800" b="1" dirty="0"/>
              <a:t>: </a:t>
            </a:r>
            <a:r>
              <a:rPr lang="en-GB" sz="1800" dirty="0"/>
              <a:t>standard input stream</a:t>
            </a:r>
          </a:p>
          <a:p>
            <a:r>
              <a:rPr lang="en-GB" sz="1800" b="1" dirty="0"/>
              <a:t>3) System.err: </a:t>
            </a:r>
            <a:r>
              <a:rPr lang="en-GB" sz="1800" dirty="0"/>
              <a:t>standard error stream</a:t>
            </a:r>
          </a:p>
          <a:p>
            <a:r>
              <a:rPr lang="en-GB" sz="1800" dirty="0"/>
              <a:t>the code to print </a:t>
            </a:r>
            <a:r>
              <a:rPr lang="en-GB" sz="1800" b="1" dirty="0"/>
              <a:t>output and an error</a:t>
            </a:r>
            <a:r>
              <a:rPr lang="en-GB" sz="1800" dirty="0"/>
              <a:t> message to the console.</a:t>
            </a:r>
            <a:br>
              <a:rPr lang="en-GB" sz="1800" dirty="0"/>
            </a:br>
            <a:endParaRPr lang="en-GB" sz="18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a:t>
            </a:fld>
            <a:endParaRPr lang="en-US" altLang="en-US"/>
          </a:p>
        </p:txBody>
      </p:sp>
      <p:pic>
        <p:nvPicPr>
          <p:cNvPr id="6" name="Picture 5" descr="https://media.geeksforgeeks.org/wp-content/uploads/20191127113736/Java-Basic-input-output1.png"/>
          <p:cNvPicPr/>
          <p:nvPr/>
        </p:nvPicPr>
        <p:blipFill>
          <a:blip r:embed="rId2"/>
          <a:srcRect/>
          <a:stretch>
            <a:fillRect/>
          </a:stretch>
        </p:blipFill>
        <p:spPr bwMode="auto">
          <a:xfrm>
            <a:off x="6953256" y="4000504"/>
            <a:ext cx="5943600" cy="3656458"/>
          </a:xfrm>
          <a:prstGeom prst="rect">
            <a:avLst/>
          </a:prstGeom>
          <a:noFill/>
          <a:ln w="9525">
            <a:noFill/>
            <a:miter lim="800000"/>
            <a:headEnd/>
            <a:tailEnd/>
          </a:ln>
        </p:spPr>
      </p:pic>
    </p:spTree>
    <p:extLst>
      <p:ext uri="{BB962C8B-B14F-4D97-AF65-F5344CB8AC3E}">
        <p14:creationId xmlns:p14="http://schemas.microsoft.com/office/powerpoint/2010/main" val="62522866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LinkedList4{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p>
          <a:p>
            <a:pPr>
              <a:spcBef>
                <a:spcPts val="0"/>
              </a:spcBef>
              <a:buNone/>
            </a:pPr>
            <a:r>
              <a:rPr lang="en-US" sz="2000" dirty="0"/>
              <a:t>  </a:t>
            </a:r>
            <a:r>
              <a:rPr lang="en-US" sz="2000" dirty="0" err="1"/>
              <a:t>LinkedList</a:t>
            </a:r>
            <a:r>
              <a:rPr lang="en-US" sz="2000" dirty="0"/>
              <a:t>&lt;String&gt; </a:t>
            </a:r>
            <a:r>
              <a:rPr lang="en-US" sz="2000" dirty="0" err="1"/>
              <a:t>ll</a:t>
            </a:r>
            <a:r>
              <a:rPr lang="en-US" sz="2000" dirty="0"/>
              <a:t>=</a:t>
            </a:r>
            <a:r>
              <a:rPr lang="en-US" sz="2000" b="1" dirty="0"/>
              <a:t>new</a:t>
            </a:r>
            <a:r>
              <a:rPr lang="en-US" sz="2000" dirty="0"/>
              <a:t> </a:t>
            </a:r>
            <a:r>
              <a:rPr lang="en-US" sz="2000" dirty="0" err="1"/>
              <a:t>LinkedList</a:t>
            </a:r>
            <a:r>
              <a:rPr lang="en-US" sz="2000" dirty="0"/>
              <a:t>&lt;String&gt;();  </a:t>
            </a:r>
          </a:p>
          <a:p>
            <a:pPr>
              <a:spcBef>
                <a:spcPts val="0"/>
              </a:spcBef>
              <a:buNone/>
            </a:pPr>
            <a:r>
              <a:rPr lang="en-US" sz="2000" dirty="0"/>
              <a:t>           </a:t>
            </a:r>
            <a:r>
              <a:rPr lang="en-US" sz="2000" dirty="0" err="1"/>
              <a:t>ll.add</a:t>
            </a:r>
            <a:r>
              <a:rPr lang="en-US" sz="2000" dirty="0"/>
              <a:t>("Ravi");  </a:t>
            </a:r>
          </a:p>
          <a:p>
            <a:pPr>
              <a:spcBef>
                <a:spcPts val="0"/>
              </a:spcBef>
              <a:buNone/>
            </a:pPr>
            <a:r>
              <a:rPr lang="en-US" sz="2000" dirty="0"/>
              <a:t>           </a:t>
            </a:r>
            <a:r>
              <a:rPr lang="en-US" sz="2000" dirty="0" err="1"/>
              <a:t>ll.add</a:t>
            </a:r>
            <a:r>
              <a:rPr lang="en-US" sz="2000" dirty="0"/>
              <a:t>("Vijay");  </a:t>
            </a:r>
          </a:p>
          <a:p>
            <a:pPr>
              <a:spcBef>
                <a:spcPts val="0"/>
              </a:spcBef>
              <a:buNone/>
            </a:pPr>
            <a:r>
              <a:rPr lang="en-US" sz="2000" dirty="0"/>
              <a:t>           </a:t>
            </a:r>
            <a:r>
              <a:rPr lang="en-US" sz="2000" dirty="0" err="1"/>
              <a:t>ll.add</a:t>
            </a:r>
            <a:r>
              <a:rPr lang="en-US" sz="2000" dirty="0"/>
              <a:t>("Ajay");  </a:t>
            </a:r>
          </a:p>
          <a:p>
            <a:pPr>
              <a:spcBef>
                <a:spcPts val="0"/>
              </a:spcBef>
              <a:buNone/>
            </a:pPr>
            <a:r>
              <a:rPr lang="en-US" sz="2000" dirty="0"/>
              <a:t>           //Traversing the list of elements in reverse order  </a:t>
            </a:r>
          </a:p>
          <a:p>
            <a:pPr>
              <a:spcBef>
                <a:spcPts val="0"/>
              </a:spcBef>
              <a:buNone/>
            </a:pPr>
            <a:r>
              <a:rPr lang="en-US" sz="2000" dirty="0"/>
              <a:t>           </a:t>
            </a:r>
            <a:r>
              <a:rPr lang="en-US" sz="2000" dirty="0" err="1"/>
              <a:t>Iterator</a:t>
            </a:r>
            <a:r>
              <a:rPr lang="en-US" sz="2000" dirty="0"/>
              <a:t> </a:t>
            </a:r>
            <a:r>
              <a:rPr lang="en-US" sz="2000" dirty="0" err="1"/>
              <a:t>i</a:t>
            </a:r>
            <a:r>
              <a:rPr lang="en-US" sz="2000" dirty="0"/>
              <a:t>=</a:t>
            </a:r>
            <a:r>
              <a:rPr lang="en-US" sz="2000" dirty="0" err="1"/>
              <a:t>ll.descendingIterator</a:t>
            </a:r>
            <a:r>
              <a:rPr lang="en-US" sz="2000" dirty="0"/>
              <a:t>();  </a:t>
            </a:r>
          </a:p>
          <a:p>
            <a:pPr>
              <a:spcBef>
                <a:spcPts val="0"/>
              </a:spcBef>
              <a:buNone/>
            </a:pPr>
            <a:r>
              <a:rPr lang="en-US" sz="2000" dirty="0"/>
              <a:t>           </a:t>
            </a:r>
            <a:r>
              <a:rPr lang="en-US" sz="2000" b="1" dirty="0"/>
              <a:t>while</a:t>
            </a:r>
            <a:r>
              <a:rPr lang="en-US" sz="2000" dirty="0"/>
              <a:t>(</a:t>
            </a:r>
            <a:r>
              <a:rPr lang="en-US" sz="2000" dirty="0" err="1"/>
              <a:t>i.hasNext</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i.next</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Set  </a:t>
            </a:r>
            <a:endParaRPr lang="en-US" dirty="0"/>
          </a:p>
        </p:txBody>
      </p:sp>
      <p:sp>
        <p:nvSpPr>
          <p:cNvPr id="3" name="Content Placeholder 2"/>
          <p:cNvSpPr>
            <a:spLocks noGrp="1"/>
          </p:cNvSpPr>
          <p:nvPr>
            <p:ph idx="1"/>
          </p:nvPr>
        </p:nvSpPr>
        <p:spPr>
          <a:xfrm>
            <a:off x="838200" y="1428736"/>
            <a:ext cx="10515600" cy="4748227"/>
          </a:xfrm>
        </p:spPr>
        <p:txBody>
          <a:bodyPr/>
          <a:lstStyle/>
          <a:p>
            <a:r>
              <a:rPr lang="en-GB" sz="2000" dirty="0"/>
              <a:t>The </a:t>
            </a:r>
            <a:r>
              <a:rPr lang="en-GB" sz="2000" b="1" dirty="0"/>
              <a:t>set</a:t>
            </a:r>
            <a:r>
              <a:rPr lang="en-GB" sz="2000" dirty="0"/>
              <a:t> is an interface available in the </a:t>
            </a:r>
            <a:r>
              <a:rPr lang="en-GB" sz="2000" b="1" dirty="0" err="1"/>
              <a:t>java.util</a:t>
            </a:r>
            <a:r>
              <a:rPr lang="en-GB" sz="2000" dirty="0"/>
              <a:t> package. The </a:t>
            </a:r>
            <a:r>
              <a:rPr lang="en-GB" sz="2000" b="1" dirty="0"/>
              <a:t>set</a:t>
            </a:r>
            <a:r>
              <a:rPr lang="en-GB" sz="2000" dirty="0"/>
              <a:t> interface extends the Collection interface. An unordered collection or list in which duplicates are not allowed is referred to as a </a:t>
            </a:r>
            <a:r>
              <a:rPr lang="en-GB" sz="2000" b="1" dirty="0"/>
              <a:t>collection interface</a:t>
            </a:r>
            <a:r>
              <a:rPr lang="en-GB" sz="2000" dirty="0"/>
              <a:t>. </a:t>
            </a:r>
          </a:p>
          <a:p>
            <a:r>
              <a:rPr lang="en-GB" sz="2000" dirty="0"/>
              <a:t>The set interface is used to create the mathematical set. The set interface use collection interface's methods to avoid the insertion of the same elements.</a:t>
            </a:r>
          </a:p>
          <a:p>
            <a:r>
              <a:rPr lang="en-GB" sz="2000" dirty="0"/>
              <a:t> </a:t>
            </a:r>
            <a:r>
              <a:rPr lang="en-GB" sz="2000" b="1" dirty="0" err="1"/>
              <a:t>SortedSet</a:t>
            </a:r>
            <a:r>
              <a:rPr lang="en-GB" sz="2000" dirty="0"/>
              <a:t> and </a:t>
            </a:r>
            <a:r>
              <a:rPr lang="en-GB" sz="2000" b="1" dirty="0" err="1"/>
              <a:t>NavigableSet</a:t>
            </a:r>
            <a:r>
              <a:rPr lang="en-GB" sz="2000" dirty="0"/>
              <a:t> are two interfaces that extend the set implementation.</a:t>
            </a: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51</a:t>
            </a:fld>
            <a:endParaRPr lang="en-US" altLang="en-US"/>
          </a:p>
        </p:txBody>
      </p:sp>
      <p:pic>
        <p:nvPicPr>
          <p:cNvPr id="5" name="Content Placeholder 4" descr="Set in Java"/>
          <p:cNvPicPr>
            <a:picLocks/>
          </p:cNvPicPr>
          <p:nvPr/>
        </p:nvPicPr>
        <p:blipFill>
          <a:blip r:embed="rId2"/>
          <a:srcRect/>
          <a:stretch>
            <a:fillRect/>
          </a:stretch>
        </p:blipFill>
        <p:spPr bwMode="auto">
          <a:xfrm>
            <a:off x="5024430" y="3357562"/>
            <a:ext cx="6191250" cy="3857625"/>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
            </a:r>
            <a:br>
              <a:rPr lang="en-GB" dirty="0"/>
            </a:br>
            <a:r>
              <a:rPr lang="en-GB" dirty="0"/>
              <a:t>Difference between List and Set</a:t>
            </a:r>
            <a:br>
              <a:rPr lang="en-GB" dirty="0"/>
            </a:br>
            <a:r>
              <a:rPr lang="en-US" dirty="0"/>
              <a:t/>
            </a:r>
            <a:br>
              <a:rPr lang="en-US" dirty="0"/>
            </a:br>
            <a:endParaRPr lang="en-US" dirty="0"/>
          </a:p>
        </p:txBody>
      </p:sp>
      <p:sp>
        <p:nvSpPr>
          <p:cNvPr id="3" name="Content Placeholder 2"/>
          <p:cNvSpPr>
            <a:spLocks noGrp="1"/>
          </p:cNvSpPr>
          <p:nvPr>
            <p:ph idx="1"/>
          </p:nvPr>
        </p:nvSpPr>
        <p:spPr>
          <a:xfrm>
            <a:off x="749449" y="-2245250"/>
            <a:ext cx="10515600" cy="4351338"/>
          </a:xfrm>
        </p:spPr>
        <p:txBody>
          <a:bodyPr/>
          <a:lstStyle/>
          <a:p>
            <a:r>
              <a:rPr lang="en-GB" dirty="0"/>
              <a:t>A list can contain duplicate elements whereas Set contains unique elements only.</a:t>
            </a:r>
          </a:p>
          <a:p>
            <a:pPr>
              <a:buNone/>
            </a:pPr>
            <a:r>
              <a:rPr lang="en-US" sz="2000" b="1" dirty="0"/>
              <a:t>import</a:t>
            </a:r>
            <a:r>
              <a:rPr lang="en-US" sz="2000" dirty="0"/>
              <a:t> </a:t>
            </a:r>
            <a:r>
              <a:rPr lang="en-US" sz="2000" dirty="0" err="1"/>
              <a:t>java.util</a:t>
            </a:r>
            <a:r>
              <a:rPr lang="en-US" sz="2000" dirty="0"/>
              <a:t>.*;    </a:t>
            </a:r>
          </a:p>
          <a:p>
            <a:pPr>
              <a:buNone/>
            </a:pPr>
            <a:r>
              <a:rPr lang="en-US" sz="2000" b="1" dirty="0"/>
              <a:t>public</a:t>
            </a:r>
            <a:r>
              <a:rPr lang="en-US" sz="2000" dirty="0"/>
              <a:t> </a:t>
            </a:r>
            <a:r>
              <a:rPr lang="en-US" sz="2000" b="1" dirty="0"/>
              <a:t>class</a:t>
            </a:r>
            <a:r>
              <a:rPr lang="en-US" sz="2000" dirty="0"/>
              <a:t> </a:t>
            </a:r>
            <a:r>
              <a:rPr lang="en-US" sz="2000" dirty="0" err="1"/>
              <a:t>SetOperations</a:t>
            </a:r>
            <a:r>
              <a:rPr lang="en-US" sz="2000" dirty="0"/>
              <a:t>   </a:t>
            </a:r>
          </a:p>
          <a:p>
            <a:pPr>
              <a:buNone/>
            </a:pPr>
            <a:r>
              <a:rPr lang="en-US" sz="2000" dirty="0"/>
              <a:t>{    </a:t>
            </a:r>
          </a:p>
          <a:p>
            <a:pPr>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buNone/>
            </a:pPr>
            <a:r>
              <a:rPr lang="en-US" sz="2000" dirty="0"/>
              <a:t>    {    </a:t>
            </a:r>
          </a:p>
          <a:p>
            <a:pPr>
              <a:buNone/>
            </a:pPr>
            <a:r>
              <a:rPr lang="en-US" sz="2000" dirty="0"/>
              <a:t>        Integer[] A = {22, 45,33, 66, 55, 34, 77};  </a:t>
            </a:r>
          </a:p>
          <a:p>
            <a:pPr>
              <a:buNone/>
            </a:pPr>
            <a:r>
              <a:rPr lang="en-US" sz="2000" dirty="0"/>
              <a:t>        Integer[] B = {33, 2, 83, 45, 3, 12, 55};  </a:t>
            </a:r>
          </a:p>
          <a:p>
            <a:pPr>
              <a:buNone/>
            </a:pPr>
            <a:r>
              <a:rPr lang="en-US" sz="2000" dirty="0"/>
              <a:t>        Set&lt;Integer&gt; set1 = </a:t>
            </a:r>
            <a:r>
              <a:rPr lang="en-US" sz="2000" b="1" dirty="0"/>
              <a:t>new</a:t>
            </a:r>
            <a:r>
              <a:rPr lang="en-US" sz="2000" dirty="0"/>
              <a:t> </a:t>
            </a:r>
            <a:r>
              <a:rPr lang="en-US" sz="2000" dirty="0" err="1"/>
              <a:t>HashSet</a:t>
            </a:r>
            <a:r>
              <a:rPr lang="en-US" sz="2000" dirty="0"/>
              <a:t>&lt;Integer&gt;();    </a:t>
            </a:r>
          </a:p>
          <a:p>
            <a:pPr>
              <a:buNone/>
            </a:pPr>
            <a:r>
              <a:rPr lang="en-US" sz="2000" dirty="0"/>
              <a:t>        set1.addAll(</a:t>
            </a:r>
            <a:r>
              <a:rPr lang="en-US" sz="2000" dirty="0" err="1"/>
              <a:t>Arrays.asList</a:t>
            </a:r>
            <a:r>
              <a:rPr lang="en-US" sz="2000" dirty="0"/>
              <a:t>(A));    </a:t>
            </a:r>
          </a:p>
          <a:p>
            <a:pPr>
              <a:buNone/>
            </a:pPr>
            <a:r>
              <a:rPr lang="en-US" sz="2000" dirty="0"/>
              <a:t>        Set&lt;Integer&gt; set2 = </a:t>
            </a:r>
            <a:r>
              <a:rPr lang="en-US" sz="2000" b="1" dirty="0"/>
              <a:t>new</a:t>
            </a:r>
            <a:r>
              <a:rPr lang="en-US" sz="2000" dirty="0"/>
              <a:t> </a:t>
            </a:r>
            <a:r>
              <a:rPr lang="en-US" sz="2000" dirty="0" err="1"/>
              <a:t>HashSet</a:t>
            </a:r>
            <a:r>
              <a:rPr lang="en-US" sz="2000" dirty="0"/>
              <a:t>&lt;Integer&gt;();    </a:t>
            </a:r>
          </a:p>
          <a:p>
            <a:pPr>
              <a:buNone/>
            </a:pPr>
            <a:r>
              <a:rPr lang="en-US" sz="2000" dirty="0"/>
              <a:t>        set2.addAll(</a:t>
            </a:r>
            <a:r>
              <a:rPr lang="en-US" sz="2000" dirty="0" err="1"/>
              <a:t>Arrays.asList</a:t>
            </a:r>
            <a:r>
              <a:rPr lang="en-US" sz="2000" dirty="0"/>
              <a:t>(B));    </a:t>
            </a:r>
          </a:p>
          <a:p>
            <a:pPr>
              <a:buNone/>
            </a:pPr>
            <a:r>
              <a:rPr lang="en-US" sz="2000" dirty="0"/>
              <a:t>    </a:t>
            </a:r>
          </a:p>
          <a:p>
            <a:pPr>
              <a:buNone/>
            </a:pPr>
            <a:r>
              <a:rPr lang="en-US" sz="2000" dirty="0"/>
              <a:t>        // Finding Union of set1 and set2   </a:t>
            </a:r>
          </a:p>
          <a:p>
            <a:pPr>
              <a:buNone/>
            </a:pPr>
            <a:r>
              <a:rPr lang="en-US" sz="2000" dirty="0"/>
              <a:t>        Set&lt;Integer&gt;  set3= </a:t>
            </a:r>
            <a:r>
              <a:rPr lang="en-US" sz="2000" b="1" dirty="0"/>
              <a:t>new</a:t>
            </a:r>
            <a:r>
              <a:rPr lang="en-US" sz="2000" dirty="0"/>
              <a:t> </a:t>
            </a:r>
            <a:r>
              <a:rPr lang="en-US" sz="2000" dirty="0" err="1"/>
              <a:t>HashSet</a:t>
            </a:r>
            <a:r>
              <a:rPr lang="en-US" sz="2000" dirty="0"/>
              <a:t>&lt;Integer&gt;(set1);    </a:t>
            </a:r>
          </a:p>
          <a:p>
            <a:pPr>
              <a:buNone/>
            </a:pPr>
            <a:r>
              <a:rPr lang="en-US" sz="2000" dirty="0"/>
              <a:t>        set3.addAll(set2);    </a:t>
            </a:r>
          </a:p>
          <a:p>
            <a:pPr>
              <a:buNone/>
            </a:pPr>
            <a:r>
              <a:rPr lang="en-US" sz="2000" dirty="0"/>
              <a:t>        </a:t>
            </a:r>
            <a:r>
              <a:rPr lang="en-US" sz="2000" dirty="0" err="1"/>
              <a:t>System.out.print</a:t>
            </a:r>
            <a:r>
              <a:rPr lang="en-US" sz="2000" dirty="0"/>
              <a:t>("Union of set1 and set2 is:");    </a:t>
            </a:r>
          </a:p>
          <a:p>
            <a:pPr>
              <a:buNone/>
            </a:pPr>
            <a:r>
              <a:rPr lang="en-US" sz="2000" dirty="0"/>
              <a:t>        </a:t>
            </a:r>
            <a:r>
              <a:rPr lang="en-US" sz="2000" dirty="0" err="1"/>
              <a:t>System.out.println</a:t>
            </a:r>
            <a:r>
              <a:rPr lang="en-US" sz="2000" dirty="0"/>
              <a:t>(set3);    </a:t>
            </a:r>
          </a:p>
          <a:p>
            <a:pPr>
              <a:buNone/>
            </a:pPr>
            <a:r>
              <a:rPr lang="en-US" sz="2000" dirty="0"/>
              <a:t>    </a:t>
            </a:r>
          </a:p>
          <a:p>
            <a:pPr>
              <a:buNone/>
            </a:pPr>
            <a:r>
              <a:rPr lang="en-US" sz="2000" dirty="0"/>
              <a:t>        // Finding Intersection of set1 and set2    </a:t>
            </a:r>
          </a:p>
          <a:p>
            <a:pPr>
              <a:buNone/>
            </a:pPr>
            <a:r>
              <a:rPr lang="en-US" sz="2000" dirty="0"/>
              <a:t>        Set&lt;Integer&gt; set4 = </a:t>
            </a:r>
            <a:r>
              <a:rPr lang="en-US" sz="2000" b="1" dirty="0"/>
              <a:t>new</a:t>
            </a:r>
            <a:r>
              <a:rPr lang="en-US" sz="2000" dirty="0"/>
              <a:t> </a:t>
            </a:r>
            <a:r>
              <a:rPr lang="en-US" sz="2000" dirty="0" err="1"/>
              <a:t>HashSet</a:t>
            </a:r>
            <a:r>
              <a:rPr lang="en-US" sz="2000" dirty="0"/>
              <a:t>&lt;Integer&gt;(set1);    </a:t>
            </a:r>
          </a:p>
          <a:p>
            <a:pPr>
              <a:buNone/>
            </a:pPr>
            <a:r>
              <a:rPr lang="en-US" sz="2000" dirty="0"/>
              <a:t>        set4.retainAll(set2);    </a:t>
            </a:r>
          </a:p>
          <a:p>
            <a:pPr>
              <a:buNone/>
            </a:pPr>
            <a:r>
              <a:rPr lang="en-US" sz="2000" dirty="0"/>
              <a:t>        </a:t>
            </a:r>
            <a:r>
              <a:rPr lang="en-US" sz="2000" dirty="0" err="1"/>
              <a:t>System.out.print</a:t>
            </a:r>
            <a:r>
              <a:rPr lang="en-US" sz="2000" dirty="0"/>
              <a:t>("Intersection of set1 and set2 is:");    </a:t>
            </a:r>
          </a:p>
          <a:p>
            <a:pPr>
              <a:buNone/>
            </a:pPr>
            <a:r>
              <a:rPr lang="en-US" sz="2000" dirty="0"/>
              <a:t>        </a:t>
            </a:r>
            <a:r>
              <a:rPr lang="en-US" sz="2000" dirty="0" err="1"/>
              <a:t>System.out.println</a:t>
            </a:r>
            <a:r>
              <a:rPr lang="en-US" sz="2000" dirty="0"/>
              <a:t>(set4);    </a:t>
            </a:r>
          </a:p>
          <a:p>
            <a:pPr>
              <a:buNone/>
            </a:pPr>
            <a:r>
              <a:rPr lang="en-US" sz="2000" dirty="0"/>
              <a:t>    </a:t>
            </a:r>
          </a:p>
          <a:p>
            <a:pPr>
              <a:buNone/>
            </a:pPr>
            <a:r>
              <a:rPr lang="en-US" sz="2000" dirty="0"/>
              <a:t>        // Finding Difference of set1 and set2    </a:t>
            </a:r>
          </a:p>
          <a:p>
            <a:pPr>
              <a:buNone/>
            </a:pPr>
            <a:r>
              <a:rPr lang="en-US" sz="2000" dirty="0"/>
              <a:t>        Set&lt;Integer&gt; set5= </a:t>
            </a:r>
            <a:r>
              <a:rPr lang="en-US" sz="2000" b="1" dirty="0"/>
              <a:t>new</a:t>
            </a:r>
            <a:r>
              <a:rPr lang="en-US" sz="2000" dirty="0"/>
              <a:t> </a:t>
            </a:r>
            <a:r>
              <a:rPr lang="en-US" sz="2000" dirty="0" err="1"/>
              <a:t>HashSet</a:t>
            </a:r>
            <a:r>
              <a:rPr lang="en-US" sz="2000" dirty="0"/>
              <a:t>&lt;Integer&gt;(set1);    </a:t>
            </a:r>
          </a:p>
          <a:p>
            <a:pPr>
              <a:buNone/>
            </a:pPr>
            <a:r>
              <a:rPr lang="en-US" sz="2000" dirty="0"/>
              <a:t>        set5.removeAll(set2);    </a:t>
            </a:r>
          </a:p>
          <a:p>
            <a:pPr>
              <a:buNone/>
            </a:pPr>
            <a:r>
              <a:rPr lang="en-US" sz="2000" dirty="0"/>
              <a:t>        </a:t>
            </a:r>
            <a:r>
              <a:rPr lang="en-US" sz="2000" dirty="0" err="1"/>
              <a:t>System.out.print</a:t>
            </a:r>
            <a:r>
              <a:rPr lang="en-US" sz="2000" dirty="0"/>
              <a:t>("Difference of set1 and set2 is:");    </a:t>
            </a:r>
          </a:p>
          <a:p>
            <a:pPr>
              <a:buNone/>
            </a:pPr>
            <a:r>
              <a:rPr lang="en-US" sz="2000" dirty="0"/>
              <a:t>        </a:t>
            </a:r>
            <a:r>
              <a:rPr lang="en-US" sz="2000" dirty="0" err="1"/>
              <a:t>System.out.println</a:t>
            </a:r>
            <a:r>
              <a:rPr lang="en-US" sz="2000" dirty="0"/>
              <a:t>(set5);    </a:t>
            </a:r>
          </a:p>
          <a:p>
            <a:pPr>
              <a:buNone/>
            </a:pPr>
            <a:r>
              <a:rPr lang="en-US" sz="2000" dirty="0"/>
              <a:t>    }    </a:t>
            </a:r>
          </a:p>
          <a:p>
            <a:pPr>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52</a:t>
            </a:fld>
            <a:endParaRPr lang="en-US" altLang="en-US"/>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HashSet</a:t>
            </a:r>
            <a:r>
              <a:rPr lang="en-US" dirty="0"/>
              <a:t/>
            </a:r>
            <a:br>
              <a:rPr lang="en-US" dirty="0"/>
            </a:b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Java </a:t>
            </a:r>
            <a:r>
              <a:rPr lang="en-GB" sz="2000" dirty="0" err="1"/>
              <a:t>HashSet</a:t>
            </a:r>
            <a:r>
              <a:rPr lang="en-GB" sz="2000" dirty="0"/>
              <a:t> class is used to create a collection that uses a hash table for storage. It inherits the </a:t>
            </a:r>
            <a:r>
              <a:rPr lang="en-GB" sz="2000" dirty="0" err="1"/>
              <a:t>AbstractSet</a:t>
            </a:r>
            <a:r>
              <a:rPr lang="en-GB" sz="2000" dirty="0"/>
              <a:t> class and implements Set interface.</a:t>
            </a:r>
          </a:p>
          <a:p>
            <a:r>
              <a:rPr lang="en-GB" sz="2000" dirty="0"/>
              <a:t>The important points about Java </a:t>
            </a:r>
            <a:r>
              <a:rPr lang="en-GB" sz="2000" dirty="0" err="1"/>
              <a:t>HashSet</a:t>
            </a:r>
            <a:r>
              <a:rPr lang="en-GB" sz="2000" dirty="0"/>
              <a:t> class are:</a:t>
            </a:r>
          </a:p>
          <a:p>
            <a:r>
              <a:rPr lang="en-GB" sz="2000" dirty="0" err="1"/>
              <a:t>HashSet</a:t>
            </a:r>
            <a:r>
              <a:rPr lang="en-GB" sz="2000" dirty="0"/>
              <a:t> stores the elements by using a mechanism called </a:t>
            </a:r>
            <a:r>
              <a:rPr lang="en-GB" sz="2000" b="1" dirty="0"/>
              <a:t>hashing.</a:t>
            </a:r>
            <a:endParaRPr lang="en-GB" sz="2000" dirty="0"/>
          </a:p>
          <a:p>
            <a:r>
              <a:rPr lang="en-GB" sz="2000" dirty="0" err="1"/>
              <a:t>HashSet</a:t>
            </a:r>
            <a:r>
              <a:rPr lang="en-GB" sz="2000" dirty="0"/>
              <a:t> contains unique elements only.</a:t>
            </a:r>
          </a:p>
          <a:p>
            <a:r>
              <a:rPr lang="en-GB" sz="2000" dirty="0" err="1"/>
              <a:t>HashSet</a:t>
            </a:r>
            <a:r>
              <a:rPr lang="en-GB" sz="2000" dirty="0"/>
              <a:t> allows null value.</a:t>
            </a:r>
          </a:p>
          <a:p>
            <a:r>
              <a:rPr lang="en-GB" sz="2000" dirty="0" err="1"/>
              <a:t>HashSet</a:t>
            </a:r>
            <a:r>
              <a:rPr lang="en-GB" sz="2000" dirty="0"/>
              <a:t> class is non synchronized.</a:t>
            </a:r>
          </a:p>
          <a:p>
            <a:r>
              <a:rPr lang="en-GB" sz="2000" dirty="0" err="1"/>
              <a:t>HashSet</a:t>
            </a:r>
            <a:r>
              <a:rPr lang="en-GB" sz="2000" dirty="0"/>
              <a:t> doesn't maintain the insertion order. Here, elements are inserted on the basis of their </a:t>
            </a:r>
            <a:r>
              <a:rPr lang="en-GB" sz="2000" dirty="0" err="1"/>
              <a:t>hashcode</a:t>
            </a:r>
            <a:r>
              <a:rPr lang="en-GB" sz="2000" dirty="0"/>
              <a:t>.</a:t>
            </a:r>
          </a:p>
          <a:p>
            <a:r>
              <a:rPr lang="en-GB" sz="2000" dirty="0" err="1"/>
              <a:t>HashSet</a:t>
            </a:r>
            <a:r>
              <a:rPr lang="en-GB" sz="2000" dirty="0"/>
              <a:t> is the best approach for search operations.</a:t>
            </a:r>
          </a:p>
          <a:p>
            <a:r>
              <a:rPr lang="en-GB" sz="2000" dirty="0"/>
              <a:t>The initial default capacity of </a:t>
            </a:r>
            <a:r>
              <a:rPr lang="en-GB" sz="2000" dirty="0" err="1"/>
              <a:t>HashSet</a:t>
            </a:r>
            <a:r>
              <a:rPr lang="en-GB" sz="2000" dirty="0"/>
              <a:t> is 16, and the load factor is 0.75.</a:t>
            </a:r>
          </a:p>
          <a:p>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53</a:t>
            </a:fld>
            <a:endParaRPr lang="en-US" altLang="en-US"/>
          </a:p>
        </p:txBody>
      </p:sp>
      <p:pic>
        <p:nvPicPr>
          <p:cNvPr id="5" name="Picture 4" descr="Java HashSet class hierarchy"/>
          <p:cNvPicPr/>
          <p:nvPr/>
        </p:nvPicPr>
        <p:blipFill>
          <a:blip r:embed="rId2"/>
          <a:srcRect/>
          <a:stretch>
            <a:fillRect/>
          </a:stretch>
        </p:blipFill>
        <p:spPr bwMode="auto">
          <a:xfrm>
            <a:off x="8810644" y="1500174"/>
            <a:ext cx="1530985" cy="4429156"/>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HashSet</a:t>
            </a:r>
            <a:r>
              <a:rPr lang="en-GB" dirty="0"/>
              <a:t> example to remove elements</a:t>
            </a:r>
          </a:p>
        </p:txBody>
      </p:sp>
      <p:sp>
        <p:nvSpPr>
          <p:cNvPr id="3" name="Content Placeholder 2"/>
          <p:cNvSpPr>
            <a:spLocks noGrp="1"/>
          </p:cNvSpPr>
          <p:nvPr>
            <p:ph idx="1"/>
          </p:nvPr>
        </p:nvSpPr>
        <p:spPr>
          <a:xfrm>
            <a:off x="838200" y="1357298"/>
            <a:ext cx="10515600" cy="4819665"/>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HashSet3{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HashSet</a:t>
            </a:r>
            <a:r>
              <a:rPr lang="en-US" sz="2000" dirty="0"/>
              <a:t>&lt;String&gt; set=</a:t>
            </a:r>
            <a:r>
              <a:rPr lang="en-US" sz="2000" b="1" dirty="0"/>
              <a:t>new</a:t>
            </a:r>
            <a:r>
              <a:rPr lang="en-US" sz="2000" dirty="0"/>
              <a:t> </a:t>
            </a:r>
            <a:r>
              <a:rPr lang="en-US" sz="2000" dirty="0" err="1"/>
              <a:t>HashSet</a:t>
            </a:r>
            <a:r>
              <a:rPr lang="en-US" sz="2000" dirty="0"/>
              <a:t>&lt;String&gt;();  </a:t>
            </a:r>
          </a:p>
          <a:p>
            <a:pPr>
              <a:spcBef>
                <a:spcPts val="0"/>
              </a:spcBef>
              <a:buNone/>
            </a:pPr>
            <a:r>
              <a:rPr lang="en-US" sz="2000" dirty="0"/>
              <a:t>  </a:t>
            </a:r>
            <a:r>
              <a:rPr lang="en-US" sz="2000" dirty="0" err="1"/>
              <a:t>set.add</a:t>
            </a:r>
            <a:r>
              <a:rPr lang="en-US" sz="2000" dirty="0"/>
              <a:t>("Ravi");  </a:t>
            </a:r>
          </a:p>
          <a:p>
            <a:pPr>
              <a:spcBef>
                <a:spcPts val="0"/>
              </a:spcBef>
              <a:buNone/>
            </a:pPr>
            <a:r>
              <a:rPr lang="en-US" sz="2000" dirty="0"/>
              <a:t>  </a:t>
            </a:r>
            <a:r>
              <a:rPr lang="en-US" sz="2000" dirty="0" err="1"/>
              <a:t>set.add</a:t>
            </a:r>
            <a:r>
              <a:rPr lang="en-US" sz="2000" dirty="0"/>
              <a:t>("Vijay");  </a:t>
            </a:r>
          </a:p>
          <a:p>
            <a:pPr>
              <a:spcBef>
                <a:spcPts val="0"/>
              </a:spcBef>
              <a:buNone/>
            </a:pPr>
            <a:r>
              <a:rPr lang="en-US" sz="2000" dirty="0"/>
              <a:t>   </a:t>
            </a:r>
            <a:r>
              <a:rPr lang="en-US" sz="2000" dirty="0" err="1"/>
              <a:t>set.add</a:t>
            </a:r>
            <a:r>
              <a:rPr lang="en-US" sz="2000" dirty="0"/>
              <a:t>("</a:t>
            </a:r>
            <a:r>
              <a:rPr lang="en-US" sz="2000" dirty="0" err="1"/>
              <a:t>Arun</a:t>
            </a:r>
            <a:r>
              <a:rPr lang="en-US" sz="2000" dirty="0"/>
              <a:t>");  </a:t>
            </a:r>
          </a:p>
          <a:p>
            <a:pPr>
              <a:spcBef>
                <a:spcPts val="0"/>
              </a:spcBef>
              <a:buNone/>
            </a:pPr>
            <a:r>
              <a:rPr lang="en-US" sz="2000" dirty="0"/>
              <a:t>  </a:t>
            </a:r>
            <a:r>
              <a:rPr lang="en-US" sz="2000" dirty="0" err="1"/>
              <a:t>set.add</a:t>
            </a:r>
            <a:r>
              <a:rPr lang="en-US" sz="2000" dirty="0"/>
              <a:t>("</a:t>
            </a:r>
            <a:r>
              <a:rPr lang="en-US" sz="2000" dirty="0" err="1"/>
              <a:t>Sumit</a:t>
            </a:r>
            <a:r>
              <a:rPr lang="en-US" sz="2000" dirty="0"/>
              <a:t>");  </a:t>
            </a:r>
          </a:p>
          <a:p>
            <a:pPr>
              <a:spcBef>
                <a:spcPts val="0"/>
              </a:spcBef>
              <a:buNone/>
            </a:pPr>
            <a:r>
              <a:rPr lang="en-US" sz="2000" dirty="0"/>
              <a:t>  </a:t>
            </a:r>
            <a:r>
              <a:rPr lang="en-US" sz="2000" dirty="0" err="1"/>
              <a:t>System.out.println</a:t>
            </a:r>
            <a:r>
              <a:rPr lang="en-US" sz="2000" dirty="0"/>
              <a:t>("An initial list of elements: "+set);  </a:t>
            </a:r>
          </a:p>
          <a:p>
            <a:pPr>
              <a:spcBef>
                <a:spcPts val="0"/>
              </a:spcBef>
              <a:buNone/>
            </a:pPr>
            <a:r>
              <a:rPr lang="en-US" sz="2000" dirty="0"/>
              <a:t>   //Removing specific element from </a:t>
            </a:r>
            <a:r>
              <a:rPr lang="en-US" sz="2000" dirty="0" err="1"/>
              <a:t>HashSet</a:t>
            </a:r>
            <a:r>
              <a:rPr lang="en-US" sz="2000" dirty="0"/>
              <a:t>  </a:t>
            </a:r>
          </a:p>
          <a:p>
            <a:pPr>
              <a:spcBef>
                <a:spcPts val="0"/>
              </a:spcBef>
              <a:buNone/>
            </a:pPr>
            <a:r>
              <a:rPr lang="en-US" sz="2000" dirty="0"/>
              <a:t>           </a:t>
            </a:r>
            <a:r>
              <a:rPr lang="en-US" sz="2000" dirty="0" err="1"/>
              <a:t>set.remove</a:t>
            </a:r>
            <a:r>
              <a:rPr lang="en-US" sz="2000" dirty="0"/>
              <a:t>("Ravi");  </a:t>
            </a:r>
          </a:p>
          <a:p>
            <a:pPr>
              <a:spcBef>
                <a:spcPts val="0"/>
              </a:spcBef>
              <a:buNone/>
            </a:pPr>
            <a:r>
              <a:rPr lang="en-US" sz="2000" dirty="0"/>
              <a:t>           </a:t>
            </a:r>
            <a:r>
              <a:rPr lang="en-US" sz="2000" dirty="0" err="1"/>
              <a:t>System.out.println</a:t>
            </a:r>
            <a:r>
              <a:rPr lang="en-US" sz="2000" dirty="0"/>
              <a:t>("After invoking remove(object) method: "+set);  </a:t>
            </a:r>
          </a:p>
          <a:p>
            <a:pPr>
              <a:spcBef>
                <a:spcPts val="0"/>
              </a:spcBef>
              <a:buNone/>
            </a:pPr>
            <a:r>
              <a:rPr lang="en-US" sz="2000" dirty="0"/>
              <a:t>           </a:t>
            </a:r>
            <a:r>
              <a:rPr lang="en-US" sz="2000" dirty="0" err="1"/>
              <a:t>HashSet</a:t>
            </a:r>
            <a:r>
              <a:rPr lang="en-US" sz="2000" dirty="0"/>
              <a:t>&lt;String&gt; set1=</a:t>
            </a:r>
            <a:r>
              <a:rPr lang="en-US" sz="2000" b="1" dirty="0"/>
              <a:t>new</a:t>
            </a:r>
            <a:r>
              <a:rPr lang="en-US" sz="2000" dirty="0"/>
              <a:t> </a:t>
            </a:r>
            <a:r>
              <a:rPr lang="en-US" sz="2000" dirty="0" err="1"/>
              <a:t>HashSet</a:t>
            </a:r>
            <a:r>
              <a:rPr lang="en-US" sz="2000" dirty="0"/>
              <a:t>&lt;String&gt;();  </a:t>
            </a:r>
          </a:p>
          <a:p>
            <a:pPr>
              <a:spcBef>
                <a:spcPts val="0"/>
              </a:spcBef>
              <a:buNone/>
            </a:pPr>
            <a:r>
              <a:rPr lang="en-US" sz="2000" dirty="0"/>
              <a:t>           set1.add("Ajay");  </a:t>
            </a:r>
          </a:p>
          <a:p>
            <a:pPr>
              <a:spcBef>
                <a:spcPts val="0"/>
              </a:spcBef>
              <a:buNone/>
            </a:pPr>
            <a:r>
              <a:rPr lang="en-US" sz="2000" dirty="0"/>
              <a:t>           set1.add("</a:t>
            </a:r>
            <a:r>
              <a:rPr lang="en-US" sz="2000" dirty="0" err="1"/>
              <a:t>Gaurav</a:t>
            </a:r>
            <a:r>
              <a:rPr lang="en-US" sz="2000" dirty="0"/>
              <a:t>");  </a:t>
            </a:r>
          </a:p>
          <a:p>
            <a:pPr>
              <a:spcBef>
                <a:spcPts val="0"/>
              </a:spcBef>
              <a:buNone/>
            </a:pPr>
            <a:r>
              <a:rPr lang="en-US" sz="2000" dirty="0"/>
              <a:t>           </a:t>
            </a:r>
            <a:r>
              <a:rPr lang="en-US" sz="2000" dirty="0" err="1"/>
              <a:t>set.addAll</a:t>
            </a:r>
            <a:r>
              <a:rPr lang="en-US" sz="2000" dirty="0"/>
              <a:t>(set1);  </a:t>
            </a:r>
          </a:p>
          <a:p>
            <a:pPr>
              <a:spcBef>
                <a:spcPts val="0"/>
              </a:spcBef>
              <a:buNone/>
            </a:pPr>
            <a:r>
              <a:rPr lang="en-US" sz="2000" dirty="0"/>
              <a:t>           </a:t>
            </a:r>
            <a:r>
              <a:rPr lang="en-US" sz="2000" dirty="0" err="1"/>
              <a:t>System.out.println</a:t>
            </a:r>
            <a:r>
              <a:rPr lang="en-US" sz="2000" dirty="0"/>
              <a:t>("Updated List: "+set);  </a:t>
            </a:r>
          </a:p>
          <a:p>
            <a:pPr>
              <a:spcBef>
                <a:spcPts val="0"/>
              </a:spcBef>
              <a:buNone/>
            </a:pPr>
            <a:r>
              <a:rPr lang="en-US" sz="2000" dirty="0"/>
              <a:t>           //Removing all the new elements from </a:t>
            </a:r>
            <a:r>
              <a:rPr lang="en-US" sz="2000" dirty="0" err="1"/>
              <a:t>HashSet</a:t>
            </a:r>
            <a:r>
              <a:rPr lang="en-US" sz="2000" dirty="0"/>
              <a:t>  </a:t>
            </a:r>
          </a:p>
          <a:p>
            <a:pPr>
              <a:spcBef>
                <a:spcPts val="0"/>
              </a:spcBef>
              <a:buNone/>
            </a:pPr>
            <a:r>
              <a:rPr lang="en-US" sz="2000" dirty="0"/>
              <a:t>           </a:t>
            </a:r>
            <a:r>
              <a:rPr lang="en-US" sz="2000" dirty="0" err="1"/>
              <a:t>set.removeAll</a:t>
            </a:r>
            <a:r>
              <a:rPr lang="en-US" sz="2000" dirty="0"/>
              <a:t>(set1);  </a:t>
            </a:r>
          </a:p>
          <a:p>
            <a:pPr>
              <a:spcBef>
                <a:spcPts val="0"/>
              </a:spcBef>
              <a:buNone/>
            </a:pPr>
            <a:r>
              <a:rPr lang="en-US" sz="2000" dirty="0"/>
              <a:t>           </a:t>
            </a:r>
            <a:r>
              <a:rPr lang="en-US" sz="2000" dirty="0" err="1"/>
              <a:t>System.out.println</a:t>
            </a:r>
            <a:r>
              <a:rPr lang="en-US" sz="2000" dirty="0"/>
              <a:t>("After invoking </a:t>
            </a:r>
            <a:r>
              <a:rPr lang="en-US" sz="2000" dirty="0" err="1"/>
              <a:t>removeAll</a:t>
            </a:r>
            <a:r>
              <a:rPr lang="en-US" sz="2000" dirty="0"/>
              <a:t>() method: "+set);  </a:t>
            </a:r>
          </a:p>
          <a:p>
            <a:pPr>
              <a:spcBef>
                <a:spcPts val="0"/>
              </a:spcBef>
              <a:buNone/>
            </a:pPr>
            <a:r>
              <a:rPr lang="en-US" sz="2000" dirty="0"/>
              <a:t>           //Removing elements on the basis of specified condition  </a:t>
            </a:r>
          </a:p>
          <a:p>
            <a:pPr>
              <a:spcBef>
                <a:spcPts val="0"/>
              </a:spcBef>
              <a:buNone/>
            </a:pPr>
            <a:r>
              <a:rPr lang="en-US" sz="2000" dirty="0"/>
              <a:t>           </a:t>
            </a:r>
            <a:r>
              <a:rPr lang="en-US" sz="2000" dirty="0" err="1"/>
              <a:t>set.removeIf</a:t>
            </a:r>
            <a:r>
              <a:rPr lang="en-US" sz="2000" dirty="0"/>
              <a:t>(</a:t>
            </a:r>
            <a:r>
              <a:rPr lang="en-US" sz="2000" dirty="0" err="1"/>
              <a:t>str</a:t>
            </a:r>
            <a:r>
              <a:rPr lang="en-US" sz="2000" dirty="0"/>
              <a:t>-&gt;</a:t>
            </a:r>
            <a:r>
              <a:rPr lang="en-US" sz="2000" dirty="0" err="1"/>
              <a:t>str.contains</a:t>
            </a:r>
            <a:r>
              <a:rPr lang="en-US" sz="2000" dirty="0"/>
              <a:t>("Vijay"));    </a:t>
            </a:r>
          </a:p>
          <a:p>
            <a:pPr>
              <a:spcBef>
                <a:spcPts val="0"/>
              </a:spcBef>
              <a:buNone/>
            </a:pPr>
            <a:r>
              <a:rPr lang="en-US" sz="2000" dirty="0"/>
              <a:t>           </a:t>
            </a:r>
            <a:r>
              <a:rPr lang="en-US" sz="2000" dirty="0" err="1"/>
              <a:t>System.out.println</a:t>
            </a:r>
            <a:r>
              <a:rPr lang="en-US" sz="2000" dirty="0"/>
              <a:t>("After invoking </a:t>
            </a:r>
            <a:r>
              <a:rPr lang="en-US" sz="2000" dirty="0" err="1"/>
              <a:t>removeIf</a:t>
            </a:r>
            <a:r>
              <a:rPr lang="en-US" sz="2000" dirty="0"/>
              <a:t>() method: "+set);  </a:t>
            </a:r>
          </a:p>
          <a:p>
            <a:pPr>
              <a:spcBef>
                <a:spcPts val="0"/>
              </a:spcBef>
              <a:buNone/>
            </a:pPr>
            <a:r>
              <a:rPr lang="en-US" sz="2000" dirty="0"/>
              <a:t>           //Removing all the elements available in the set  </a:t>
            </a:r>
          </a:p>
          <a:p>
            <a:pPr>
              <a:spcBef>
                <a:spcPts val="0"/>
              </a:spcBef>
              <a:buNone/>
            </a:pPr>
            <a:r>
              <a:rPr lang="en-US" sz="2000" dirty="0"/>
              <a:t>           </a:t>
            </a:r>
            <a:r>
              <a:rPr lang="en-US" sz="2000" dirty="0" err="1"/>
              <a:t>set.clear</a:t>
            </a:r>
            <a:r>
              <a:rPr lang="en-US" sz="2000" dirty="0"/>
              <a:t>();  </a:t>
            </a:r>
          </a:p>
          <a:p>
            <a:pPr>
              <a:spcBef>
                <a:spcPts val="0"/>
              </a:spcBef>
              <a:buNone/>
            </a:pPr>
            <a:r>
              <a:rPr lang="en-US" sz="2000" dirty="0"/>
              <a:t>           </a:t>
            </a:r>
            <a:r>
              <a:rPr lang="en-US" sz="2000" dirty="0" err="1"/>
              <a:t>System.out.println</a:t>
            </a:r>
            <a:r>
              <a:rPr lang="en-US" sz="2000" dirty="0"/>
              <a:t>("After invoking clear() method: "+set);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54</a:t>
            </a:fld>
            <a:endParaRPr lang="en-US" altLang="en-US"/>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HashSet</a:t>
            </a:r>
            <a:r>
              <a:rPr lang="en-GB" dirty="0"/>
              <a:t> from another Collection</a:t>
            </a:r>
            <a:br>
              <a:rPr lang="en-GB" dirty="0"/>
            </a:br>
            <a:r>
              <a:rPr lang="en-GB" dirty="0"/>
              <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HashSet4{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ArrayList</a:t>
            </a:r>
            <a:r>
              <a:rPr lang="en-US" sz="2000" dirty="0"/>
              <a:t>&lt;String&gt; list=</a:t>
            </a:r>
            <a:r>
              <a:rPr lang="en-US" sz="2000" b="1" dirty="0"/>
              <a:t>new</a:t>
            </a:r>
            <a:r>
              <a:rPr lang="en-US" sz="2000" dirty="0"/>
              <a:t> </a:t>
            </a:r>
            <a:r>
              <a:rPr lang="en-US" sz="2000" dirty="0" err="1"/>
              <a:t>ArrayList</a:t>
            </a:r>
            <a:r>
              <a:rPr lang="en-US" sz="2000" dirty="0"/>
              <a:t>&lt;String&gt;();  </a:t>
            </a:r>
          </a:p>
          <a:p>
            <a:pPr>
              <a:spcBef>
                <a:spcPts val="0"/>
              </a:spcBef>
              <a:buNone/>
            </a:pPr>
            <a:r>
              <a:rPr lang="en-US" sz="2000" dirty="0"/>
              <a:t>           </a:t>
            </a:r>
            <a:r>
              <a:rPr lang="en-US" sz="2000" dirty="0" err="1"/>
              <a:t>list.add</a:t>
            </a:r>
            <a:r>
              <a:rPr lang="en-US" sz="2000" dirty="0"/>
              <a:t>("Ravi");  </a:t>
            </a:r>
          </a:p>
          <a:p>
            <a:pPr>
              <a:spcBef>
                <a:spcPts val="0"/>
              </a:spcBef>
              <a:buNone/>
            </a:pPr>
            <a:r>
              <a:rPr lang="en-US" sz="2000" dirty="0"/>
              <a:t>           </a:t>
            </a:r>
            <a:r>
              <a:rPr lang="en-US" sz="2000" dirty="0" err="1"/>
              <a:t>list.add</a:t>
            </a:r>
            <a:r>
              <a:rPr lang="en-US" sz="2000" dirty="0"/>
              <a:t>("Vijay");  </a:t>
            </a:r>
          </a:p>
          <a:p>
            <a:pPr>
              <a:spcBef>
                <a:spcPts val="0"/>
              </a:spcBef>
              <a:buNone/>
            </a:pPr>
            <a:r>
              <a:rPr lang="en-US" sz="2000" dirty="0"/>
              <a:t>           </a:t>
            </a:r>
            <a:r>
              <a:rPr lang="en-US" sz="2000" dirty="0" err="1"/>
              <a:t>list.add</a:t>
            </a:r>
            <a:r>
              <a:rPr lang="en-US" sz="2000" dirty="0"/>
              <a:t>("Ajay");  </a:t>
            </a:r>
          </a:p>
          <a:p>
            <a:pPr>
              <a:spcBef>
                <a:spcPts val="0"/>
              </a:spcBef>
              <a:buNone/>
            </a:pPr>
            <a:r>
              <a:rPr lang="en-US" sz="2000" dirty="0"/>
              <a:t>             </a:t>
            </a:r>
          </a:p>
          <a:p>
            <a:pPr>
              <a:spcBef>
                <a:spcPts val="0"/>
              </a:spcBef>
              <a:buNone/>
            </a:pPr>
            <a:r>
              <a:rPr lang="en-US" sz="2000" dirty="0"/>
              <a:t>           </a:t>
            </a:r>
            <a:r>
              <a:rPr lang="en-US" sz="2000" dirty="0" err="1"/>
              <a:t>HashSet</a:t>
            </a:r>
            <a:r>
              <a:rPr lang="en-US" sz="2000" dirty="0"/>
              <a:t>&lt;String&gt; set=</a:t>
            </a:r>
            <a:r>
              <a:rPr lang="en-US" sz="2000" b="1" dirty="0"/>
              <a:t>new</a:t>
            </a:r>
            <a:r>
              <a:rPr lang="en-US" sz="2000" dirty="0"/>
              <a:t> </a:t>
            </a:r>
            <a:r>
              <a:rPr lang="en-US" sz="2000" dirty="0" err="1"/>
              <a:t>HashSet</a:t>
            </a:r>
            <a:r>
              <a:rPr lang="en-US" sz="2000" dirty="0"/>
              <a:t>(list);  </a:t>
            </a:r>
          </a:p>
          <a:p>
            <a:pPr>
              <a:spcBef>
                <a:spcPts val="0"/>
              </a:spcBef>
              <a:buNone/>
            </a:pPr>
            <a:r>
              <a:rPr lang="en-US" sz="2000" dirty="0"/>
              <a:t>           </a:t>
            </a:r>
            <a:r>
              <a:rPr lang="en-US" sz="2000" dirty="0" err="1"/>
              <a:t>set.add</a:t>
            </a:r>
            <a:r>
              <a:rPr lang="en-US" sz="2000" dirty="0"/>
              <a:t>("</a:t>
            </a:r>
            <a:r>
              <a:rPr lang="en-US" sz="2000" dirty="0" err="1"/>
              <a:t>Gaurav</a:t>
            </a:r>
            <a:r>
              <a:rPr lang="en-US" sz="2000" dirty="0"/>
              <a:t>");  </a:t>
            </a:r>
          </a:p>
          <a:p>
            <a:pPr>
              <a:spcBef>
                <a:spcPts val="0"/>
              </a:spcBef>
              <a:buNone/>
            </a:pPr>
            <a:r>
              <a:rPr lang="en-US" sz="2000" dirty="0"/>
              <a:t>           </a:t>
            </a:r>
            <a:r>
              <a:rPr lang="en-US" sz="2000" dirty="0" err="1"/>
              <a:t>Iterator</a:t>
            </a:r>
            <a:r>
              <a:rPr lang="en-US" sz="2000" dirty="0"/>
              <a:t>&lt;String&gt; </a:t>
            </a:r>
            <a:r>
              <a:rPr lang="en-US" sz="2000" dirty="0" err="1"/>
              <a:t>i</a:t>
            </a:r>
            <a:r>
              <a:rPr lang="en-US" sz="2000" dirty="0"/>
              <a:t>=</a:t>
            </a:r>
            <a:r>
              <a:rPr lang="en-US" sz="2000" dirty="0" err="1"/>
              <a:t>set.iterator</a:t>
            </a:r>
            <a:r>
              <a:rPr lang="en-US" sz="2000" dirty="0"/>
              <a:t>();  </a:t>
            </a:r>
          </a:p>
          <a:p>
            <a:pPr>
              <a:spcBef>
                <a:spcPts val="0"/>
              </a:spcBef>
              <a:buNone/>
            </a:pPr>
            <a:r>
              <a:rPr lang="en-US" sz="2000" dirty="0"/>
              <a:t>           </a:t>
            </a:r>
            <a:r>
              <a:rPr lang="en-US" sz="2000" b="1" dirty="0"/>
              <a:t>while</a:t>
            </a:r>
            <a:r>
              <a:rPr lang="en-US" sz="2000" dirty="0"/>
              <a:t>(</a:t>
            </a:r>
            <a:r>
              <a:rPr lang="en-US" sz="2000" dirty="0" err="1"/>
              <a:t>i.hasNext</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i.next</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55</a:t>
            </a:fld>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LinkedHashSet</a:t>
            </a:r>
            <a:endParaRPr lang="en-US" dirty="0"/>
          </a:p>
        </p:txBody>
      </p:sp>
      <p:sp>
        <p:nvSpPr>
          <p:cNvPr id="3" name="Content Placeholder 2"/>
          <p:cNvSpPr>
            <a:spLocks noGrp="1"/>
          </p:cNvSpPr>
          <p:nvPr>
            <p:ph idx="1"/>
          </p:nvPr>
        </p:nvSpPr>
        <p:spPr/>
        <p:txBody>
          <a:bodyPr/>
          <a:lstStyle/>
          <a:p>
            <a:r>
              <a:rPr lang="en-GB" sz="2000" dirty="0"/>
              <a:t>Java </a:t>
            </a:r>
            <a:r>
              <a:rPr lang="en-GB" sz="2000" dirty="0" err="1"/>
              <a:t>LinkedHashSet</a:t>
            </a:r>
            <a:r>
              <a:rPr lang="en-GB" sz="2000" dirty="0"/>
              <a:t> class is a </a:t>
            </a:r>
            <a:r>
              <a:rPr lang="en-GB" sz="2000" dirty="0" err="1"/>
              <a:t>Hashtable</a:t>
            </a:r>
            <a:r>
              <a:rPr lang="en-GB" sz="2000" dirty="0"/>
              <a:t> and Linked list implementation of the Set interface. It inherits the </a:t>
            </a:r>
            <a:r>
              <a:rPr lang="en-GB" sz="2000" dirty="0" err="1"/>
              <a:t>HashSet</a:t>
            </a:r>
            <a:r>
              <a:rPr lang="en-GB" sz="2000" dirty="0"/>
              <a:t> class and implements the Set interface.</a:t>
            </a:r>
          </a:p>
          <a:p>
            <a:r>
              <a:rPr lang="en-GB" sz="2000" dirty="0"/>
              <a:t>The important points about the Java </a:t>
            </a:r>
            <a:r>
              <a:rPr lang="en-GB" sz="2000" dirty="0" err="1"/>
              <a:t>LinkedHashSet</a:t>
            </a:r>
            <a:r>
              <a:rPr lang="en-GB" sz="2000" dirty="0"/>
              <a:t> class are:</a:t>
            </a:r>
          </a:p>
          <a:p>
            <a:r>
              <a:rPr lang="en-GB" sz="2000" dirty="0"/>
              <a:t>Java </a:t>
            </a:r>
            <a:r>
              <a:rPr lang="en-GB" sz="2000" dirty="0" err="1"/>
              <a:t>LinkedHashSet</a:t>
            </a:r>
            <a:r>
              <a:rPr lang="en-GB" sz="2000" dirty="0"/>
              <a:t> class contains unique elements only like </a:t>
            </a:r>
            <a:r>
              <a:rPr lang="en-GB" sz="2000" dirty="0" err="1"/>
              <a:t>HashSet</a:t>
            </a:r>
            <a:r>
              <a:rPr lang="en-GB" sz="2000" dirty="0"/>
              <a:t>.</a:t>
            </a:r>
          </a:p>
          <a:p>
            <a:r>
              <a:rPr lang="en-GB" sz="2000" dirty="0"/>
              <a:t>Java </a:t>
            </a:r>
            <a:r>
              <a:rPr lang="en-GB" sz="2000" dirty="0" err="1"/>
              <a:t>LinkedHashSet</a:t>
            </a:r>
            <a:r>
              <a:rPr lang="en-GB" sz="2000" dirty="0"/>
              <a:t> class provides all optional set operations and permits null elements.</a:t>
            </a:r>
          </a:p>
          <a:p>
            <a:r>
              <a:rPr lang="en-GB" sz="2000" dirty="0"/>
              <a:t>Java </a:t>
            </a:r>
            <a:r>
              <a:rPr lang="en-GB" sz="2000" dirty="0" err="1"/>
              <a:t>LinkedHashSet</a:t>
            </a:r>
            <a:r>
              <a:rPr lang="en-GB" sz="2000" dirty="0"/>
              <a:t> class is non-synchronized.</a:t>
            </a:r>
          </a:p>
          <a:p>
            <a:r>
              <a:rPr lang="en-GB" sz="2000" dirty="0"/>
              <a:t>Java </a:t>
            </a:r>
            <a:r>
              <a:rPr lang="en-GB" sz="2000" dirty="0" err="1"/>
              <a:t>LinkedHashSet</a:t>
            </a:r>
            <a:r>
              <a:rPr lang="en-GB" sz="2000" dirty="0"/>
              <a:t> class maintains insertion order.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56</a:t>
            </a:fld>
            <a:endParaRPr lang="en-US" altLang="en-US"/>
          </a:p>
        </p:txBody>
      </p:sp>
      <p:pic>
        <p:nvPicPr>
          <p:cNvPr id="5" name="Picture 4" descr="Java HashSet class hierarchy"/>
          <p:cNvPicPr/>
          <p:nvPr/>
        </p:nvPicPr>
        <p:blipFill>
          <a:blip r:embed="rId2"/>
          <a:srcRect/>
          <a:stretch>
            <a:fillRect/>
          </a:stretch>
        </p:blipFill>
        <p:spPr bwMode="auto">
          <a:xfrm>
            <a:off x="9739338" y="2214554"/>
            <a:ext cx="1626870" cy="3967810"/>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a:xfrm>
            <a:off x="838200" y="1428736"/>
            <a:ext cx="10515600" cy="4748227"/>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LinkedHashSet1{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//Creating </a:t>
            </a:r>
            <a:r>
              <a:rPr lang="en-US" sz="2000" dirty="0" err="1"/>
              <a:t>HashSet</a:t>
            </a:r>
            <a:r>
              <a:rPr lang="en-US" sz="2000" dirty="0"/>
              <a:t> and adding elements  </a:t>
            </a:r>
          </a:p>
          <a:p>
            <a:pPr>
              <a:spcBef>
                <a:spcPts val="0"/>
              </a:spcBef>
              <a:buNone/>
            </a:pPr>
            <a:r>
              <a:rPr lang="en-US" sz="2000" dirty="0"/>
              <a:t>        </a:t>
            </a:r>
            <a:r>
              <a:rPr lang="en-US" sz="2000" dirty="0" err="1"/>
              <a:t>LinkedHashSet</a:t>
            </a:r>
            <a:r>
              <a:rPr lang="en-US" sz="2000" dirty="0"/>
              <a:t>&lt;String&gt; set=</a:t>
            </a:r>
            <a:r>
              <a:rPr lang="en-US" sz="2000" b="1" dirty="0"/>
              <a:t>new</a:t>
            </a:r>
            <a:r>
              <a:rPr lang="en-US" sz="2000" dirty="0"/>
              <a:t> </a:t>
            </a:r>
            <a:r>
              <a:rPr lang="en-US" sz="2000" dirty="0" err="1"/>
              <a:t>LinkedHashSet</a:t>
            </a:r>
            <a:r>
              <a:rPr lang="en-US" sz="2000" dirty="0"/>
              <a:t>();  </a:t>
            </a:r>
          </a:p>
          <a:p>
            <a:pPr>
              <a:spcBef>
                <a:spcPts val="0"/>
              </a:spcBef>
              <a:buNone/>
            </a:pPr>
            <a:r>
              <a:rPr lang="en-US" sz="2000" dirty="0"/>
              <a:t>               </a:t>
            </a:r>
            <a:r>
              <a:rPr lang="en-US" sz="2000" dirty="0" err="1"/>
              <a:t>set.add</a:t>
            </a:r>
            <a:r>
              <a:rPr lang="en-US" sz="2000" dirty="0"/>
              <a:t>("One");    </a:t>
            </a:r>
          </a:p>
          <a:p>
            <a:pPr>
              <a:spcBef>
                <a:spcPts val="0"/>
              </a:spcBef>
              <a:buNone/>
            </a:pPr>
            <a:r>
              <a:rPr lang="en-US" sz="2000" dirty="0"/>
              <a:t>               </a:t>
            </a:r>
            <a:r>
              <a:rPr lang="en-US" sz="2000" dirty="0" err="1"/>
              <a:t>set.add</a:t>
            </a:r>
            <a:r>
              <a:rPr lang="en-US" sz="2000" dirty="0"/>
              <a:t>("Two");    </a:t>
            </a:r>
          </a:p>
          <a:p>
            <a:pPr>
              <a:spcBef>
                <a:spcPts val="0"/>
              </a:spcBef>
              <a:buNone/>
            </a:pPr>
            <a:r>
              <a:rPr lang="en-US" sz="2000" dirty="0"/>
              <a:t>               </a:t>
            </a:r>
            <a:r>
              <a:rPr lang="en-US" sz="2000" dirty="0" err="1"/>
              <a:t>set.add</a:t>
            </a:r>
            <a:r>
              <a:rPr lang="en-US" sz="2000" dirty="0"/>
              <a:t>("Three");   </a:t>
            </a:r>
          </a:p>
          <a:p>
            <a:pPr>
              <a:spcBef>
                <a:spcPts val="0"/>
              </a:spcBef>
              <a:buNone/>
            </a:pPr>
            <a:r>
              <a:rPr lang="en-US" sz="2000" dirty="0"/>
              <a:t>               </a:t>
            </a:r>
            <a:r>
              <a:rPr lang="en-US" sz="2000" dirty="0" err="1"/>
              <a:t>set.add</a:t>
            </a:r>
            <a:r>
              <a:rPr lang="en-US" sz="2000" dirty="0"/>
              <a:t>("Four");  </a:t>
            </a:r>
          </a:p>
          <a:p>
            <a:pPr>
              <a:spcBef>
                <a:spcPts val="0"/>
              </a:spcBef>
              <a:buNone/>
            </a:pPr>
            <a:r>
              <a:rPr lang="en-US" sz="2000" dirty="0"/>
              <a:t>               </a:t>
            </a:r>
            <a:r>
              <a:rPr lang="en-US" sz="2000" dirty="0" err="1"/>
              <a:t>set.add</a:t>
            </a:r>
            <a:r>
              <a:rPr lang="en-US" sz="2000" dirty="0"/>
              <a:t>("Five");  </a:t>
            </a:r>
          </a:p>
          <a:p>
            <a:pPr>
              <a:spcBef>
                <a:spcPts val="0"/>
              </a:spcBef>
              <a:buNone/>
            </a:pPr>
            <a:r>
              <a:rPr lang="en-US" sz="2000" dirty="0"/>
              <a:t>               </a:t>
            </a:r>
            <a:r>
              <a:rPr lang="en-US" sz="2000" dirty="0" err="1"/>
              <a:t>Iterator</a:t>
            </a:r>
            <a:r>
              <a:rPr lang="en-US" sz="2000" dirty="0"/>
              <a:t>&lt;String&gt; </a:t>
            </a:r>
            <a:r>
              <a:rPr lang="en-US" sz="2000" dirty="0" err="1"/>
              <a:t>i</a:t>
            </a:r>
            <a:r>
              <a:rPr lang="en-US" sz="2000" dirty="0"/>
              <a:t>=</a:t>
            </a:r>
            <a:r>
              <a:rPr lang="en-US" sz="2000" dirty="0" err="1"/>
              <a:t>set.iterator</a:t>
            </a:r>
            <a:r>
              <a:rPr lang="en-US" sz="2000" dirty="0"/>
              <a:t>();  </a:t>
            </a:r>
          </a:p>
          <a:p>
            <a:pPr>
              <a:spcBef>
                <a:spcPts val="0"/>
              </a:spcBef>
              <a:buNone/>
            </a:pPr>
            <a:r>
              <a:rPr lang="en-US" sz="2000" dirty="0"/>
              <a:t>               </a:t>
            </a:r>
            <a:r>
              <a:rPr lang="en-US" sz="2000" b="1" dirty="0"/>
              <a:t>while</a:t>
            </a:r>
            <a:r>
              <a:rPr lang="en-US" sz="2000" dirty="0"/>
              <a:t>(</a:t>
            </a:r>
            <a:r>
              <a:rPr lang="en-US" sz="2000" dirty="0" err="1"/>
              <a:t>i.hasNext</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i.next</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57</a:t>
            </a:fld>
            <a:endParaRPr lang="en-US" altLang="en-US"/>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 </a:t>
            </a:r>
            <a:r>
              <a:rPr lang="en-GB" dirty="0" err="1"/>
              <a:t>LinkedHashSet</a:t>
            </a:r>
            <a:endParaRPr lang="en-US" dirty="0"/>
          </a:p>
        </p:txBody>
      </p:sp>
      <p:sp>
        <p:nvSpPr>
          <p:cNvPr id="3" name="Content Placeholder 2"/>
          <p:cNvSpPr>
            <a:spLocks noGrp="1"/>
          </p:cNvSpPr>
          <p:nvPr>
            <p:ph idx="1"/>
          </p:nvPr>
        </p:nvSpPr>
        <p:spPr/>
        <p:txBody>
          <a:bodyPr/>
          <a:lstStyle/>
          <a:p>
            <a:pPr>
              <a:spcBef>
                <a:spcPts val="0"/>
              </a:spcBef>
              <a:buNone/>
            </a:pPr>
            <a:r>
              <a:rPr lang="en-US" b="1" dirty="0"/>
              <a:t>import</a:t>
            </a:r>
            <a:r>
              <a:rPr lang="en-US" dirty="0"/>
              <a:t> </a:t>
            </a:r>
            <a:r>
              <a:rPr lang="en-US" dirty="0" err="1"/>
              <a:t>java.util</a:t>
            </a:r>
            <a:r>
              <a:rPr lang="en-US" dirty="0"/>
              <a:t>.*;  </a:t>
            </a:r>
          </a:p>
          <a:p>
            <a:pPr>
              <a:spcBef>
                <a:spcPts val="0"/>
              </a:spcBef>
              <a:buNone/>
            </a:pPr>
            <a:r>
              <a:rPr lang="en-US" b="1" dirty="0"/>
              <a:t>class</a:t>
            </a:r>
            <a:r>
              <a:rPr lang="en-US" dirty="0"/>
              <a:t> LinkedHashSet2{  </a:t>
            </a:r>
          </a:p>
          <a:p>
            <a:pPr>
              <a:spcBef>
                <a:spcPts val="0"/>
              </a:spcBef>
              <a:buNone/>
            </a:pPr>
            <a:r>
              <a:rPr lang="en-US" dirty="0"/>
              <a:t> </a:t>
            </a:r>
            <a:r>
              <a:rPr lang="en-US" b="1" dirty="0"/>
              <a:t>public</a:t>
            </a:r>
            <a:r>
              <a:rPr lang="en-US" dirty="0"/>
              <a:t> </a:t>
            </a:r>
            <a:r>
              <a:rPr lang="en-US" b="1" dirty="0"/>
              <a:t>static</a:t>
            </a:r>
            <a:r>
              <a:rPr lang="en-US" dirty="0"/>
              <a:t> </a:t>
            </a:r>
            <a:r>
              <a:rPr lang="en-US" b="1" dirty="0"/>
              <a:t>void</a:t>
            </a:r>
            <a:r>
              <a:rPr lang="en-US" dirty="0"/>
              <a:t> main(String </a:t>
            </a:r>
            <a:r>
              <a:rPr lang="en-US" dirty="0" err="1"/>
              <a:t>args</a:t>
            </a:r>
            <a:r>
              <a:rPr lang="en-US" dirty="0"/>
              <a:t>[]){  </a:t>
            </a:r>
          </a:p>
          <a:p>
            <a:pPr>
              <a:spcBef>
                <a:spcPts val="0"/>
              </a:spcBef>
              <a:buNone/>
            </a:pPr>
            <a:r>
              <a:rPr lang="en-US" dirty="0"/>
              <a:t>  </a:t>
            </a:r>
            <a:r>
              <a:rPr lang="en-US" dirty="0" err="1"/>
              <a:t>LinkedHashSet</a:t>
            </a:r>
            <a:r>
              <a:rPr lang="en-US" dirty="0"/>
              <a:t>&lt;String&gt; al=</a:t>
            </a:r>
            <a:r>
              <a:rPr lang="en-US" b="1" dirty="0"/>
              <a:t>new</a:t>
            </a:r>
            <a:r>
              <a:rPr lang="en-US" dirty="0"/>
              <a:t> </a:t>
            </a:r>
            <a:r>
              <a:rPr lang="en-US" dirty="0" err="1"/>
              <a:t>LinkedHashSet</a:t>
            </a:r>
            <a:r>
              <a:rPr lang="en-US" dirty="0"/>
              <a:t>&lt;String&gt;();  </a:t>
            </a:r>
          </a:p>
          <a:p>
            <a:pPr>
              <a:spcBef>
                <a:spcPts val="0"/>
              </a:spcBef>
              <a:buNone/>
            </a:pPr>
            <a:r>
              <a:rPr lang="en-US" dirty="0"/>
              <a:t>  </a:t>
            </a:r>
            <a:r>
              <a:rPr lang="en-US" dirty="0" err="1"/>
              <a:t>al.add</a:t>
            </a:r>
            <a:r>
              <a:rPr lang="en-US" dirty="0"/>
              <a:t>("Ravi");  </a:t>
            </a:r>
          </a:p>
          <a:p>
            <a:pPr>
              <a:spcBef>
                <a:spcPts val="0"/>
              </a:spcBef>
              <a:buNone/>
            </a:pPr>
            <a:r>
              <a:rPr lang="en-US" dirty="0"/>
              <a:t>  </a:t>
            </a:r>
            <a:r>
              <a:rPr lang="en-US" dirty="0" err="1"/>
              <a:t>al.add</a:t>
            </a:r>
            <a:r>
              <a:rPr lang="en-US" dirty="0"/>
              <a:t>("Vijay");  </a:t>
            </a:r>
          </a:p>
          <a:p>
            <a:pPr>
              <a:spcBef>
                <a:spcPts val="0"/>
              </a:spcBef>
              <a:buNone/>
            </a:pPr>
            <a:r>
              <a:rPr lang="en-US" dirty="0"/>
              <a:t>  </a:t>
            </a:r>
            <a:r>
              <a:rPr lang="en-US" dirty="0" err="1"/>
              <a:t>al.add</a:t>
            </a:r>
            <a:r>
              <a:rPr lang="en-US" dirty="0"/>
              <a:t>("Ravi");  </a:t>
            </a:r>
          </a:p>
          <a:p>
            <a:pPr>
              <a:spcBef>
                <a:spcPts val="0"/>
              </a:spcBef>
              <a:buNone/>
            </a:pPr>
            <a:r>
              <a:rPr lang="en-US" dirty="0"/>
              <a:t>  </a:t>
            </a:r>
            <a:r>
              <a:rPr lang="en-US" dirty="0" err="1"/>
              <a:t>al.add</a:t>
            </a:r>
            <a:r>
              <a:rPr lang="en-US" dirty="0"/>
              <a:t>("Ajay");  </a:t>
            </a:r>
          </a:p>
          <a:p>
            <a:pPr>
              <a:spcBef>
                <a:spcPts val="0"/>
              </a:spcBef>
              <a:buNone/>
            </a:pPr>
            <a:r>
              <a:rPr lang="en-US" dirty="0"/>
              <a:t>  </a:t>
            </a:r>
            <a:r>
              <a:rPr lang="en-US" dirty="0" err="1"/>
              <a:t>Iterator</a:t>
            </a:r>
            <a:r>
              <a:rPr lang="en-US" dirty="0"/>
              <a:t>&lt;String&gt; </a:t>
            </a:r>
            <a:r>
              <a:rPr lang="en-US" dirty="0" err="1"/>
              <a:t>itr</a:t>
            </a:r>
            <a:r>
              <a:rPr lang="en-US" dirty="0"/>
              <a:t>=</a:t>
            </a:r>
            <a:r>
              <a:rPr lang="en-US" dirty="0" err="1"/>
              <a:t>al.iterator</a:t>
            </a:r>
            <a:r>
              <a:rPr lang="en-US" dirty="0"/>
              <a:t>();  </a:t>
            </a:r>
          </a:p>
          <a:p>
            <a:pPr>
              <a:spcBef>
                <a:spcPts val="0"/>
              </a:spcBef>
              <a:buNone/>
            </a:pPr>
            <a:r>
              <a:rPr lang="en-US" dirty="0"/>
              <a:t>  </a:t>
            </a:r>
            <a:r>
              <a:rPr lang="en-US" b="1" dirty="0"/>
              <a:t>while</a:t>
            </a:r>
            <a:r>
              <a:rPr lang="en-US" dirty="0"/>
              <a:t>(</a:t>
            </a:r>
            <a:r>
              <a:rPr lang="en-US" dirty="0" err="1"/>
              <a:t>itr.hasNext</a:t>
            </a:r>
            <a:r>
              <a:rPr lang="en-US" dirty="0"/>
              <a:t>()){  </a:t>
            </a:r>
          </a:p>
          <a:p>
            <a:pPr>
              <a:spcBef>
                <a:spcPts val="0"/>
              </a:spcBef>
              <a:buNone/>
            </a:pPr>
            <a:r>
              <a:rPr lang="en-US" dirty="0"/>
              <a:t>   </a:t>
            </a:r>
            <a:r>
              <a:rPr lang="en-US" dirty="0" err="1"/>
              <a:t>System.out.println</a:t>
            </a:r>
            <a:r>
              <a:rPr lang="en-US" dirty="0"/>
              <a:t>(</a:t>
            </a:r>
            <a:r>
              <a:rPr lang="en-US" dirty="0" err="1"/>
              <a:t>itr.next</a:t>
            </a:r>
            <a:r>
              <a:rPr lang="en-US" dirty="0"/>
              <a:t>());  </a:t>
            </a:r>
          </a:p>
          <a:p>
            <a:pPr>
              <a:spcBef>
                <a:spcPts val="0"/>
              </a:spcBef>
              <a:buNone/>
            </a:pPr>
            <a:r>
              <a:rPr lang="en-US" dirty="0"/>
              <a:t>  }  </a:t>
            </a:r>
          </a:p>
          <a:p>
            <a:pPr>
              <a:spcBef>
                <a:spcPts val="0"/>
              </a:spcBef>
              <a:buNone/>
            </a:pPr>
            <a:r>
              <a:rPr lang="en-US" dirty="0"/>
              <a:t> }  </a:t>
            </a:r>
          </a:p>
          <a:p>
            <a:pPr>
              <a:spcBef>
                <a:spcPts val="0"/>
              </a:spcBef>
              <a:buNone/>
            </a:pPr>
            <a:r>
              <a:rPr lang="en-US" dirty="0"/>
              <a:t>}  </a:t>
            </a:r>
          </a:p>
          <a:p>
            <a:pPr>
              <a:spcBef>
                <a:spcPts val="0"/>
              </a:spcBef>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58</a:t>
            </a:fld>
            <a:endParaRPr lang="en-US" alt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Example3</a:t>
            </a:r>
            <a:endParaRPr lang="en-US" dirty="0"/>
          </a:p>
        </p:txBody>
      </p:sp>
      <p:sp>
        <p:nvSpPr>
          <p:cNvPr id="3" name="Content Placeholder 2"/>
          <p:cNvSpPr>
            <a:spLocks noGrp="1"/>
          </p:cNvSpPr>
          <p:nvPr>
            <p:ph idx="1"/>
          </p:nvPr>
        </p:nvSpPr>
        <p:spPr>
          <a:xfrm>
            <a:off x="738150" y="1500174"/>
            <a:ext cx="10515600" cy="4351338"/>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LinkedHashSet3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main method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argvs</a:t>
            </a:r>
            <a:r>
              <a:rPr lang="en-US" sz="2000" dirty="0"/>
              <a:t>[])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Creating an empty </a:t>
            </a:r>
            <a:r>
              <a:rPr lang="en-US" sz="2000" dirty="0" err="1"/>
              <a:t>LinekdhashSet</a:t>
            </a:r>
            <a:r>
              <a:rPr lang="en-US" sz="2000" dirty="0"/>
              <a:t> of string type  </a:t>
            </a:r>
          </a:p>
          <a:p>
            <a:pPr>
              <a:spcBef>
                <a:spcPts val="0"/>
              </a:spcBef>
              <a:buNone/>
            </a:pPr>
            <a:r>
              <a:rPr lang="en-US" sz="2000" dirty="0" err="1"/>
              <a:t>LinkedHashSet</a:t>
            </a:r>
            <a:r>
              <a:rPr lang="en-US" sz="2000" dirty="0"/>
              <a:t>&lt;String&gt; lhs = </a:t>
            </a:r>
            <a:r>
              <a:rPr lang="en-US" sz="2000" b="1" dirty="0"/>
              <a:t>new</a:t>
            </a:r>
            <a:r>
              <a:rPr lang="en-US" sz="2000" dirty="0"/>
              <a:t> </a:t>
            </a:r>
            <a:r>
              <a:rPr lang="en-US" sz="2000" dirty="0" err="1"/>
              <a:t>LinkedHashSet</a:t>
            </a:r>
            <a:r>
              <a:rPr lang="en-US" sz="2000" dirty="0"/>
              <a:t>&lt;String&gt;();  </a:t>
            </a:r>
          </a:p>
          <a:p>
            <a:pPr>
              <a:spcBef>
                <a:spcPts val="0"/>
              </a:spcBef>
              <a:buNone/>
            </a:pPr>
            <a:r>
              <a:rPr lang="en-US" sz="2000" dirty="0"/>
              <a:t>  </a:t>
            </a:r>
          </a:p>
          <a:p>
            <a:pPr>
              <a:spcBef>
                <a:spcPts val="0"/>
              </a:spcBef>
              <a:buNone/>
            </a:pPr>
            <a:r>
              <a:rPr lang="en-US" sz="2000" dirty="0"/>
              <a:t>// Adding elements to the above Set  </a:t>
            </a:r>
          </a:p>
          <a:p>
            <a:pPr>
              <a:spcBef>
                <a:spcPts val="0"/>
              </a:spcBef>
              <a:buNone/>
            </a:pPr>
            <a:r>
              <a:rPr lang="en-US" sz="2000" dirty="0"/>
              <a:t>// by invoking the add() method  </a:t>
            </a:r>
          </a:p>
          <a:p>
            <a:pPr>
              <a:spcBef>
                <a:spcPts val="0"/>
              </a:spcBef>
              <a:buNone/>
            </a:pPr>
            <a:r>
              <a:rPr lang="en-US" sz="2000" dirty="0" err="1"/>
              <a:t>lhs.add</a:t>
            </a:r>
            <a:r>
              <a:rPr lang="en-US" sz="2000" dirty="0"/>
              <a:t>("Java");  </a:t>
            </a:r>
          </a:p>
          <a:p>
            <a:pPr>
              <a:spcBef>
                <a:spcPts val="0"/>
              </a:spcBef>
              <a:buNone/>
            </a:pPr>
            <a:r>
              <a:rPr lang="en-US" sz="2000" dirty="0" err="1"/>
              <a:t>lhs.add</a:t>
            </a:r>
            <a:r>
              <a:rPr lang="en-US" sz="2000" dirty="0"/>
              <a:t>("T");  </a:t>
            </a:r>
          </a:p>
          <a:p>
            <a:pPr>
              <a:spcBef>
                <a:spcPts val="0"/>
              </a:spcBef>
              <a:buNone/>
            </a:pPr>
            <a:r>
              <a:rPr lang="en-US" sz="2000" dirty="0" err="1"/>
              <a:t>lhs.add</a:t>
            </a:r>
            <a:r>
              <a:rPr lang="en-US" sz="2000" dirty="0"/>
              <a:t>("Point");  </a:t>
            </a:r>
          </a:p>
          <a:p>
            <a:pPr>
              <a:spcBef>
                <a:spcPts val="0"/>
              </a:spcBef>
              <a:buNone/>
            </a:pPr>
            <a:r>
              <a:rPr lang="en-US" sz="2000" dirty="0" err="1"/>
              <a:t>lhs.add</a:t>
            </a:r>
            <a:r>
              <a:rPr lang="en-US" sz="2000" dirty="0"/>
              <a:t>("Good");  </a:t>
            </a:r>
          </a:p>
          <a:p>
            <a:pPr>
              <a:spcBef>
                <a:spcPts val="0"/>
              </a:spcBef>
              <a:buNone/>
            </a:pPr>
            <a:r>
              <a:rPr lang="en-US" sz="2000" dirty="0" err="1"/>
              <a:t>lhs.add</a:t>
            </a:r>
            <a:r>
              <a:rPr lang="en-US" sz="2000" dirty="0"/>
              <a:t>("Website");  </a:t>
            </a:r>
          </a:p>
          <a:p>
            <a:pPr>
              <a:spcBef>
                <a:spcPts val="0"/>
              </a:spcBef>
              <a:buNone/>
            </a:pPr>
            <a:r>
              <a:rPr lang="en-US" sz="2000" dirty="0"/>
              <a:t>  </a:t>
            </a:r>
          </a:p>
          <a:p>
            <a:pPr>
              <a:spcBef>
                <a:spcPts val="0"/>
              </a:spcBef>
              <a:buNone/>
            </a:pPr>
            <a:r>
              <a:rPr lang="en-US" sz="2000" dirty="0"/>
              <a:t>// displaying all the elements on the console  </a:t>
            </a:r>
          </a:p>
          <a:p>
            <a:pPr>
              <a:spcBef>
                <a:spcPts val="0"/>
              </a:spcBef>
              <a:buNone/>
            </a:pPr>
            <a:r>
              <a:rPr lang="en-US" sz="2000" dirty="0" err="1"/>
              <a:t>System.out.println</a:t>
            </a:r>
            <a:r>
              <a:rPr lang="en-US" sz="2000" dirty="0"/>
              <a:t>("The hash set is: " + lhs);  </a:t>
            </a:r>
          </a:p>
          <a:p>
            <a:pPr>
              <a:spcBef>
                <a:spcPts val="0"/>
              </a:spcBef>
              <a:buNone/>
            </a:pPr>
            <a:r>
              <a:rPr lang="en-US" sz="2000" dirty="0"/>
              <a:t>  </a:t>
            </a:r>
          </a:p>
          <a:p>
            <a:pPr>
              <a:spcBef>
                <a:spcPts val="0"/>
              </a:spcBef>
              <a:buNone/>
            </a:pPr>
            <a:r>
              <a:rPr lang="en-US" sz="2000" dirty="0"/>
              <a:t>// Removing an element from the above linked Set  </a:t>
            </a:r>
          </a:p>
          <a:p>
            <a:pPr>
              <a:spcBef>
                <a:spcPts val="0"/>
              </a:spcBef>
              <a:buNone/>
            </a:pPr>
            <a:r>
              <a:rPr lang="en-US" sz="2000" dirty="0"/>
              <a:t>  </a:t>
            </a:r>
          </a:p>
          <a:p>
            <a:pPr>
              <a:spcBef>
                <a:spcPts val="0"/>
              </a:spcBef>
              <a:buNone/>
            </a:pPr>
            <a:r>
              <a:rPr lang="en-US" sz="2000" dirty="0"/>
              <a:t>// since the element "Good" is present, therefore, the method remove()  </a:t>
            </a:r>
          </a:p>
          <a:p>
            <a:pPr>
              <a:spcBef>
                <a:spcPts val="0"/>
              </a:spcBef>
              <a:buNone/>
            </a:pPr>
            <a:r>
              <a:rPr lang="en-US" sz="2000" dirty="0"/>
              <a:t>// returns true  </a:t>
            </a:r>
          </a:p>
          <a:p>
            <a:pPr>
              <a:spcBef>
                <a:spcPts val="0"/>
              </a:spcBef>
              <a:buNone/>
            </a:pPr>
            <a:r>
              <a:rPr lang="en-US" sz="2000" dirty="0" err="1"/>
              <a:t>System.out.println</a:t>
            </a:r>
            <a:r>
              <a:rPr lang="en-US" sz="2000" dirty="0"/>
              <a:t>(</a:t>
            </a:r>
            <a:r>
              <a:rPr lang="en-US" sz="2000" dirty="0" err="1"/>
              <a:t>lhs.remove</a:t>
            </a:r>
            <a:r>
              <a:rPr lang="en-US" sz="2000" dirty="0"/>
              <a:t>("Good"));  </a:t>
            </a:r>
          </a:p>
          <a:p>
            <a:pPr>
              <a:spcBef>
                <a:spcPts val="0"/>
              </a:spcBef>
              <a:buNone/>
            </a:pPr>
            <a:r>
              <a:rPr lang="en-US" sz="2000" dirty="0"/>
              <a:t>  </a:t>
            </a:r>
          </a:p>
          <a:p>
            <a:pPr>
              <a:spcBef>
                <a:spcPts val="0"/>
              </a:spcBef>
              <a:buNone/>
            </a:pPr>
            <a:r>
              <a:rPr lang="en-US" sz="2000" dirty="0"/>
              <a:t>// After removing the element  </a:t>
            </a:r>
          </a:p>
          <a:p>
            <a:pPr>
              <a:spcBef>
                <a:spcPts val="0"/>
              </a:spcBef>
              <a:buNone/>
            </a:pPr>
            <a:r>
              <a:rPr lang="en-US" sz="2000" dirty="0" err="1"/>
              <a:t>System.out.println</a:t>
            </a:r>
            <a:r>
              <a:rPr lang="en-US" sz="2000" dirty="0"/>
              <a:t>("After removing the element, the hash set is: " + lhs);  </a:t>
            </a:r>
          </a:p>
          <a:p>
            <a:pPr>
              <a:spcBef>
                <a:spcPts val="0"/>
              </a:spcBef>
              <a:buNone/>
            </a:pPr>
            <a:r>
              <a:rPr lang="en-US" sz="2000" dirty="0"/>
              <a:t>  </a:t>
            </a:r>
          </a:p>
          <a:p>
            <a:pPr>
              <a:spcBef>
                <a:spcPts val="0"/>
              </a:spcBef>
              <a:buNone/>
            </a:pPr>
            <a:r>
              <a:rPr lang="en-US" sz="2000" dirty="0"/>
              <a:t>// since the element "For" is not present, therefore, the method remove()  </a:t>
            </a:r>
          </a:p>
          <a:p>
            <a:pPr>
              <a:spcBef>
                <a:spcPts val="0"/>
              </a:spcBef>
              <a:buNone/>
            </a:pPr>
            <a:r>
              <a:rPr lang="en-US" sz="2000" dirty="0"/>
              <a:t>// returns false  </a:t>
            </a:r>
          </a:p>
          <a:p>
            <a:pPr>
              <a:spcBef>
                <a:spcPts val="0"/>
              </a:spcBef>
              <a:buNone/>
            </a:pPr>
            <a:r>
              <a:rPr lang="en-US" sz="2000" dirty="0" err="1"/>
              <a:t>System.out.println</a:t>
            </a:r>
            <a:r>
              <a:rPr lang="en-US" sz="2000" dirty="0"/>
              <a:t>(</a:t>
            </a:r>
            <a:r>
              <a:rPr lang="en-US" sz="2000" dirty="0" err="1"/>
              <a:t>lhs.remove</a:t>
            </a:r>
            <a:r>
              <a:rPr lang="en-US" sz="2000" dirty="0"/>
              <a:t>("For"));  </a:t>
            </a:r>
          </a:p>
          <a:p>
            <a:pPr>
              <a:spcBef>
                <a:spcPts val="0"/>
              </a:spcBef>
              <a:buNone/>
            </a:pPr>
            <a:r>
              <a:rPr lang="en-US" sz="2000" dirty="0"/>
              <a:t>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59</a:t>
            </a:fld>
            <a:endParaRPr lang="en-US"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992173"/>
          </a:xfrm>
        </p:spPr>
        <p:txBody>
          <a:bodyPr/>
          <a:lstStyle/>
          <a:p>
            <a:pPr algn="ctr"/>
            <a:r>
              <a:rPr lang="en-GB" dirty="0"/>
              <a:t>Stream</a:t>
            </a:r>
            <a:endParaRPr lang="en-US" dirty="0"/>
          </a:p>
        </p:txBody>
      </p:sp>
      <p:sp>
        <p:nvSpPr>
          <p:cNvPr id="3" name="Content Placeholder 2"/>
          <p:cNvSpPr>
            <a:spLocks noGrp="1"/>
          </p:cNvSpPr>
          <p:nvPr>
            <p:ph idx="1"/>
          </p:nvPr>
        </p:nvSpPr>
        <p:spPr>
          <a:xfrm>
            <a:off x="838200" y="1142984"/>
            <a:ext cx="10515600" cy="5033979"/>
          </a:xfrm>
        </p:spPr>
        <p:txBody>
          <a:bodyPr/>
          <a:lstStyle/>
          <a:p>
            <a:r>
              <a:rPr lang="en-GB" sz="2000" dirty="0"/>
              <a:t>A stream can be defined as a sequence of data. There are two kinds of Streams −</a:t>
            </a:r>
          </a:p>
          <a:p>
            <a:r>
              <a:rPr lang="en-GB" sz="2000" b="1" dirty="0" err="1"/>
              <a:t>InPutStream</a:t>
            </a:r>
            <a:r>
              <a:rPr lang="en-GB" sz="2000" dirty="0"/>
              <a:t> − The </a:t>
            </a:r>
            <a:r>
              <a:rPr lang="en-GB" sz="2000" dirty="0" err="1"/>
              <a:t>InputStream</a:t>
            </a:r>
            <a:r>
              <a:rPr lang="en-GB" sz="2000" dirty="0"/>
              <a:t> is used to read data from a source.</a:t>
            </a:r>
          </a:p>
          <a:p>
            <a:r>
              <a:rPr lang="en-GB" sz="2000" b="1" dirty="0" err="1"/>
              <a:t>OutPutStream</a:t>
            </a:r>
            <a:r>
              <a:rPr lang="en-GB" sz="2000" dirty="0"/>
              <a:t> − The </a:t>
            </a:r>
            <a:r>
              <a:rPr lang="en-GB" sz="2000" dirty="0" err="1"/>
              <a:t>OutputStream</a:t>
            </a:r>
            <a:r>
              <a:rPr lang="en-GB" sz="2000" dirty="0"/>
              <a:t> is used for writing data to a destination.</a:t>
            </a:r>
          </a:p>
          <a:p>
            <a:pPr>
              <a:buNone/>
            </a:pPr>
            <a:endParaRPr lang="en-GB" sz="2000" dirty="0"/>
          </a:p>
          <a:p>
            <a:r>
              <a:rPr lang="en-GB" sz="1800" b="1" dirty="0"/>
              <a:t>Byte Streams</a:t>
            </a:r>
          </a:p>
          <a:p>
            <a:r>
              <a:rPr lang="en-GB" sz="1800" dirty="0"/>
              <a:t>Java byte streams are used to perform input and output of 8-bit bytes. Though there are many classes related to byte streams but the most frequently used classes are, </a:t>
            </a:r>
            <a:r>
              <a:rPr lang="en-GB" sz="1800" b="1" dirty="0" err="1"/>
              <a:t>FileInputStream</a:t>
            </a:r>
            <a:r>
              <a:rPr lang="en-GB" sz="1800" dirty="0"/>
              <a:t> and </a:t>
            </a:r>
            <a:r>
              <a:rPr lang="en-GB" sz="1800" b="1" dirty="0" err="1"/>
              <a:t>FileOutputStream</a:t>
            </a:r>
            <a:r>
              <a:rPr lang="en-GB" sz="1800" dirty="0"/>
              <a:t>.</a:t>
            </a:r>
          </a:p>
          <a:p>
            <a:r>
              <a:rPr lang="en-GB" sz="1800" b="1" dirty="0"/>
              <a:t>Character Streams</a:t>
            </a:r>
          </a:p>
          <a:p>
            <a:r>
              <a:rPr lang="en-GB" sz="1800" dirty="0"/>
              <a:t>Java </a:t>
            </a:r>
            <a:r>
              <a:rPr lang="en-GB" sz="1800" b="1" dirty="0"/>
              <a:t>Byte</a:t>
            </a:r>
            <a:r>
              <a:rPr lang="en-GB" sz="1800" dirty="0"/>
              <a:t> streams are used to perform input and output of 8-bit bytes, whereas Java </a:t>
            </a:r>
            <a:r>
              <a:rPr lang="en-GB" sz="1800" b="1" dirty="0"/>
              <a:t>Character</a:t>
            </a:r>
            <a:r>
              <a:rPr lang="en-GB" sz="1800" dirty="0"/>
              <a:t> streams are used to perform input and output for 16-bit </a:t>
            </a:r>
            <a:r>
              <a:rPr lang="en-GB" sz="1800" dirty="0" err="1"/>
              <a:t>unicode</a:t>
            </a:r>
            <a:r>
              <a:rPr lang="en-GB" sz="1800" dirty="0"/>
              <a:t>. Though there are many classes related to character streams but the most frequently used classes are, </a:t>
            </a:r>
            <a:r>
              <a:rPr lang="en-GB" sz="1800" b="1" dirty="0" err="1"/>
              <a:t>FileReader</a:t>
            </a:r>
            <a:r>
              <a:rPr lang="en-GB" sz="1800" dirty="0"/>
              <a:t> and </a:t>
            </a:r>
            <a:r>
              <a:rPr lang="en-GB" sz="1800" b="1" dirty="0" err="1"/>
              <a:t>FileWriter</a:t>
            </a:r>
            <a:r>
              <a:rPr lang="en-GB" sz="1800" dirty="0"/>
              <a:t>. Though internally </a:t>
            </a:r>
            <a:r>
              <a:rPr lang="en-GB" sz="1800" dirty="0" err="1"/>
              <a:t>FileReader</a:t>
            </a:r>
            <a:r>
              <a:rPr lang="en-GB" sz="1800" dirty="0"/>
              <a:t> uses </a:t>
            </a:r>
            <a:r>
              <a:rPr lang="en-GB" sz="1800" dirty="0" err="1"/>
              <a:t>FileInputStream</a:t>
            </a:r>
            <a:r>
              <a:rPr lang="en-GB" sz="1800" dirty="0"/>
              <a:t> and </a:t>
            </a:r>
            <a:r>
              <a:rPr lang="en-GB" sz="1800" dirty="0" err="1"/>
              <a:t>FileWriter</a:t>
            </a:r>
            <a:r>
              <a:rPr lang="en-GB" sz="1800" dirty="0"/>
              <a:t> uses </a:t>
            </a:r>
            <a:r>
              <a:rPr lang="en-GB" sz="1800" dirty="0" err="1"/>
              <a:t>FileOutputStream</a:t>
            </a:r>
            <a:r>
              <a:rPr lang="en-GB" sz="1800" dirty="0"/>
              <a:t> but here the major difference is that </a:t>
            </a:r>
            <a:r>
              <a:rPr lang="en-GB" sz="1800" dirty="0" err="1"/>
              <a:t>FileReader</a:t>
            </a:r>
            <a:r>
              <a:rPr lang="en-GB" sz="1800" dirty="0"/>
              <a:t> reads two bytes at a time and </a:t>
            </a:r>
            <a:r>
              <a:rPr lang="en-GB" sz="1800" dirty="0" err="1"/>
              <a:t>FileWriter</a:t>
            </a:r>
            <a:r>
              <a:rPr lang="en-GB" sz="1800" dirty="0"/>
              <a:t> writes two bytes at a time</a:t>
            </a:r>
          </a:p>
          <a:p>
            <a:endParaRPr lang="en-US" sz="12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a:t>
            </a:fld>
            <a:endParaRPr lang="en-US" altLang="en-US"/>
          </a:p>
        </p:txBody>
      </p:sp>
      <p:pic>
        <p:nvPicPr>
          <p:cNvPr id="5" name="Picture 4" descr="Streams"/>
          <p:cNvPicPr/>
          <p:nvPr/>
        </p:nvPicPr>
        <p:blipFill>
          <a:blip r:embed="rId2"/>
          <a:srcRect/>
          <a:stretch>
            <a:fillRect/>
          </a:stretch>
        </p:blipFill>
        <p:spPr bwMode="auto">
          <a:xfrm>
            <a:off x="3095604" y="2285992"/>
            <a:ext cx="5709920" cy="744220"/>
          </a:xfrm>
          <a:prstGeom prst="rect">
            <a:avLst/>
          </a:prstGeom>
          <a:noFill/>
          <a:ln w="9525">
            <a:noFill/>
            <a:miter lim="800000"/>
            <a:headEnd/>
            <a:tailEnd/>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LinkedHashSetExample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LinkedHashSet</a:t>
            </a:r>
            <a:r>
              <a:rPr lang="en-US" sz="2000" dirty="0"/>
              <a:t>&lt;Book&gt; </a:t>
            </a:r>
            <a:r>
              <a:rPr lang="en-US" sz="2000" dirty="0" err="1"/>
              <a:t>hs</a:t>
            </a:r>
            <a:r>
              <a:rPr lang="en-US" sz="2000" dirty="0"/>
              <a:t>=</a:t>
            </a:r>
            <a:r>
              <a:rPr lang="en-US" sz="2000" b="1" dirty="0"/>
              <a:t>new</a:t>
            </a:r>
            <a:r>
              <a:rPr lang="en-US" sz="2000" dirty="0"/>
              <a:t> </a:t>
            </a:r>
            <a:r>
              <a:rPr lang="en-US" sz="2000" dirty="0" err="1"/>
              <a:t>LinkedHashSet</a:t>
            </a:r>
            <a:r>
              <a:rPr lang="en-US" sz="2000" dirty="0"/>
              <a:t>&lt;Book&gt;();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hash table  </a:t>
            </a:r>
          </a:p>
          <a:p>
            <a:pPr>
              <a:spcBef>
                <a:spcPts val="0"/>
              </a:spcBef>
              <a:buNone/>
            </a:pPr>
            <a:r>
              <a:rPr lang="en-US" sz="2000" dirty="0"/>
              <a:t>    </a:t>
            </a:r>
            <a:r>
              <a:rPr lang="en-US" sz="2000" dirty="0" err="1"/>
              <a:t>hs.add</a:t>
            </a:r>
            <a:r>
              <a:rPr lang="en-US" sz="2000" dirty="0"/>
              <a:t>(b1);  </a:t>
            </a:r>
          </a:p>
          <a:p>
            <a:pPr>
              <a:spcBef>
                <a:spcPts val="0"/>
              </a:spcBef>
              <a:buNone/>
            </a:pPr>
            <a:r>
              <a:rPr lang="en-US" sz="2000" dirty="0"/>
              <a:t>    </a:t>
            </a:r>
            <a:r>
              <a:rPr lang="en-US" sz="2000" dirty="0" err="1"/>
              <a:t>hs.add</a:t>
            </a:r>
            <a:r>
              <a:rPr lang="en-US" sz="2000" dirty="0"/>
              <a:t>(b2);  </a:t>
            </a:r>
          </a:p>
          <a:p>
            <a:pPr>
              <a:spcBef>
                <a:spcPts val="0"/>
              </a:spcBef>
              <a:buNone/>
            </a:pPr>
            <a:r>
              <a:rPr lang="en-US" sz="2000" dirty="0"/>
              <a:t>    </a:t>
            </a:r>
            <a:r>
              <a:rPr lang="en-US" sz="2000" dirty="0" err="1"/>
              <a:t>hs.add</a:t>
            </a:r>
            <a:r>
              <a:rPr lang="en-US" sz="2000" dirty="0"/>
              <a:t>(b3);  </a:t>
            </a:r>
          </a:p>
          <a:p>
            <a:pPr>
              <a:spcBef>
                <a:spcPts val="0"/>
              </a:spcBef>
              <a:buNone/>
            </a:pPr>
            <a:r>
              <a:rPr lang="en-US" sz="2000" dirty="0"/>
              <a:t>    //Traversing hash table  </a:t>
            </a:r>
          </a:p>
          <a:p>
            <a:pPr>
              <a:spcBef>
                <a:spcPts val="0"/>
              </a:spcBef>
              <a:buNone/>
            </a:pPr>
            <a:r>
              <a:rPr lang="en-US" sz="2000" dirty="0"/>
              <a:t>    </a:t>
            </a:r>
            <a:r>
              <a:rPr lang="en-US" sz="2000" b="1" dirty="0"/>
              <a:t>for</a:t>
            </a:r>
            <a:r>
              <a:rPr lang="en-US" sz="2000" dirty="0"/>
              <a:t>(Book b:hs){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60</a:t>
            </a:fld>
            <a:endParaRPr lang="en-US" altLang="en-US"/>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a:t>TreeSet</a:t>
            </a:r>
            <a:endParaRPr lang="en-US" dirty="0"/>
          </a:p>
        </p:txBody>
      </p:sp>
      <p:sp>
        <p:nvSpPr>
          <p:cNvPr id="3" name="Content Placeholder 2"/>
          <p:cNvSpPr>
            <a:spLocks noGrp="1"/>
          </p:cNvSpPr>
          <p:nvPr>
            <p:ph idx="1"/>
          </p:nvPr>
        </p:nvSpPr>
        <p:spPr>
          <a:xfrm>
            <a:off x="838200" y="1357298"/>
            <a:ext cx="10515600" cy="4819665"/>
          </a:xfrm>
        </p:spPr>
        <p:txBody>
          <a:bodyPr/>
          <a:lstStyle/>
          <a:p>
            <a:pPr>
              <a:spcBef>
                <a:spcPts val="0"/>
              </a:spcBef>
            </a:pPr>
            <a:r>
              <a:rPr lang="en-GB" sz="2000" dirty="0"/>
              <a:t>Java </a:t>
            </a:r>
            <a:r>
              <a:rPr lang="en-GB" sz="2000" dirty="0" err="1"/>
              <a:t>TreeSet</a:t>
            </a:r>
            <a:r>
              <a:rPr lang="en-GB" sz="2000" dirty="0"/>
              <a:t> class implements the Set interface that uses a tree for storage. It inherits </a:t>
            </a:r>
            <a:r>
              <a:rPr lang="en-GB" sz="2000" dirty="0" err="1"/>
              <a:t>AbstractSet</a:t>
            </a:r>
            <a:r>
              <a:rPr lang="en-GB" sz="2000" dirty="0"/>
              <a:t> class and implements the </a:t>
            </a:r>
            <a:r>
              <a:rPr lang="en-GB" sz="2000" dirty="0" err="1"/>
              <a:t>NavigableSet</a:t>
            </a:r>
            <a:r>
              <a:rPr lang="en-GB" sz="2000" dirty="0"/>
              <a:t> interface. The objects of the </a:t>
            </a:r>
            <a:r>
              <a:rPr lang="en-GB" sz="2000" dirty="0" err="1"/>
              <a:t>TreeSet</a:t>
            </a:r>
            <a:r>
              <a:rPr lang="en-GB" sz="2000" dirty="0"/>
              <a:t> class are stored in ascending order.</a:t>
            </a:r>
          </a:p>
          <a:p>
            <a:pPr>
              <a:spcBef>
                <a:spcPts val="0"/>
              </a:spcBef>
            </a:pPr>
            <a:r>
              <a:rPr lang="en-GB" sz="2000" dirty="0"/>
              <a:t>The important points about the Java </a:t>
            </a:r>
            <a:r>
              <a:rPr lang="en-GB" sz="2000" dirty="0" err="1"/>
              <a:t>TreeSet</a:t>
            </a:r>
            <a:r>
              <a:rPr lang="en-GB" sz="2000" dirty="0"/>
              <a:t> class are:</a:t>
            </a:r>
          </a:p>
          <a:p>
            <a:pPr>
              <a:spcBef>
                <a:spcPts val="0"/>
              </a:spcBef>
            </a:pPr>
            <a:r>
              <a:rPr lang="en-GB" sz="2000" dirty="0"/>
              <a:t>Java </a:t>
            </a:r>
            <a:r>
              <a:rPr lang="en-GB" sz="2000" dirty="0" err="1"/>
              <a:t>TreeSet</a:t>
            </a:r>
            <a:r>
              <a:rPr lang="en-GB" sz="2000" dirty="0"/>
              <a:t> class contains unique elements only like </a:t>
            </a:r>
            <a:r>
              <a:rPr lang="en-GB" sz="2000" dirty="0" err="1"/>
              <a:t>HashSet</a:t>
            </a:r>
            <a:r>
              <a:rPr lang="en-GB" sz="2000" dirty="0"/>
              <a:t>.</a:t>
            </a:r>
          </a:p>
          <a:p>
            <a:pPr>
              <a:spcBef>
                <a:spcPts val="0"/>
              </a:spcBef>
            </a:pPr>
            <a:r>
              <a:rPr lang="en-GB" sz="2000" dirty="0"/>
              <a:t>Java </a:t>
            </a:r>
            <a:r>
              <a:rPr lang="en-GB" sz="2000" dirty="0" err="1"/>
              <a:t>TreeSet</a:t>
            </a:r>
            <a:r>
              <a:rPr lang="en-GB" sz="2000" dirty="0"/>
              <a:t> class access and retrieval times are quiet fast.</a:t>
            </a:r>
          </a:p>
          <a:p>
            <a:pPr>
              <a:spcBef>
                <a:spcPts val="0"/>
              </a:spcBef>
            </a:pPr>
            <a:r>
              <a:rPr lang="en-GB" sz="2000" dirty="0"/>
              <a:t>Java </a:t>
            </a:r>
            <a:r>
              <a:rPr lang="en-GB" sz="2000" dirty="0" err="1"/>
              <a:t>TreeSet</a:t>
            </a:r>
            <a:r>
              <a:rPr lang="en-GB" sz="2000" dirty="0"/>
              <a:t> class doesn't allow null element.</a:t>
            </a:r>
          </a:p>
          <a:p>
            <a:pPr>
              <a:spcBef>
                <a:spcPts val="0"/>
              </a:spcBef>
            </a:pPr>
            <a:r>
              <a:rPr lang="en-GB" sz="2000" dirty="0"/>
              <a:t>Java </a:t>
            </a:r>
            <a:r>
              <a:rPr lang="en-GB" sz="2000" dirty="0" err="1"/>
              <a:t>TreeSet</a:t>
            </a:r>
            <a:r>
              <a:rPr lang="en-GB" sz="2000" dirty="0"/>
              <a:t> class is non synchronized.</a:t>
            </a:r>
          </a:p>
          <a:p>
            <a:pPr>
              <a:spcBef>
                <a:spcPts val="0"/>
              </a:spcBef>
            </a:pPr>
            <a:r>
              <a:rPr lang="en-GB" sz="2000" dirty="0"/>
              <a:t>Java </a:t>
            </a:r>
            <a:r>
              <a:rPr lang="en-GB" sz="2000" dirty="0" err="1"/>
              <a:t>TreeSet</a:t>
            </a:r>
            <a:r>
              <a:rPr lang="en-GB" sz="2000" dirty="0"/>
              <a:t> class maintains ascending order.</a:t>
            </a:r>
          </a:p>
          <a:p>
            <a:pPr>
              <a:spcBef>
                <a:spcPts val="0"/>
              </a:spcBef>
            </a:pPr>
            <a:r>
              <a:rPr lang="en-GB" sz="2000" dirty="0"/>
              <a:t>Java </a:t>
            </a:r>
            <a:r>
              <a:rPr lang="en-GB" sz="2000" dirty="0" err="1"/>
              <a:t>TreeSet</a:t>
            </a:r>
            <a:r>
              <a:rPr lang="en-GB" sz="2000" dirty="0"/>
              <a:t> class contains unique elements only like </a:t>
            </a:r>
            <a:r>
              <a:rPr lang="en-GB" sz="2000" dirty="0" err="1"/>
              <a:t>HashSet</a:t>
            </a:r>
            <a:r>
              <a:rPr lang="en-GB" sz="2000" dirty="0"/>
              <a:t>.</a:t>
            </a:r>
          </a:p>
          <a:p>
            <a:pPr>
              <a:spcBef>
                <a:spcPts val="0"/>
              </a:spcBef>
            </a:pPr>
            <a:r>
              <a:rPr lang="en-GB" sz="2000" dirty="0"/>
              <a:t>Java </a:t>
            </a:r>
            <a:r>
              <a:rPr lang="en-GB" sz="2000" dirty="0" err="1"/>
              <a:t>TreeSet</a:t>
            </a:r>
            <a:r>
              <a:rPr lang="en-GB" sz="2000" dirty="0"/>
              <a:t> class access and retrieval times are quite fast.</a:t>
            </a:r>
          </a:p>
          <a:p>
            <a:pPr>
              <a:spcBef>
                <a:spcPts val="0"/>
              </a:spcBef>
            </a:pPr>
            <a:r>
              <a:rPr lang="en-GB" sz="2000" dirty="0"/>
              <a:t>Java </a:t>
            </a:r>
            <a:r>
              <a:rPr lang="en-GB" sz="2000" dirty="0" err="1"/>
              <a:t>TreeSet</a:t>
            </a:r>
            <a:r>
              <a:rPr lang="en-GB" sz="2000" dirty="0"/>
              <a:t> class doesn't allow null elements.</a:t>
            </a:r>
          </a:p>
          <a:p>
            <a:pPr>
              <a:spcBef>
                <a:spcPts val="0"/>
              </a:spcBef>
            </a:pPr>
            <a:r>
              <a:rPr lang="en-GB" sz="2000" dirty="0"/>
              <a:t>Java </a:t>
            </a:r>
            <a:r>
              <a:rPr lang="en-GB" sz="2000" dirty="0" err="1"/>
              <a:t>TreeSet</a:t>
            </a:r>
            <a:r>
              <a:rPr lang="en-GB" sz="2000" dirty="0"/>
              <a:t> class is non-synchronized.</a:t>
            </a:r>
          </a:p>
          <a:p>
            <a:pPr>
              <a:spcBef>
                <a:spcPts val="0"/>
              </a:spcBef>
            </a:pPr>
            <a:r>
              <a:rPr lang="en-GB" sz="2000" dirty="0"/>
              <a:t>Java </a:t>
            </a:r>
            <a:r>
              <a:rPr lang="en-GB" sz="2000" dirty="0" err="1"/>
              <a:t>TreeSet</a:t>
            </a:r>
            <a:r>
              <a:rPr lang="en-GB" sz="2000" dirty="0"/>
              <a:t> class maintains ascending order.</a:t>
            </a:r>
          </a:p>
          <a:p>
            <a:pPr>
              <a:spcBef>
                <a:spcPts val="0"/>
              </a:spcBef>
            </a:pPr>
            <a:r>
              <a:rPr lang="en-GB" sz="2000" dirty="0"/>
              <a:t>The </a:t>
            </a:r>
            <a:r>
              <a:rPr lang="en-GB" sz="2000" dirty="0" err="1"/>
              <a:t>TreeSet</a:t>
            </a:r>
            <a:r>
              <a:rPr lang="en-GB" sz="2000" dirty="0"/>
              <a:t> can only allow those generic types that are comparable. For example The Comparable interface is being implemented by the </a:t>
            </a:r>
            <a:r>
              <a:rPr lang="en-GB" sz="2000" dirty="0" err="1"/>
              <a:t>StringBuffer</a:t>
            </a:r>
            <a:r>
              <a:rPr lang="en-GB" sz="2000" dirty="0"/>
              <a:t> class.</a:t>
            </a:r>
          </a:p>
          <a:p>
            <a:pPr>
              <a:spcBef>
                <a:spcPts val="0"/>
              </a:spcBef>
            </a:pPr>
            <a:r>
              <a:rPr lang="en-GB" sz="2000" dirty="0"/>
              <a:t>Internal Working of The </a:t>
            </a:r>
            <a:r>
              <a:rPr lang="en-GB" sz="2000" dirty="0" err="1"/>
              <a:t>TreeSet</a:t>
            </a:r>
            <a:r>
              <a:rPr lang="en-GB" sz="2000" dirty="0"/>
              <a:t> Class</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61</a:t>
            </a:fld>
            <a:endParaRPr lang="en-US" altLang="en-US"/>
          </a:p>
        </p:txBody>
      </p:sp>
      <p:pic>
        <p:nvPicPr>
          <p:cNvPr id="5" name="Picture 4" descr="TreeSet class hierarchy"/>
          <p:cNvPicPr/>
          <p:nvPr/>
        </p:nvPicPr>
        <p:blipFill>
          <a:blip r:embed="rId2"/>
          <a:srcRect/>
          <a:stretch>
            <a:fillRect/>
          </a:stretch>
        </p:blipFill>
        <p:spPr bwMode="auto">
          <a:xfrm>
            <a:off x="10025090" y="1928802"/>
            <a:ext cx="1530985" cy="4220845"/>
          </a:xfrm>
          <a:prstGeom prst="rect">
            <a:avLst/>
          </a:prstGeom>
          <a:noFill/>
          <a:ln w="9525">
            <a:noFill/>
            <a:miter lim="800000"/>
            <a:headEnd/>
            <a:tailEnd/>
          </a:ln>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Example</a:t>
            </a: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TreeSet1{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//Creating and adding elements  </a:t>
            </a:r>
          </a:p>
          <a:p>
            <a:pPr>
              <a:spcBef>
                <a:spcPts val="0"/>
              </a:spcBef>
              <a:buNone/>
            </a:pPr>
            <a:r>
              <a:rPr lang="en-US" sz="2000" dirty="0"/>
              <a:t>  </a:t>
            </a:r>
            <a:r>
              <a:rPr lang="en-US" sz="2000" dirty="0" err="1"/>
              <a:t>TreeSet</a:t>
            </a:r>
            <a:r>
              <a:rPr lang="en-US" sz="2000" dirty="0"/>
              <a:t>&lt;String&gt; al=</a:t>
            </a:r>
            <a:r>
              <a:rPr lang="en-US" sz="2000" b="1" dirty="0"/>
              <a:t>new</a:t>
            </a:r>
            <a:r>
              <a:rPr lang="en-US" sz="2000" dirty="0"/>
              <a:t> </a:t>
            </a:r>
            <a:r>
              <a:rPr lang="en-US" sz="2000" dirty="0" err="1"/>
              <a:t>TreeSet</a:t>
            </a:r>
            <a:r>
              <a:rPr lang="en-US" sz="2000" dirty="0"/>
              <a:t>&lt;String&gt;();  </a:t>
            </a:r>
          </a:p>
          <a:p>
            <a:pPr>
              <a:spcBef>
                <a:spcPts val="0"/>
              </a:spcBef>
              <a:buNone/>
            </a:pPr>
            <a:r>
              <a:rPr lang="en-US" sz="2000" dirty="0"/>
              <a:t>  </a:t>
            </a:r>
            <a:r>
              <a:rPr lang="en-US" sz="2000" dirty="0" err="1"/>
              <a:t>al.add</a:t>
            </a:r>
            <a:r>
              <a:rPr lang="en-US" sz="2000" dirty="0"/>
              <a:t>("Ravi");  </a:t>
            </a:r>
          </a:p>
          <a:p>
            <a:pPr>
              <a:spcBef>
                <a:spcPts val="0"/>
              </a:spcBef>
              <a:buNone/>
            </a:pPr>
            <a:r>
              <a:rPr lang="en-US" sz="2000" dirty="0"/>
              <a:t>  </a:t>
            </a:r>
            <a:r>
              <a:rPr lang="en-US" sz="2000" dirty="0" err="1"/>
              <a:t>al.add</a:t>
            </a:r>
            <a:r>
              <a:rPr lang="en-US" sz="2000" dirty="0"/>
              <a:t>("Vijay");  </a:t>
            </a:r>
          </a:p>
          <a:p>
            <a:pPr>
              <a:spcBef>
                <a:spcPts val="0"/>
              </a:spcBef>
              <a:buNone/>
            </a:pPr>
            <a:r>
              <a:rPr lang="en-US" sz="2000" dirty="0"/>
              <a:t>  </a:t>
            </a:r>
            <a:r>
              <a:rPr lang="en-US" sz="2000" dirty="0" err="1"/>
              <a:t>al.add</a:t>
            </a:r>
            <a:r>
              <a:rPr lang="en-US" sz="2000" dirty="0"/>
              <a:t>("Ravi");  </a:t>
            </a:r>
          </a:p>
          <a:p>
            <a:pPr>
              <a:spcBef>
                <a:spcPts val="0"/>
              </a:spcBef>
              <a:buNone/>
            </a:pPr>
            <a:r>
              <a:rPr lang="en-US" sz="2000" dirty="0"/>
              <a:t>  </a:t>
            </a:r>
            <a:r>
              <a:rPr lang="en-US" sz="2000" dirty="0" err="1"/>
              <a:t>al.add</a:t>
            </a:r>
            <a:r>
              <a:rPr lang="en-US" sz="2000" dirty="0"/>
              <a:t>("Ajay");  </a:t>
            </a:r>
          </a:p>
          <a:p>
            <a:pPr>
              <a:spcBef>
                <a:spcPts val="0"/>
              </a:spcBef>
              <a:buNone/>
            </a:pPr>
            <a:r>
              <a:rPr lang="en-US" sz="2000" dirty="0"/>
              <a:t>  //Traversing elements  </a:t>
            </a:r>
          </a:p>
          <a:p>
            <a:pPr>
              <a:spcBef>
                <a:spcPts val="0"/>
              </a:spcBef>
              <a:buNone/>
            </a:pPr>
            <a:r>
              <a:rPr lang="en-US" sz="2000" dirty="0"/>
              <a:t>  </a:t>
            </a:r>
            <a:r>
              <a:rPr lang="en-US" sz="2000" dirty="0" err="1"/>
              <a:t>Iterator</a:t>
            </a:r>
            <a:r>
              <a:rPr lang="en-US" sz="2000" dirty="0"/>
              <a:t>&lt;String&gt; </a:t>
            </a:r>
            <a:r>
              <a:rPr lang="en-US" sz="2000" dirty="0" err="1"/>
              <a:t>itr</a:t>
            </a:r>
            <a:r>
              <a:rPr lang="en-US" sz="2000" dirty="0"/>
              <a:t>=</a:t>
            </a:r>
            <a:r>
              <a:rPr lang="en-US" sz="2000" dirty="0" err="1"/>
              <a:t>al.iterator</a:t>
            </a:r>
            <a:r>
              <a:rPr lang="en-US" sz="2000" dirty="0"/>
              <a:t>();  </a:t>
            </a:r>
          </a:p>
          <a:p>
            <a:pPr>
              <a:spcBef>
                <a:spcPts val="0"/>
              </a:spcBef>
              <a:buNone/>
            </a:pPr>
            <a:r>
              <a:rPr lang="en-US" sz="2000" dirty="0"/>
              <a:t>  </a:t>
            </a:r>
            <a:r>
              <a:rPr lang="en-US" sz="2000" b="1" dirty="0"/>
              <a:t>while</a:t>
            </a:r>
            <a:r>
              <a:rPr lang="en-US" sz="2000" dirty="0"/>
              <a:t>(</a:t>
            </a:r>
            <a:r>
              <a:rPr lang="en-US" sz="2000" dirty="0" err="1"/>
              <a:t>itr.hasNext</a:t>
            </a:r>
            <a:r>
              <a:rPr lang="en-US" sz="2000" dirty="0"/>
              <a:t>()){  </a:t>
            </a:r>
          </a:p>
          <a:p>
            <a:pPr>
              <a:spcBef>
                <a:spcPts val="0"/>
              </a:spcBef>
              <a:buNone/>
            </a:pPr>
            <a:r>
              <a:rPr lang="en-US" sz="2000" dirty="0"/>
              <a:t>   </a:t>
            </a:r>
            <a:r>
              <a:rPr lang="en-US" sz="2000" dirty="0" err="1"/>
              <a:t>System.out.println</a:t>
            </a:r>
            <a:r>
              <a:rPr lang="en-US" sz="2000" dirty="0"/>
              <a:t>(</a:t>
            </a:r>
            <a:r>
              <a:rPr lang="en-US" sz="2000" dirty="0" err="1"/>
              <a:t>itr.next</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62</a:t>
            </a:fld>
            <a:endParaRPr lang="en-US" altLang="en-US"/>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TreeSet4{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TreeSet</a:t>
            </a:r>
            <a:r>
              <a:rPr lang="en-US" sz="2000" dirty="0"/>
              <a:t>&lt;String&gt; set=</a:t>
            </a:r>
            <a:r>
              <a:rPr lang="en-US" sz="2000" b="1" dirty="0"/>
              <a:t>new</a:t>
            </a:r>
            <a:r>
              <a:rPr lang="en-US" sz="2000" dirty="0"/>
              <a:t> </a:t>
            </a:r>
            <a:r>
              <a:rPr lang="en-US" sz="2000" dirty="0" err="1"/>
              <a:t>TreeSet</a:t>
            </a:r>
            <a:r>
              <a:rPr lang="en-US" sz="2000" dirty="0"/>
              <a:t>&lt;String&gt;();  </a:t>
            </a:r>
          </a:p>
          <a:p>
            <a:pPr>
              <a:spcBef>
                <a:spcPts val="0"/>
              </a:spcBef>
              <a:buNone/>
            </a:pPr>
            <a:r>
              <a:rPr lang="en-US" sz="2000" dirty="0"/>
              <a:t>         </a:t>
            </a:r>
            <a:r>
              <a:rPr lang="en-US" sz="2000" dirty="0" err="1"/>
              <a:t>set.add</a:t>
            </a:r>
            <a:r>
              <a:rPr lang="en-US" sz="2000" dirty="0"/>
              <a:t>("A");  </a:t>
            </a:r>
          </a:p>
          <a:p>
            <a:pPr>
              <a:spcBef>
                <a:spcPts val="0"/>
              </a:spcBef>
              <a:buNone/>
            </a:pPr>
            <a:r>
              <a:rPr lang="en-US" sz="2000" dirty="0"/>
              <a:t>         </a:t>
            </a:r>
            <a:r>
              <a:rPr lang="en-US" sz="2000" dirty="0" err="1"/>
              <a:t>set.add</a:t>
            </a:r>
            <a:r>
              <a:rPr lang="en-US" sz="2000" dirty="0"/>
              <a:t>("B");  </a:t>
            </a:r>
          </a:p>
          <a:p>
            <a:pPr>
              <a:spcBef>
                <a:spcPts val="0"/>
              </a:spcBef>
              <a:buNone/>
            </a:pPr>
            <a:r>
              <a:rPr lang="en-US" sz="2000" dirty="0"/>
              <a:t>         </a:t>
            </a:r>
            <a:r>
              <a:rPr lang="en-US" sz="2000" dirty="0" err="1"/>
              <a:t>set.add</a:t>
            </a:r>
            <a:r>
              <a:rPr lang="en-US" sz="2000" dirty="0"/>
              <a:t>("C");  </a:t>
            </a:r>
          </a:p>
          <a:p>
            <a:pPr>
              <a:spcBef>
                <a:spcPts val="0"/>
              </a:spcBef>
              <a:buNone/>
            </a:pPr>
            <a:r>
              <a:rPr lang="en-US" sz="2000" dirty="0"/>
              <a:t>         </a:t>
            </a:r>
            <a:r>
              <a:rPr lang="en-US" sz="2000" dirty="0" err="1"/>
              <a:t>set.add</a:t>
            </a:r>
            <a:r>
              <a:rPr lang="en-US" sz="2000" dirty="0"/>
              <a:t>("D");  </a:t>
            </a:r>
          </a:p>
          <a:p>
            <a:pPr>
              <a:spcBef>
                <a:spcPts val="0"/>
              </a:spcBef>
              <a:buNone/>
            </a:pPr>
            <a:r>
              <a:rPr lang="en-US" sz="2000" dirty="0"/>
              <a:t>         </a:t>
            </a:r>
            <a:r>
              <a:rPr lang="en-US" sz="2000" dirty="0" err="1"/>
              <a:t>set.add</a:t>
            </a:r>
            <a:r>
              <a:rPr lang="en-US" sz="2000" dirty="0"/>
              <a:t>("E");  </a:t>
            </a:r>
          </a:p>
          <a:p>
            <a:pPr>
              <a:spcBef>
                <a:spcPts val="0"/>
              </a:spcBef>
              <a:buNone/>
            </a:pPr>
            <a:r>
              <a:rPr lang="en-US" sz="2000" dirty="0"/>
              <a:t>         </a:t>
            </a:r>
            <a:r>
              <a:rPr lang="en-US" sz="2000" dirty="0" err="1"/>
              <a:t>System.out.println</a:t>
            </a:r>
            <a:r>
              <a:rPr lang="en-US" sz="2000" dirty="0"/>
              <a:t>("Initial Set: "+set);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("Reverse Set: "+</a:t>
            </a:r>
            <a:r>
              <a:rPr lang="en-US" sz="2000" dirty="0" err="1"/>
              <a:t>set.descendingSet</a:t>
            </a:r>
            <a:r>
              <a:rPr lang="en-US" sz="2000" dirty="0"/>
              <a: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("Head Set: "+</a:t>
            </a:r>
            <a:r>
              <a:rPr lang="en-US" sz="2000" dirty="0" err="1"/>
              <a:t>set.headSet</a:t>
            </a:r>
            <a:r>
              <a:rPr lang="en-US" sz="2000" dirty="0"/>
              <a:t>("C", </a:t>
            </a:r>
            <a:r>
              <a:rPr lang="en-US" sz="2000" b="1" dirty="0"/>
              <a:t>true</a:t>
            </a:r>
            <a:r>
              <a:rPr lang="en-US" sz="2000" dirty="0"/>
              <a: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a:t>
            </a:r>
            <a:r>
              <a:rPr lang="en-US" sz="2000" dirty="0" err="1"/>
              <a:t>SubSet</a:t>
            </a:r>
            <a:r>
              <a:rPr lang="en-US" sz="2000" dirty="0"/>
              <a:t>: "+</a:t>
            </a:r>
            <a:r>
              <a:rPr lang="en-US" sz="2000" dirty="0" err="1"/>
              <a:t>set.subSet</a:t>
            </a:r>
            <a:r>
              <a:rPr lang="en-US" sz="2000" dirty="0"/>
              <a:t>("A", </a:t>
            </a:r>
            <a:r>
              <a:rPr lang="en-US" sz="2000" b="1" dirty="0"/>
              <a:t>false</a:t>
            </a:r>
            <a:r>
              <a:rPr lang="en-US" sz="2000" dirty="0"/>
              <a:t>, "E", </a:t>
            </a:r>
            <a:r>
              <a:rPr lang="en-US" sz="2000" b="1" dirty="0"/>
              <a:t>true</a:t>
            </a:r>
            <a:r>
              <a:rPr lang="en-US" sz="2000" dirty="0"/>
              <a:t>));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a:t>
            </a:r>
            <a:r>
              <a:rPr lang="en-US" sz="2000" dirty="0" err="1"/>
              <a:t>TailSet</a:t>
            </a:r>
            <a:r>
              <a:rPr lang="en-US" sz="2000" dirty="0"/>
              <a:t>: "+</a:t>
            </a:r>
            <a:r>
              <a:rPr lang="en-US" sz="2000" dirty="0" err="1"/>
              <a:t>set.tailSet</a:t>
            </a:r>
            <a:r>
              <a:rPr lang="en-US" sz="2000" dirty="0"/>
              <a:t>("C", </a:t>
            </a:r>
            <a:r>
              <a:rPr lang="en-US" sz="2000" b="1" dirty="0"/>
              <a:t>false</a:t>
            </a:r>
            <a:r>
              <a:rPr lang="en-US" sz="2000" dirty="0"/>
              <a: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63</a:t>
            </a:fld>
            <a:endParaRPr lang="en-US" alt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GB" sz="2000" dirty="0"/>
              <a:t>// important import statement  </a:t>
            </a:r>
          </a:p>
          <a:p>
            <a:pPr>
              <a:spcBef>
                <a:spcPts val="0"/>
              </a:spcBef>
              <a:buNone/>
            </a:pPr>
            <a:r>
              <a:rPr lang="en-GB" sz="2000" b="1" dirty="0"/>
              <a:t>import</a:t>
            </a:r>
            <a:r>
              <a:rPr lang="en-GB" sz="2000" dirty="0"/>
              <a:t> </a:t>
            </a:r>
            <a:r>
              <a:rPr lang="en-GB" sz="2000" dirty="0" err="1"/>
              <a:t>java.util</a:t>
            </a:r>
            <a:r>
              <a:rPr lang="en-GB" sz="2000" dirty="0"/>
              <a:t>.*;  </a:t>
            </a:r>
          </a:p>
          <a:p>
            <a:pPr>
              <a:spcBef>
                <a:spcPts val="0"/>
              </a:spcBef>
              <a:buNone/>
            </a:pPr>
            <a:r>
              <a:rPr lang="en-GB" sz="2000" dirty="0"/>
              <a:t>  </a:t>
            </a:r>
          </a:p>
          <a:p>
            <a:pPr>
              <a:spcBef>
                <a:spcPts val="0"/>
              </a:spcBef>
              <a:buNone/>
            </a:pPr>
            <a:r>
              <a:rPr lang="en-GB" sz="2000" b="1" dirty="0"/>
              <a:t>class</a:t>
            </a:r>
            <a:r>
              <a:rPr lang="en-GB" sz="2000" dirty="0"/>
              <a:t> Employee  </a:t>
            </a:r>
          </a:p>
          <a:p>
            <a:pPr>
              <a:spcBef>
                <a:spcPts val="0"/>
              </a:spcBef>
              <a:buNone/>
            </a:pPr>
            <a:r>
              <a:rPr lang="en-GB" sz="2000" dirty="0"/>
              <a:t>{  </a:t>
            </a:r>
          </a:p>
          <a:p>
            <a:pPr>
              <a:spcBef>
                <a:spcPts val="0"/>
              </a:spcBef>
              <a:buNone/>
            </a:pPr>
            <a:r>
              <a:rPr lang="en-GB" sz="2000" dirty="0"/>
              <a:t>      </a:t>
            </a:r>
          </a:p>
          <a:p>
            <a:pPr>
              <a:spcBef>
                <a:spcPts val="0"/>
              </a:spcBef>
              <a:buNone/>
            </a:pPr>
            <a:r>
              <a:rPr lang="en-GB" sz="2000" b="1" dirty="0" err="1"/>
              <a:t>int</a:t>
            </a:r>
            <a:r>
              <a:rPr lang="en-GB" sz="2000" dirty="0"/>
              <a:t> </a:t>
            </a:r>
            <a:r>
              <a:rPr lang="en-GB" sz="2000" dirty="0" err="1"/>
              <a:t>empId</a:t>
            </a:r>
            <a:r>
              <a:rPr lang="en-GB" sz="2000" dirty="0"/>
              <a:t>;  </a:t>
            </a:r>
          </a:p>
          <a:p>
            <a:pPr>
              <a:spcBef>
                <a:spcPts val="0"/>
              </a:spcBef>
              <a:buNone/>
            </a:pPr>
            <a:r>
              <a:rPr lang="en-GB" sz="2000" dirty="0"/>
              <a:t>String name;  </a:t>
            </a:r>
          </a:p>
          <a:p>
            <a:pPr>
              <a:spcBef>
                <a:spcPts val="0"/>
              </a:spcBef>
              <a:buNone/>
            </a:pPr>
            <a:r>
              <a:rPr lang="en-GB" sz="2000" dirty="0"/>
              <a:t>  </a:t>
            </a:r>
          </a:p>
          <a:p>
            <a:pPr>
              <a:spcBef>
                <a:spcPts val="0"/>
              </a:spcBef>
              <a:buNone/>
            </a:pPr>
            <a:r>
              <a:rPr lang="en-GB" sz="2000" dirty="0"/>
              <a:t>// getting the name of the employee  </a:t>
            </a:r>
          </a:p>
          <a:p>
            <a:pPr>
              <a:spcBef>
                <a:spcPts val="0"/>
              </a:spcBef>
              <a:buNone/>
            </a:pPr>
            <a:r>
              <a:rPr lang="en-GB" sz="2000" dirty="0"/>
              <a:t>String </a:t>
            </a:r>
            <a:r>
              <a:rPr lang="en-GB" sz="2000" dirty="0" err="1"/>
              <a:t>getName</a:t>
            </a:r>
            <a:r>
              <a:rPr lang="en-GB" sz="2000" dirty="0"/>
              <a:t>()  </a:t>
            </a:r>
          </a:p>
          <a:p>
            <a:pPr>
              <a:spcBef>
                <a:spcPts val="0"/>
              </a:spcBef>
              <a:buNone/>
            </a:pPr>
            <a:r>
              <a:rPr lang="en-GB" sz="2000" dirty="0"/>
              <a:t>{  </a:t>
            </a:r>
          </a:p>
          <a:p>
            <a:pPr>
              <a:spcBef>
                <a:spcPts val="0"/>
              </a:spcBef>
              <a:buNone/>
            </a:pPr>
            <a:r>
              <a:rPr lang="en-GB" sz="2000" dirty="0"/>
              <a:t>    </a:t>
            </a:r>
            <a:r>
              <a:rPr lang="en-GB" sz="2000" b="1" dirty="0"/>
              <a:t>return</a:t>
            </a:r>
            <a:r>
              <a:rPr lang="en-GB" sz="2000" dirty="0"/>
              <a:t> </a:t>
            </a:r>
            <a:r>
              <a:rPr lang="en-GB" sz="2000" b="1" dirty="0"/>
              <a:t>this</a:t>
            </a:r>
            <a:r>
              <a:rPr lang="en-GB" sz="2000" dirty="0"/>
              <a:t>.name;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setting the name of the employee  </a:t>
            </a:r>
          </a:p>
          <a:p>
            <a:pPr>
              <a:spcBef>
                <a:spcPts val="0"/>
              </a:spcBef>
              <a:buNone/>
            </a:pPr>
            <a:r>
              <a:rPr lang="en-GB" sz="2000" b="1" dirty="0"/>
              <a:t>void</a:t>
            </a:r>
            <a:r>
              <a:rPr lang="en-GB" sz="2000" dirty="0"/>
              <a:t> </a:t>
            </a:r>
            <a:r>
              <a:rPr lang="en-GB" sz="2000" dirty="0" err="1"/>
              <a:t>setName</a:t>
            </a:r>
            <a:r>
              <a:rPr lang="en-GB" sz="2000" dirty="0"/>
              <a:t>(String name)  </a:t>
            </a:r>
          </a:p>
          <a:p>
            <a:pPr>
              <a:spcBef>
                <a:spcPts val="0"/>
              </a:spcBef>
              <a:buNone/>
            </a:pPr>
            <a:r>
              <a:rPr lang="en-GB" sz="2000" dirty="0"/>
              <a:t>{  </a:t>
            </a:r>
          </a:p>
          <a:p>
            <a:pPr>
              <a:spcBef>
                <a:spcPts val="0"/>
              </a:spcBef>
              <a:buNone/>
            </a:pPr>
            <a:r>
              <a:rPr lang="en-GB" sz="2000" b="1" dirty="0"/>
              <a:t>this</a:t>
            </a:r>
            <a:r>
              <a:rPr lang="en-GB" sz="2000" dirty="0"/>
              <a:t>.name = name;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setting the employee id   </a:t>
            </a:r>
          </a:p>
          <a:p>
            <a:pPr>
              <a:spcBef>
                <a:spcPts val="0"/>
              </a:spcBef>
              <a:buNone/>
            </a:pPr>
            <a:r>
              <a:rPr lang="en-GB" sz="2000" dirty="0"/>
              <a:t>// of the employee  </a:t>
            </a:r>
          </a:p>
          <a:p>
            <a:pPr>
              <a:spcBef>
                <a:spcPts val="0"/>
              </a:spcBef>
              <a:buNone/>
            </a:pPr>
            <a:r>
              <a:rPr lang="en-GB" sz="2000" b="1" dirty="0"/>
              <a:t>void</a:t>
            </a:r>
            <a:r>
              <a:rPr lang="en-GB" sz="2000" dirty="0"/>
              <a:t> </a:t>
            </a:r>
            <a:r>
              <a:rPr lang="en-GB" sz="2000" dirty="0" err="1"/>
              <a:t>setId</a:t>
            </a:r>
            <a:r>
              <a:rPr lang="en-GB" sz="2000" dirty="0"/>
              <a:t>(</a:t>
            </a:r>
            <a:r>
              <a:rPr lang="en-GB" sz="2000" b="1" dirty="0" err="1"/>
              <a:t>int</a:t>
            </a:r>
            <a:r>
              <a:rPr lang="en-GB" sz="2000" dirty="0"/>
              <a:t> a)  </a:t>
            </a:r>
          </a:p>
          <a:p>
            <a:pPr>
              <a:spcBef>
                <a:spcPts val="0"/>
              </a:spcBef>
              <a:buNone/>
            </a:pPr>
            <a:r>
              <a:rPr lang="en-GB" sz="2000" dirty="0"/>
              <a:t>{  </a:t>
            </a:r>
          </a:p>
          <a:p>
            <a:pPr>
              <a:spcBef>
                <a:spcPts val="0"/>
              </a:spcBef>
              <a:buNone/>
            </a:pPr>
            <a:r>
              <a:rPr lang="en-GB" sz="2000" b="1" dirty="0" err="1"/>
              <a:t>this</a:t>
            </a:r>
            <a:r>
              <a:rPr lang="en-GB" sz="2000" dirty="0" err="1"/>
              <a:t>.empId</a:t>
            </a:r>
            <a:r>
              <a:rPr lang="en-GB" sz="2000" dirty="0"/>
              <a:t> = a;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retrieving the employee id of  </a:t>
            </a:r>
          </a:p>
          <a:p>
            <a:pPr>
              <a:spcBef>
                <a:spcPts val="0"/>
              </a:spcBef>
              <a:buNone/>
            </a:pPr>
            <a:r>
              <a:rPr lang="en-GB" sz="2000" dirty="0"/>
              <a:t>// the employee  </a:t>
            </a:r>
          </a:p>
          <a:p>
            <a:pPr>
              <a:spcBef>
                <a:spcPts val="0"/>
              </a:spcBef>
              <a:buNone/>
            </a:pPr>
            <a:r>
              <a:rPr lang="en-GB" sz="2000" b="1" dirty="0" err="1"/>
              <a:t>int</a:t>
            </a:r>
            <a:r>
              <a:rPr lang="en-GB" sz="2000" dirty="0"/>
              <a:t> </a:t>
            </a:r>
            <a:r>
              <a:rPr lang="en-GB" sz="2000" dirty="0" err="1"/>
              <a:t>getId</a:t>
            </a:r>
            <a:r>
              <a:rPr lang="en-GB" sz="2000" dirty="0"/>
              <a:t>()  </a:t>
            </a:r>
          </a:p>
          <a:p>
            <a:pPr>
              <a:spcBef>
                <a:spcPts val="0"/>
              </a:spcBef>
              <a:buNone/>
            </a:pPr>
            <a:r>
              <a:rPr lang="en-GB" sz="2000" dirty="0"/>
              <a:t>{  </a:t>
            </a:r>
          </a:p>
          <a:p>
            <a:pPr>
              <a:spcBef>
                <a:spcPts val="0"/>
              </a:spcBef>
              <a:buNone/>
            </a:pPr>
            <a:r>
              <a:rPr lang="en-GB" sz="2000" b="1" dirty="0"/>
              <a:t>return</a:t>
            </a:r>
            <a:r>
              <a:rPr lang="en-GB" sz="2000" dirty="0"/>
              <a:t> </a:t>
            </a:r>
            <a:r>
              <a:rPr lang="en-GB" sz="2000" b="1" dirty="0" err="1"/>
              <a:t>this</a:t>
            </a:r>
            <a:r>
              <a:rPr lang="en-GB" sz="2000" dirty="0" err="1"/>
              <a:t>.empId</a:t>
            </a: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b="1" dirty="0"/>
              <a:t>public</a:t>
            </a:r>
            <a:r>
              <a:rPr lang="en-GB" sz="2000" dirty="0"/>
              <a:t> </a:t>
            </a:r>
            <a:r>
              <a:rPr lang="en-GB" sz="2000" b="1" dirty="0"/>
              <a:t>class</a:t>
            </a:r>
            <a:r>
              <a:rPr lang="en-GB" sz="2000" dirty="0"/>
              <a:t> </a:t>
            </a:r>
            <a:r>
              <a:rPr lang="en-GB" sz="2000" dirty="0" err="1"/>
              <a:t>ClassCastExceptionTreeSet</a:t>
            </a:r>
            <a:r>
              <a:rPr lang="en-GB" sz="2000" dirty="0"/>
              <a:t>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main method  </a:t>
            </a:r>
          </a:p>
          <a:p>
            <a:pPr>
              <a:spcBef>
                <a:spcPts val="0"/>
              </a:spcBef>
              <a:buNone/>
            </a:pPr>
            <a:r>
              <a:rPr lang="en-GB" sz="2000" b="1" dirty="0"/>
              <a:t>public</a:t>
            </a:r>
            <a:r>
              <a:rPr lang="en-GB" sz="2000" dirty="0"/>
              <a:t> </a:t>
            </a:r>
            <a:r>
              <a:rPr lang="en-GB" sz="2000" b="1" dirty="0"/>
              <a:t>static</a:t>
            </a:r>
            <a:r>
              <a:rPr lang="en-GB" sz="2000" dirty="0"/>
              <a:t> </a:t>
            </a:r>
            <a:r>
              <a:rPr lang="en-GB" sz="2000" b="1" dirty="0"/>
              <a:t>void</a:t>
            </a:r>
            <a:r>
              <a:rPr lang="en-GB" sz="2000" dirty="0"/>
              <a:t> main(String[] </a:t>
            </a:r>
            <a:r>
              <a:rPr lang="en-GB" sz="2000" dirty="0" err="1"/>
              <a:t>argvs</a:t>
            </a:r>
            <a:r>
              <a:rPr lang="en-GB" sz="2000" dirty="0"/>
              <a:t>)  </a:t>
            </a:r>
          </a:p>
          <a:p>
            <a:pPr>
              <a:spcBef>
                <a:spcPts val="0"/>
              </a:spcBef>
              <a:buNone/>
            </a:pPr>
            <a:r>
              <a:rPr lang="en-GB" sz="2000" dirty="0"/>
              <a:t>{  </a:t>
            </a:r>
          </a:p>
          <a:p>
            <a:pPr>
              <a:spcBef>
                <a:spcPts val="0"/>
              </a:spcBef>
              <a:buNone/>
            </a:pPr>
            <a:r>
              <a:rPr lang="en-GB" sz="2000" dirty="0"/>
              <a:t>// creating objects of the class Employee  </a:t>
            </a:r>
          </a:p>
          <a:p>
            <a:pPr>
              <a:spcBef>
                <a:spcPts val="0"/>
              </a:spcBef>
              <a:buNone/>
            </a:pPr>
            <a:r>
              <a:rPr lang="en-GB" sz="2000" dirty="0"/>
              <a:t>Employee obj1 = </a:t>
            </a:r>
            <a:r>
              <a:rPr lang="en-GB" sz="2000" b="1" dirty="0"/>
              <a:t>new</a:t>
            </a:r>
            <a:r>
              <a:rPr lang="en-GB" sz="2000" dirty="0"/>
              <a:t> Employee();  </a:t>
            </a:r>
          </a:p>
          <a:p>
            <a:pPr>
              <a:spcBef>
                <a:spcPts val="0"/>
              </a:spcBef>
              <a:buNone/>
            </a:pPr>
            <a:r>
              <a:rPr lang="en-GB" sz="2000" dirty="0"/>
              <a:t>  </a:t>
            </a:r>
          </a:p>
          <a:p>
            <a:pPr>
              <a:spcBef>
                <a:spcPts val="0"/>
              </a:spcBef>
              <a:buNone/>
            </a:pPr>
            <a:r>
              <a:rPr lang="en-GB" sz="2000" dirty="0"/>
              <a:t>Employee obj2 = </a:t>
            </a:r>
            <a:r>
              <a:rPr lang="en-GB" sz="2000" b="1" dirty="0"/>
              <a:t>new</a:t>
            </a:r>
            <a:r>
              <a:rPr lang="en-GB" sz="2000" dirty="0"/>
              <a:t> Employee();  </a:t>
            </a:r>
          </a:p>
          <a:p>
            <a:pPr>
              <a:spcBef>
                <a:spcPts val="0"/>
              </a:spcBef>
              <a:buNone/>
            </a:pPr>
            <a:r>
              <a:rPr lang="en-GB" sz="2000" dirty="0"/>
              <a:t>  </a:t>
            </a:r>
          </a:p>
          <a:p>
            <a:pPr>
              <a:spcBef>
                <a:spcPts val="0"/>
              </a:spcBef>
              <a:buNone/>
            </a:pPr>
            <a:r>
              <a:rPr lang="en-GB" sz="2000" dirty="0" err="1"/>
              <a:t>TreeSet</a:t>
            </a:r>
            <a:r>
              <a:rPr lang="en-GB" sz="2000" dirty="0"/>
              <a:t>&lt;Employee&gt; </a:t>
            </a:r>
            <a:r>
              <a:rPr lang="en-GB" sz="2000" dirty="0" err="1"/>
              <a:t>ts</a:t>
            </a:r>
            <a:r>
              <a:rPr lang="en-GB" sz="2000" dirty="0"/>
              <a:t> =  </a:t>
            </a:r>
            <a:r>
              <a:rPr lang="en-GB" sz="2000" b="1" dirty="0"/>
              <a:t>new</a:t>
            </a:r>
            <a:r>
              <a:rPr lang="en-GB" sz="2000" dirty="0"/>
              <a:t> </a:t>
            </a:r>
            <a:r>
              <a:rPr lang="en-GB" sz="2000" dirty="0" err="1"/>
              <a:t>TreeSet</a:t>
            </a:r>
            <a:r>
              <a:rPr lang="en-GB" sz="2000" dirty="0"/>
              <a:t>&lt;Employee&gt;();  </a:t>
            </a:r>
          </a:p>
          <a:p>
            <a:pPr>
              <a:spcBef>
                <a:spcPts val="0"/>
              </a:spcBef>
              <a:buNone/>
            </a:pPr>
            <a:r>
              <a:rPr lang="en-GB" sz="2000" dirty="0"/>
              <a:t>  </a:t>
            </a:r>
          </a:p>
          <a:p>
            <a:pPr>
              <a:spcBef>
                <a:spcPts val="0"/>
              </a:spcBef>
              <a:buNone/>
            </a:pPr>
            <a:r>
              <a:rPr lang="en-GB" sz="2000" dirty="0"/>
              <a:t>// adding the employee objects to   </a:t>
            </a:r>
          </a:p>
          <a:p>
            <a:pPr>
              <a:spcBef>
                <a:spcPts val="0"/>
              </a:spcBef>
              <a:buNone/>
            </a:pPr>
            <a:r>
              <a:rPr lang="en-GB" sz="2000" dirty="0"/>
              <a:t>// the </a:t>
            </a:r>
            <a:r>
              <a:rPr lang="en-GB" sz="2000" dirty="0" err="1"/>
              <a:t>TreeSet</a:t>
            </a:r>
            <a:r>
              <a:rPr lang="en-GB" sz="2000" dirty="0"/>
              <a:t> class  </a:t>
            </a:r>
          </a:p>
          <a:p>
            <a:pPr>
              <a:spcBef>
                <a:spcPts val="0"/>
              </a:spcBef>
              <a:buNone/>
            </a:pPr>
            <a:r>
              <a:rPr lang="en-GB" sz="2000" dirty="0" err="1"/>
              <a:t>ts.add</a:t>
            </a:r>
            <a:r>
              <a:rPr lang="en-GB" sz="2000" dirty="0"/>
              <a:t>(obj1);  </a:t>
            </a:r>
          </a:p>
          <a:p>
            <a:pPr>
              <a:spcBef>
                <a:spcPts val="0"/>
              </a:spcBef>
              <a:buNone/>
            </a:pPr>
            <a:r>
              <a:rPr lang="en-GB" sz="2000" dirty="0" err="1"/>
              <a:t>ts.add</a:t>
            </a:r>
            <a:r>
              <a:rPr lang="en-GB" sz="2000" dirty="0"/>
              <a:t>(obj2);  </a:t>
            </a:r>
          </a:p>
          <a:p>
            <a:pPr>
              <a:spcBef>
                <a:spcPts val="0"/>
              </a:spcBef>
              <a:buNone/>
            </a:pPr>
            <a:r>
              <a:rPr lang="en-GB" sz="2000" dirty="0"/>
              <a:t>  </a:t>
            </a:r>
          </a:p>
          <a:p>
            <a:pPr>
              <a:spcBef>
                <a:spcPts val="0"/>
              </a:spcBef>
              <a:buNone/>
            </a:pPr>
            <a:r>
              <a:rPr lang="en-GB" sz="2000" dirty="0" err="1"/>
              <a:t>System.out.println</a:t>
            </a:r>
            <a:r>
              <a:rPr lang="en-GB" sz="2000" dirty="0"/>
              <a:t>("The program has been executed successfully.");  </a:t>
            </a:r>
          </a:p>
          <a:p>
            <a:pPr>
              <a:spcBef>
                <a:spcPts val="0"/>
              </a:spcBef>
              <a:buNone/>
            </a:pPr>
            <a:r>
              <a:rPr lang="en-GB" sz="2000" dirty="0"/>
              <a:t>  </a:t>
            </a:r>
          </a:p>
          <a:p>
            <a:pPr>
              <a:spcBef>
                <a:spcPts val="0"/>
              </a:spcBef>
              <a:buNone/>
            </a:pPr>
            <a:r>
              <a:rPr lang="en-GB" sz="2000" dirty="0"/>
              <a:t>}  </a:t>
            </a:r>
          </a:p>
          <a:p>
            <a:pPr>
              <a:spcBef>
                <a:spcPts val="0"/>
              </a:spcBef>
              <a:buNone/>
            </a:pPr>
            <a:r>
              <a:rPr lang="en-GB"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64</a:t>
            </a:fld>
            <a:endParaRPr lang="en-US" altLang="en-US"/>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b="1" dirty="0"/>
              <a:t>differences and similarities between </a:t>
            </a:r>
            <a:r>
              <a:rPr lang="en-GB" b="1" dirty="0" err="1"/>
              <a:t>HashSet</a:t>
            </a:r>
            <a:r>
              <a:rPr lang="en-GB" b="1" dirty="0"/>
              <a:t> and </a:t>
            </a:r>
            <a:r>
              <a:rPr lang="en-GB" b="1" dirty="0" err="1"/>
              <a:t>TreeSet</a:t>
            </a:r>
            <a:r>
              <a:rPr lang="en-GB" dirty="0"/>
              <a:t>.</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65</a:t>
            </a:fld>
            <a:endParaRPr lang="en-US" altLang="en-US"/>
          </a:p>
        </p:txBody>
      </p:sp>
      <p:pic>
        <p:nvPicPr>
          <p:cNvPr id="5" name="Content Placeholder 4" descr="HashSet vs TreeSet"/>
          <p:cNvPicPr>
            <a:picLocks noGrp="1"/>
          </p:cNvPicPr>
          <p:nvPr>
            <p:ph idx="1"/>
          </p:nvPr>
        </p:nvPicPr>
        <p:blipFill>
          <a:blip r:embed="rId2"/>
          <a:srcRect/>
          <a:stretch>
            <a:fillRect/>
          </a:stretch>
        </p:blipFill>
        <p:spPr bwMode="auto">
          <a:xfrm>
            <a:off x="3476625" y="1857364"/>
            <a:ext cx="5238750" cy="3186917"/>
          </a:xfrm>
          <a:prstGeom prst="rect">
            <a:avLst/>
          </a:prstGeom>
          <a:noFill/>
          <a:ln w="9525">
            <a:noFill/>
            <a:miter lim="800000"/>
            <a:headEnd/>
            <a:tailEnd/>
          </a:ln>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 Map Interface</a:t>
            </a:r>
            <a:br>
              <a:rPr lang="en-US" dirty="0"/>
            </a:br>
            <a:endParaRPr lang="en-US" dirty="0"/>
          </a:p>
        </p:txBody>
      </p:sp>
      <p:sp>
        <p:nvSpPr>
          <p:cNvPr id="3" name="Content Placeholder 2"/>
          <p:cNvSpPr>
            <a:spLocks noGrp="1"/>
          </p:cNvSpPr>
          <p:nvPr>
            <p:ph idx="1"/>
          </p:nvPr>
        </p:nvSpPr>
        <p:spPr>
          <a:xfrm>
            <a:off x="838200" y="1000108"/>
            <a:ext cx="10515600" cy="5176855"/>
          </a:xfrm>
        </p:spPr>
        <p:txBody>
          <a:bodyPr/>
          <a:lstStyle/>
          <a:p>
            <a:r>
              <a:rPr lang="en-GB" dirty="0"/>
              <a:t>A map contains values on the basis of key, i.e. key and value pair. Each key and value pair is known as an entry. A Map contains unique keys.</a:t>
            </a:r>
          </a:p>
          <a:p>
            <a:r>
              <a:rPr lang="en-GB" dirty="0"/>
              <a:t>A Map is useful if you have to search, update or delete elements on the basis of a key.</a:t>
            </a:r>
          </a:p>
          <a:p>
            <a:r>
              <a:rPr lang="en-GB" dirty="0"/>
              <a:t>A Map doesn't allow duplicate keys, but you can have duplicate values. </a:t>
            </a:r>
            <a:r>
              <a:rPr lang="en-GB" dirty="0" err="1"/>
              <a:t>HashMap</a:t>
            </a:r>
            <a:r>
              <a:rPr lang="en-GB" dirty="0"/>
              <a:t> and </a:t>
            </a:r>
            <a:r>
              <a:rPr lang="en-GB" dirty="0" err="1"/>
              <a:t>LinkedHashMap</a:t>
            </a:r>
            <a:r>
              <a:rPr lang="en-GB" dirty="0"/>
              <a:t> allow null keys and values, but </a:t>
            </a:r>
            <a:r>
              <a:rPr lang="en-GB" dirty="0" err="1"/>
              <a:t>TreeMap</a:t>
            </a:r>
            <a:r>
              <a:rPr lang="en-GB" dirty="0"/>
              <a:t> doesn't allow any null key or value.</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66</a:t>
            </a:fld>
            <a:endParaRPr lang="en-US" altLang="en-US"/>
          </a:p>
        </p:txBody>
      </p:sp>
      <p:pic>
        <p:nvPicPr>
          <p:cNvPr id="5" name="Picture 4" descr="Java Map Hierarchy"/>
          <p:cNvPicPr/>
          <p:nvPr/>
        </p:nvPicPr>
        <p:blipFill>
          <a:blip r:embed="rId2"/>
          <a:srcRect/>
          <a:stretch>
            <a:fillRect/>
          </a:stretch>
        </p:blipFill>
        <p:spPr bwMode="auto">
          <a:xfrm>
            <a:off x="6810380" y="3929066"/>
            <a:ext cx="3749363" cy="3259775"/>
          </a:xfrm>
          <a:prstGeom prst="rect">
            <a:avLst/>
          </a:prstGeom>
          <a:noFill/>
          <a:ln w="9525">
            <a:noFill/>
            <a:miter lim="800000"/>
            <a:headEnd/>
            <a:tailEnd/>
          </a:ln>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Non-Generic (Old Style)</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dirty="0"/>
              <a:t>//Non-generic  </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MapExample1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Map </a:t>
            </a:r>
            <a:r>
              <a:rPr lang="en-US" sz="2000" dirty="0" err="1"/>
              <a:t>map</a:t>
            </a:r>
            <a:r>
              <a:rPr lang="en-US" sz="2000" dirty="0"/>
              <a:t>=</a:t>
            </a:r>
            <a:r>
              <a:rPr lang="en-US" sz="2000" b="1" dirty="0"/>
              <a:t>new</a:t>
            </a:r>
            <a:r>
              <a:rPr lang="en-US" sz="2000" dirty="0"/>
              <a:t> </a:t>
            </a:r>
            <a:r>
              <a:rPr lang="en-US" sz="2000" dirty="0" err="1"/>
              <a:t>HashMap</a:t>
            </a:r>
            <a:r>
              <a:rPr lang="en-US" sz="2000" dirty="0"/>
              <a:t>();  </a:t>
            </a:r>
          </a:p>
          <a:p>
            <a:pPr>
              <a:spcBef>
                <a:spcPts val="0"/>
              </a:spcBef>
              <a:buNone/>
            </a:pPr>
            <a:r>
              <a:rPr lang="en-US" sz="2000" dirty="0"/>
              <a:t>    //Adding elements to map  </a:t>
            </a:r>
          </a:p>
          <a:p>
            <a:pPr>
              <a:spcBef>
                <a:spcPts val="0"/>
              </a:spcBef>
              <a:buNone/>
            </a:pPr>
            <a:r>
              <a:rPr lang="en-US" sz="2000" dirty="0"/>
              <a:t>    </a:t>
            </a:r>
            <a:r>
              <a:rPr lang="en-US" sz="2000" dirty="0" err="1"/>
              <a:t>map.put</a:t>
            </a:r>
            <a:r>
              <a:rPr lang="en-US" sz="2000" dirty="0"/>
              <a:t>(1,"Amit");  </a:t>
            </a:r>
          </a:p>
          <a:p>
            <a:pPr>
              <a:spcBef>
                <a:spcPts val="0"/>
              </a:spcBef>
              <a:buNone/>
            </a:pPr>
            <a:r>
              <a:rPr lang="en-US" sz="2000" dirty="0"/>
              <a:t>    </a:t>
            </a:r>
            <a:r>
              <a:rPr lang="en-US" sz="2000" dirty="0" err="1"/>
              <a:t>map.put</a:t>
            </a:r>
            <a:r>
              <a:rPr lang="en-US" sz="2000" dirty="0"/>
              <a:t>(5,"Rahul");  </a:t>
            </a:r>
          </a:p>
          <a:p>
            <a:pPr>
              <a:spcBef>
                <a:spcPts val="0"/>
              </a:spcBef>
              <a:buNone/>
            </a:pPr>
            <a:r>
              <a:rPr lang="en-US" sz="2000" dirty="0"/>
              <a:t>    </a:t>
            </a:r>
            <a:r>
              <a:rPr lang="en-US" sz="2000" dirty="0" err="1"/>
              <a:t>map.put</a:t>
            </a:r>
            <a:r>
              <a:rPr lang="en-US" sz="2000" dirty="0"/>
              <a:t>(2,"Jai");  </a:t>
            </a:r>
          </a:p>
          <a:p>
            <a:pPr>
              <a:spcBef>
                <a:spcPts val="0"/>
              </a:spcBef>
              <a:buNone/>
            </a:pPr>
            <a:r>
              <a:rPr lang="en-US" sz="2000" dirty="0"/>
              <a:t>    </a:t>
            </a:r>
            <a:r>
              <a:rPr lang="en-US" sz="2000" dirty="0" err="1"/>
              <a:t>map.put</a:t>
            </a:r>
            <a:r>
              <a:rPr lang="en-US" sz="2000" dirty="0"/>
              <a:t>(6,"Amit");  </a:t>
            </a:r>
          </a:p>
          <a:p>
            <a:pPr>
              <a:spcBef>
                <a:spcPts val="0"/>
              </a:spcBef>
              <a:buNone/>
            </a:pPr>
            <a:r>
              <a:rPr lang="en-US" sz="2000" dirty="0"/>
              <a:t>    //Traversing Map  </a:t>
            </a:r>
          </a:p>
          <a:p>
            <a:pPr>
              <a:spcBef>
                <a:spcPts val="0"/>
              </a:spcBef>
              <a:buNone/>
            </a:pPr>
            <a:r>
              <a:rPr lang="en-US" sz="2000" dirty="0"/>
              <a:t>    Set </a:t>
            </a:r>
            <a:r>
              <a:rPr lang="en-US" sz="2000" dirty="0" err="1"/>
              <a:t>set</a:t>
            </a:r>
            <a:r>
              <a:rPr lang="en-US" sz="2000" dirty="0"/>
              <a:t>=</a:t>
            </a:r>
            <a:r>
              <a:rPr lang="en-US" sz="2000" dirty="0" err="1"/>
              <a:t>map.entrySet</a:t>
            </a:r>
            <a:r>
              <a:rPr lang="en-US" sz="2000" dirty="0"/>
              <a:t>();//Converting to Set so that we can traverse  </a:t>
            </a:r>
          </a:p>
          <a:p>
            <a:pPr>
              <a:spcBef>
                <a:spcPts val="0"/>
              </a:spcBef>
              <a:buNone/>
            </a:pPr>
            <a:r>
              <a:rPr lang="en-US" sz="2000" dirty="0"/>
              <a:t>    </a:t>
            </a:r>
            <a:r>
              <a:rPr lang="en-US" sz="2000" dirty="0" err="1"/>
              <a:t>Iterator</a:t>
            </a:r>
            <a:r>
              <a:rPr lang="en-US" sz="2000" dirty="0"/>
              <a:t> </a:t>
            </a:r>
            <a:r>
              <a:rPr lang="en-US" sz="2000" dirty="0" err="1"/>
              <a:t>itr</a:t>
            </a:r>
            <a:r>
              <a:rPr lang="en-US" sz="2000" dirty="0"/>
              <a:t>=</a:t>
            </a:r>
            <a:r>
              <a:rPr lang="en-US" sz="2000" dirty="0" err="1"/>
              <a:t>set.iterator</a:t>
            </a:r>
            <a:r>
              <a:rPr lang="en-US" sz="2000" dirty="0"/>
              <a:t>();  </a:t>
            </a:r>
          </a:p>
          <a:p>
            <a:pPr>
              <a:spcBef>
                <a:spcPts val="0"/>
              </a:spcBef>
              <a:buNone/>
            </a:pPr>
            <a:r>
              <a:rPr lang="en-US" sz="2000" dirty="0"/>
              <a:t>    </a:t>
            </a:r>
            <a:r>
              <a:rPr lang="en-US" sz="2000" b="1" dirty="0"/>
              <a:t>while</a:t>
            </a:r>
            <a:r>
              <a:rPr lang="en-US" sz="2000" dirty="0"/>
              <a:t>(</a:t>
            </a:r>
            <a:r>
              <a:rPr lang="en-US" sz="2000" dirty="0" err="1"/>
              <a:t>itr.hasNext</a:t>
            </a:r>
            <a:r>
              <a:rPr lang="en-US" sz="2000" dirty="0"/>
              <a:t>()){  </a:t>
            </a:r>
          </a:p>
          <a:p>
            <a:pPr>
              <a:spcBef>
                <a:spcPts val="0"/>
              </a:spcBef>
              <a:buNone/>
            </a:pPr>
            <a:r>
              <a:rPr lang="en-US" sz="2000" dirty="0"/>
              <a:t>        //Converting to </a:t>
            </a:r>
            <a:r>
              <a:rPr lang="en-US" sz="2000" dirty="0" err="1"/>
              <a:t>Map.Entry</a:t>
            </a:r>
            <a:r>
              <a:rPr lang="en-US" sz="2000" dirty="0"/>
              <a:t> so that we can get key and value separately  </a:t>
            </a:r>
          </a:p>
          <a:p>
            <a:pPr>
              <a:spcBef>
                <a:spcPts val="0"/>
              </a:spcBef>
              <a:buNone/>
            </a:pPr>
            <a:r>
              <a:rPr lang="en-US" sz="2000" dirty="0"/>
              <a:t>        </a:t>
            </a:r>
            <a:r>
              <a:rPr lang="en-US" sz="2000" dirty="0" err="1"/>
              <a:t>Map.Entry</a:t>
            </a:r>
            <a:r>
              <a:rPr lang="en-US" sz="2000" dirty="0"/>
              <a:t> entry=(</a:t>
            </a:r>
            <a:r>
              <a:rPr lang="en-US" sz="2000" dirty="0" err="1"/>
              <a:t>Map.Entry</a:t>
            </a:r>
            <a:r>
              <a:rPr lang="en-US" sz="2000" dirty="0"/>
              <a:t>)</a:t>
            </a:r>
            <a:r>
              <a:rPr lang="en-US" sz="2000" dirty="0" err="1"/>
              <a:t>itr.next</a:t>
            </a:r>
            <a:r>
              <a:rPr lang="en-US" sz="2000" dirty="0"/>
              <a:t>();  </a:t>
            </a:r>
          </a:p>
          <a:p>
            <a:pPr>
              <a:spcBef>
                <a:spcPts val="0"/>
              </a:spcBef>
              <a:buNone/>
            </a:pPr>
            <a:r>
              <a:rPr lang="en-US" sz="2000" dirty="0"/>
              <a:t>        </a:t>
            </a:r>
            <a:r>
              <a:rPr lang="en-US" sz="2000" dirty="0" err="1"/>
              <a:t>System.out.println</a:t>
            </a:r>
            <a:r>
              <a:rPr lang="en-US" sz="2000" dirty="0"/>
              <a:t>(</a:t>
            </a:r>
            <a:r>
              <a:rPr lang="en-US" sz="2000" dirty="0" err="1"/>
              <a:t>entry.getKey</a:t>
            </a:r>
            <a:r>
              <a:rPr lang="en-US" sz="2000" dirty="0"/>
              <a:t>()+" "+</a:t>
            </a:r>
            <a:r>
              <a:rPr lang="en-US" sz="2000" dirty="0" err="1"/>
              <a:t>entry.getValue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67</a:t>
            </a:fld>
            <a:endParaRPr lang="en-US" altLang="en-US"/>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Generic (New Style)</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//Elements can traverse in any order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r>
              <a:rPr lang="en-US"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68</a:t>
            </a:fld>
            <a:endParaRPr lang="en-US" altLang="en-US"/>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Map Example: </a:t>
            </a:r>
            <a:r>
              <a:rPr lang="en-US" dirty="0" err="1"/>
              <a:t>comparingByKey</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Map.Entry.comparingByKey</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69</a:t>
            </a:fld>
            <a:endParaRPr lang="en-US"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849297"/>
          </a:xfrm>
        </p:spPr>
        <p:txBody>
          <a:bodyPr/>
          <a:lstStyle/>
          <a:p>
            <a:pPr algn="ctr"/>
            <a:r>
              <a:rPr lang="en-US" dirty="0"/>
              <a:t>OutputStream vs InputStream</a:t>
            </a:r>
          </a:p>
        </p:txBody>
      </p:sp>
      <p:sp>
        <p:nvSpPr>
          <p:cNvPr id="3" name="Content Placeholder 2"/>
          <p:cNvSpPr>
            <a:spLocks noGrp="1"/>
          </p:cNvSpPr>
          <p:nvPr>
            <p:ph idx="1"/>
          </p:nvPr>
        </p:nvSpPr>
        <p:spPr>
          <a:xfrm>
            <a:off x="809588" y="1000108"/>
            <a:ext cx="10515600" cy="5033979"/>
          </a:xfrm>
        </p:spPr>
        <p:txBody>
          <a:bodyPr/>
          <a:lstStyle/>
          <a:p>
            <a:pPr>
              <a:buNone/>
            </a:pPr>
            <a:r>
              <a:rPr lang="en-GB" sz="2000" dirty="0" err="1"/>
              <a:t>OutputStream</a:t>
            </a:r>
            <a:endParaRPr lang="en-GB" sz="2000" dirty="0"/>
          </a:p>
          <a:p>
            <a:r>
              <a:rPr lang="en-GB" sz="2000" dirty="0"/>
              <a:t>Java application uses an output stream to write data to a destination; it may be a file, an array, peripheral device or socket.</a:t>
            </a:r>
          </a:p>
          <a:p>
            <a:pPr>
              <a:buNone/>
            </a:pPr>
            <a:r>
              <a:rPr lang="en-GB" sz="1800" dirty="0" err="1"/>
              <a:t>InputStream</a:t>
            </a:r>
            <a:endParaRPr lang="en-GB" sz="1800" dirty="0"/>
          </a:p>
          <a:p>
            <a:r>
              <a:rPr lang="en-GB" sz="1800" dirty="0"/>
              <a:t>Java application uses an input stream to read data from a source; it may be a file, an array, peripheral device or socket.</a:t>
            </a:r>
          </a:p>
          <a:p>
            <a:pPr>
              <a:buNone/>
            </a:pPr>
            <a:endParaRPr lang="en-GB" sz="1800" dirty="0"/>
          </a:p>
          <a:p>
            <a:pPr>
              <a:buNone/>
            </a:pPr>
            <a:endParaRPr lang="en-GB" sz="14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a:t>
            </a:fld>
            <a:endParaRPr lang="en-US" altLang="en-US"/>
          </a:p>
        </p:txBody>
      </p:sp>
      <p:pic>
        <p:nvPicPr>
          <p:cNvPr id="5" name="Picture 4" descr="Java IO"/>
          <p:cNvPicPr/>
          <p:nvPr/>
        </p:nvPicPr>
        <p:blipFill>
          <a:blip r:embed="rId2"/>
          <a:srcRect/>
          <a:stretch>
            <a:fillRect/>
          </a:stretch>
        </p:blipFill>
        <p:spPr bwMode="auto">
          <a:xfrm>
            <a:off x="3024166" y="3143248"/>
            <a:ext cx="5943600" cy="1892254"/>
          </a:xfrm>
          <a:prstGeom prst="rect">
            <a:avLst/>
          </a:prstGeom>
          <a:noFill/>
          <a:ln w="9525">
            <a:noFill/>
            <a:miter lim="800000"/>
            <a:headEnd/>
            <a:tailEnd/>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a:t>
            </a:r>
            <a:r>
              <a:rPr lang="en-GB" dirty="0" err="1"/>
              <a:t>comparingByKey</a:t>
            </a:r>
            <a:r>
              <a:rPr lang="en-GB" dirty="0"/>
              <a:t>() in Descending Order</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Map.Entry.comparingByKey</a:t>
            </a:r>
            <a:r>
              <a:rPr lang="en-US" sz="2000" dirty="0"/>
              <a:t>(</a:t>
            </a:r>
            <a:r>
              <a:rPr lang="en-US" sz="2000" dirty="0" err="1"/>
              <a:t>Comparator.reverseOrder</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70</a:t>
            </a:fld>
            <a:endParaRPr lang="en-US"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Map Example: </a:t>
            </a:r>
            <a:r>
              <a:rPr lang="en-US" dirty="0" err="1"/>
              <a:t>comparingByValue</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MapExample5{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Map.Entry.comparingByValue</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71</a:t>
            </a:fld>
            <a:endParaRPr lang="en-US" alt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Map Example: </a:t>
            </a:r>
            <a:r>
              <a:rPr lang="en-GB" dirty="0" err="1"/>
              <a:t>comparingByValue</a:t>
            </a:r>
            <a:r>
              <a:rPr lang="en-GB" dirty="0"/>
              <a:t>() in Descending Order</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MapExample6{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Map&lt;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//Returns a Set view of the mappings contained in this map    </a:t>
            </a:r>
          </a:p>
          <a:p>
            <a:pPr>
              <a:spcBef>
                <a:spcPts val="0"/>
              </a:spcBef>
              <a:buNone/>
            </a:pPr>
            <a:r>
              <a:rPr lang="en-US" sz="2000" dirty="0"/>
              <a:t>     </a:t>
            </a:r>
            <a:r>
              <a:rPr lang="en-US" sz="2000" dirty="0" err="1"/>
              <a:t>map.entrySet</a:t>
            </a:r>
            <a:r>
              <a:rPr lang="en-US" sz="2000" dirty="0"/>
              <a:t>()  </a:t>
            </a:r>
          </a:p>
          <a:p>
            <a:pPr>
              <a:spcBef>
                <a:spcPts val="0"/>
              </a:spcBef>
              <a:buNone/>
            </a:pPr>
            <a:r>
              <a:rPr lang="en-US" sz="2000" dirty="0"/>
              <a:t>     //Returns a sequential Stream with this collection as its source  </a:t>
            </a:r>
          </a:p>
          <a:p>
            <a:pPr>
              <a:spcBef>
                <a:spcPts val="0"/>
              </a:spcBef>
              <a:buNone/>
            </a:pPr>
            <a:r>
              <a:rPr lang="en-US" sz="2000" dirty="0"/>
              <a:t>     .stream()  </a:t>
            </a:r>
          </a:p>
          <a:p>
            <a:pPr>
              <a:spcBef>
                <a:spcPts val="0"/>
              </a:spcBef>
              <a:buNone/>
            </a:pPr>
            <a:r>
              <a:rPr lang="en-US" sz="2000" dirty="0"/>
              <a:t>     //Sorted according to the provided Comparator  </a:t>
            </a:r>
          </a:p>
          <a:p>
            <a:pPr>
              <a:spcBef>
                <a:spcPts val="0"/>
              </a:spcBef>
              <a:buNone/>
            </a:pPr>
            <a:r>
              <a:rPr lang="en-US" sz="2000" dirty="0"/>
              <a:t>     .sorted(</a:t>
            </a:r>
            <a:r>
              <a:rPr lang="en-US" sz="2000" dirty="0" err="1"/>
              <a:t>Map.Entry.comparingByValue</a:t>
            </a:r>
            <a:r>
              <a:rPr lang="en-US" sz="2000" dirty="0"/>
              <a:t>(</a:t>
            </a:r>
            <a:r>
              <a:rPr lang="en-US" sz="2000" dirty="0" err="1"/>
              <a:t>Comparator.reverseOrder</a:t>
            </a:r>
            <a:r>
              <a:rPr lang="en-US" sz="2000" dirty="0"/>
              <a:t>()))  </a:t>
            </a:r>
          </a:p>
          <a:p>
            <a:pPr>
              <a:spcBef>
                <a:spcPts val="0"/>
              </a:spcBef>
              <a:buNone/>
            </a:pPr>
            <a:r>
              <a:rPr lang="en-US" sz="2000" dirty="0"/>
              <a:t>     //Performs an action for each element of this stream  </a:t>
            </a:r>
          </a:p>
          <a:p>
            <a:pPr>
              <a:spcBef>
                <a:spcPts val="0"/>
              </a:spcBef>
              <a:buNone/>
            </a:pPr>
            <a:r>
              <a:rPr lang="en-US" sz="2000" dirty="0"/>
              <a:t>     .</a:t>
            </a:r>
            <a:r>
              <a:rPr lang="en-US" sz="2000" dirty="0" err="1"/>
              <a:t>forEach</a:t>
            </a:r>
            <a:r>
              <a:rPr lang="en-US" sz="2000" dirty="0"/>
              <a:t>(</a:t>
            </a:r>
            <a:r>
              <a:rPr lang="en-US" sz="2000" dirty="0" err="1"/>
              <a:t>System.out</a:t>
            </a:r>
            <a:r>
              <a:rPr lang="en-US" sz="2000" dirty="0"/>
              <a:t>::</a:t>
            </a:r>
            <a:r>
              <a:rPr lang="en-US" sz="2000" dirty="0" err="1"/>
              <a:t>println</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72</a:t>
            </a:fld>
            <a:endParaRPr lang="en-US" alt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HashMap</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Java </a:t>
            </a:r>
            <a:r>
              <a:rPr lang="en-GB" b="1" dirty="0" err="1"/>
              <a:t>HashMap</a:t>
            </a:r>
            <a:r>
              <a:rPr lang="en-GB" dirty="0"/>
              <a:t> class implements the Map interface which allows us </a:t>
            </a:r>
            <a:r>
              <a:rPr lang="en-GB" i="1" dirty="0"/>
              <a:t>to store key and value pair</a:t>
            </a:r>
            <a:r>
              <a:rPr lang="en-GB" dirty="0"/>
              <a:t>, where keys should be unique. If you try to insert the duplicate key, it will replace the element of the corresponding key. It is easy to perform operations using the key index like </a:t>
            </a:r>
            <a:r>
              <a:rPr lang="en-GB" dirty="0" err="1"/>
              <a:t>updation</a:t>
            </a:r>
            <a:r>
              <a:rPr lang="en-GB" dirty="0"/>
              <a:t>, deletion, etc. </a:t>
            </a:r>
            <a:r>
              <a:rPr lang="en-GB" dirty="0" err="1"/>
              <a:t>HashMap</a:t>
            </a:r>
            <a:r>
              <a:rPr lang="en-GB" dirty="0"/>
              <a:t> class is found in the </a:t>
            </a:r>
            <a:r>
              <a:rPr lang="en-GB" dirty="0" err="1"/>
              <a:t>java.util</a:t>
            </a:r>
            <a:r>
              <a:rPr lang="en-GB" dirty="0"/>
              <a:t> package.</a:t>
            </a:r>
          </a:p>
          <a:p>
            <a:r>
              <a:rPr lang="en-GB" dirty="0" err="1"/>
              <a:t>HashMap</a:t>
            </a:r>
            <a:r>
              <a:rPr lang="en-GB" dirty="0"/>
              <a:t> in Java is like the legacy </a:t>
            </a:r>
            <a:r>
              <a:rPr lang="en-GB" dirty="0" err="1"/>
              <a:t>Hashtable</a:t>
            </a:r>
            <a:r>
              <a:rPr lang="en-GB" dirty="0"/>
              <a:t> class, but it is not synchronized. It allows us to store the null elements as well, but there should be only one null key. Since Java 5, it is denoted as </a:t>
            </a:r>
            <a:r>
              <a:rPr lang="en-GB" dirty="0" err="1"/>
              <a:t>HashMap</a:t>
            </a:r>
            <a:r>
              <a:rPr lang="en-GB" dirty="0"/>
              <a:t>&lt;K,V&gt;, where K stands for key and V for value. It inherits the </a:t>
            </a:r>
            <a:r>
              <a:rPr lang="en-GB" dirty="0" err="1"/>
              <a:t>AbstractMap</a:t>
            </a:r>
            <a:r>
              <a:rPr lang="en-GB" dirty="0"/>
              <a:t> class and implements the Map interface.</a:t>
            </a:r>
            <a:endParaRPr lang="en-GB"/>
          </a:p>
          <a:p>
            <a:endParaRPr lang="en-US"/>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73</a:t>
            </a:fld>
            <a:endParaRPr lang="en-US" altLang="en-US"/>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a:t>
            </a: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HashMapExample1{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&gt;();//Creating </a:t>
            </a:r>
            <a:r>
              <a:rPr lang="en-US" sz="2000" dirty="0" err="1"/>
              <a:t>HashMap</a:t>
            </a:r>
            <a:r>
              <a:rPr lang="en-US" sz="2000" dirty="0"/>
              <a:t>    </a:t>
            </a:r>
          </a:p>
          <a:p>
            <a:pPr>
              <a:spcBef>
                <a:spcPts val="0"/>
              </a:spcBef>
              <a:buNone/>
            </a:pPr>
            <a:r>
              <a:rPr lang="en-US" sz="2000" dirty="0"/>
              <a:t>   </a:t>
            </a:r>
            <a:r>
              <a:rPr lang="en-US" sz="2000" dirty="0" err="1"/>
              <a:t>map.put</a:t>
            </a:r>
            <a:r>
              <a:rPr lang="en-US" sz="2000" dirty="0"/>
              <a:t>(1,"Mango");  //Put elements in Map  </a:t>
            </a:r>
          </a:p>
          <a:p>
            <a:pPr>
              <a:spcBef>
                <a:spcPts val="0"/>
              </a:spcBef>
              <a:buNone/>
            </a:pPr>
            <a:r>
              <a:rPr lang="en-US" sz="2000" dirty="0"/>
              <a:t>   </a:t>
            </a:r>
            <a:r>
              <a:rPr lang="en-US" sz="2000" dirty="0" err="1"/>
              <a:t>map.put</a:t>
            </a:r>
            <a:r>
              <a:rPr lang="en-US" sz="2000" dirty="0"/>
              <a:t>(2,"Apple");    </a:t>
            </a:r>
          </a:p>
          <a:p>
            <a:pPr>
              <a:spcBef>
                <a:spcPts val="0"/>
              </a:spcBef>
              <a:buNone/>
            </a:pPr>
            <a:r>
              <a:rPr lang="en-US" sz="2000" dirty="0"/>
              <a:t>   </a:t>
            </a:r>
            <a:r>
              <a:rPr lang="en-US" sz="2000" dirty="0" err="1"/>
              <a:t>map.put</a:t>
            </a:r>
            <a:r>
              <a:rPr lang="en-US" sz="2000" dirty="0"/>
              <a:t>(3,"Banana");   </a:t>
            </a:r>
          </a:p>
          <a:p>
            <a:pPr>
              <a:spcBef>
                <a:spcPts val="0"/>
              </a:spcBef>
              <a:buNone/>
            </a:pPr>
            <a:r>
              <a:rPr lang="en-US" sz="2000" dirty="0"/>
              <a:t>   </a:t>
            </a:r>
            <a:r>
              <a:rPr lang="en-US" sz="2000" dirty="0" err="1"/>
              <a:t>map.put</a:t>
            </a:r>
            <a:r>
              <a:rPr lang="en-US" sz="2000" dirty="0"/>
              <a:t>(4,"Grapes");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("Iterating </a:t>
            </a:r>
            <a:r>
              <a:rPr lang="en-US" sz="2000" dirty="0" err="1"/>
              <a:t>Hashmap</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 : </a:t>
            </a:r>
            <a:r>
              <a:rPr lang="en-US" sz="2000" dirty="0" err="1"/>
              <a:t>map.entrySet</a:t>
            </a:r>
            <a:r>
              <a:rPr lang="en-US" sz="2000" dirty="0"/>
              <a: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74</a:t>
            </a:fld>
            <a:endParaRPr lang="en-US" alt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No Duplicate Key on </a:t>
            </a:r>
            <a:r>
              <a:rPr lang="en-GB" dirty="0" err="1"/>
              <a:t>HashMap</a:t>
            </a:r>
            <a:r>
              <a:rPr lang="en-GB" dirty="0"/>
              <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 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HashMapExample2{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&gt;();//Creating </a:t>
            </a:r>
            <a:r>
              <a:rPr lang="en-US" sz="2000" dirty="0" err="1"/>
              <a:t>HashMap</a:t>
            </a:r>
            <a:r>
              <a:rPr lang="en-US" sz="2000" dirty="0"/>
              <a:t>    </a:t>
            </a:r>
          </a:p>
          <a:p>
            <a:pPr>
              <a:spcBef>
                <a:spcPts val="0"/>
              </a:spcBef>
              <a:buNone/>
            </a:pPr>
            <a:r>
              <a:rPr lang="en-US" sz="2000" dirty="0"/>
              <a:t>   </a:t>
            </a:r>
            <a:r>
              <a:rPr lang="en-US" sz="2000" dirty="0" err="1"/>
              <a:t>map.put</a:t>
            </a:r>
            <a:r>
              <a:rPr lang="en-US" sz="2000" dirty="0"/>
              <a:t>(1,"Mango");  //Put elements in Map  </a:t>
            </a:r>
          </a:p>
          <a:p>
            <a:pPr>
              <a:spcBef>
                <a:spcPts val="0"/>
              </a:spcBef>
              <a:buNone/>
            </a:pPr>
            <a:r>
              <a:rPr lang="en-US" sz="2000" dirty="0"/>
              <a:t>   </a:t>
            </a:r>
            <a:r>
              <a:rPr lang="en-US" sz="2000" dirty="0" err="1"/>
              <a:t>map.put</a:t>
            </a:r>
            <a:r>
              <a:rPr lang="en-US" sz="2000" dirty="0"/>
              <a:t>(2,"Apple");    </a:t>
            </a:r>
          </a:p>
          <a:p>
            <a:pPr>
              <a:spcBef>
                <a:spcPts val="0"/>
              </a:spcBef>
              <a:buNone/>
            </a:pPr>
            <a:r>
              <a:rPr lang="en-US" sz="2000" dirty="0"/>
              <a:t>   </a:t>
            </a:r>
            <a:r>
              <a:rPr lang="en-US" sz="2000" dirty="0" err="1"/>
              <a:t>map.put</a:t>
            </a:r>
            <a:r>
              <a:rPr lang="en-US" sz="2000" dirty="0"/>
              <a:t>(3,"Banana");   </a:t>
            </a:r>
          </a:p>
          <a:p>
            <a:pPr>
              <a:spcBef>
                <a:spcPts val="0"/>
              </a:spcBef>
              <a:buNone/>
            </a:pPr>
            <a:r>
              <a:rPr lang="en-US" sz="2000" dirty="0"/>
              <a:t>   </a:t>
            </a:r>
            <a:r>
              <a:rPr lang="en-US" sz="2000" dirty="0" err="1"/>
              <a:t>map.put</a:t>
            </a:r>
            <a:r>
              <a:rPr lang="en-US" sz="2000" dirty="0"/>
              <a:t>(1,"Grapes"); //trying duplicate key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("Iterating </a:t>
            </a:r>
            <a:r>
              <a:rPr lang="en-US" sz="2000" dirty="0" err="1"/>
              <a:t>Hashmap</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 : </a:t>
            </a:r>
            <a:r>
              <a:rPr lang="en-US" sz="2000" dirty="0" err="1"/>
              <a:t>map.entrySet</a:t>
            </a:r>
            <a:r>
              <a:rPr lang="en-US" sz="2000" dirty="0"/>
              <a: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75</a:t>
            </a:fld>
            <a:endParaRPr lang="en-US" alt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HashMap</a:t>
            </a:r>
            <a:r>
              <a:rPr lang="en-GB" dirty="0"/>
              <a:t> example to add() elements</a:t>
            </a:r>
            <a:br>
              <a:rPr lang="en-GB"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HashMap1{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System.out.println</a:t>
            </a:r>
            <a:r>
              <a:rPr lang="en-US" sz="2000" dirty="0"/>
              <a:t>("Initial list of elements: "+</a:t>
            </a:r>
            <a:r>
              <a:rPr lang="en-US" sz="2000" dirty="0" err="1"/>
              <a:t>hm</a:t>
            </a:r>
            <a:r>
              <a:rPr lang="en-US" sz="2000" dirty="0"/>
              <a: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(102,"Rahul");   </a:t>
            </a:r>
          </a:p>
          <a:p>
            <a:pPr>
              <a:spcBef>
                <a:spcPts val="0"/>
              </a:spcBef>
              <a:buNone/>
            </a:pPr>
            <a:r>
              <a:rPr lang="en-US" sz="2000" dirty="0"/>
              <a:t>       </a:t>
            </a:r>
          </a:p>
          <a:p>
            <a:pPr>
              <a:spcBef>
                <a:spcPts val="0"/>
              </a:spcBef>
              <a:buNone/>
            </a:pPr>
            <a:r>
              <a:rPr lang="en-US" sz="2000" dirty="0"/>
              <a:t>      </a:t>
            </a:r>
            <a:r>
              <a:rPr lang="en-US" sz="2000" dirty="0" err="1"/>
              <a:t>System.out.println</a:t>
            </a:r>
            <a:r>
              <a:rPr lang="en-US" sz="2000" dirty="0"/>
              <a:t>("After invoking put() method ");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r>
              <a:rPr lang="en-US" sz="2000" dirty="0" err="1"/>
              <a:t>hm.putIfAbsent</a:t>
            </a:r>
            <a:r>
              <a:rPr lang="en-US" sz="2000" dirty="0"/>
              <a:t>(103, "</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putIfAbsent</a:t>
            </a:r>
            <a:r>
              <a:rPr lang="en-US" sz="2000" dirty="0"/>
              <a:t>() method ");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(104,"Ravi");  </a:t>
            </a:r>
          </a:p>
          <a:p>
            <a:pPr>
              <a:spcBef>
                <a:spcPts val="0"/>
              </a:spcBef>
              <a:buNone/>
            </a:pPr>
            <a:r>
              <a:rPr lang="en-US" sz="2000" dirty="0"/>
              <a:t>      </a:t>
            </a:r>
            <a:r>
              <a:rPr lang="en-US" sz="2000" dirty="0" err="1"/>
              <a:t>map.putAll</a:t>
            </a:r>
            <a:r>
              <a:rPr lang="en-US" sz="2000" dirty="0"/>
              <a:t>(</a:t>
            </a:r>
            <a:r>
              <a:rPr lang="en-US" sz="2000" dirty="0" err="1"/>
              <a:t>hm</a:t>
            </a:r>
            <a:r>
              <a:rPr lang="en-US" sz="2000" dirty="0"/>
              <a:t>);  </a:t>
            </a:r>
          </a:p>
          <a:p>
            <a:pPr>
              <a:spcBef>
                <a:spcPts val="0"/>
              </a:spcBef>
              <a:buNone/>
            </a:pPr>
            <a:r>
              <a:rPr lang="en-US" sz="2000" dirty="0"/>
              <a:t>      </a:t>
            </a:r>
            <a:r>
              <a:rPr lang="en-US" sz="2000" dirty="0" err="1"/>
              <a:t>System.out.println</a:t>
            </a:r>
            <a:r>
              <a:rPr lang="en-US" sz="2000" dirty="0"/>
              <a:t>("After invoking </a:t>
            </a:r>
            <a:r>
              <a:rPr lang="en-US" sz="2000" dirty="0" err="1"/>
              <a:t>putAll</a:t>
            </a:r>
            <a:r>
              <a:rPr lang="en-US" sz="2000" dirty="0"/>
              <a:t>() method ");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76</a:t>
            </a:fld>
            <a:endParaRPr lang="en-US" alt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HashMap</a:t>
            </a:r>
            <a:r>
              <a:rPr lang="en-GB" dirty="0"/>
              <a:t> example to remove() elements</a:t>
            </a:r>
            <a:br>
              <a:rPr lang="en-GB" dirty="0"/>
            </a:br>
            <a:endParaRPr lang="en-US" dirty="0"/>
          </a:p>
        </p:txBody>
      </p:sp>
      <p:sp>
        <p:nvSpPr>
          <p:cNvPr id="3" name="Content Placeholder 2"/>
          <p:cNvSpPr>
            <a:spLocks noGrp="1"/>
          </p:cNvSpPr>
          <p:nvPr>
            <p:ph idx="1"/>
          </p:nvPr>
        </p:nvSpPr>
        <p:spPr>
          <a:xfrm>
            <a:off x="838200" y="1500174"/>
            <a:ext cx="10515600" cy="4676789"/>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HashMap2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map=</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a:t>
            </a:r>
            <a:r>
              <a:rPr lang="en-US" sz="2000" dirty="0" err="1"/>
              <a:t>map.put</a:t>
            </a:r>
            <a:r>
              <a:rPr lang="en-US" sz="2000" dirty="0"/>
              <a:t>(103, "</a:t>
            </a:r>
            <a:r>
              <a:rPr lang="en-US" sz="2000" dirty="0" err="1"/>
              <a:t>Gaurav</a:t>
            </a:r>
            <a:r>
              <a:rPr lang="en-US" sz="2000" dirty="0"/>
              <a:t>");  </a:t>
            </a:r>
          </a:p>
          <a:p>
            <a:pPr>
              <a:spcBef>
                <a:spcPts val="0"/>
              </a:spcBef>
              <a:buNone/>
            </a:pPr>
            <a:r>
              <a:rPr lang="en-US" sz="2000" dirty="0"/>
              <a:t>    </a:t>
            </a:r>
            <a:r>
              <a:rPr lang="en-US" sz="2000" dirty="0" err="1"/>
              <a:t>System.out.println</a:t>
            </a:r>
            <a:r>
              <a:rPr lang="en-US" sz="2000" dirty="0"/>
              <a:t>("Initial list of elements: "+map);  </a:t>
            </a:r>
          </a:p>
          <a:p>
            <a:pPr>
              <a:spcBef>
                <a:spcPts val="0"/>
              </a:spcBef>
              <a:buNone/>
            </a:pPr>
            <a:r>
              <a:rPr lang="en-US" sz="2000" dirty="0"/>
              <a:t>    //key-based removal  </a:t>
            </a:r>
          </a:p>
          <a:p>
            <a:pPr>
              <a:spcBef>
                <a:spcPts val="0"/>
              </a:spcBef>
              <a:buNone/>
            </a:pPr>
            <a:r>
              <a:rPr lang="en-US" sz="2000" dirty="0"/>
              <a:t>    </a:t>
            </a:r>
            <a:r>
              <a:rPr lang="en-US" sz="2000" dirty="0" err="1"/>
              <a:t>map.remove</a:t>
            </a:r>
            <a:r>
              <a:rPr lang="en-US" sz="2000" dirty="0"/>
              <a:t>(100);  </a:t>
            </a:r>
          </a:p>
          <a:p>
            <a:pPr>
              <a:spcBef>
                <a:spcPts val="0"/>
              </a:spcBef>
              <a:buNone/>
            </a:pPr>
            <a:r>
              <a:rPr lang="en-US" sz="2000" dirty="0"/>
              <a:t>    </a:t>
            </a:r>
            <a:r>
              <a:rPr lang="en-US" sz="2000" dirty="0" err="1"/>
              <a:t>System.out.println</a:t>
            </a:r>
            <a:r>
              <a:rPr lang="en-US" sz="2000" dirty="0"/>
              <a:t>("Updated list of elements: "+map);  </a:t>
            </a:r>
          </a:p>
          <a:p>
            <a:pPr>
              <a:spcBef>
                <a:spcPts val="0"/>
              </a:spcBef>
              <a:buNone/>
            </a:pPr>
            <a:r>
              <a:rPr lang="en-US" sz="2000" dirty="0"/>
              <a:t>    //value-based removal  </a:t>
            </a:r>
          </a:p>
          <a:p>
            <a:pPr>
              <a:spcBef>
                <a:spcPts val="0"/>
              </a:spcBef>
              <a:buNone/>
            </a:pPr>
            <a:r>
              <a:rPr lang="en-US" sz="2000" dirty="0"/>
              <a:t>    </a:t>
            </a:r>
            <a:r>
              <a:rPr lang="en-US" sz="2000" dirty="0" err="1"/>
              <a:t>map.remove</a:t>
            </a:r>
            <a:r>
              <a:rPr lang="en-US" sz="2000" dirty="0"/>
              <a:t>(101);  </a:t>
            </a:r>
          </a:p>
          <a:p>
            <a:pPr>
              <a:spcBef>
                <a:spcPts val="0"/>
              </a:spcBef>
              <a:buNone/>
            </a:pPr>
            <a:r>
              <a:rPr lang="en-US" sz="2000" dirty="0"/>
              <a:t>    </a:t>
            </a:r>
            <a:r>
              <a:rPr lang="en-US" sz="2000" dirty="0" err="1"/>
              <a:t>System.out.println</a:t>
            </a:r>
            <a:r>
              <a:rPr lang="en-US" sz="2000" dirty="0"/>
              <a:t>("Updated list of elements: "+map);  </a:t>
            </a:r>
          </a:p>
          <a:p>
            <a:pPr>
              <a:spcBef>
                <a:spcPts val="0"/>
              </a:spcBef>
              <a:buNone/>
            </a:pPr>
            <a:r>
              <a:rPr lang="en-US" sz="2000" dirty="0"/>
              <a:t>    //key-value pair based removal  </a:t>
            </a:r>
          </a:p>
          <a:p>
            <a:pPr>
              <a:spcBef>
                <a:spcPts val="0"/>
              </a:spcBef>
              <a:buNone/>
            </a:pPr>
            <a:r>
              <a:rPr lang="en-US" sz="2000" dirty="0"/>
              <a:t>    </a:t>
            </a:r>
            <a:r>
              <a:rPr lang="en-US" sz="2000" dirty="0" err="1"/>
              <a:t>map.remove</a:t>
            </a:r>
            <a:r>
              <a:rPr lang="en-US" sz="2000" dirty="0"/>
              <a:t>(102, "</a:t>
            </a:r>
            <a:r>
              <a:rPr lang="en-US" sz="2000" dirty="0" err="1"/>
              <a:t>Rahul</a:t>
            </a:r>
            <a:r>
              <a:rPr lang="en-US" sz="2000" dirty="0"/>
              <a:t>");  </a:t>
            </a:r>
          </a:p>
          <a:p>
            <a:pPr>
              <a:spcBef>
                <a:spcPts val="0"/>
              </a:spcBef>
              <a:buNone/>
            </a:pPr>
            <a:r>
              <a:rPr lang="en-US" sz="2000" dirty="0"/>
              <a:t>    </a:t>
            </a:r>
            <a:r>
              <a:rPr lang="en-US" sz="2000" dirty="0" err="1"/>
              <a:t>System.out.println</a:t>
            </a:r>
            <a:r>
              <a:rPr lang="en-US" sz="2000" dirty="0"/>
              <a:t>("Updated list of elements: "+map);  </a:t>
            </a:r>
          </a:p>
          <a:p>
            <a:pPr>
              <a:spcBef>
                <a:spcPts val="0"/>
              </a:spcBef>
              <a:buNone/>
            </a:pPr>
            <a:r>
              <a:rPr lang="en-US" sz="2000" dirty="0"/>
              <a:t>   }      </a:t>
            </a:r>
          </a:p>
          <a:p>
            <a:pPr>
              <a:spcBef>
                <a:spcPts val="0"/>
              </a:spcBef>
              <a:buNone/>
            </a:pPr>
            <a:r>
              <a:rPr lang="en-US" sz="2000" dirty="0"/>
              <a:t>}  </a:t>
            </a:r>
          </a:p>
          <a:p>
            <a:pPr>
              <a:spcBef>
                <a:spcPts val="0"/>
              </a:spcBef>
              <a:buNone/>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77</a:t>
            </a:fld>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HashMap</a:t>
            </a:r>
            <a:r>
              <a:rPr lang="en-GB" dirty="0"/>
              <a:t> example to replace() elements</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HashMap3{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HashMap</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(102,"Rahul");   </a:t>
            </a:r>
          </a:p>
          <a:p>
            <a:pPr>
              <a:spcBef>
                <a:spcPts val="0"/>
              </a:spcBef>
              <a:buNone/>
            </a:pPr>
            <a:r>
              <a:rPr lang="en-US" sz="2000" dirty="0"/>
              <a:t>      </a:t>
            </a:r>
            <a:r>
              <a:rPr lang="en-US" sz="2000" dirty="0" err="1"/>
              <a:t>System.out.println</a:t>
            </a:r>
            <a:r>
              <a:rPr lang="en-US" sz="2000" dirty="0"/>
              <a:t>("Initial list of elements:");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("Updated list of elements:");  </a:t>
            </a:r>
          </a:p>
          <a:p>
            <a:pPr>
              <a:spcBef>
                <a:spcPts val="0"/>
              </a:spcBef>
              <a:buNone/>
            </a:pPr>
            <a:r>
              <a:rPr lang="en-US" sz="2000" dirty="0"/>
              <a:t>     </a:t>
            </a:r>
            <a:r>
              <a:rPr lang="en-US" sz="2000" dirty="0" err="1"/>
              <a:t>hm.replace</a:t>
            </a:r>
            <a:r>
              <a:rPr lang="en-US" sz="2000" dirty="0"/>
              <a:t>(102, "</a:t>
            </a:r>
            <a:r>
              <a:rPr lang="en-US" sz="2000" dirty="0" err="1"/>
              <a:t>Gaurav</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("Updated list of elements:");  </a:t>
            </a:r>
          </a:p>
          <a:p>
            <a:pPr>
              <a:spcBef>
                <a:spcPts val="0"/>
              </a:spcBef>
              <a:buNone/>
            </a:pPr>
            <a:r>
              <a:rPr lang="en-US" sz="2000" dirty="0"/>
              <a:t>     </a:t>
            </a:r>
            <a:r>
              <a:rPr lang="en-US" sz="2000" dirty="0" err="1"/>
              <a:t>hm.replace</a:t>
            </a:r>
            <a:r>
              <a:rPr lang="en-US" sz="2000" dirty="0"/>
              <a:t>(101, "Vijay", "Ravi");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("Updated list of elements:");  </a:t>
            </a:r>
          </a:p>
          <a:p>
            <a:pPr>
              <a:spcBef>
                <a:spcPts val="0"/>
              </a:spcBef>
              <a:buNone/>
            </a:pPr>
            <a:r>
              <a:rPr lang="en-US" sz="2000" dirty="0"/>
              <a:t>     </a:t>
            </a:r>
            <a:r>
              <a:rPr lang="en-US" sz="2000" dirty="0" err="1"/>
              <a:t>hm.replaceAll</a:t>
            </a:r>
            <a:r>
              <a:rPr lang="en-US" sz="2000" dirty="0"/>
              <a:t>((</a:t>
            </a:r>
            <a:r>
              <a:rPr lang="en-US" sz="2000" dirty="0" err="1"/>
              <a:t>k,v</a:t>
            </a:r>
            <a:r>
              <a:rPr lang="en-US" sz="2000" dirty="0"/>
              <a:t>) -&gt; "Ajay");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78</a:t>
            </a:fld>
            <a:endParaRPr lang="en-US" altLang="en-US"/>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HashMap</a:t>
            </a:r>
            <a:r>
              <a:rPr lang="en-US" dirty="0"/>
              <a:t> Example: Book</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MapExample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HashMap</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79</a:t>
            </a:fld>
            <a:endParaRPr lang="en-US"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Byte Stream and Character Stream</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a:t>
            </a:fld>
            <a:endParaRPr lang="en-US" altLang="en-US"/>
          </a:p>
        </p:txBody>
      </p:sp>
      <p:pic>
        <p:nvPicPr>
          <p:cNvPr id="5" name="Content Placeholder 4" descr="https://media.geeksforgeeks.org/wp-content/uploads/20191127121553/Java-stream-classification-filetype2.png"/>
          <p:cNvPicPr>
            <a:picLocks noGrp="1"/>
          </p:cNvPicPr>
          <p:nvPr>
            <p:ph idx="1"/>
          </p:nvPr>
        </p:nvPicPr>
        <p:blipFill>
          <a:blip r:embed="rId2"/>
          <a:srcRect/>
          <a:stretch>
            <a:fillRect/>
          </a:stretch>
        </p:blipFill>
        <p:spPr bwMode="auto">
          <a:xfrm>
            <a:off x="2997414" y="1428736"/>
            <a:ext cx="7170552" cy="4786346"/>
          </a:xfrm>
          <a:prstGeom prst="rect">
            <a:avLst/>
          </a:prstGeom>
          <a:noFill/>
          <a:ln w="9525">
            <a:noFill/>
            <a:miter lim="800000"/>
            <a:headEnd/>
            <a:tailEnd/>
          </a:ln>
        </p:spPr>
      </p:pic>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LinkedHashMap</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Java </a:t>
            </a:r>
            <a:r>
              <a:rPr lang="en-GB" dirty="0" err="1"/>
              <a:t>LinkedHashMap</a:t>
            </a:r>
            <a:r>
              <a:rPr lang="en-GB" dirty="0"/>
              <a:t> class is </a:t>
            </a:r>
            <a:r>
              <a:rPr lang="en-GB" dirty="0" err="1"/>
              <a:t>Hashtable</a:t>
            </a:r>
            <a:r>
              <a:rPr lang="en-GB" dirty="0"/>
              <a:t> and Linked list implementation of the Map interface, with predictable iteration order. It inherits </a:t>
            </a:r>
            <a:r>
              <a:rPr lang="en-GB" dirty="0" err="1"/>
              <a:t>HashMap</a:t>
            </a:r>
            <a:r>
              <a:rPr lang="en-GB" dirty="0"/>
              <a:t> class and implements the Map interface.</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LinkedHashMap1{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p>
          <a:p>
            <a:pPr>
              <a:spcBef>
                <a:spcPts val="0"/>
              </a:spcBef>
              <a:buNone/>
            </a:pPr>
            <a:r>
              <a:rPr lang="en-US" sz="2000" dirty="0"/>
              <a:t>  </a:t>
            </a:r>
            <a:r>
              <a:rPr lang="en-US" sz="2000" dirty="0" err="1"/>
              <a:t>LinkedHashMap</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LinkedHashMap</a:t>
            </a:r>
            <a:r>
              <a:rPr lang="en-US" sz="2000" dirty="0"/>
              <a:t>&lt;</a:t>
            </a:r>
            <a:r>
              <a:rPr lang="en-US" sz="2000" dirty="0" err="1"/>
              <a:t>Integer,String</a:t>
            </a:r>
            <a:r>
              <a:rPr lang="en-US" sz="2000" dirty="0"/>
              <a:t>&gt;();  </a:t>
            </a:r>
          </a:p>
          <a:p>
            <a:pPr>
              <a:spcBef>
                <a:spcPts val="0"/>
              </a:spcBef>
              <a:buNone/>
            </a:pPr>
            <a:r>
              <a:rPr lang="en-US" sz="2000" dirty="0"/>
              <a: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(102,"Rahul");  </a:t>
            </a:r>
          </a:p>
          <a:p>
            <a:pPr>
              <a:spcBef>
                <a:spcPts val="0"/>
              </a:spcBef>
              <a:buNone/>
            </a:pPr>
            <a:r>
              <a:rPr lang="en-US" sz="2000" dirty="0"/>
              <a:t>  </a:t>
            </a:r>
          </a:p>
          <a:p>
            <a:pPr>
              <a:spcBef>
                <a:spcPts val="0"/>
              </a:spcBef>
              <a:buNone/>
            </a:pP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80</a:t>
            </a:fld>
            <a:endParaRPr lang="en-US" altLang="en-US"/>
          </a:p>
        </p:txBody>
      </p:sp>
      <p:pic>
        <p:nvPicPr>
          <p:cNvPr id="5" name="Picture 4" descr="Java LinkedHashMap class hierarchy"/>
          <p:cNvPicPr/>
          <p:nvPr/>
        </p:nvPicPr>
        <p:blipFill>
          <a:blip r:embed="rId2"/>
          <a:srcRect/>
          <a:stretch>
            <a:fillRect/>
          </a:stretch>
        </p:blipFill>
        <p:spPr bwMode="auto">
          <a:xfrm>
            <a:off x="9382148" y="3286124"/>
            <a:ext cx="1628775" cy="2695575"/>
          </a:xfrm>
          <a:prstGeom prst="rect">
            <a:avLst/>
          </a:prstGeom>
          <a:noFill/>
          <a:ln w="9525">
            <a:noFill/>
            <a:miter lim="800000"/>
            <a:headEnd/>
            <a:tailEnd/>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LinkedHashMap</a:t>
            </a:r>
            <a:r>
              <a:rPr lang="en-GB" dirty="0"/>
              <a:t> Example: Key-Value pair</a:t>
            </a:r>
            <a:br>
              <a:rPr lang="en-GB" dirty="0"/>
            </a:br>
            <a:endParaRPr lang="en-US" dirty="0"/>
          </a:p>
        </p:txBody>
      </p:sp>
      <p:sp>
        <p:nvSpPr>
          <p:cNvPr id="3" name="Content Placeholder 2"/>
          <p:cNvSpPr>
            <a:spLocks noGrp="1"/>
          </p:cNvSpPr>
          <p:nvPr>
            <p:ph idx="1"/>
          </p:nvPr>
        </p:nvSpPr>
        <p:spPr>
          <a:xfrm>
            <a:off x="838200" y="1571612"/>
            <a:ext cx="10515600" cy="460535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LinkedHashMap2{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LinkedHashMap</a:t>
            </a:r>
            <a:r>
              <a:rPr lang="en-US" sz="2000" dirty="0"/>
              <a:t>&lt;Integer, String&gt; map = </a:t>
            </a:r>
            <a:r>
              <a:rPr lang="en-US" sz="2000" b="1" dirty="0"/>
              <a:t>new</a:t>
            </a:r>
            <a:r>
              <a:rPr lang="en-US" sz="2000" dirty="0"/>
              <a:t> </a:t>
            </a:r>
            <a:r>
              <a:rPr lang="en-US" sz="2000" dirty="0" err="1"/>
              <a:t>LinkedHashMap</a:t>
            </a:r>
            <a:r>
              <a:rPr lang="en-US" sz="2000" dirty="0"/>
              <a:t>&lt;Integer, String&gt;();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(102,"Rahul");    </a:t>
            </a:r>
          </a:p>
          <a:p>
            <a:pPr>
              <a:spcBef>
                <a:spcPts val="0"/>
              </a:spcBef>
              <a:buNone/>
            </a:pPr>
            <a:r>
              <a:rPr lang="en-US" sz="2000" dirty="0"/>
              <a:t>       //Fetching key  </a:t>
            </a:r>
          </a:p>
          <a:p>
            <a:pPr>
              <a:spcBef>
                <a:spcPts val="0"/>
              </a:spcBef>
              <a:buNone/>
            </a:pPr>
            <a:r>
              <a:rPr lang="en-US" sz="2000" dirty="0"/>
              <a:t>       </a:t>
            </a:r>
            <a:r>
              <a:rPr lang="en-US" sz="2000" dirty="0" err="1"/>
              <a:t>System.out.println</a:t>
            </a:r>
            <a:r>
              <a:rPr lang="en-US" sz="2000" dirty="0"/>
              <a:t>("Keys: "+</a:t>
            </a:r>
            <a:r>
              <a:rPr lang="en-US" sz="2000" dirty="0" err="1"/>
              <a:t>map.keySet</a:t>
            </a:r>
            <a:r>
              <a:rPr lang="en-US" sz="2000" dirty="0"/>
              <a:t>());  </a:t>
            </a:r>
          </a:p>
          <a:p>
            <a:pPr>
              <a:spcBef>
                <a:spcPts val="0"/>
              </a:spcBef>
              <a:buNone/>
            </a:pPr>
            <a:r>
              <a:rPr lang="en-US" sz="2000" dirty="0"/>
              <a:t>       //Fetching value  </a:t>
            </a:r>
          </a:p>
          <a:p>
            <a:pPr>
              <a:spcBef>
                <a:spcPts val="0"/>
              </a:spcBef>
              <a:buNone/>
            </a:pPr>
            <a:r>
              <a:rPr lang="en-US" sz="2000" dirty="0"/>
              <a:t>       </a:t>
            </a:r>
            <a:r>
              <a:rPr lang="en-US" sz="2000" dirty="0" err="1"/>
              <a:t>System.out.println</a:t>
            </a:r>
            <a:r>
              <a:rPr lang="en-US" sz="2000" dirty="0"/>
              <a:t>("Values: "+</a:t>
            </a:r>
            <a:r>
              <a:rPr lang="en-US" sz="2000" dirty="0" err="1"/>
              <a:t>map.values</a:t>
            </a:r>
            <a:r>
              <a:rPr lang="en-US" sz="2000" dirty="0"/>
              <a:t>());  </a:t>
            </a:r>
          </a:p>
          <a:p>
            <a:pPr>
              <a:spcBef>
                <a:spcPts val="0"/>
              </a:spcBef>
              <a:buNone/>
            </a:pPr>
            <a:r>
              <a:rPr lang="en-US" sz="2000" dirty="0"/>
              <a:t>       //Fetching key-value pair  </a:t>
            </a:r>
          </a:p>
          <a:p>
            <a:pPr>
              <a:spcBef>
                <a:spcPts val="0"/>
              </a:spcBef>
              <a:buNone/>
            </a:pPr>
            <a:r>
              <a:rPr lang="en-US" sz="2000" dirty="0"/>
              <a:t>       </a:t>
            </a:r>
            <a:r>
              <a:rPr lang="en-US" sz="2000" dirty="0" err="1"/>
              <a:t>System.out.println</a:t>
            </a:r>
            <a:r>
              <a:rPr lang="en-US" sz="2000" dirty="0"/>
              <a:t>("Key-Value pairs: "+</a:t>
            </a:r>
            <a:r>
              <a:rPr lang="en-US" sz="2000" dirty="0" err="1"/>
              <a:t>map.entrySet</a:t>
            </a:r>
            <a:r>
              <a:rPr lang="en-US" sz="2000" dirty="0"/>
              <a:t>());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81</a:t>
            </a:fld>
            <a:endParaRPr lang="en-US" altLang="en-US"/>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LinkedHashMap</a:t>
            </a:r>
            <a:r>
              <a:rPr lang="en-US" dirty="0"/>
              <a:t> </a:t>
            </a:r>
            <a:r>
              <a:rPr lang="en-US" dirty="0" err="1"/>
              <a:t>Example:remove</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LinkedHashMap3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Map&lt;</a:t>
            </a:r>
            <a:r>
              <a:rPr lang="en-US" sz="2000" dirty="0" err="1"/>
              <a:t>Integer,String</a:t>
            </a:r>
            <a:r>
              <a:rPr lang="en-US" sz="2000" dirty="0"/>
              <a:t>&gt; map=</a:t>
            </a:r>
            <a:r>
              <a:rPr lang="en-US" sz="2000" b="1" dirty="0"/>
              <a:t>new</a:t>
            </a:r>
            <a:r>
              <a:rPr lang="en-US" sz="2000" dirty="0"/>
              <a:t> </a:t>
            </a:r>
            <a:r>
              <a:rPr lang="en-US" sz="2000" dirty="0" err="1"/>
              <a:t>LinkedHashMap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(101,"Amit");    </a:t>
            </a:r>
          </a:p>
          <a:p>
            <a:pPr>
              <a:spcBef>
                <a:spcPts val="0"/>
              </a:spcBef>
              <a:buNone/>
            </a:pPr>
            <a:r>
              <a:rPr lang="en-US" sz="2000" dirty="0"/>
              <a:t>     </a:t>
            </a:r>
            <a:r>
              <a:rPr lang="en-US" sz="2000" dirty="0" err="1"/>
              <a:t>map.put</a:t>
            </a:r>
            <a:r>
              <a:rPr lang="en-US" sz="2000" dirty="0"/>
              <a:t>(102,"Vijay");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r>
              <a:rPr lang="en-US" sz="2000" dirty="0" err="1"/>
              <a:t>System.out.println</a:t>
            </a:r>
            <a:r>
              <a:rPr lang="en-US" sz="2000" dirty="0"/>
              <a:t>("Before invoking remove() method: "+map);     </a:t>
            </a:r>
          </a:p>
          <a:p>
            <a:pPr>
              <a:spcBef>
                <a:spcPts val="0"/>
              </a:spcBef>
              <a:buNone/>
            </a:pPr>
            <a:r>
              <a:rPr lang="en-US" sz="2000" dirty="0"/>
              <a:t>    </a:t>
            </a:r>
            <a:r>
              <a:rPr lang="en-US" sz="2000" dirty="0" err="1"/>
              <a:t>map.remove</a:t>
            </a:r>
            <a:r>
              <a:rPr lang="en-US" sz="2000" dirty="0"/>
              <a:t>(102);  </a:t>
            </a:r>
          </a:p>
          <a:p>
            <a:pPr>
              <a:spcBef>
                <a:spcPts val="0"/>
              </a:spcBef>
              <a:buNone/>
            </a:pPr>
            <a:r>
              <a:rPr lang="en-US" sz="2000" dirty="0"/>
              <a:t>    </a:t>
            </a:r>
            <a:r>
              <a:rPr lang="en-US" sz="2000" dirty="0" err="1"/>
              <a:t>System.out.println</a:t>
            </a:r>
            <a:r>
              <a:rPr lang="en-US" sz="2000" dirty="0"/>
              <a:t>("After invoking remove() method: "+map);    </a:t>
            </a:r>
          </a:p>
          <a:p>
            <a:pPr>
              <a:spcBef>
                <a:spcPts val="0"/>
              </a:spcBef>
              <a:buNone/>
            </a:pPr>
            <a:r>
              <a:rPr lang="en-US" sz="2000" dirty="0"/>
              <a:t>   }      </a:t>
            </a:r>
          </a:p>
          <a:p>
            <a:pPr>
              <a:spcBef>
                <a:spcPts val="0"/>
              </a:spcBef>
              <a:buNone/>
            </a:pPr>
            <a:r>
              <a:rPr lang="en-GB" sz="2000" dirty="0"/>
              <a:t>}</a:t>
            </a:r>
            <a:endParaRPr lang="en-US" sz="2000"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82</a:t>
            </a:fld>
            <a:endParaRPr lang="en-US" altLang="en-US"/>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LinkedHashMap</a:t>
            </a:r>
            <a:r>
              <a:rPr lang="en-US" dirty="0"/>
              <a:t> Example: Book</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MapExample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LinkedHashMap</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83</a:t>
            </a:fld>
            <a:endParaRPr lang="en-US" alt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TreeMap</a:t>
            </a:r>
            <a:r>
              <a:rPr lang="en-US" dirty="0"/>
              <a:t> </a:t>
            </a:r>
            <a:br>
              <a:rPr lang="en-US" dirty="0"/>
            </a:br>
            <a:endParaRPr lang="en-US" dirty="0"/>
          </a:p>
        </p:txBody>
      </p:sp>
      <p:sp>
        <p:nvSpPr>
          <p:cNvPr id="3" name="Content Placeholder 2"/>
          <p:cNvSpPr>
            <a:spLocks noGrp="1"/>
          </p:cNvSpPr>
          <p:nvPr>
            <p:ph idx="1"/>
          </p:nvPr>
        </p:nvSpPr>
        <p:spPr>
          <a:xfrm>
            <a:off x="838200" y="1071546"/>
            <a:ext cx="10515600" cy="5105417"/>
          </a:xfrm>
        </p:spPr>
        <p:txBody>
          <a:bodyPr/>
          <a:lstStyle/>
          <a:p>
            <a:r>
              <a:rPr lang="en-GB" dirty="0"/>
              <a:t>Java </a:t>
            </a:r>
            <a:r>
              <a:rPr lang="en-GB" dirty="0" err="1"/>
              <a:t>TreeMap</a:t>
            </a:r>
            <a:r>
              <a:rPr lang="en-GB" dirty="0"/>
              <a:t> class is a red-black tree based implementation. It provides an efficient means of storing key-value pairs in sorted order.</a:t>
            </a:r>
          </a:p>
          <a:p>
            <a:r>
              <a:rPr lang="en-GB" dirty="0"/>
              <a:t>The important points about Java </a:t>
            </a:r>
            <a:r>
              <a:rPr lang="en-GB" dirty="0" err="1"/>
              <a:t>TreeMap</a:t>
            </a:r>
            <a:r>
              <a:rPr lang="en-GB" dirty="0"/>
              <a:t> class are:</a:t>
            </a:r>
          </a:p>
          <a:p>
            <a:r>
              <a:rPr lang="en-GB" dirty="0"/>
              <a:t>Java </a:t>
            </a:r>
            <a:r>
              <a:rPr lang="en-GB" dirty="0" err="1"/>
              <a:t>TreeMap</a:t>
            </a:r>
            <a:r>
              <a:rPr lang="en-GB" dirty="0"/>
              <a:t> contains values based on the key. It implements the </a:t>
            </a:r>
            <a:r>
              <a:rPr lang="en-GB" dirty="0" err="1"/>
              <a:t>NavigableMap</a:t>
            </a:r>
            <a:r>
              <a:rPr lang="en-GB" dirty="0"/>
              <a:t> interface and extends </a:t>
            </a:r>
            <a:r>
              <a:rPr lang="en-GB" dirty="0" err="1"/>
              <a:t>AbstractMap</a:t>
            </a:r>
            <a:r>
              <a:rPr lang="en-GB" dirty="0"/>
              <a:t> class.</a:t>
            </a:r>
          </a:p>
          <a:p>
            <a:r>
              <a:rPr lang="en-GB" dirty="0"/>
              <a:t>Java </a:t>
            </a:r>
            <a:r>
              <a:rPr lang="en-GB" dirty="0" err="1"/>
              <a:t>TreeMap</a:t>
            </a:r>
            <a:r>
              <a:rPr lang="en-GB" dirty="0"/>
              <a:t> contains only unique elements.</a:t>
            </a:r>
          </a:p>
          <a:p>
            <a:r>
              <a:rPr lang="en-GB" dirty="0"/>
              <a:t>Java </a:t>
            </a:r>
            <a:r>
              <a:rPr lang="en-GB" dirty="0" err="1"/>
              <a:t>TreeMap</a:t>
            </a:r>
            <a:r>
              <a:rPr lang="en-GB" dirty="0"/>
              <a:t> cannot have a null key but can have multiple null values.</a:t>
            </a:r>
          </a:p>
          <a:p>
            <a:r>
              <a:rPr lang="en-GB" dirty="0"/>
              <a:t>Java </a:t>
            </a:r>
            <a:r>
              <a:rPr lang="en-GB" dirty="0" err="1"/>
              <a:t>TreeMap</a:t>
            </a:r>
            <a:r>
              <a:rPr lang="en-GB" dirty="0"/>
              <a:t> is non synchronized.</a:t>
            </a:r>
          </a:p>
          <a:p>
            <a:r>
              <a:rPr lang="en-GB" dirty="0"/>
              <a:t>Java </a:t>
            </a:r>
            <a:r>
              <a:rPr lang="en-GB" dirty="0" err="1"/>
              <a:t>TreeMap</a:t>
            </a:r>
            <a:r>
              <a:rPr lang="en-GB" dirty="0"/>
              <a:t> maintains ascending order.</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84</a:t>
            </a:fld>
            <a:endParaRPr lang="en-US" altLang="en-US"/>
          </a:p>
        </p:txBody>
      </p:sp>
      <p:pic>
        <p:nvPicPr>
          <p:cNvPr id="5" name="Picture 4" descr="Java TreeMap class hierarchy"/>
          <p:cNvPicPr/>
          <p:nvPr/>
        </p:nvPicPr>
        <p:blipFill>
          <a:blip r:embed="rId2"/>
          <a:srcRect/>
          <a:stretch>
            <a:fillRect/>
          </a:stretch>
        </p:blipFill>
        <p:spPr bwMode="auto">
          <a:xfrm>
            <a:off x="10167966" y="3643314"/>
            <a:ext cx="1530985" cy="2700655"/>
          </a:xfrm>
          <a:prstGeom prst="rect">
            <a:avLst/>
          </a:prstGeom>
          <a:noFill/>
          <a:ln w="9525">
            <a:noFill/>
            <a:miter lim="800000"/>
            <a:headEnd/>
            <a:tailEnd/>
          </a:ln>
        </p:spPr>
      </p:pic>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TreeMap1{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TreeMap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85</a:t>
            </a:fld>
            <a:endParaRPr lang="en-US" altLang="en-US"/>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remove()</a:t>
            </a:r>
            <a:br>
              <a:rPr lang="en-US" dirty="0"/>
            </a:br>
            <a:endParaRPr lang="en-US" dirty="0"/>
          </a:p>
        </p:txBody>
      </p:sp>
      <p:sp>
        <p:nvSpPr>
          <p:cNvPr id="3" name="Content Placeholder 2"/>
          <p:cNvSpPr>
            <a:spLocks noGrp="1"/>
          </p:cNvSpPr>
          <p:nvPr>
            <p:ph idx="1"/>
          </p:nvPr>
        </p:nvSpPr>
        <p:spPr/>
        <p:txBody>
          <a:bodyPr/>
          <a:lstStyle/>
          <a:p>
            <a:pPr>
              <a:spcBef>
                <a:spcPts val="0"/>
              </a:spcBef>
            </a:pPr>
            <a:r>
              <a:rPr lang="en-US" sz="2000" b="1" dirty="0"/>
              <a:t>import</a:t>
            </a:r>
            <a:r>
              <a:rPr lang="en-US" sz="2000" dirty="0"/>
              <a:t> </a:t>
            </a:r>
            <a:r>
              <a:rPr lang="en-US" sz="2000" dirty="0" err="1"/>
              <a:t>java.util</a:t>
            </a:r>
            <a:r>
              <a:rPr lang="en-US" sz="2000" dirty="0"/>
              <a:t>.*;  </a:t>
            </a:r>
          </a:p>
          <a:p>
            <a:pPr>
              <a:spcBef>
                <a:spcPts val="0"/>
              </a:spcBef>
            </a:pPr>
            <a:r>
              <a:rPr lang="en-US" sz="2000" b="1" dirty="0"/>
              <a:t>public</a:t>
            </a:r>
            <a:r>
              <a:rPr lang="en-US" sz="2000" dirty="0"/>
              <a:t> </a:t>
            </a:r>
            <a:r>
              <a:rPr lang="en-US" sz="2000" b="1" dirty="0"/>
              <a:t>class</a:t>
            </a:r>
            <a:r>
              <a:rPr lang="en-US" sz="2000" dirty="0"/>
              <a:t> TreeMap2 {  </a:t>
            </a:r>
          </a:p>
          <a:p>
            <a:pPr>
              <a:spcBef>
                <a:spcPts val="0"/>
              </a:spcBef>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pPr>
            <a:r>
              <a:rPr lang="en-US" sz="2000" dirty="0"/>
              <a:t>    </a:t>
            </a:r>
            <a:r>
              <a:rPr lang="en-US" sz="2000" dirty="0" err="1"/>
              <a:t>TreeMap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pPr>
            <a:r>
              <a:rPr lang="en-US" sz="2000" dirty="0"/>
              <a:t>      </a:t>
            </a:r>
            <a:r>
              <a:rPr lang="en-US" sz="2000" dirty="0" err="1"/>
              <a:t>map.put</a:t>
            </a:r>
            <a:r>
              <a:rPr lang="en-US" sz="2000" dirty="0"/>
              <a:t>(100,"Amit");    </a:t>
            </a:r>
          </a:p>
          <a:p>
            <a:pPr>
              <a:spcBef>
                <a:spcPts val="0"/>
              </a:spcBef>
            </a:pPr>
            <a:r>
              <a:rPr lang="en-US" sz="2000" dirty="0"/>
              <a:t>      </a:t>
            </a:r>
            <a:r>
              <a:rPr lang="en-US" sz="2000" dirty="0" err="1"/>
              <a:t>map.put</a:t>
            </a:r>
            <a:r>
              <a:rPr lang="en-US" sz="2000" dirty="0"/>
              <a:t>(102,"Ravi");    </a:t>
            </a:r>
          </a:p>
          <a:p>
            <a:pPr>
              <a:spcBef>
                <a:spcPts val="0"/>
              </a:spcBef>
            </a:pPr>
            <a:r>
              <a:rPr lang="en-US" sz="2000" dirty="0"/>
              <a:t>      </a:t>
            </a:r>
            <a:r>
              <a:rPr lang="en-US" sz="2000" dirty="0" err="1"/>
              <a:t>map.put</a:t>
            </a:r>
            <a:r>
              <a:rPr lang="en-US" sz="2000" dirty="0"/>
              <a:t>(101,"Vijay");    </a:t>
            </a:r>
          </a:p>
          <a:p>
            <a:pPr>
              <a:spcBef>
                <a:spcPts val="0"/>
              </a:spcBef>
            </a:pPr>
            <a:r>
              <a:rPr lang="en-US" sz="2000" dirty="0"/>
              <a:t>      </a:t>
            </a:r>
            <a:r>
              <a:rPr lang="en-US" sz="2000" dirty="0" err="1"/>
              <a:t>map.put</a:t>
            </a:r>
            <a:r>
              <a:rPr lang="en-US" sz="2000" dirty="0"/>
              <a:t>(103,"Rahul");    </a:t>
            </a:r>
          </a:p>
          <a:p>
            <a:pPr>
              <a:spcBef>
                <a:spcPts val="0"/>
              </a:spcBef>
            </a:pPr>
            <a:r>
              <a:rPr lang="en-US" sz="2000" dirty="0"/>
              <a:t>      </a:t>
            </a:r>
            <a:r>
              <a:rPr lang="en-US" sz="2000" dirty="0" err="1"/>
              <a:t>System.out.println</a:t>
            </a:r>
            <a:r>
              <a:rPr lang="en-US" sz="2000" dirty="0"/>
              <a:t>("Before invoking remove() method");  </a:t>
            </a:r>
          </a:p>
          <a:p>
            <a:pPr>
              <a:spcBef>
                <a:spcPts val="0"/>
              </a:spcBef>
            </a:pPr>
            <a:r>
              <a:rPr lang="en-US" sz="2000" dirty="0"/>
              <a:t>      </a:t>
            </a:r>
            <a:r>
              <a:rPr lang="en-US" sz="2000" b="1" dirty="0"/>
              <a:t>for</a:t>
            </a:r>
            <a:r>
              <a:rPr lang="en-US" sz="2000" dirty="0"/>
              <a:t>(</a:t>
            </a:r>
            <a:r>
              <a:rPr lang="en-US" sz="2000" dirty="0" err="1"/>
              <a:t>Map.Entry</a:t>
            </a:r>
            <a:r>
              <a:rPr lang="en-US" sz="2000" dirty="0"/>
              <a:t> m:map.entrySet())  </a:t>
            </a:r>
          </a:p>
          <a:p>
            <a:pPr>
              <a:spcBef>
                <a:spcPts val="0"/>
              </a:spcBef>
            </a:pPr>
            <a:r>
              <a:rPr lang="en-US" sz="2000" dirty="0"/>
              <a:t>      {  </a:t>
            </a:r>
          </a:p>
          <a:p>
            <a:pPr>
              <a:spcBef>
                <a:spcPts val="0"/>
              </a:spcBef>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pPr>
            <a:r>
              <a:rPr lang="en-US" sz="2000" dirty="0"/>
              <a:t>      }  </a:t>
            </a:r>
          </a:p>
          <a:p>
            <a:pPr>
              <a:spcBef>
                <a:spcPts val="0"/>
              </a:spcBef>
            </a:pPr>
            <a:r>
              <a:rPr lang="en-US" sz="2000" dirty="0"/>
              <a:t>      </a:t>
            </a:r>
            <a:r>
              <a:rPr lang="en-US" sz="2000" dirty="0" err="1"/>
              <a:t>map.remove</a:t>
            </a:r>
            <a:r>
              <a:rPr lang="en-US" sz="2000" dirty="0"/>
              <a:t>(102);      </a:t>
            </a:r>
          </a:p>
          <a:p>
            <a:pPr>
              <a:spcBef>
                <a:spcPts val="0"/>
              </a:spcBef>
            </a:pPr>
            <a:r>
              <a:rPr lang="en-US" sz="2000" dirty="0"/>
              <a:t>      </a:t>
            </a:r>
            <a:r>
              <a:rPr lang="en-US" sz="2000" dirty="0" err="1"/>
              <a:t>System.out.println</a:t>
            </a:r>
            <a:r>
              <a:rPr lang="en-US" sz="2000" dirty="0"/>
              <a:t>("After invoking remove() method");  </a:t>
            </a:r>
          </a:p>
          <a:p>
            <a:pPr>
              <a:spcBef>
                <a:spcPts val="0"/>
              </a:spcBef>
            </a:pPr>
            <a:r>
              <a:rPr lang="en-US" sz="2000" dirty="0"/>
              <a:t>      </a:t>
            </a:r>
            <a:r>
              <a:rPr lang="en-US" sz="2000" b="1" dirty="0"/>
              <a:t>for</a:t>
            </a:r>
            <a:r>
              <a:rPr lang="en-US" sz="2000" dirty="0"/>
              <a:t>(</a:t>
            </a:r>
            <a:r>
              <a:rPr lang="en-US" sz="2000" dirty="0" err="1"/>
              <a:t>Map.Entry</a:t>
            </a:r>
            <a:r>
              <a:rPr lang="en-US" sz="2000" dirty="0"/>
              <a:t> m:map.entrySet())  </a:t>
            </a:r>
          </a:p>
          <a:p>
            <a:pPr>
              <a:spcBef>
                <a:spcPts val="0"/>
              </a:spcBef>
            </a:pPr>
            <a:r>
              <a:rPr lang="en-US" sz="2000" dirty="0"/>
              <a:t>      {  </a:t>
            </a:r>
          </a:p>
          <a:p>
            <a:pPr>
              <a:spcBef>
                <a:spcPts val="0"/>
              </a:spcBef>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pPr>
            <a:r>
              <a:rPr lang="en-US" sz="2000" dirty="0"/>
              <a:t>      }  </a:t>
            </a:r>
          </a:p>
          <a:p>
            <a:pPr>
              <a:spcBef>
                <a:spcPts val="0"/>
              </a:spcBef>
            </a:pPr>
            <a:r>
              <a:rPr lang="en-US" sz="2000" dirty="0"/>
              <a:t>      }  </a:t>
            </a:r>
          </a:p>
          <a:p>
            <a:pPr>
              <a:spcBef>
                <a:spcPts val="0"/>
              </a:spcBef>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86</a:t>
            </a:fld>
            <a:endParaRPr lang="en-US" altLang="en-US"/>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a:t>
            </a:r>
            <a:r>
              <a:rPr lang="en-US" dirty="0" err="1"/>
              <a:t>NavigableMap</a:t>
            </a:r>
            <a:r>
              <a:rPr lang="en-US" dirty="0"/>
              <a:t/>
            </a:r>
            <a:br>
              <a:rPr lang="en-US" dirty="0"/>
            </a:br>
            <a:endParaRPr lang="en-US" dirty="0"/>
          </a:p>
        </p:txBody>
      </p:sp>
      <p:sp>
        <p:nvSpPr>
          <p:cNvPr id="3" name="Content Placeholder 2"/>
          <p:cNvSpPr>
            <a:spLocks noGrp="1"/>
          </p:cNvSpPr>
          <p:nvPr>
            <p:ph idx="1"/>
          </p:nvPr>
        </p:nvSpPr>
        <p:spPr/>
        <p:txBody>
          <a:bodyPr/>
          <a:lstStyle/>
          <a:p>
            <a:pPr>
              <a:spcBef>
                <a:spcPts val="0"/>
              </a:spcBef>
            </a:pPr>
            <a:r>
              <a:rPr lang="en-US" sz="2000" b="1" dirty="0"/>
              <a:t>import</a:t>
            </a:r>
            <a:r>
              <a:rPr lang="en-US" sz="2000" dirty="0"/>
              <a:t> </a:t>
            </a:r>
            <a:r>
              <a:rPr lang="en-US" sz="2000" dirty="0" err="1"/>
              <a:t>java.util</a:t>
            </a:r>
            <a:r>
              <a:rPr lang="en-US" sz="2000" dirty="0"/>
              <a:t>.*;  </a:t>
            </a:r>
          </a:p>
          <a:p>
            <a:pPr>
              <a:spcBef>
                <a:spcPts val="0"/>
              </a:spcBef>
            </a:pPr>
            <a:r>
              <a:rPr lang="en-US" sz="2000" b="1" dirty="0"/>
              <a:t>class</a:t>
            </a:r>
            <a:r>
              <a:rPr lang="en-US" sz="2000" dirty="0"/>
              <a:t> TreeMap3{  </a:t>
            </a:r>
          </a:p>
          <a:p>
            <a:pPr>
              <a:spcBef>
                <a:spcPts val="0"/>
              </a:spcBef>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pPr>
            <a:r>
              <a:rPr lang="en-US" sz="2000" dirty="0"/>
              <a:t>   </a:t>
            </a:r>
            <a:r>
              <a:rPr lang="en-US" sz="2000" dirty="0" err="1"/>
              <a:t>NavigableMap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pPr>
            <a:r>
              <a:rPr lang="en-US" sz="2000" dirty="0"/>
              <a:t>      </a:t>
            </a:r>
            <a:r>
              <a:rPr lang="en-US" sz="2000" dirty="0" err="1"/>
              <a:t>map.put</a:t>
            </a:r>
            <a:r>
              <a:rPr lang="en-US" sz="2000" dirty="0"/>
              <a:t>(100,"Amit");    </a:t>
            </a:r>
          </a:p>
          <a:p>
            <a:pPr>
              <a:spcBef>
                <a:spcPts val="0"/>
              </a:spcBef>
            </a:pPr>
            <a:r>
              <a:rPr lang="en-US" sz="2000" dirty="0"/>
              <a:t>      </a:t>
            </a:r>
            <a:r>
              <a:rPr lang="en-US" sz="2000" dirty="0" err="1"/>
              <a:t>map.put</a:t>
            </a:r>
            <a:r>
              <a:rPr lang="en-US" sz="2000" dirty="0"/>
              <a:t>(102,"Ravi");    </a:t>
            </a:r>
          </a:p>
          <a:p>
            <a:pPr>
              <a:spcBef>
                <a:spcPts val="0"/>
              </a:spcBef>
            </a:pPr>
            <a:r>
              <a:rPr lang="en-US" sz="2000" dirty="0"/>
              <a:t>      </a:t>
            </a:r>
            <a:r>
              <a:rPr lang="en-US" sz="2000" dirty="0" err="1"/>
              <a:t>map.put</a:t>
            </a:r>
            <a:r>
              <a:rPr lang="en-US" sz="2000" dirty="0"/>
              <a:t>(101,"Vijay");    </a:t>
            </a:r>
          </a:p>
          <a:p>
            <a:pPr>
              <a:spcBef>
                <a:spcPts val="0"/>
              </a:spcBef>
            </a:pPr>
            <a:r>
              <a:rPr lang="en-US" sz="2000" dirty="0"/>
              <a:t>      </a:t>
            </a:r>
            <a:r>
              <a:rPr lang="en-US" sz="2000" dirty="0" err="1"/>
              <a:t>map.put</a:t>
            </a:r>
            <a:r>
              <a:rPr lang="en-US" sz="2000" dirty="0"/>
              <a:t>(103,"Rahul");    </a:t>
            </a:r>
          </a:p>
          <a:p>
            <a:pPr>
              <a:spcBef>
                <a:spcPts val="0"/>
              </a:spcBef>
            </a:pPr>
            <a:r>
              <a:rPr lang="en-US" sz="2000" dirty="0"/>
              <a:t>      //Maintains descending order  </a:t>
            </a:r>
          </a:p>
          <a:p>
            <a:pPr>
              <a:spcBef>
                <a:spcPts val="0"/>
              </a:spcBef>
            </a:pPr>
            <a:r>
              <a:rPr lang="en-US" sz="2000" dirty="0"/>
              <a:t>      </a:t>
            </a:r>
            <a:r>
              <a:rPr lang="en-US" sz="2000" dirty="0" err="1"/>
              <a:t>System.out.println</a:t>
            </a:r>
            <a:r>
              <a:rPr lang="en-US" sz="2000" dirty="0"/>
              <a:t>("</a:t>
            </a:r>
            <a:r>
              <a:rPr lang="en-US" sz="2000" dirty="0" err="1"/>
              <a:t>descendingMap</a:t>
            </a:r>
            <a:r>
              <a:rPr lang="en-US" sz="2000" dirty="0"/>
              <a:t>: "+</a:t>
            </a:r>
            <a:r>
              <a:rPr lang="en-US" sz="2000" dirty="0" err="1"/>
              <a:t>map.descendingMap</a:t>
            </a:r>
            <a:r>
              <a:rPr lang="en-US" sz="2000" dirty="0"/>
              <a:t>());  </a:t>
            </a:r>
          </a:p>
          <a:p>
            <a:pPr>
              <a:spcBef>
                <a:spcPts val="0"/>
              </a:spcBef>
            </a:pPr>
            <a:r>
              <a:rPr lang="en-US" sz="2000" dirty="0"/>
              <a:t>      //Returns key-value pairs whose keys are less than or equal to the specified key.  </a:t>
            </a:r>
          </a:p>
          <a:p>
            <a:pPr>
              <a:spcBef>
                <a:spcPts val="0"/>
              </a:spcBef>
            </a:pPr>
            <a:r>
              <a:rPr lang="en-US" sz="2000" dirty="0"/>
              <a:t>      </a:t>
            </a:r>
            <a:r>
              <a:rPr lang="en-US" sz="2000" dirty="0" err="1"/>
              <a:t>System.out.println</a:t>
            </a:r>
            <a:r>
              <a:rPr lang="en-US" sz="2000" dirty="0"/>
              <a:t>("</a:t>
            </a:r>
            <a:r>
              <a:rPr lang="en-US" sz="2000" dirty="0" err="1"/>
              <a:t>headMap</a:t>
            </a:r>
            <a:r>
              <a:rPr lang="en-US" sz="2000" dirty="0"/>
              <a:t>: "+</a:t>
            </a:r>
            <a:r>
              <a:rPr lang="en-US" sz="2000" dirty="0" err="1"/>
              <a:t>map.headMap</a:t>
            </a:r>
            <a:r>
              <a:rPr lang="en-US" sz="2000" dirty="0"/>
              <a:t>(102,</a:t>
            </a:r>
            <a:r>
              <a:rPr lang="en-US" sz="2000" b="1" dirty="0"/>
              <a:t>true</a:t>
            </a:r>
            <a:r>
              <a:rPr lang="en-US" sz="2000" dirty="0"/>
              <a:t>));  </a:t>
            </a:r>
          </a:p>
          <a:p>
            <a:pPr>
              <a:spcBef>
                <a:spcPts val="0"/>
              </a:spcBef>
            </a:pPr>
            <a:r>
              <a:rPr lang="en-US" sz="2000" dirty="0"/>
              <a:t>      //Returns key-value pairs whose keys are greater than or equal to the specified key.  </a:t>
            </a:r>
          </a:p>
          <a:p>
            <a:pPr>
              <a:spcBef>
                <a:spcPts val="0"/>
              </a:spcBef>
            </a:pPr>
            <a:r>
              <a:rPr lang="en-US" sz="2000" dirty="0"/>
              <a:t>      </a:t>
            </a:r>
            <a:r>
              <a:rPr lang="en-US" sz="2000" dirty="0" err="1"/>
              <a:t>System.out.println</a:t>
            </a:r>
            <a:r>
              <a:rPr lang="en-US" sz="2000" dirty="0"/>
              <a:t>("</a:t>
            </a:r>
            <a:r>
              <a:rPr lang="en-US" sz="2000" dirty="0" err="1"/>
              <a:t>tailMap</a:t>
            </a:r>
            <a:r>
              <a:rPr lang="en-US" sz="2000" dirty="0"/>
              <a:t>: "+</a:t>
            </a:r>
            <a:r>
              <a:rPr lang="en-US" sz="2000" dirty="0" err="1"/>
              <a:t>map.tailMap</a:t>
            </a:r>
            <a:r>
              <a:rPr lang="en-US" sz="2000" dirty="0"/>
              <a:t>(102,</a:t>
            </a:r>
            <a:r>
              <a:rPr lang="en-US" sz="2000" b="1" dirty="0"/>
              <a:t>true</a:t>
            </a:r>
            <a:r>
              <a:rPr lang="en-US" sz="2000" dirty="0"/>
              <a:t>));  </a:t>
            </a:r>
          </a:p>
          <a:p>
            <a:pPr>
              <a:spcBef>
                <a:spcPts val="0"/>
              </a:spcBef>
            </a:pPr>
            <a:r>
              <a:rPr lang="en-US" sz="2000" dirty="0"/>
              <a:t>      //Returns key-value pairs exists in between the specified key.  </a:t>
            </a:r>
          </a:p>
          <a:p>
            <a:pPr>
              <a:spcBef>
                <a:spcPts val="0"/>
              </a:spcBef>
            </a:pPr>
            <a:r>
              <a:rPr lang="en-US" sz="2000" dirty="0"/>
              <a:t>      </a:t>
            </a:r>
            <a:r>
              <a:rPr lang="en-US" sz="2000" dirty="0" err="1"/>
              <a:t>System.out.println</a:t>
            </a:r>
            <a:r>
              <a:rPr lang="en-US" sz="2000" dirty="0"/>
              <a:t>("</a:t>
            </a:r>
            <a:r>
              <a:rPr lang="en-US" sz="2000" dirty="0" err="1"/>
              <a:t>subMap</a:t>
            </a:r>
            <a:r>
              <a:rPr lang="en-US" sz="2000" dirty="0"/>
              <a:t>: "+</a:t>
            </a:r>
            <a:r>
              <a:rPr lang="en-US" sz="2000" dirty="0" err="1"/>
              <a:t>map.subMap</a:t>
            </a:r>
            <a:r>
              <a:rPr lang="en-US" sz="2000" dirty="0"/>
              <a:t>(100, </a:t>
            </a:r>
            <a:r>
              <a:rPr lang="en-US" sz="2000" b="1" dirty="0"/>
              <a:t>false</a:t>
            </a:r>
            <a:r>
              <a:rPr lang="en-US" sz="2000" dirty="0"/>
              <a:t>, 102, </a:t>
            </a:r>
            <a:r>
              <a:rPr lang="en-US" sz="2000" b="1" dirty="0"/>
              <a:t>true</a:t>
            </a:r>
            <a:r>
              <a:rPr lang="en-US" sz="2000" dirty="0"/>
              <a:t>));   </a:t>
            </a:r>
          </a:p>
          <a:p>
            <a:pPr>
              <a:spcBef>
                <a:spcPts val="0"/>
              </a:spcBef>
            </a:pPr>
            <a:r>
              <a:rPr lang="en-US" sz="2000" dirty="0"/>
              <a:t> }  </a:t>
            </a:r>
          </a:p>
          <a:p>
            <a:pPr>
              <a:spcBef>
                <a:spcPts val="0"/>
              </a:spcBef>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87</a:t>
            </a:fld>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a:t>
            </a:r>
            <a:r>
              <a:rPr lang="en-US" dirty="0" err="1"/>
              <a:t>SortedMap</a:t>
            </a:r>
            <a:r>
              <a:rPr lang="en-US" dirty="0"/>
              <a:t/>
            </a:r>
            <a:br>
              <a:rPr lang="en-US" dirty="0"/>
            </a:br>
            <a:endParaRPr lang="en-US" dirty="0"/>
          </a:p>
        </p:txBody>
      </p:sp>
      <p:sp>
        <p:nvSpPr>
          <p:cNvPr id="3" name="Content Placeholder 2"/>
          <p:cNvSpPr>
            <a:spLocks noGrp="1"/>
          </p:cNvSpPr>
          <p:nvPr>
            <p:ph idx="1"/>
          </p:nvPr>
        </p:nvSpPr>
        <p:spPr/>
        <p:txBody>
          <a:bodyPr/>
          <a:lstStyle/>
          <a:p>
            <a:pPr>
              <a:spcBef>
                <a:spcPts val="0"/>
              </a:spcBef>
            </a:pPr>
            <a:r>
              <a:rPr lang="en-US" sz="2000" b="1" dirty="0"/>
              <a:t>import</a:t>
            </a:r>
            <a:r>
              <a:rPr lang="en-US" sz="2000" dirty="0"/>
              <a:t> </a:t>
            </a:r>
            <a:r>
              <a:rPr lang="en-US" sz="2000" dirty="0" err="1"/>
              <a:t>java.util</a:t>
            </a:r>
            <a:r>
              <a:rPr lang="en-US" sz="2000" dirty="0"/>
              <a:t>.*;  </a:t>
            </a:r>
          </a:p>
          <a:p>
            <a:pPr>
              <a:spcBef>
                <a:spcPts val="0"/>
              </a:spcBef>
            </a:pPr>
            <a:r>
              <a:rPr lang="en-US" sz="2000" b="1" dirty="0"/>
              <a:t>class</a:t>
            </a:r>
            <a:r>
              <a:rPr lang="en-US" sz="2000" dirty="0"/>
              <a:t> TreeMap4{  </a:t>
            </a:r>
          </a:p>
          <a:p>
            <a:pPr>
              <a:spcBef>
                <a:spcPts val="0"/>
              </a:spcBef>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pPr>
            <a:r>
              <a:rPr lang="en-US" sz="2000" dirty="0"/>
              <a:t>   </a:t>
            </a:r>
            <a:r>
              <a:rPr lang="en-US" sz="2000" dirty="0" err="1"/>
              <a:t>SortedMap</a:t>
            </a:r>
            <a:r>
              <a:rPr lang="en-US" sz="2000" dirty="0"/>
              <a:t>&lt;</a:t>
            </a:r>
            <a:r>
              <a:rPr lang="en-US" sz="2000" dirty="0" err="1"/>
              <a:t>Integer,String</a:t>
            </a:r>
            <a:r>
              <a:rPr lang="en-US" sz="2000" dirty="0"/>
              <a:t>&gt; map=</a:t>
            </a:r>
            <a:r>
              <a:rPr lang="en-US" sz="2000" b="1" dirty="0"/>
              <a:t>new</a:t>
            </a:r>
            <a:r>
              <a:rPr lang="en-US" sz="2000" dirty="0"/>
              <a:t> </a:t>
            </a:r>
            <a:r>
              <a:rPr lang="en-US" sz="2000" dirty="0" err="1"/>
              <a:t>TreeMap</a:t>
            </a:r>
            <a:r>
              <a:rPr lang="en-US" sz="2000" dirty="0"/>
              <a:t>&lt;</a:t>
            </a:r>
            <a:r>
              <a:rPr lang="en-US" sz="2000" dirty="0" err="1"/>
              <a:t>Integer,String</a:t>
            </a:r>
            <a:r>
              <a:rPr lang="en-US" sz="2000" dirty="0"/>
              <a:t>&gt;();    </a:t>
            </a:r>
          </a:p>
          <a:p>
            <a:pPr>
              <a:spcBef>
                <a:spcPts val="0"/>
              </a:spcBef>
            </a:pPr>
            <a:r>
              <a:rPr lang="en-US" sz="2000" dirty="0"/>
              <a:t>      </a:t>
            </a:r>
            <a:r>
              <a:rPr lang="en-US" sz="2000" dirty="0" err="1"/>
              <a:t>map.put</a:t>
            </a:r>
            <a:r>
              <a:rPr lang="en-US" sz="2000" dirty="0"/>
              <a:t>(100,"Amit");    </a:t>
            </a:r>
          </a:p>
          <a:p>
            <a:pPr>
              <a:spcBef>
                <a:spcPts val="0"/>
              </a:spcBef>
            </a:pPr>
            <a:r>
              <a:rPr lang="en-US" sz="2000" dirty="0"/>
              <a:t>      </a:t>
            </a:r>
            <a:r>
              <a:rPr lang="en-US" sz="2000" dirty="0" err="1"/>
              <a:t>map.put</a:t>
            </a:r>
            <a:r>
              <a:rPr lang="en-US" sz="2000" dirty="0"/>
              <a:t>(102,"Ravi");    </a:t>
            </a:r>
          </a:p>
          <a:p>
            <a:pPr>
              <a:spcBef>
                <a:spcPts val="0"/>
              </a:spcBef>
            </a:pPr>
            <a:r>
              <a:rPr lang="en-US" sz="2000" dirty="0"/>
              <a:t>      </a:t>
            </a:r>
            <a:r>
              <a:rPr lang="en-US" sz="2000" dirty="0" err="1"/>
              <a:t>map.put</a:t>
            </a:r>
            <a:r>
              <a:rPr lang="en-US" sz="2000" dirty="0"/>
              <a:t>(101,"Vijay");    </a:t>
            </a:r>
          </a:p>
          <a:p>
            <a:pPr>
              <a:spcBef>
                <a:spcPts val="0"/>
              </a:spcBef>
            </a:pPr>
            <a:r>
              <a:rPr lang="en-US" sz="2000" dirty="0"/>
              <a:t>      </a:t>
            </a:r>
            <a:r>
              <a:rPr lang="en-US" sz="2000" dirty="0" err="1"/>
              <a:t>map.put</a:t>
            </a:r>
            <a:r>
              <a:rPr lang="en-US" sz="2000" dirty="0"/>
              <a:t>(103,"Rahul");    </a:t>
            </a:r>
          </a:p>
          <a:p>
            <a:pPr>
              <a:spcBef>
                <a:spcPts val="0"/>
              </a:spcBef>
            </a:pPr>
            <a:r>
              <a:rPr lang="en-US" sz="2000" dirty="0"/>
              <a:t>      //Returns key-value pairs whose keys are less than the specified key.  </a:t>
            </a:r>
          </a:p>
          <a:p>
            <a:pPr>
              <a:spcBef>
                <a:spcPts val="0"/>
              </a:spcBef>
            </a:pPr>
            <a:r>
              <a:rPr lang="en-US" sz="2000" dirty="0"/>
              <a:t>      </a:t>
            </a:r>
            <a:r>
              <a:rPr lang="en-US" sz="2000" dirty="0" err="1"/>
              <a:t>System.out.println</a:t>
            </a:r>
            <a:r>
              <a:rPr lang="en-US" sz="2000" dirty="0"/>
              <a:t>("</a:t>
            </a:r>
            <a:r>
              <a:rPr lang="en-US" sz="2000" dirty="0" err="1"/>
              <a:t>headMap</a:t>
            </a:r>
            <a:r>
              <a:rPr lang="en-US" sz="2000" dirty="0"/>
              <a:t>: "+</a:t>
            </a:r>
            <a:r>
              <a:rPr lang="en-US" sz="2000" dirty="0" err="1"/>
              <a:t>map.headMap</a:t>
            </a:r>
            <a:r>
              <a:rPr lang="en-US" sz="2000" dirty="0"/>
              <a:t>(102));  </a:t>
            </a:r>
          </a:p>
          <a:p>
            <a:pPr>
              <a:spcBef>
                <a:spcPts val="0"/>
              </a:spcBef>
            </a:pPr>
            <a:r>
              <a:rPr lang="en-US" sz="2000" dirty="0"/>
              <a:t>      //Returns key-value pairs whose keys are greater than or equal to the specified key.  </a:t>
            </a:r>
          </a:p>
          <a:p>
            <a:pPr>
              <a:spcBef>
                <a:spcPts val="0"/>
              </a:spcBef>
            </a:pPr>
            <a:r>
              <a:rPr lang="en-US" sz="2000" dirty="0"/>
              <a:t>      </a:t>
            </a:r>
            <a:r>
              <a:rPr lang="en-US" sz="2000" dirty="0" err="1"/>
              <a:t>System.out.println</a:t>
            </a:r>
            <a:r>
              <a:rPr lang="en-US" sz="2000" dirty="0"/>
              <a:t>("</a:t>
            </a:r>
            <a:r>
              <a:rPr lang="en-US" sz="2000" dirty="0" err="1"/>
              <a:t>tailMap</a:t>
            </a:r>
            <a:r>
              <a:rPr lang="en-US" sz="2000" dirty="0"/>
              <a:t>: "+</a:t>
            </a:r>
            <a:r>
              <a:rPr lang="en-US" sz="2000" dirty="0" err="1"/>
              <a:t>map.tailMap</a:t>
            </a:r>
            <a:r>
              <a:rPr lang="en-US" sz="2000" dirty="0"/>
              <a:t>(102));  </a:t>
            </a:r>
          </a:p>
          <a:p>
            <a:pPr>
              <a:spcBef>
                <a:spcPts val="0"/>
              </a:spcBef>
            </a:pPr>
            <a:r>
              <a:rPr lang="en-US" sz="2000" dirty="0"/>
              <a:t>      //Returns key-value pairs exists in between the specified key.  </a:t>
            </a:r>
          </a:p>
          <a:p>
            <a:pPr>
              <a:spcBef>
                <a:spcPts val="0"/>
              </a:spcBef>
            </a:pPr>
            <a:r>
              <a:rPr lang="en-US" sz="2000" dirty="0"/>
              <a:t>      </a:t>
            </a:r>
            <a:r>
              <a:rPr lang="en-US" sz="2000" dirty="0" err="1"/>
              <a:t>System.out.println</a:t>
            </a:r>
            <a:r>
              <a:rPr lang="en-US" sz="2000" dirty="0"/>
              <a:t>("</a:t>
            </a:r>
            <a:r>
              <a:rPr lang="en-US" sz="2000" dirty="0" err="1"/>
              <a:t>subMap</a:t>
            </a:r>
            <a:r>
              <a:rPr lang="en-US" sz="2000" dirty="0"/>
              <a:t>: "+</a:t>
            </a:r>
            <a:r>
              <a:rPr lang="en-US" sz="2000" dirty="0" err="1"/>
              <a:t>map.subMap</a:t>
            </a:r>
            <a:r>
              <a:rPr lang="en-US" sz="2000" dirty="0"/>
              <a:t>(100, 102));    </a:t>
            </a:r>
          </a:p>
          <a:p>
            <a:pPr>
              <a:spcBef>
                <a:spcPts val="0"/>
              </a:spcBef>
            </a:pPr>
            <a:r>
              <a:rPr lang="en-US" sz="2000" dirty="0"/>
              <a:t> }  </a:t>
            </a:r>
          </a:p>
          <a:p>
            <a:pPr>
              <a:spcBef>
                <a:spcPts val="0"/>
              </a:spcBef>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88</a:t>
            </a:fld>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TreeMap</a:t>
            </a:r>
            <a:r>
              <a:rPr lang="en-US" dirty="0"/>
              <a:t> Example: Book</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MapExample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TreeMap</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buNone/>
            </a:pP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89</a:t>
            </a:fld>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777859"/>
          </a:xfrm>
        </p:spPr>
        <p:txBody>
          <a:bodyPr/>
          <a:lstStyle/>
          <a:p>
            <a:r>
              <a:rPr lang="en-US" dirty="0"/>
              <a:t>OutputStream class</a:t>
            </a:r>
          </a:p>
        </p:txBody>
      </p:sp>
      <p:sp>
        <p:nvSpPr>
          <p:cNvPr id="3" name="Content Placeholder 2"/>
          <p:cNvSpPr>
            <a:spLocks noGrp="1"/>
          </p:cNvSpPr>
          <p:nvPr>
            <p:ph idx="1"/>
          </p:nvPr>
        </p:nvSpPr>
        <p:spPr>
          <a:xfrm>
            <a:off x="838200" y="1142984"/>
            <a:ext cx="10515600" cy="5033979"/>
          </a:xfrm>
        </p:spPr>
        <p:txBody>
          <a:bodyPr/>
          <a:lstStyle/>
          <a:p>
            <a:r>
              <a:rPr lang="en-GB" dirty="0" err="1"/>
              <a:t>OutputStream</a:t>
            </a:r>
            <a:r>
              <a:rPr lang="en-GB" dirty="0"/>
              <a:t> class is an abstract class. It is the </a:t>
            </a:r>
            <a:r>
              <a:rPr lang="en-GB" dirty="0" err="1"/>
              <a:t>superclass</a:t>
            </a:r>
            <a:r>
              <a:rPr lang="en-GB" dirty="0"/>
              <a:t> of all classes representing an output stream of bytes. An output stream accepts output bytes and sends them to some sink.</a:t>
            </a:r>
            <a:endParaRPr lang="en-US" dirty="0"/>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a:t>
            </a:fld>
            <a:endParaRPr lang="en-US" altLang="en-US"/>
          </a:p>
        </p:txBody>
      </p:sp>
      <p:graphicFrame>
        <p:nvGraphicFramePr>
          <p:cNvPr id="5" name="Table 4"/>
          <p:cNvGraphicFramePr>
            <a:graphicFrameLocks noGrp="1"/>
          </p:cNvGraphicFramePr>
          <p:nvPr/>
        </p:nvGraphicFramePr>
        <p:xfrm>
          <a:off x="1238216" y="2357430"/>
          <a:ext cx="8921784" cy="3521396"/>
        </p:xfrm>
        <a:graphic>
          <a:graphicData uri="http://schemas.openxmlformats.org/drawingml/2006/table">
            <a:tbl>
              <a:tblPr firstRow="1" bandRow="1">
                <a:tableStyleId>{5C22544A-7EE6-4342-B048-85BDC9FD1C3A}</a:tableStyleId>
              </a:tblPr>
              <a:tblGrid>
                <a:gridCol w="4460892">
                  <a:extLst>
                    <a:ext uri="{9D8B030D-6E8A-4147-A177-3AD203B41FA5}">
                      <a16:colId xmlns:a16="http://schemas.microsoft.com/office/drawing/2014/main" xmlns="" val="20000"/>
                    </a:ext>
                  </a:extLst>
                </a:gridCol>
                <a:gridCol w="4460892">
                  <a:extLst>
                    <a:ext uri="{9D8B030D-6E8A-4147-A177-3AD203B41FA5}">
                      <a16:colId xmlns:a16="http://schemas.microsoft.com/office/drawing/2014/main" xmlns="" val="20001"/>
                    </a:ext>
                  </a:extLst>
                </a:gridCol>
              </a:tblGrid>
              <a:tr h="535512">
                <a:tc>
                  <a:txBody>
                    <a:bodyPr/>
                    <a:lstStyle/>
                    <a:p>
                      <a:pPr algn="l" fontAlgn="t"/>
                      <a:r>
                        <a:rPr lang="en-US" dirty="0">
                          <a:solidFill>
                            <a:srgbClr val="000000"/>
                          </a:solidFill>
                          <a:latin typeface="times new roman"/>
                        </a:rPr>
                        <a:t>Method</a:t>
                      </a:r>
                    </a:p>
                  </a:txBody>
                  <a:tcPr marL="114300" marR="114300" marT="114300" marB="114300"/>
                </a:tc>
                <a:tc>
                  <a:txBody>
                    <a:bodyPr/>
                    <a:lstStyle/>
                    <a:p>
                      <a:pPr algn="l" fontAlgn="t"/>
                      <a:r>
                        <a:rPr lang="en-US">
                          <a:solidFill>
                            <a:srgbClr val="000000"/>
                          </a:solidFill>
                          <a:latin typeface="times new roman"/>
                        </a:rPr>
                        <a:t>Description</a:t>
                      </a:r>
                    </a:p>
                  </a:txBody>
                  <a:tcPr marL="114300" marR="114300" marT="114300" marB="114300"/>
                </a:tc>
                <a:extLst>
                  <a:ext uri="{0D108BD9-81ED-4DB2-BD59-A6C34878D82A}">
                    <a16:rowId xmlns:a16="http://schemas.microsoft.com/office/drawing/2014/main" xmlns="" val="10000"/>
                  </a:ext>
                </a:extLst>
              </a:tr>
              <a:tr h="746471">
                <a:tc>
                  <a:txBody>
                    <a:bodyPr/>
                    <a:lstStyle/>
                    <a:p>
                      <a:pPr algn="just" fontAlgn="t"/>
                      <a:r>
                        <a:rPr lang="en-GB">
                          <a:solidFill>
                            <a:srgbClr val="333333"/>
                          </a:solidFill>
                          <a:latin typeface="inter-regular"/>
                        </a:rPr>
                        <a:t>1) public void write(int)throws IOException</a:t>
                      </a:r>
                    </a:p>
                  </a:txBody>
                  <a:tcPr marL="76200" marR="76200" marT="76200" marB="76200"/>
                </a:tc>
                <a:tc>
                  <a:txBody>
                    <a:bodyPr/>
                    <a:lstStyle/>
                    <a:p>
                      <a:pPr algn="just" fontAlgn="t"/>
                      <a:r>
                        <a:rPr lang="en-GB">
                          <a:solidFill>
                            <a:srgbClr val="333333"/>
                          </a:solidFill>
                          <a:latin typeface="inter-regular"/>
                        </a:rPr>
                        <a:t>is used to write a byte to the current output stream.</a:t>
                      </a:r>
                    </a:p>
                  </a:txBody>
                  <a:tcPr marL="76200" marR="76200" marT="76200" marB="76200"/>
                </a:tc>
                <a:extLst>
                  <a:ext uri="{0D108BD9-81ED-4DB2-BD59-A6C34878D82A}">
                    <a16:rowId xmlns:a16="http://schemas.microsoft.com/office/drawing/2014/main" xmlns="" val="10001"/>
                  </a:ext>
                </a:extLst>
              </a:tr>
              <a:tr h="746471">
                <a:tc>
                  <a:txBody>
                    <a:bodyPr/>
                    <a:lstStyle/>
                    <a:p>
                      <a:pPr algn="just" fontAlgn="t"/>
                      <a:r>
                        <a:rPr lang="en-GB" dirty="0">
                          <a:solidFill>
                            <a:srgbClr val="333333"/>
                          </a:solidFill>
                          <a:latin typeface="inter-regular"/>
                        </a:rPr>
                        <a:t>2)public void write(byte[])throws </a:t>
                      </a:r>
                      <a:r>
                        <a:rPr lang="en-GB" dirty="0" err="1">
                          <a:solidFill>
                            <a:srgbClr val="333333"/>
                          </a:solidFill>
                          <a:latin typeface="inter-regular"/>
                        </a:rPr>
                        <a:t>IOException</a:t>
                      </a:r>
                      <a:endParaRPr lang="en-GB" dirty="0">
                        <a:solidFill>
                          <a:srgbClr val="333333"/>
                        </a:solidFill>
                        <a:latin typeface="inter-regular"/>
                      </a:endParaRPr>
                    </a:p>
                  </a:txBody>
                  <a:tcPr marL="76200" marR="76200" marT="76200" marB="76200"/>
                </a:tc>
                <a:tc>
                  <a:txBody>
                    <a:bodyPr/>
                    <a:lstStyle/>
                    <a:p>
                      <a:pPr algn="just" fontAlgn="t"/>
                      <a:r>
                        <a:rPr lang="en-GB" dirty="0">
                          <a:solidFill>
                            <a:srgbClr val="333333"/>
                          </a:solidFill>
                          <a:latin typeface="inter-regular"/>
                        </a:rPr>
                        <a:t>is used to write an array of byte to the current output stream.</a:t>
                      </a:r>
                    </a:p>
                  </a:txBody>
                  <a:tcPr marL="76200" marR="76200" marT="76200" marB="76200"/>
                </a:tc>
                <a:extLst>
                  <a:ext uri="{0D108BD9-81ED-4DB2-BD59-A6C34878D82A}">
                    <a16:rowId xmlns:a16="http://schemas.microsoft.com/office/drawing/2014/main" xmlns="" val="10002"/>
                  </a:ext>
                </a:extLst>
              </a:tr>
              <a:tr h="746471">
                <a:tc>
                  <a:txBody>
                    <a:bodyPr/>
                    <a:lstStyle/>
                    <a:p>
                      <a:pPr algn="just" fontAlgn="t"/>
                      <a:r>
                        <a:rPr lang="en-GB">
                          <a:solidFill>
                            <a:srgbClr val="333333"/>
                          </a:solidFill>
                          <a:latin typeface="inter-regular"/>
                        </a:rPr>
                        <a:t>3) public void flush()throws IOException</a:t>
                      </a:r>
                    </a:p>
                  </a:txBody>
                  <a:tcPr marL="76200" marR="76200" marT="76200" marB="76200"/>
                </a:tc>
                <a:tc>
                  <a:txBody>
                    <a:bodyPr/>
                    <a:lstStyle/>
                    <a:p>
                      <a:pPr algn="just" fontAlgn="t"/>
                      <a:r>
                        <a:rPr lang="en-GB">
                          <a:solidFill>
                            <a:srgbClr val="333333"/>
                          </a:solidFill>
                          <a:latin typeface="inter-regular"/>
                        </a:rPr>
                        <a:t>flushes the current output stream.</a:t>
                      </a:r>
                    </a:p>
                  </a:txBody>
                  <a:tcPr marL="76200" marR="76200" marT="76200" marB="76200"/>
                </a:tc>
                <a:extLst>
                  <a:ext uri="{0D108BD9-81ED-4DB2-BD59-A6C34878D82A}">
                    <a16:rowId xmlns:a16="http://schemas.microsoft.com/office/drawing/2014/main" xmlns="" val="10003"/>
                  </a:ext>
                </a:extLst>
              </a:tr>
              <a:tr h="746471">
                <a:tc>
                  <a:txBody>
                    <a:bodyPr/>
                    <a:lstStyle/>
                    <a:p>
                      <a:pPr algn="just" fontAlgn="t"/>
                      <a:r>
                        <a:rPr lang="en-GB">
                          <a:solidFill>
                            <a:srgbClr val="333333"/>
                          </a:solidFill>
                          <a:latin typeface="inter-regular"/>
                        </a:rPr>
                        <a:t>4) public void close()throws IOException</a:t>
                      </a:r>
                    </a:p>
                  </a:txBody>
                  <a:tcPr marL="76200" marR="76200" marT="76200" marB="76200"/>
                </a:tc>
                <a:tc>
                  <a:txBody>
                    <a:bodyPr/>
                    <a:lstStyle/>
                    <a:p>
                      <a:pPr algn="just" fontAlgn="t"/>
                      <a:r>
                        <a:rPr lang="en-GB" dirty="0">
                          <a:solidFill>
                            <a:srgbClr val="333333"/>
                          </a:solidFill>
                          <a:latin typeface="inter-regular"/>
                        </a:rPr>
                        <a:t>is used to close the current output stream.</a:t>
                      </a:r>
                    </a:p>
                  </a:txBody>
                  <a:tcPr marL="76200" marR="76200" marT="76200" marB="76200"/>
                </a:tc>
                <a:extLst>
                  <a:ext uri="{0D108BD9-81ED-4DB2-BD59-A6C34878D82A}">
                    <a16:rowId xmlns:a16="http://schemas.microsoft.com/office/drawing/2014/main" xmlns="" val="10004"/>
                  </a:ext>
                </a:extLst>
              </a:tr>
            </a:tbl>
          </a:graphicData>
        </a:graphic>
      </p:graphicFrame>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Hashtable</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Java </a:t>
            </a:r>
            <a:r>
              <a:rPr lang="en-GB" dirty="0" err="1"/>
              <a:t>Hashtable</a:t>
            </a:r>
            <a:r>
              <a:rPr lang="en-GB" dirty="0"/>
              <a:t> class implements a </a:t>
            </a:r>
            <a:r>
              <a:rPr lang="en-GB" dirty="0" err="1"/>
              <a:t>hashtable</a:t>
            </a:r>
            <a:r>
              <a:rPr lang="en-GB" dirty="0"/>
              <a:t>, which maps keys to values. It inherits Dictionary class and implements the Map interface.</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Hashtable1{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a:t>
            </a:r>
            <a:r>
              <a:rPr lang="en-US" sz="2000" dirty="0" err="1"/>
              <a:t>hm</a:t>
            </a:r>
            <a:r>
              <a:rPr lang="en-US" sz="2000" dirty="0"/>
              <a:t>=</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p>
          <a:p>
            <a:pPr>
              <a:spcBef>
                <a:spcPts val="0"/>
              </a:spcBef>
              <a:buNone/>
            </a:pPr>
            <a:r>
              <a:rPr lang="en-US" sz="2000" dirty="0"/>
              <a:t>  </a:t>
            </a:r>
            <a:r>
              <a:rPr lang="en-US" sz="2000" dirty="0" err="1"/>
              <a:t>hm.put</a:t>
            </a:r>
            <a:r>
              <a:rPr lang="en-US" sz="2000" dirty="0"/>
              <a:t>(100,"Amit");  </a:t>
            </a:r>
          </a:p>
          <a:p>
            <a:pPr>
              <a:spcBef>
                <a:spcPts val="0"/>
              </a:spcBef>
              <a:buNone/>
            </a:pPr>
            <a:r>
              <a:rPr lang="en-US" sz="2000" dirty="0"/>
              <a:t>  </a:t>
            </a:r>
            <a:r>
              <a:rPr lang="en-US" sz="2000" dirty="0" err="1"/>
              <a:t>hm.put</a:t>
            </a:r>
            <a:r>
              <a:rPr lang="en-US" sz="2000" dirty="0"/>
              <a:t>(102,"Ravi");  </a:t>
            </a:r>
          </a:p>
          <a:p>
            <a:pPr>
              <a:spcBef>
                <a:spcPts val="0"/>
              </a:spcBef>
              <a:buNone/>
            </a:pPr>
            <a:r>
              <a:rPr lang="en-US" sz="2000" dirty="0"/>
              <a:t>  </a:t>
            </a:r>
            <a:r>
              <a:rPr lang="en-US" sz="2000" dirty="0" err="1"/>
              <a:t>hm.put</a:t>
            </a:r>
            <a:r>
              <a:rPr lang="en-US" sz="2000" dirty="0"/>
              <a:t>(101,"Vijay");  </a:t>
            </a:r>
          </a:p>
          <a:p>
            <a:pPr>
              <a:spcBef>
                <a:spcPts val="0"/>
              </a:spcBef>
              <a:buNone/>
            </a:pPr>
            <a:r>
              <a:rPr lang="en-US" sz="2000" dirty="0"/>
              <a:t>  </a:t>
            </a:r>
            <a:r>
              <a:rPr lang="en-US" sz="2000" dirty="0" err="1"/>
              <a:t>hm.put</a:t>
            </a:r>
            <a:r>
              <a:rPr lang="en-US" sz="2000" dirty="0"/>
              <a:t>(103,"Rahul");  </a:t>
            </a:r>
          </a:p>
          <a:p>
            <a:pPr>
              <a:spcBef>
                <a:spcPts val="0"/>
              </a:spcBef>
              <a:buNone/>
            </a:pP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 m:hm.entrySet()){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90</a:t>
            </a:fld>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remove()</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Hashtable2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map=</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r>
              <a:rPr lang="en-US" sz="2000" dirty="0" err="1"/>
              <a:t>System.out.println</a:t>
            </a:r>
            <a:r>
              <a:rPr lang="en-US" sz="2000" dirty="0"/>
              <a:t>("Before remove: "+ map);    </a:t>
            </a:r>
          </a:p>
          <a:p>
            <a:pPr>
              <a:spcBef>
                <a:spcPts val="0"/>
              </a:spcBef>
              <a:buNone/>
            </a:pPr>
            <a:r>
              <a:rPr lang="en-US" sz="2000" dirty="0"/>
              <a:t>       // Remove value for key 102  </a:t>
            </a:r>
          </a:p>
          <a:p>
            <a:pPr>
              <a:spcBef>
                <a:spcPts val="0"/>
              </a:spcBef>
              <a:buNone/>
            </a:pPr>
            <a:r>
              <a:rPr lang="en-US" sz="2000" dirty="0"/>
              <a:t>       </a:t>
            </a:r>
            <a:r>
              <a:rPr lang="en-US" sz="2000" dirty="0" err="1"/>
              <a:t>map.remove</a:t>
            </a:r>
            <a:r>
              <a:rPr lang="en-US" sz="2000" dirty="0"/>
              <a:t>(102);  </a:t>
            </a:r>
          </a:p>
          <a:p>
            <a:pPr>
              <a:spcBef>
                <a:spcPts val="0"/>
              </a:spcBef>
              <a:buNone/>
            </a:pPr>
            <a:r>
              <a:rPr lang="en-US" sz="2000" dirty="0"/>
              <a:t>       </a:t>
            </a:r>
            <a:r>
              <a:rPr lang="en-US" sz="2000" dirty="0" err="1"/>
              <a:t>System.out.println</a:t>
            </a:r>
            <a:r>
              <a:rPr lang="en-US" sz="2000" dirty="0"/>
              <a:t>("After remove: "+ map);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91</a:t>
            </a:fld>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a:t>
            </a:r>
            <a:r>
              <a:rPr lang="en-US" dirty="0" err="1"/>
              <a:t>getOrDefault</a:t>
            </a:r>
            <a:r>
              <a:rPr lang="en-US" dirty="0"/>
              <a:t>()</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Hashtable3{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map=</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//Here, we specify the if and else statement as arguments of the method  </a:t>
            </a:r>
          </a:p>
          <a:p>
            <a:pPr>
              <a:spcBef>
                <a:spcPts val="0"/>
              </a:spcBef>
              <a:buNone/>
            </a:pPr>
            <a:r>
              <a:rPr lang="en-US" sz="2000" dirty="0"/>
              <a:t>     </a:t>
            </a:r>
            <a:r>
              <a:rPr lang="en-US" sz="2000" dirty="0" err="1"/>
              <a:t>System.out.println</a:t>
            </a:r>
            <a:r>
              <a:rPr lang="en-US" sz="2000" dirty="0"/>
              <a:t>(</a:t>
            </a:r>
            <a:r>
              <a:rPr lang="en-US" sz="2000" dirty="0" err="1"/>
              <a:t>map.getOrDefault</a:t>
            </a:r>
            <a:r>
              <a:rPr lang="en-US" sz="2000" dirty="0"/>
              <a:t>(101, "Not Found"));  </a:t>
            </a:r>
          </a:p>
          <a:p>
            <a:pPr>
              <a:spcBef>
                <a:spcPts val="0"/>
              </a:spcBef>
              <a:buNone/>
            </a:pPr>
            <a:r>
              <a:rPr lang="en-US" sz="2000" dirty="0"/>
              <a:t>     </a:t>
            </a:r>
            <a:r>
              <a:rPr lang="en-US" sz="2000" dirty="0" err="1"/>
              <a:t>System.out.println</a:t>
            </a:r>
            <a:r>
              <a:rPr lang="en-US" sz="2000" dirty="0"/>
              <a:t>(</a:t>
            </a:r>
            <a:r>
              <a:rPr lang="en-US" sz="2000" dirty="0" err="1"/>
              <a:t>map.getOrDefault</a:t>
            </a:r>
            <a:r>
              <a:rPr lang="en-US" sz="2000" dirty="0"/>
              <a:t>(105, "Not Found"));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92</a:t>
            </a:fld>
            <a:endParaRPr lang="en-US" altLang="en-US"/>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a:t>
            </a:r>
            <a:r>
              <a:rPr lang="en-US" dirty="0" err="1"/>
              <a:t>putIfAbsent</a:t>
            </a:r>
            <a:r>
              <a:rPr lang="en-US" dirty="0"/>
              <a:t>()</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Hashtable4{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a:t>
            </a:r>
          </a:p>
          <a:p>
            <a:pPr>
              <a:spcBef>
                <a:spcPts val="0"/>
              </a:spcBef>
              <a:buNone/>
            </a:pPr>
            <a:r>
              <a:rPr lang="en-US" sz="2000" dirty="0"/>
              <a:t>    </a:t>
            </a:r>
            <a:r>
              <a:rPr lang="en-US" sz="2000" dirty="0" err="1"/>
              <a:t>Hashtable</a:t>
            </a:r>
            <a:r>
              <a:rPr lang="en-US" sz="2000" dirty="0"/>
              <a:t>&lt;</a:t>
            </a:r>
            <a:r>
              <a:rPr lang="en-US" sz="2000" dirty="0" err="1"/>
              <a:t>Integer,String</a:t>
            </a:r>
            <a:r>
              <a:rPr lang="en-US" sz="2000" dirty="0"/>
              <a:t>&gt; map=</a:t>
            </a:r>
            <a:r>
              <a:rPr lang="en-US" sz="2000" b="1" dirty="0"/>
              <a:t>new</a:t>
            </a:r>
            <a:r>
              <a:rPr lang="en-US" sz="2000" dirty="0"/>
              <a:t> </a:t>
            </a:r>
            <a:r>
              <a:rPr lang="en-US" sz="2000" dirty="0" err="1"/>
              <a:t>Hashtable</a:t>
            </a:r>
            <a:r>
              <a:rPr lang="en-US" sz="2000" dirty="0"/>
              <a:t>&lt;</a:t>
            </a:r>
            <a:r>
              <a:rPr lang="en-US" sz="2000" dirty="0" err="1"/>
              <a:t>Integer,String</a:t>
            </a:r>
            <a:r>
              <a:rPr lang="en-US" sz="2000" dirty="0"/>
              <a:t>&gt;();          </a:t>
            </a:r>
          </a:p>
          <a:p>
            <a:pPr>
              <a:spcBef>
                <a:spcPts val="0"/>
              </a:spcBef>
              <a:buNone/>
            </a:pPr>
            <a:r>
              <a:rPr lang="en-US" sz="2000" dirty="0"/>
              <a:t>     </a:t>
            </a:r>
            <a:r>
              <a:rPr lang="en-US" sz="2000" dirty="0" err="1"/>
              <a:t>map.put</a:t>
            </a:r>
            <a:r>
              <a:rPr lang="en-US" sz="2000" dirty="0"/>
              <a:t>(100,"Amit");    </a:t>
            </a:r>
          </a:p>
          <a:p>
            <a:pPr>
              <a:spcBef>
                <a:spcPts val="0"/>
              </a:spcBef>
              <a:buNone/>
            </a:pPr>
            <a:r>
              <a:rPr lang="en-US" sz="2000" dirty="0"/>
              <a:t>     </a:t>
            </a:r>
            <a:r>
              <a:rPr lang="en-US" sz="2000" dirty="0" err="1"/>
              <a:t>map.put</a:t>
            </a:r>
            <a:r>
              <a:rPr lang="en-US" sz="2000" dirty="0"/>
              <a:t>(102,"Ravi");   </a:t>
            </a:r>
          </a:p>
          <a:p>
            <a:pPr>
              <a:spcBef>
                <a:spcPts val="0"/>
              </a:spcBef>
              <a:buNone/>
            </a:pPr>
            <a:r>
              <a:rPr lang="en-US" sz="2000" dirty="0"/>
              <a:t>     </a:t>
            </a:r>
            <a:r>
              <a:rPr lang="en-US" sz="2000" dirty="0" err="1"/>
              <a:t>map.put</a:t>
            </a:r>
            <a:r>
              <a:rPr lang="en-US" sz="2000" dirty="0"/>
              <a:t>(101,"Vijay");    </a:t>
            </a:r>
          </a:p>
          <a:p>
            <a:pPr>
              <a:spcBef>
                <a:spcPts val="0"/>
              </a:spcBef>
              <a:buNone/>
            </a:pPr>
            <a:r>
              <a:rPr lang="en-US" sz="2000" dirty="0"/>
              <a:t>     </a:t>
            </a:r>
            <a:r>
              <a:rPr lang="en-US" sz="2000" dirty="0" err="1"/>
              <a:t>map.put</a:t>
            </a:r>
            <a:r>
              <a:rPr lang="en-US" sz="2000" dirty="0"/>
              <a:t>(103,"Rahul");    </a:t>
            </a:r>
          </a:p>
          <a:p>
            <a:pPr>
              <a:spcBef>
                <a:spcPts val="0"/>
              </a:spcBef>
              <a:buNone/>
            </a:pPr>
            <a:r>
              <a:rPr lang="en-US" sz="2000" dirty="0"/>
              <a:t>     </a:t>
            </a:r>
            <a:r>
              <a:rPr lang="en-US" sz="2000" dirty="0" err="1"/>
              <a:t>System.out.println</a:t>
            </a:r>
            <a:r>
              <a:rPr lang="en-US" sz="2000" dirty="0"/>
              <a:t>("Initial Map: "+map);  </a:t>
            </a:r>
          </a:p>
          <a:p>
            <a:pPr>
              <a:spcBef>
                <a:spcPts val="0"/>
              </a:spcBef>
              <a:buNone/>
            </a:pPr>
            <a:r>
              <a:rPr lang="en-US" sz="2000" dirty="0"/>
              <a:t>     //Inserts, as the specified pair is unique  </a:t>
            </a:r>
          </a:p>
          <a:p>
            <a:pPr>
              <a:spcBef>
                <a:spcPts val="0"/>
              </a:spcBef>
              <a:buNone/>
            </a:pPr>
            <a:r>
              <a:rPr lang="en-US" sz="2000" dirty="0"/>
              <a:t>     </a:t>
            </a:r>
            <a:r>
              <a:rPr lang="en-US" sz="2000" dirty="0" err="1"/>
              <a:t>map.putIfAbsent</a:t>
            </a:r>
            <a:r>
              <a:rPr lang="en-US" sz="2000" dirty="0"/>
              <a:t>(104,"Gaurav");  </a:t>
            </a:r>
          </a:p>
          <a:p>
            <a:pPr>
              <a:spcBef>
                <a:spcPts val="0"/>
              </a:spcBef>
              <a:buNone/>
            </a:pPr>
            <a:r>
              <a:rPr lang="en-US" sz="2000" dirty="0"/>
              <a:t>     </a:t>
            </a:r>
            <a:r>
              <a:rPr lang="en-US" sz="2000" dirty="0" err="1"/>
              <a:t>System.out.println</a:t>
            </a:r>
            <a:r>
              <a:rPr lang="en-US" sz="2000" dirty="0"/>
              <a:t>("Updated Map: "+map);  </a:t>
            </a:r>
          </a:p>
          <a:p>
            <a:pPr>
              <a:spcBef>
                <a:spcPts val="0"/>
              </a:spcBef>
              <a:buNone/>
            </a:pPr>
            <a:r>
              <a:rPr lang="en-US" sz="2000" dirty="0"/>
              <a:t>     //Returns the current value, as the specified pair already exist  </a:t>
            </a:r>
          </a:p>
          <a:p>
            <a:pPr>
              <a:spcBef>
                <a:spcPts val="0"/>
              </a:spcBef>
              <a:buNone/>
            </a:pPr>
            <a:r>
              <a:rPr lang="en-US" sz="2000" dirty="0"/>
              <a:t>     </a:t>
            </a:r>
            <a:r>
              <a:rPr lang="en-US" sz="2000" dirty="0" err="1"/>
              <a:t>map.putIfAbsent</a:t>
            </a:r>
            <a:r>
              <a:rPr lang="en-US" sz="2000" dirty="0"/>
              <a:t>(101,"Vijay");  </a:t>
            </a:r>
          </a:p>
          <a:p>
            <a:pPr>
              <a:spcBef>
                <a:spcPts val="0"/>
              </a:spcBef>
              <a:buNone/>
            </a:pPr>
            <a:r>
              <a:rPr lang="en-US" sz="2000" dirty="0"/>
              <a:t>     </a:t>
            </a:r>
            <a:r>
              <a:rPr lang="en-US" sz="2000" dirty="0" err="1"/>
              <a:t>System.out.println</a:t>
            </a:r>
            <a:r>
              <a:rPr lang="en-US" sz="2000" dirty="0"/>
              <a:t>("Updated Map: "+map);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93</a:t>
            </a:fld>
            <a:endParaRPr lang="en-US" altLang="en-US"/>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a:t>
            </a:r>
            <a:r>
              <a:rPr lang="en-US" dirty="0" err="1"/>
              <a:t>Hashtable</a:t>
            </a:r>
            <a:r>
              <a:rPr lang="en-US" dirty="0"/>
              <a:t> Example: Book</a:t>
            </a:r>
            <a:br>
              <a:rPr lang="en-US" dirty="0"/>
            </a:br>
            <a:endParaRPr lang="en-US" dirty="0"/>
          </a:p>
        </p:txBody>
      </p:sp>
      <p:sp>
        <p:nvSpPr>
          <p:cNvPr id="3" name="Content Placeholder 2"/>
          <p:cNvSpPr>
            <a:spLocks noGrp="1"/>
          </p:cNvSpPr>
          <p:nvPr>
            <p:ph idx="1"/>
          </p:nvPr>
        </p:nvSpPr>
        <p:spPr>
          <a:xfrm>
            <a:off x="838200" y="1214422"/>
            <a:ext cx="10515600" cy="4962541"/>
          </a:xfrm>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HashtableExample</a:t>
            </a: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//Creating map of Books    </a:t>
            </a:r>
          </a:p>
          <a:p>
            <a:pPr>
              <a:spcBef>
                <a:spcPts val="0"/>
              </a:spcBef>
              <a:buNone/>
            </a:pPr>
            <a:r>
              <a:rPr lang="en-US" sz="2000" dirty="0"/>
              <a:t>    Map&lt;</a:t>
            </a:r>
            <a:r>
              <a:rPr lang="en-US" sz="2000" dirty="0" err="1"/>
              <a:t>Integer,Book</a:t>
            </a:r>
            <a:r>
              <a:rPr lang="en-US" sz="2000" dirty="0"/>
              <a:t>&gt; map=</a:t>
            </a:r>
            <a:r>
              <a:rPr lang="en-US" sz="2000" b="1" dirty="0"/>
              <a:t>new</a:t>
            </a:r>
            <a:r>
              <a:rPr lang="en-US" sz="2000" dirty="0"/>
              <a:t> </a:t>
            </a:r>
            <a:r>
              <a:rPr lang="en-US" sz="2000" dirty="0" err="1"/>
              <a:t>Hashtable</a:t>
            </a:r>
            <a:r>
              <a:rPr lang="en-US" sz="2000" dirty="0"/>
              <a:t>&lt;</a:t>
            </a:r>
            <a:r>
              <a:rPr lang="en-US" sz="2000" dirty="0" err="1"/>
              <a:t>Integer,Book</a:t>
            </a:r>
            <a:r>
              <a:rPr lang="en-US" sz="2000" dirty="0"/>
              <a:t>&gt;();    </a:t>
            </a:r>
          </a:p>
          <a:p>
            <a:pPr>
              <a:spcBef>
                <a:spcPts val="0"/>
              </a:spcBef>
              <a:buNone/>
            </a:pPr>
            <a:r>
              <a:rPr lang="en-US" sz="2000" dirty="0"/>
              <a:t>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//Adding Books to map   </a:t>
            </a:r>
          </a:p>
          <a:p>
            <a:pPr>
              <a:spcBef>
                <a:spcPts val="0"/>
              </a:spcBef>
              <a:buNone/>
            </a:pPr>
            <a:r>
              <a:rPr lang="en-US" sz="2000" dirty="0"/>
              <a:t>    </a:t>
            </a:r>
            <a:r>
              <a:rPr lang="en-US" sz="2000" dirty="0" err="1"/>
              <a:t>map.put</a:t>
            </a:r>
            <a:r>
              <a:rPr lang="en-US" sz="2000" dirty="0"/>
              <a:t>(1,b1);  </a:t>
            </a:r>
          </a:p>
          <a:p>
            <a:pPr>
              <a:spcBef>
                <a:spcPts val="0"/>
              </a:spcBef>
              <a:buNone/>
            </a:pPr>
            <a:r>
              <a:rPr lang="en-US" sz="2000" dirty="0"/>
              <a:t>    </a:t>
            </a:r>
            <a:r>
              <a:rPr lang="en-US" sz="2000" dirty="0" err="1"/>
              <a:t>map.put</a:t>
            </a:r>
            <a:r>
              <a:rPr lang="en-US" sz="2000" dirty="0"/>
              <a:t>(2,b2);  </a:t>
            </a:r>
          </a:p>
          <a:p>
            <a:pPr>
              <a:spcBef>
                <a:spcPts val="0"/>
              </a:spcBef>
              <a:buNone/>
            </a:pPr>
            <a:r>
              <a:rPr lang="en-US" sz="2000" dirty="0"/>
              <a:t>    </a:t>
            </a:r>
            <a:r>
              <a:rPr lang="en-US" sz="2000" dirty="0" err="1"/>
              <a:t>map.put</a:t>
            </a:r>
            <a:r>
              <a:rPr lang="en-US" sz="2000" dirty="0"/>
              <a:t>(3,b3);      </a:t>
            </a:r>
          </a:p>
          <a:p>
            <a:pPr>
              <a:spcBef>
                <a:spcPts val="0"/>
              </a:spcBef>
              <a:buNone/>
            </a:pPr>
            <a:r>
              <a:rPr lang="en-US" sz="2000" dirty="0"/>
              <a:t>    //Traversing map  </a:t>
            </a:r>
          </a:p>
          <a:p>
            <a:pPr>
              <a:spcBef>
                <a:spcPts val="0"/>
              </a:spcBef>
              <a:buNone/>
            </a:pPr>
            <a:r>
              <a:rPr lang="en-US" sz="2000" dirty="0"/>
              <a:t>    </a:t>
            </a:r>
            <a:r>
              <a:rPr lang="en-US" sz="2000" b="1" dirty="0"/>
              <a:t>for</a:t>
            </a:r>
            <a:r>
              <a:rPr lang="en-US" sz="2000" dirty="0"/>
              <a:t>(</a:t>
            </a:r>
            <a:r>
              <a:rPr lang="en-US" sz="2000" dirty="0" err="1"/>
              <a:t>Map.Entry</a:t>
            </a:r>
            <a:r>
              <a:rPr lang="en-US" sz="2000" dirty="0"/>
              <a:t>&lt;Integer, Book&gt; </a:t>
            </a:r>
            <a:r>
              <a:rPr lang="en-US" sz="2000" dirty="0" err="1"/>
              <a:t>entry:map.entrySet</a:t>
            </a:r>
            <a:r>
              <a:rPr lang="en-US" sz="2000" dirty="0"/>
              <a:t>()){    </a:t>
            </a:r>
          </a:p>
          <a:p>
            <a:pPr>
              <a:spcBef>
                <a:spcPts val="0"/>
              </a:spcBef>
              <a:buNone/>
            </a:pPr>
            <a:r>
              <a:rPr lang="en-US" sz="2000" dirty="0"/>
              <a:t>        </a:t>
            </a:r>
            <a:r>
              <a:rPr lang="en-US" sz="2000" b="1" dirty="0" err="1"/>
              <a:t>int</a:t>
            </a:r>
            <a:r>
              <a:rPr lang="en-US" sz="2000" dirty="0"/>
              <a:t> key=</a:t>
            </a:r>
            <a:r>
              <a:rPr lang="en-US" sz="2000" dirty="0" err="1"/>
              <a:t>entry.getKey</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(key+" Details:");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94</a:t>
            </a:fld>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EnumSet</a:t>
            </a:r>
            <a:r>
              <a:rPr lang="en-US" dirty="0"/>
              <a:t/>
            </a:r>
            <a:br>
              <a:rPr lang="en-US" dirty="0"/>
            </a:br>
            <a:endParaRPr lang="en-US" dirty="0"/>
          </a:p>
        </p:txBody>
      </p:sp>
      <p:sp>
        <p:nvSpPr>
          <p:cNvPr id="3" name="Content Placeholder 2"/>
          <p:cNvSpPr>
            <a:spLocks noGrp="1"/>
          </p:cNvSpPr>
          <p:nvPr>
            <p:ph idx="1"/>
          </p:nvPr>
        </p:nvSpPr>
        <p:spPr/>
        <p:txBody>
          <a:bodyPr/>
          <a:lstStyle/>
          <a:p>
            <a:pPr>
              <a:spcBef>
                <a:spcPts val="0"/>
              </a:spcBef>
              <a:buNone/>
            </a:pPr>
            <a:r>
              <a:rPr lang="en-GB" sz="2000" dirty="0"/>
              <a:t>Java </a:t>
            </a:r>
            <a:r>
              <a:rPr lang="en-GB" sz="2000" dirty="0" err="1"/>
              <a:t>EnumSet</a:t>
            </a:r>
            <a:r>
              <a:rPr lang="en-GB" sz="2000" dirty="0"/>
              <a:t> class is the specialized Set implementation for use with </a:t>
            </a:r>
            <a:r>
              <a:rPr lang="en-GB" sz="2000" dirty="0" err="1"/>
              <a:t>enum</a:t>
            </a:r>
            <a:r>
              <a:rPr lang="en-GB" sz="2000" dirty="0"/>
              <a:t> types. It inherits </a:t>
            </a:r>
            <a:r>
              <a:rPr lang="en-GB" sz="2000" dirty="0" err="1"/>
              <a:t>AbstractSet</a:t>
            </a:r>
            <a:r>
              <a:rPr lang="en-GB" sz="2000" dirty="0"/>
              <a:t> class and implements the Set interface.</a:t>
            </a:r>
            <a:endParaRPr lang="en-US" sz="2000" b="1" dirty="0"/>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err="1"/>
              <a:t>enum</a:t>
            </a:r>
            <a:r>
              <a:rPr lang="en-US" sz="2000" dirty="0"/>
              <a:t> days {  </a:t>
            </a:r>
          </a:p>
          <a:p>
            <a:pPr>
              <a:spcBef>
                <a:spcPts val="0"/>
              </a:spcBef>
              <a:buNone/>
            </a:pPr>
            <a:r>
              <a:rPr lang="en-US" sz="2000" dirty="0"/>
              <a:t>  SUNDAY, MONDAY, TUESDAY, WEDNESDAY, THURSDAY, FRIDAY, SATURDAY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EnumSetExample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Set&lt;days&gt; set = </a:t>
            </a:r>
            <a:r>
              <a:rPr lang="en-US" sz="2000" dirty="0" err="1"/>
              <a:t>EnumSet.of</a:t>
            </a:r>
            <a:r>
              <a:rPr lang="en-US" sz="2000" dirty="0"/>
              <a:t>(</a:t>
            </a:r>
            <a:r>
              <a:rPr lang="en-US" sz="2000" dirty="0" err="1"/>
              <a:t>days.TUESDAY</a:t>
            </a:r>
            <a:r>
              <a:rPr lang="en-US" sz="2000" dirty="0"/>
              <a:t>, </a:t>
            </a:r>
            <a:r>
              <a:rPr lang="en-US" sz="2000" dirty="0" err="1"/>
              <a:t>days.WEDNESDAY</a:t>
            </a:r>
            <a:r>
              <a:rPr lang="en-US" sz="2000" dirty="0"/>
              <a:t>);  </a:t>
            </a:r>
          </a:p>
          <a:p>
            <a:pPr>
              <a:spcBef>
                <a:spcPts val="0"/>
              </a:spcBef>
              <a:buNone/>
            </a:pPr>
            <a:r>
              <a:rPr lang="en-US" sz="2000" dirty="0"/>
              <a:t>    // Traversing elements  </a:t>
            </a:r>
          </a:p>
          <a:p>
            <a:pPr>
              <a:spcBef>
                <a:spcPts val="0"/>
              </a:spcBef>
              <a:buNone/>
            </a:pPr>
            <a:r>
              <a:rPr lang="en-US" sz="2000" dirty="0"/>
              <a:t>    </a:t>
            </a:r>
            <a:r>
              <a:rPr lang="en-US" sz="2000" dirty="0" err="1"/>
              <a:t>Iterator</a:t>
            </a:r>
            <a:r>
              <a:rPr lang="en-US" sz="2000" dirty="0"/>
              <a:t>&lt;days&gt; </a:t>
            </a:r>
            <a:r>
              <a:rPr lang="en-US" sz="2000" dirty="0" err="1"/>
              <a:t>iter</a:t>
            </a:r>
            <a:r>
              <a:rPr lang="en-US" sz="2000" dirty="0"/>
              <a:t> = </a:t>
            </a:r>
            <a:r>
              <a:rPr lang="en-US" sz="2000" dirty="0" err="1"/>
              <a:t>set.iterator</a:t>
            </a:r>
            <a:r>
              <a:rPr lang="en-US" sz="2000" dirty="0"/>
              <a:t>();  </a:t>
            </a:r>
          </a:p>
          <a:p>
            <a:pPr>
              <a:spcBef>
                <a:spcPts val="0"/>
              </a:spcBef>
              <a:buNone/>
            </a:pPr>
            <a:r>
              <a:rPr lang="en-US" sz="2000" dirty="0"/>
              <a:t>    </a:t>
            </a:r>
            <a:r>
              <a:rPr lang="en-US" sz="2000" b="1" dirty="0"/>
              <a:t>while</a:t>
            </a:r>
            <a:r>
              <a:rPr lang="en-US" sz="2000" dirty="0"/>
              <a:t> (</a:t>
            </a:r>
            <a:r>
              <a:rPr lang="en-US" sz="2000" dirty="0" err="1"/>
              <a:t>iter.hasNext</a:t>
            </a:r>
            <a:r>
              <a:rPr lang="en-US" sz="2000" dirty="0"/>
              <a:t>())  </a:t>
            </a:r>
          </a:p>
          <a:p>
            <a:pPr>
              <a:spcBef>
                <a:spcPts val="0"/>
              </a:spcBef>
              <a:buNone/>
            </a:pPr>
            <a:r>
              <a:rPr lang="en-US" sz="2000" dirty="0"/>
              <a:t>      </a:t>
            </a:r>
            <a:r>
              <a:rPr lang="en-US" sz="2000" dirty="0" err="1"/>
              <a:t>System.out.println</a:t>
            </a:r>
            <a:r>
              <a:rPr lang="en-US" sz="2000" dirty="0"/>
              <a:t>(</a:t>
            </a:r>
            <a:r>
              <a:rPr lang="en-US" sz="2000" dirty="0" err="1"/>
              <a:t>iter.next</a:t>
            </a:r>
            <a:r>
              <a:rPr lang="en-US" sz="2000" dirty="0"/>
              <a:t>());  </a:t>
            </a:r>
          </a:p>
          <a:p>
            <a:pPr>
              <a:spcBef>
                <a:spcPts val="0"/>
              </a:spcBef>
              <a:buNone/>
            </a:pPr>
            <a:r>
              <a:rPr lang="en-US" sz="2000" dirty="0"/>
              <a:t>  }  </a:t>
            </a:r>
          </a:p>
          <a:p>
            <a:pPr>
              <a:spcBef>
                <a:spcPts val="0"/>
              </a:spcBef>
              <a:buNone/>
            </a:pPr>
            <a:r>
              <a:rPr lang="en-US" sz="2000" dirty="0"/>
              <a:t>}  </a:t>
            </a:r>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95</a:t>
            </a:fld>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Java </a:t>
            </a:r>
            <a:r>
              <a:rPr lang="en-GB" dirty="0" err="1"/>
              <a:t>EnumSet</a:t>
            </a:r>
            <a:r>
              <a:rPr lang="en-GB" dirty="0"/>
              <a:t> Example: </a:t>
            </a:r>
            <a:r>
              <a:rPr lang="en-GB" dirty="0" err="1"/>
              <a:t>allOf</a:t>
            </a:r>
            <a:r>
              <a:rPr lang="en-GB" dirty="0"/>
              <a:t>() and </a:t>
            </a:r>
            <a:r>
              <a:rPr lang="en-GB" dirty="0" err="1"/>
              <a:t>noneOf</a:t>
            </a:r>
            <a:r>
              <a:rPr lang="en-GB" dirty="0"/>
              <a:t>()</a:t>
            </a:r>
            <a:br>
              <a:rPr lang="en-GB" dirty="0"/>
            </a:br>
            <a:endParaRPr lang="en-US" dirty="0"/>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err="1"/>
              <a:t>enum</a:t>
            </a:r>
            <a:r>
              <a:rPr lang="en-US" sz="2000" dirty="0"/>
              <a:t> days {  </a:t>
            </a:r>
          </a:p>
          <a:p>
            <a:pPr>
              <a:spcBef>
                <a:spcPts val="0"/>
              </a:spcBef>
              <a:buNone/>
            </a:pPr>
            <a:r>
              <a:rPr lang="en-US" sz="2000" dirty="0"/>
              <a:t>  SUNDAY, MONDAY, TUESDAY, WEDNESDAY, THURSDAY, FRIDAY, SATURDAY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EnumSetExample</a:t>
            </a: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Set&lt;days&gt; set1 = </a:t>
            </a:r>
            <a:r>
              <a:rPr lang="en-US" sz="2000" dirty="0" err="1"/>
              <a:t>EnumSet.allOf</a:t>
            </a:r>
            <a:r>
              <a:rPr lang="en-US" sz="2000" dirty="0"/>
              <a:t>(</a:t>
            </a:r>
            <a:r>
              <a:rPr lang="en-US" sz="2000" dirty="0" err="1"/>
              <a:t>days.</a:t>
            </a:r>
            <a:r>
              <a:rPr lang="en-US" sz="2000" b="1" dirty="0" err="1"/>
              <a:t>class</a:t>
            </a:r>
            <a:r>
              <a:rPr lang="en-US" sz="2000" dirty="0"/>
              <a:t>);  </a:t>
            </a:r>
          </a:p>
          <a:p>
            <a:pPr>
              <a:spcBef>
                <a:spcPts val="0"/>
              </a:spcBef>
              <a:buNone/>
            </a:pPr>
            <a:r>
              <a:rPr lang="en-US" sz="2000" dirty="0"/>
              <a:t>      </a:t>
            </a:r>
            <a:r>
              <a:rPr lang="en-US" sz="2000" dirty="0" err="1"/>
              <a:t>System.out.println</a:t>
            </a:r>
            <a:r>
              <a:rPr lang="en-US" sz="2000" dirty="0"/>
              <a:t>("Week Days:"+set1);  </a:t>
            </a:r>
          </a:p>
          <a:p>
            <a:pPr>
              <a:spcBef>
                <a:spcPts val="0"/>
              </a:spcBef>
              <a:buNone/>
            </a:pPr>
            <a:r>
              <a:rPr lang="en-US" sz="2000" dirty="0"/>
              <a:t>      Set&lt;days&gt; set2 = </a:t>
            </a:r>
            <a:r>
              <a:rPr lang="en-US" sz="2000" dirty="0" err="1"/>
              <a:t>EnumSet.noneOf</a:t>
            </a:r>
            <a:r>
              <a:rPr lang="en-US" sz="2000" dirty="0"/>
              <a:t>(</a:t>
            </a:r>
            <a:r>
              <a:rPr lang="en-US" sz="2000" dirty="0" err="1"/>
              <a:t>days.</a:t>
            </a:r>
            <a:r>
              <a:rPr lang="en-US" sz="2000" b="1" dirty="0" err="1"/>
              <a:t>class</a:t>
            </a:r>
            <a:r>
              <a:rPr lang="en-US" sz="2000" dirty="0"/>
              <a:t>);  </a:t>
            </a:r>
          </a:p>
          <a:p>
            <a:pPr>
              <a:spcBef>
                <a:spcPts val="0"/>
              </a:spcBef>
              <a:buNone/>
            </a:pPr>
            <a:r>
              <a:rPr lang="en-US" sz="2000" dirty="0"/>
              <a:t>      </a:t>
            </a:r>
            <a:r>
              <a:rPr lang="en-US" sz="2000" dirty="0" err="1"/>
              <a:t>System.out.println</a:t>
            </a:r>
            <a:r>
              <a:rPr lang="en-US" sz="2000" dirty="0"/>
              <a:t>("Week Days:"+set2);     </a:t>
            </a:r>
          </a:p>
          <a:p>
            <a:pPr>
              <a:spcBef>
                <a:spcPts val="0"/>
              </a:spcBef>
              <a:buNone/>
            </a:pPr>
            <a:r>
              <a:rPr lang="en-US" sz="2000" dirty="0"/>
              <a:t>  }  </a:t>
            </a:r>
          </a:p>
          <a:p>
            <a:pPr>
              <a:spcBef>
                <a:spcPts val="0"/>
              </a:spcBef>
              <a:buNone/>
            </a:pPr>
            <a:r>
              <a:rPr lang="en-US" sz="2000" dirty="0"/>
              <a:t>}  </a:t>
            </a:r>
          </a:p>
          <a:p>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96</a:t>
            </a:fld>
            <a:endParaRPr lang="en-US" altLang="en-US"/>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EnumMap</a:t>
            </a:r>
            <a:r>
              <a:rPr lang="en-US" dirty="0"/>
              <a:t/>
            </a:r>
            <a:br>
              <a:rPr lang="en-US" dirty="0"/>
            </a:br>
            <a:endParaRPr lang="en-US" dirty="0"/>
          </a:p>
        </p:txBody>
      </p:sp>
      <p:sp>
        <p:nvSpPr>
          <p:cNvPr id="3" name="Content Placeholder 2"/>
          <p:cNvSpPr>
            <a:spLocks noGrp="1"/>
          </p:cNvSpPr>
          <p:nvPr>
            <p:ph idx="1"/>
          </p:nvPr>
        </p:nvSpPr>
        <p:spPr/>
        <p:txBody>
          <a:bodyPr/>
          <a:lstStyle/>
          <a:p>
            <a:r>
              <a:rPr lang="en-GB" dirty="0"/>
              <a:t>Java </a:t>
            </a:r>
            <a:r>
              <a:rPr lang="en-GB" dirty="0" err="1"/>
              <a:t>EnumMap</a:t>
            </a:r>
            <a:r>
              <a:rPr lang="en-GB" dirty="0"/>
              <a:t> class is the specialized Map implementation for </a:t>
            </a:r>
            <a:r>
              <a:rPr lang="en-GB" dirty="0" err="1"/>
              <a:t>enum</a:t>
            </a:r>
            <a:r>
              <a:rPr lang="en-GB" dirty="0"/>
              <a:t> keys. It inherits </a:t>
            </a:r>
            <a:r>
              <a:rPr lang="en-GB" dirty="0" err="1"/>
              <a:t>Enum</a:t>
            </a:r>
            <a:r>
              <a:rPr lang="en-GB" dirty="0"/>
              <a:t> and </a:t>
            </a:r>
            <a:r>
              <a:rPr lang="en-GB" dirty="0" err="1"/>
              <a:t>AbstractMap</a:t>
            </a:r>
            <a:r>
              <a:rPr lang="en-GB" dirty="0"/>
              <a:t> classes.</a:t>
            </a:r>
          </a:p>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EnumMapExample</a:t>
            </a:r>
            <a:r>
              <a:rPr lang="en-US" sz="2000" dirty="0"/>
              <a:t> {  </a:t>
            </a:r>
          </a:p>
          <a:p>
            <a:pPr>
              <a:spcBef>
                <a:spcPts val="0"/>
              </a:spcBef>
              <a:buNone/>
            </a:pPr>
            <a:r>
              <a:rPr lang="en-US" sz="2000" dirty="0"/>
              <a:t>   // create an </a:t>
            </a:r>
            <a:r>
              <a:rPr lang="en-US" sz="2000" dirty="0" err="1"/>
              <a:t>enum</a:t>
            </a:r>
            <a:r>
              <a:rPr lang="en-US" sz="2000" dirty="0"/>
              <a:t>  </a:t>
            </a:r>
          </a:p>
          <a:p>
            <a:pPr>
              <a:spcBef>
                <a:spcPts val="0"/>
              </a:spcBef>
              <a:buNone/>
            </a:pPr>
            <a:r>
              <a:rPr lang="en-US" sz="2000" dirty="0"/>
              <a:t>   </a:t>
            </a:r>
            <a:r>
              <a:rPr lang="en-US" sz="2000" b="1" dirty="0"/>
              <a:t>public</a:t>
            </a:r>
            <a:r>
              <a:rPr lang="en-US" sz="2000" dirty="0"/>
              <a:t> </a:t>
            </a:r>
            <a:r>
              <a:rPr lang="en-US" sz="2000" b="1" dirty="0" err="1"/>
              <a:t>enum</a:t>
            </a:r>
            <a:r>
              <a:rPr lang="en-US" sz="2000" dirty="0"/>
              <a:t> Days {  </a:t>
            </a:r>
          </a:p>
          <a:p>
            <a:pPr>
              <a:spcBef>
                <a:spcPts val="0"/>
              </a:spcBef>
              <a:buNone/>
            </a:pPr>
            <a:r>
              <a:rPr lang="en-US" sz="2000" dirty="0"/>
              <a:t>   Monday, Tuesday, Wednesday, Thursday  </a:t>
            </a:r>
          </a:p>
          <a:p>
            <a:pPr>
              <a:spcBef>
                <a:spcPts val="0"/>
              </a:spcBef>
              <a:buNone/>
            </a:pPr>
            <a:r>
              <a:rPr lang="en-US" sz="2000" dirty="0"/>
              <a:t>   };  </a:t>
            </a:r>
          </a:p>
          <a:p>
            <a:pPr>
              <a:spcBef>
                <a:spcPts val="0"/>
              </a:spcBef>
              <a:buNone/>
            </a:pPr>
            <a:r>
              <a:rPr lang="en-US" sz="2000" dirty="0"/>
              <a:t>   </a:t>
            </a: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//create and populate </a:t>
            </a:r>
            <a:r>
              <a:rPr lang="en-US" sz="2000" dirty="0" err="1"/>
              <a:t>enum</a:t>
            </a:r>
            <a:r>
              <a:rPr lang="en-US" sz="2000" dirty="0"/>
              <a:t> map  </a:t>
            </a:r>
          </a:p>
          <a:p>
            <a:pPr>
              <a:spcBef>
                <a:spcPts val="0"/>
              </a:spcBef>
              <a:buNone/>
            </a:pPr>
            <a:r>
              <a:rPr lang="en-US" sz="2000" dirty="0"/>
              <a:t>   </a:t>
            </a:r>
            <a:r>
              <a:rPr lang="en-US" sz="2000" dirty="0" err="1"/>
              <a:t>EnumMap</a:t>
            </a:r>
            <a:r>
              <a:rPr lang="en-US" sz="2000" dirty="0"/>
              <a:t>&lt;Days, String&gt; map = </a:t>
            </a:r>
            <a:r>
              <a:rPr lang="en-US" sz="2000" b="1" dirty="0"/>
              <a:t>new</a:t>
            </a:r>
            <a:r>
              <a:rPr lang="en-US" sz="2000" dirty="0"/>
              <a:t> </a:t>
            </a:r>
            <a:r>
              <a:rPr lang="en-US" sz="2000" dirty="0" err="1"/>
              <a:t>EnumMap</a:t>
            </a:r>
            <a:r>
              <a:rPr lang="en-US" sz="2000" dirty="0"/>
              <a:t>&lt;Days, String&gt;(</a:t>
            </a:r>
            <a:r>
              <a:rPr lang="en-US" sz="2000" dirty="0" err="1"/>
              <a:t>Days.</a:t>
            </a:r>
            <a:r>
              <a:rPr lang="en-US" sz="2000" b="1" dirty="0" err="1"/>
              <a:t>class</a:t>
            </a:r>
            <a:r>
              <a:rPr lang="en-US" sz="2000" dirty="0"/>
              <a:t>);  </a:t>
            </a:r>
          </a:p>
          <a:p>
            <a:pPr>
              <a:spcBef>
                <a:spcPts val="0"/>
              </a:spcBef>
              <a:buNone/>
            </a:pPr>
            <a:r>
              <a:rPr lang="en-US" sz="2000" dirty="0"/>
              <a:t>   </a:t>
            </a:r>
            <a:r>
              <a:rPr lang="en-US" sz="2000" dirty="0" err="1"/>
              <a:t>map.put</a:t>
            </a:r>
            <a:r>
              <a:rPr lang="en-US" sz="2000" dirty="0"/>
              <a:t>(</a:t>
            </a:r>
            <a:r>
              <a:rPr lang="en-US" sz="2000" dirty="0" err="1"/>
              <a:t>Days.Monday</a:t>
            </a:r>
            <a:r>
              <a:rPr lang="en-US" sz="2000" dirty="0"/>
              <a:t>, "1");  </a:t>
            </a:r>
          </a:p>
          <a:p>
            <a:pPr>
              <a:spcBef>
                <a:spcPts val="0"/>
              </a:spcBef>
              <a:buNone/>
            </a:pPr>
            <a:r>
              <a:rPr lang="en-US" sz="2000" dirty="0"/>
              <a:t>   </a:t>
            </a:r>
            <a:r>
              <a:rPr lang="en-US" sz="2000" dirty="0" err="1"/>
              <a:t>map.put</a:t>
            </a:r>
            <a:r>
              <a:rPr lang="en-US" sz="2000" dirty="0"/>
              <a:t>(</a:t>
            </a:r>
            <a:r>
              <a:rPr lang="en-US" sz="2000" dirty="0" err="1"/>
              <a:t>Days.Tuesday</a:t>
            </a:r>
            <a:r>
              <a:rPr lang="en-US" sz="2000" dirty="0"/>
              <a:t>, "2");  </a:t>
            </a:r>
          </a:p>
          <a:p>
            <a:pPr>
              <a:spcBef>
                <a:spcPts val="0"/>
              </a:spcBef>
              <a:buNone/>
            </a:pPr>
            <a:r>
              <a:rPr lang="en-US" sz="2000" dirty="0"/>
              <a:t>   </a:t>
            </a:r>
            <a:r>
              <a:rPr lang="en-US" sz="2000" dirty="0" err="1"/>
              <a:t>map.put</a:t>
            </a:r>
            <a:r>
              <a:rPr lang="en-US" sz="2000" dirty="0"/>
              <a:t>(</a:t>
            </a:r>
            <a:r>
              <a:rPr lang="en-US" sz="2000" dirty="0" err="1"/>
              <a:t>Days.Wednesday</a:t>
            </a:r>
            <a:r>
              <a:rPr lang="en-US" sz="2000" dirty="0"/>
              <a:t>, "3");  </a:t>
            </a:r>
          </a:p>
          <a:p>
            <a:pPr>
              <a:spcBef>
                <a:spcPts val="0"/>
              </a:spcBef>
              <a:buNone/>
            </a:pPr>
            <a:r>
              <a:rPr lang="en-US" sz="2000" dirty="0"/>
              <a:t>   </a:t>
            </a:r>
            <a:r>
              <a:rPr lang="en-US" sz="2000" dirty="0" err="1"/>
              <a:t>map.put</a:t>
            </a:r>
            <a:r>
              <a:rPr lang="en-US" sz="2000" dirty="0"/>
              <a:t>(</a:t>
            </a:r>
            <a:r>
              <a:rPr lang="en-US" sz="2000" dirty="0" err="1"/>
              <a:t>Days.Thursday</a:t>
            </a:r>
            <a:r>
              <a:rPr lang="en-US" sz="2000" dirty="0"/>
              <a:t>, "4");  </a:t>
            </a:r>
          </a:p>
          <a:p>
            <a:pPr>
              <a:spcBef>
                <a:spcPts val="0"/>
              </a:spcBef>
              <a:buNone/>
            </a:pPr>
            <a:r>
              <a:rPr lang="en-US" sz="2000" dirty="0"/>
              <a:t>   // print the map  </a:t>
            </a:r>
          </a:p>
          <a:p>
            <a:pPr>
              <a:spcBef>
                <a:spcPts val="0"/>
              </a:spcBef>
              <a:buNone/>
            </a:pPr>
            <a:r>
              <a:rPr lang="en-US" sz="2000" dirty="0"/>
              <a:t>   </a:t>
            </a:r>
            <a:r>
              <a:rPr lang="en-US" sz="2000" b="1" dirty="0"/>
              <a:t>for</a:t>
            </a:r>
            <a:r>
              <a:rPr lang="en-US" sz="2000" dirty="0"/>
              <a:t>(</a:t>
            </a:r>
            <a:r>
              <a:rPr lang="en-US" sz="2000" dirty="0" err="1"/>
              <a:t>Map.Entry</a:t>
            </a:r>
            <a:r>
              <a:rPr lang="en-US" sz="2000" dirty="0"/>
              <a:t> m:map.entrySet()){    </a:t>
            </a:r>
          </a:p>
          <a:p>
            <a:pPr>
              <a:spcBef>
                <a:spcPts val="0"/>
              </a:spcBef>
              <a:buNone/>
            </a:pPr>
            <a:r>
              <a:rPr lang="en-US" sz="2000" dirty="0"/>
              <a:t>       </a:t>
            </a:r>
            <a:r>
              <a:rPr lang="en-US" sz="2000" dirty="0" err="1"/>
              <a:t>System.out.println</a:t>
            </a:r>
            <a:r>
              <a:rPr lang="en-US" sz="2000" dirty="0"/>
              <a:t>(</a:t>
            </a:r>
            <a:r>
              <a:rPr lang="en-US" sz="2000" dirty="0" err="1"/>
              <a:t>m.getKey</a:t>
            </a:r>
            <a:r>
              <a:rPr lang="en-US" sz="2000" dirty="0"/>
              <a:t>()+" "+</a:t>
            </a:r>
            <a:r>
              <a:rPr lang="en-US" sz="2000" dirty="0" err="1"/>
              <a:t>m.getValue</a:t>
            </a:r>
            <a:r>
              <a:rPr lang="en-US" sz="2000" dirty="0"/>
              <a:t>());    </a:t>
            </a:r>
          </a:p>
          <a:p>
            <a:pPr>
              <a:spcBef>
                <a:spcPts val="0"/>
              </a:spcBef>
              <a:buNone/>
            </a:pPr>
            <a:r>
              <a:rPr lang="en-US" sz="2000" dirty="0"/>
              <a:t>      }   </a:t>
            </a:r>
          </a:p>
          <a:p>
            <a:pPr>
              <a:spcBef>
                <a:spcPts val="0"/>
              </a:spcBef>
              <a:buNone/>
            </a:pPr>
            <a:r>
              <a:rPr lang="en-US" sz="2000" dirty="0"/>
              <a:t>   }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97</a:t>
            </a:fld>
            <a:endParaRPr lang="en-US" altLang="en-US"/>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pPr>
              <a:spcBef>
                <a:spcPts val="0"/>
              </a:spcBef>
              <a:buNone/>
            </a:pPr>
            <a:r>
              <a:rPr lang="en-US" sz="2000" b="1" dirty="0"/>
              <a:t>import</a:t>
            </a:r>
            <a:r>
              <a:rPr lang="en-US" sz="2000" dirty="0"/>
              <a:t> </a:t>
            </a:r>
            <a:r>
              <a:rPr lang="en-US" sz="2000" dirty="0" err="1"/>
              <a:t>java.util</a:t>
            </a:r>
            <a:r>
              <a:rPr lang="en-US" sz="2000" dirty="0"/>
              <a:t>.*;    </a:t>
            </a:r>
          </a:p>
          <a:p>
            <a:pPr>
              <a:spcBef>
                <a:spcPts val="0"/>
              </a:spcBef>
              <a:buNone/>
            </a:pPr>
            <a:r>
              <a:rPr lang="en-US" sz="2000" b="1" dirty="0"/>
              <a:t>class</a:t>
            </a:r>
            <a:r>
              <a:rPr lang="en-US" sz="2000" dirty="0"/>
              <a:t> Book {    </a:t>
            </a:r>
          </a:p>
          <a:p>
            <a:pPr>
              <a:spcBef>
                <a:spcPts val="0"/>
              </a:spcBef>
              <a:buNone/>
            </a:pPr>
            <a:r>
              <a:rPr lang="en-US" sz="2000" b="1" dirty="0" err="1"/>
              <a:t>int</a:t>
            </a:r>
            <a:r>
              <a:rPr lang="en-US" sz="2000" dirty="0"/>
              <a:t> id;    </a:t>
            </a:r>
          </a:p>
          <a:p>
            <a:pPr>
              <a:spcBef>
                <a:spcPts val="0"/>
              </a:spcBef>
              <a:buNone/>
            </a:pPr>
            <a:r>
              <a:rPr lang="en-US" sz="2000" dirty="0"/>
              <a:t>String </a:t>
            </a:r>
            <a:r>
              <a:rPr lang="en-US" sz="2000" dirty="0" err="1"/>
              <a:t>name,author,publisher</a:t>
            </a:r>
            <a:r>
              <a:rPr lang="en-US" sz="2000" dirty="0"/>
              <a:t>;    </a:t>
            </a:r>
          </a:p>
          <a:p>
            <a:pPr>
              <a:spcBef>
                <a:spcPts val="0"/>
              </a:spcBef>
              <a:buNone/>
            </a:pPr>
            <a:r>
              <a:rPr lang="en-US" sz="2000" b="1" dirty="0" err="1"/>
              <a:t>int</a:t>
            </a:r>
            <a:r>
              <a:rPr lang="en-US" sz="2000" dirty="0"/>
              <a:t> quantity;    </a:t>
            </a:r>
          </a:p>
          <a:p>
            <a:pPr>
              <a:spcBef>
                <a:spcPts val="0"/>
              </a:spcBef>
              <a:buNone/>
            </a:pPr>
            <a:r>
              <a:rPr lang="en-US" sz="2000" b="1" dirty="0"/>
              <a:t>public</a:t>
            </a:r>
            <a:r>
              <a:rPr lang="en-US" sz="2000" dirty="0"/>
              <a:t> Book(</a:t>
            </a:r>
            <a:r>
              <a:rPr lang="en-US" sz="2000" b="1" dirty="0" err="1"/>
              <a:t>int</a:t>
            </a:r>
            <a:r>
              <a:rPr lang="en-US" sz="2000" dirty="0"/>
              <a:t> id, String name, String author, String publisher, </a:t>
            </a:r>
            <a:r>
              <a:rPr lang="en-US" sz="2000" b="1" dirty="0" err="1"/>
              <a:t>int</a:t>
            </a:r>
            <a:r>
              <a:rPr lang="en-US" sz="2000" dirty="0"/>
              <a:t> quantity) {    </a:t>
            </a:r>
          </a:p>
          <a:p>
            <a:pPr>
              <a:spcBef>
                <a:spcPts val="0"/>
              </a:spcBef>
              <a:buNone/>
            </a:pPr>
            <a:r>
              <a:rPr lang="en-US" sz="2000" dirty="0"/>
              <a:t>    </a:t>
            </a:r>
            <a:r>
              <a:rPr lang="en-US" sz="2000" b="1" dirty="0"/>
              <a:t>this</a:t>
            </a:r>
            <a:r>
              <a:rPr lang="en-US" sz="2000" dirty="0"/>
              <a:t>.id = id;    </a:t>
            </a:r>
          </a:p>
          <a:p>
            <a:pPr>
              <a:spcBef>
                <a:spcPts val="0"/>
              </a:spcBef>
              <a:buNone/>
            </a:pPr>
            <a:r>
              <a:rPr lang="en-US" sz="2000" dirty="0"/>
              <a:t>    </a:t>
            </a:r>
            <a:r>
              <a:rPr lang="en-US" sz="2000" b="1" dirty="0"/>
              <a:t>this</a:t>
            </a:r>
            <a:r>
              <a:rPr lang="en-US" sz="2000" dirty="0"/>
              <a:t>.name = name;    </a:t>
            </a:r>
          </a:p>
          <a:p>
            <a:pPr>
              <a:spcBef>
                <a:spcPts val="0"/>
              </a:spcBef>
              <a:buNone/>
            </a:pPr>
            <a:r>
              <a:rPr lang="en-US" sz="2000" dirty="0"/>
              <a:t>    </a:t>
            </a:r>
            <a:r>
              <a:rPr lang="en-US" sz="2000" b="1" dirty="0" err="1"/>
              <a:t>this</a:t>
            </a:r>
            <a:r>
              <a:rPr lang="en-US" sz="2000" dirty="0" err="1"/>
              <a:t>.author</a:t>
            </a:r>
            <a:r>
              <a:rPr lang="en-US" sz="2000" dirty="0"/>
              <a:t> = author;    </a:t>
            </a:r>
          </a:p>
          <a:p>
            <a:pPr>
              <a:spcBef>
                <a:spcPts val="0"/>
              </a:spcBef>
              <a:buNone/>
            </a:pPr>
            <a:r>
              <a:rPr lang="en-US" sz="2000" dirty="0"/>
              <a:t>    </a:t>
            </a:r>
            <a:r>
              <a:rPr lang="en-US" sz="2000" b="1" dirty="0" err="1"/>
              <a:t>this</a:t>
            </a:r>
            <a:r>
              <a:rPr lang="en-US" sz="2000" dirty="0" err="1"/>
              <a:t>.publisher</a:t>
            </a:r>
            <a:r>
              <a:rPr lang="en-US" sz="2000" dirty="0"/>
              <a:t> = publisher;    </a:t>
            </a:r>
          </a:p>
          <a:p>
            <a:pPr>
              <a:spcBef>
                <a:spcPts val="0"/>
              </a:spcBef>
              <a:buNone/>
            </a:pPr>
            <a:r>
              <a:rPr lang="en-US" sz="2000" dirty="0"/>
              <a:t>    </a:t>
            </a:r>
            <a:r>
              <a:rPr lang="en-US" sz="2000" b="1" dirty="0" err="1"/>
              <a:t>this</a:t>
            </a:r>
            <a:r>
              <a:rPr lang="en-US" sz="2000" dirty="0" err="1"/>
              <a:t>.quantity</a:t>
            </a:r>
            <a:r>
              <a:rPr lang="en-US" sz="2000" dirty="0"/>
              <a:t> = quantity;    </a:t>
            </a:r>
          </a:p>
          <a:p>
            <a:pPr>
              <a:spcBef>
                <a:spcPts val="0"/>
              </a:spcBef>
              <a:buNone/>
            </a:pPr>
            <a:r>
              <a:rPr lang="en-US" sz="2000" dirty="0"/>
              <a:t>}    </a:t>
            </a:r>
          </a:p>
          <a:p>
            <a:pPr>
              <a:spcBef>
                <a:spcPts val="0"/>
              </a:spcBef>
              <a:buNone/>
            </a:pPr>
            <a:r>
              <a:rPr lang="en-US" sz="2000" dirty="0"/>
              <a:t>}    </a:t>
            </a:r>
          </a:p>
          <a:p>
            <a:pPr>
              <a:spcBef>
                <a:spcPts val="0"/>
              </a:spcBef>
              <a:buNone/>
            </a:pPr>
            <a:r>
              <a:rPr lang="en-US" sz="2000" b="1" dirty="0"/>
              <a:t>public</a:t>
            </a:r>
            <a:r>
              <a:rPr lang="en-US" sz="2000" dirty="0"/>
              <a:t> </a:t>
            </a:r>
            <a:r>
              <a:rPr lang="en-US" sz="2000" b="1" dirty="0"/>
              <a:t>class</a:t>
            </a:r>
            <a:r>
              <a:rPr lang="en-US" sz="2000" dirty="0"/>
              <a:t> </a:t>
            </a:r>
            <a:r>
              <a:rPr lang="en-US" sz="2000" dirty="0" err="1"/>
              <a:t>EnumMapExample</a:t>
            </a:r>
            <a:r>
              <a:rPr lang="en-US" sz="2000" dirty="0"/>
              <a:t> {   </a:t>
            </a:r>
          </a:p>
          <a:p>
            <a:pPr>
              <a:spcBef>
                <a:spcPts val="0"/>
              </a:spcBef>
              <a:buNone/>
            </a:pPr>
            <a:r>
              <a:rPr lang="en-US" sz="2000" dirty="0"/>
              <a:t>// Creating </a:t>
            </a:r>
            <a:r>
              <a:rPr lang="en-US" sz="2000" dirty="0" err="1"/>
              <a:t>enum</a:t>
            </a:r>
            <a:r>
              <a:rPr lang="en-US" sz="2000" dirty="0"/>
              <a:t>  </a:t>
            </a:r>
          </a:p>
          <a:p>
            <a:pPr>
              <a:spcBef>
                <a:spcPts val="0"/>
              </a:spcBef>
              <a:buNone/>
            </a:pPr>
            <a:r>
              <a:rPr lang="en-US" sz="2000" dirty="0"/>
              <a:t>    </a:t>
            </a:r>
            <a:r>
              <a:rPr lang="en-US" sz="2000" b="1" dirty="0"/>
              <a:t>public</a:t>
            </a:r>
            <a:r>
              <a:rPr lang="en-US" sz="2000" dirty="0"/>
              <a:t> </a:t>
            </a:r>
            <a:r>
              <a:rPr lang="en-US" sz="2000" b="1" dirty="0" err="1"/>
              <a:t>enum</a:t>
            </a:r>
            <a:r>
              <a:rPr lang="en-US" sz="2000" dirty="0"/>
              <a:t> Key{  </a:t>
            </a:r>
          </a:p>
          <a:p>
            <a:pPr>
              <a:spcBef>
                <a:spcPts val="0"/>
              </a:spcBef>
              <a:buNone/>
            </a:pPr>
            <a:r>
              <a:rPr lang="en-US" sz="2000" dirty="0"/>
              <a:t>           One, Two, Three  </a:t>
            </a:r>
          </a:p>
          <a:p>
            <a:pPr>
              <a:spcBef>
                <a:spcPts val="0"/>
              </a:spcBef>
              <a:buNone/>
            </a:pPr>
            <a:r>
              <a:rPr lang="en-US" sz="2000" dirty="0"/>
              <a:t>           };  </a:t>
            </a:r>
          </a:p>
          <a:p>
            <a:pPr>
              <a:spcBef>
                <a:spcPts val="0"/>
              </a:spcBef>
              <a:buNone/>
            </a:pPr>
            <a:r>
              <a:rPr lang="en-US" sz="2000" b="1" dirty="0"/>
              <a:t>public</a:t>
            </a:r>
            <a:r>
              <a:rPr lang="en-US" sz="2000" dirty="0"/>
              <a:t> </a:t>
            </a:r>
            <a:r>
              <a:rPr lang="en-US" sz="2000" b="1" dirty="0"/>
              <a:t>static</a:t>
            </a:r>
            <a:r>
              <a:rPr lang="en-US" sz="2000" dirty="0"/>
              <a:t> </a:t>
            </a:r>
            <a:r>
              <a:rPr lang="en-US" sz="2000" b="1" dirty="0"/>
              <a:t>void</a:t>
            </a:r>
            <a:r>
              <a:rPr lang="en-US" sz="2000" dirty="0"/>
              <a:t> main(String[] </a:t>
            </a:r>
            <a:r>
              <a:rPr lang="en-US" sz="2000" dirty="0" err="1"/>
              <a:t>args</a:t>
            </a:r>
            <a:r>
              <a:rPr lang="en-US" sz="2000" dirty="0"/>
              <a:t>) {    </a:t>
            </a:r>
          </a:p>
          <a:p>
            <a:pPr>
              <a:spcBef>
                <a:spcPts val="0"/>
              </a:spcBef>
              <a:buNone/>
            </a:pPr>
            <a:r>
              <a:rPr lang="en-US" sz="2000" dirty="0"/>
              <a:t>    </a:t>
            </a:r>
            <a:r>
              <a:rPr lang="en-US" sz="2000" dirty="0" err="1"/>
              <a:t>EnumMap</a:t>
            </a:r>
            <a:r>
              <a:rPr lang="en-US" sz="2000" dirty="0"/>
              <a:t>&lt;Key, Book&gt; map = </a:t>
            </a:r>
            <a:r>
              <a:rPr lang="en-US" sz="2000" b="1" dirty="0"/>
              <a:t>new</a:t>
            </a:r>
            <a:r>
              <a:rPr lang="en-US" sz="2000" dirty="0"/>
              <a:t> </a:t>
            </a:r>
            <a:r>
              <a:rPr lang="en-US" sz="2000" dirty="0" err="1"/>
              <a:t>EnumMap</a:t>
            </a:r>
            <a:r>
              <a:rPr lang="en-US" sz="2000" dirty="0"/>
              <a:t>&lt;Key, Book&gt;(</a:t>
            </a:r>
            <a:r>
              <a:rPr lang="en-US" sz="2000" dirty="0" err="1"/>
              <a:t>Key.</a:t>
            </a:r>
            <a:r>
              <a:rPr lang="en-US" sz="2000" b="1" dirty="0" err="1"/>
              <a:t>class</a:t>
            </a:r>
            <a:r>
              <a:rPr lang="en-US" sz="2000" dirty="0"/>
              <a:t>);  </a:t>
            </a:r>
          </a:p>
          <a:p>
            <a:pPr>
              <a:spcBef>
                <a:spcPts val="0"/>
              </a:spcBef>
              <a:buNone/>
            </a:pPr>
            <a:r>
              <a:rPr lang="en-US" sz="2000" dirty="0"/>
              <a:t>    // Creating Books    </a:t>
            </a:r>
          </a:p>
          <a:p>
            <a:pPr>
              <a:spcBef>
                <a:spcPts val="0"/>
              </a:spcBef>
              <a:buNone/>
            </a:pPr>
            <a:r>
              <a:rPr lang="en-US" sz="2000" dirty="0"/>
              <a:t>    Book b1=</a:t>
            </a:r>
            <a:r>
              <a:rPr lang="en-US" sz="2000" b="1" dirty="0"/>
              <a:t>new</a:t>
            </a:r>
            <a:r>
              <a:rPr lang="en-US" sz="2000" dirty="0"/>
              <a:t> Book(101,"Let us </a:t>
            </a:r>
            <a:r>
              <a:rPr lang="en-US" sz="2000" dirty="0" err="1"/>
              <a:t>C","Yashwant</a:t>
            </a:r>
            <a:r>
              <a:rPr lang="en-US" sz="2000" dirty="0"/>
              <a:t> Kanetkar","BPB",8);    </a:t>
            </a:r>
          </a:p>
          <a:p>
            <a:pPr>
              <a:spcBef>
                <a:spcPts val="0"/>
              </a:spcBef>
              <a:buNone/>
            </a:pPr>
            <a:r>
              <a:rPr lang="en-US" sz="2000" dirty="0"/>
              <a:t>    Book b2=</a:t>
            </a:r>
            <a:r>
              <a:rPr lang="en-US" sz="2000" b="1" dirty="0"/>
              <a:t>new</a:t>
            </a:r>
            <a:r>
              <a:rPr lang="en-US" sz="2000" dirty="0"/>
              <a:t> Book(102,"Data Communications &amp; </a:t>
            </a:r>
            <a:r>
              <a:rPr lang="en-US" sz="2000" dirty="0" err="1"/>
              <a:t>Networking","Forouzan","Mc</a:t>
            </a:r>
            <a:r>
              <a:rPr lang="en-US" sz="2000" dirty="0"/>
              <a:t> </a:t>
            </a:r>
            <a:r>
              <a:rPr lang="en-US" sz="2000" dirty="0" err="1"/>
              <a:t>Graw</a:t>
            </a:r>
            <a:r>
              <a:rPr lang="en-US" sz="2000" dirty="0"/>
              <a:t> Hill",4);    </a:t>
            </a:r>
          </a:p>
          <a:p>
            <a:pPr>
              <a:spcBef>
                <a:spcPts val="0"/>
              </a:spcBef>
              <a:buNone/>
            </a:pPr>
            <a:r>
              <a:rPr lang="en-US" sz="2000" dirty="0"/>
              <a:t>    Book b3=</a:t>
            </a:r>
            <a:r>
              <a:rPr lang="en-US" sz="2000" b="1" dirty="0"/>
              <a:t>new</a:t>
            </a:r>
            <a:r>
              <a:rPr lang="en-US" sz="2000" dirty="0"/>
              <a:t> Book(103,"Operating System","Galvin","Wiley",6);    </a:t>
            </a:r>
          </a:p>
          <a:p>
            <a:pPr>
              <a:spcBef>
                <a:spcPts val="0"/>
              </a:spcBef>
              <a:buNone/>
            </a:pPr>
            <a:r>
              <a:rPr lang="en-US" sz="2000" dirty="0"/>
              <a:t>    // Adding Books to Map   </a:t>
            </a:r>
          </a:p>
          <a:p>
            <a:pPr>
              <a:spcBef>
                <a:spcPts val="0"/>
              </a:spcBef>
              <a:buNone/>
            </a:pPr>
            <a:r>
              <a:rPr lang="en-US" sz="2000" dirty="0"/>
              <a:t>       </a:t>
            </a:r>
            <a:r>
              <a:rPr lang="en-US" sz="2000" dirty="0" err="1"/>
              <a:t>map.put</a:t>
            </a:r>
            <a:r>
              <a:rPr lang="en-US" sz="2000" dirty="0"/>
              <a:t>(</a:t>
            </a:r>
            <a:r>
              <a:rPr lang="en-US" sz="2000" dirty="0" err="1"/>
              <a:t>Key.One</a:t>
            </a:r>
            <a:r>
              <a:rPr lang="en-US" sz="2000" dirty="0"/>
              <a:t>, b1);  </a:t>
            </a:r>
          </a:p>
          <a:p>
            <a:pPr>
              <a:spcBef>
                <a:spcPts val="0"/>
              </a:spcBef>
              <a:buNone/>
            </a:pPr>
            <a:r>
              <a:rPr lang="en-US" sz="2000" dirty="0"/>
              <a:t>       </a:t>
            </a:r>
            <a:r>
              <a:rPr lang="en-US" sz="2000" dirty="0" err="1"/>
              <a:t>map.put</a:t>
            </a:r>
            <a:r>
              <a:rPr lang="en-US" sz="2000" dirty="0"/>
              <a:t>(</a:t>
            </a:r>
            <a:r>
              <a:rPr lang="en-US" sz="2000" dirty="0" err="1"/>
              <a:t>Key.Two</a:t>
            </a:r>
            <a:r>
              <a:rPr lang="en-US" sz="2000" dirty="0"/>
              <a:t>, b2);  </a:t>
            </a:r>
          </a:p>
          <a:p>
            <a:pPr>
              <a:spcBef>
                <a:spcPts val="0"/>
              </a:spcBef>
              <a:buNone/>
            </a:pPr>
            <a:r>
              <a:rPr lang="en-US" sz="2000" dirty="0"/>
              <a:t>       </a:t>
            </a:r>
            <a:r>
              <a:rPr lang="en-US" sz="2000" dirty="0" err="1"/>
              <a:t>map.put</a:t>
            </a:r>
            <a:r>
              <a:rPr lang="en-US" sz="2000" dirty="0"/>
              <a:t>(</a:t>
            </a:r>
            <a:r>
              <a:rPr lang="en-US" sz="2000" dirty="0" err="1"/>
              <a:t>Key.Three</a:t>
            </a:r>
            <a:r>
              <a:rPr lang="en-US" sz="2000" dirty="0"/>
              <a:t>, b3);  </a:t>
            </a:r>
          </a:p>
          <a:p>
            <a:pPr>
              <a:spcBef>
                <a:spcPts val="0"/>
              </a:spcBef>
              <a:buNone/>
            </a:pPr>
            <a:r>
              <a:rPr lang="en-US" sz="2000" dirty="0"/>
              <a:t>    // Traversing </a:t>
            </a:r>
            <a:r>
              <a:rPr lang="en-US" sz="2000" dirty="0" err="1"/>
              <a:t>EnumMap</a:t>
            </a:r>
            <a:r>
              <a:rPr lang="en-US" sz="2000" dirty="0"/>
              <a:t>  </a:t>
            </a:r>
          </a:p>
          <a:p>
            <a:pPr>
              <a:spcBef>
                <a:spcPts val="0"/>
              </a:spcBef>
              <a:buNone/>
            </a:pPr>
            <a:r>
              <a:rPr lang="en-US" sz="2000" dirty="0"/>
              <a:t>       </a:t>
            </a:r>
            <a:r>
              <a:rPr lang="en-US" sz="2000" b="1" dirty="0"/>
              <a:t>for</a:t>
            </a:r>
            <a:r>
              <a:rPr lang="en-US" sz="2000" dirty="0"/>
              <a:t>(</a:t>
            </a:r>
            <a:r>
              <a:rPr lang="en-US" sz="2000" dirty="0" err="1"/>
              <a:t>Map.Entry</a:t>
            </a:r>
            <a:r>
              <a:rPr lang="en-US" sz="2000" dirty="0"/>
              <a:t>&lt;Key, Book&gt; </a:t>
            </a:r>
            <a:r>
              <a:rPr lang="en-US" sz="2000" dirty="0" err="1"/>
              <a:t>entry:map.entrySet</a:t>
            </a:r>
            <a:r>
              <a:rPr lang="en-US" sz="2000" dirty="0"/>
              <a:t>()){      </a:t>
            </a:r>
          </a:p>
          <a:p>
            <a:pPr>
              <a:spcBef>
                <a:spcPts val="0"/>
              </a:spcBef>
              <a:buNone/>
            </a:pPr>
            <a:r>
              <a:rPr lang="en-US" sz="2000" dirty="0"/>
              <a:t>            Book b=</a:t>
            </a:r>
            <a:r>
              <a:rPr lang="en-US" sz="2000" dirty="0" err="1"/>
              <a:t>entry.getValue</a:t>
            </a:r>
            <a:r>
              <a:rPr lang="en-US" sz="2000" dirty="0"/>
              <a:t>();    </a:t>
            </a:r>
          </a:p>
          <a:p>
            <a:pPr>
              <a:spcBef>
                <a:spcPts val="0"/>
              </a:spcBef>
              <a:buNone/>
            </a:pPr>
            <a:r>
              <a:rPr lang="en-US" sz="2000" dirty="0"/>
              <a:t>            </a:t>
            </a:r>
            <a:r>
              <a:rPr lang="en-US" sz="2000" dirty="0" err="1"/>
              <a:t>System.out.println</a:t>
            </a:r>
            <a:r>
              <a:rPr lang="en-US" sz="2000" dirty="0"/>
              <a:t>(b.id+" "+b.name+" "+</a:t>
            </a:r>
            <a:r>
              <a:rPr lang="en-US" sz="2000" dirty="0" err="1"/>
              <a:t>b.author</a:t>
            </a:r>
            <a:r>
              <a:rPr lang="en-US" sz="2000" dirty="0"/>
              <a:t>+" "+</a:t>
            </a:r>
            <a:r>
              <a:rPr lang="en-US" sz="2000" dirty="0" err="1"/>
              <a:t>b.publisher</a:t>
            </a:r>
            <a:r>
              <a:rPr lang="en-US" sz="2000" dirty="0"/>
              <a:t>+" "+</a:t>
            </a:r>
            <a:r>
              <a:rPr lang="en-US" sz="2000" dirty="0" err="1"/>
              <a:t>b.quantity</a:t>
            </a:r>
            <a:r>
              <a:rPr lang="en-US" sz="2000" dirty="0"/>
              <a:t>);     </a:t>
            </a:r>
          </a:p>
          <a:p>
            <a:pPr>
              <a:spcBef>
                <a:spcPts val="0"/>
              </a:spcBef>
              <a:buNone/>
            </a:pPr>
            <a:r>
              <a:rPr lang="en-US" sz="2000" dirty="0"/>
              <a:t>        }       </a:t>
            </a:r>
          </a:p>
          <a:p>
            <a:pPr>
              <a:spcBef>
                <a:spcPts val="0"/>
              </a:spcBef>
              <a:buNone/>
            </a:pPr>
            <a:r>
              <a:rPr lang="en-US" sz="2000" dirty="0"/>
              <a:t>}    </a:t>
            </a:r>
          </a:p>
          <a:p>
            <a:pPr>
              <a:spcBef>
                <a:spcPts val="0"/>
              </a:spcBef>
              <a:buNone/>
            </a:pPr>
            <a:r>
              <a:rPr lang="en-US" sz="2000" dirty="0"/>
              <a:t>}    </a:t>
            </a:r>
          </a:p>
          <a:p>
            <a:pPr>
              <a:spcBef>
                <a:spcPts val="0"/>
              </a:spcBef>
            </a:pPr>
            <a:endParaRPr lang="en-US" sz="2000"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98</a:t>
            </a:fld>
            <a:endParaRPr lang="en-US" altLang="en-US"/>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Comparable interface</a:t>
            </a:r>
            <a:br>
              <a:rPr lang="en-US" dirty="0"/>
            </a:br>
            <a:endParaRPr lang="en-US" dirty="0"/>
          </a:p>
        </p:txBody>
      </p:sp>
      <p:sp>
        <p:nvSpPr>
          <p:cNvPr id="3" name="Content Placeholder 2"/>
          <p:cNvSpPr>
            <a:spLocks noGrp="1"/>
          </p:cNvSpPr>
          <p:nvPr>
            <p:ph idx="1"/>
          </p:nvPr>
        </p:nvSpPr>
        <p:spPr/>
        <p:txBody>
          <a:bodyPr/>
          <a:lstStyle/>
          <a:p>
            <a:r>
              <a:rPr lang="en-GB" dirty="0"/>
              <a:t>Java Comparable interface is used to order the objects of the user-defined class. This interface is found in </a:t>
            </a:r>
            <a:r>
              <a:rPr lang="en-GB" dirty="0" err="1"/>
              <a:t>java.lang</a:t>
            </a:r>
            <a:r>
              <a:rPr lang="en-GB" dirty="0"/>
              <a:t> package and contains only one method named </a:t>
            </a:r>
            <a:r>
              <a:rPr lang="en-GB" dirty="0" err="1"/>
              <a:t>compareTo</a:t>
            </a:r>
            <a:r>
              <a:rPr lang="en-GB" dirty="0"/>
              <a:t>(Object). It provides a single sorting sequence only,</a:t>
            </a:r>
            <a:endParaRPr lang="en-US" dirty="0"/>
          </a:p>
        </p:txBody>
      </p:sp>
      <p:sp>
        <p:nvSpPr>
          <p:cNvPr id="4" name="Slide Number Placeholder 3"/>
          <p:cNvSpPr>
            <a:spLocks noGrp="1"/>
          </p:cNvSpPr>
          <p:nvPr>
            <p:ph type="sldNum" sz="quarter" idx="12"/>
          </p:nvPr>
        </p:nvSpPr>
        <p:spPr/>
        <p:txBody>
          <a:bodyPr/>
          <a:lstStyle/>
          <a:p>
            <a:pPr>
              <a:defRPr/>
            </a:pPr>
            <a:fld id="{A01CA5F2-CD08-4EF5-BAD9-872B7BB27165}" type="slidenum">
              <a:rPr lang="en-US" altLang="en-US" smtClean="0"/>
              <a:pPr>
                <a:defRPr/>
              </a:pPr>
              <a:t>99</a:t>
            </a:fld>
            <a:endParaRPr lang="en-US" altLang="en-US"/>
          </a:p>
        </p:txBody>
      </p:sp>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17742</TotalTime>
  <Words>5300</Words>
  <Application>Microsoft Office PowerPoint</Application>
  <PresentationFormat>Widescreen</PresentationFormat>
  <Paragraphs>2939</Paragraphs>
  <Slides>186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186</vt:i4>
      </vt:variant>
    </vt:vector>
  </HeadingPairs>
  <TitlesOfParts>
    <vt:vector size="195" baseType="lpstr">
      <vt:lpstr>Arial</vt:lpstr>
      <vt:lpstr>Calibri</vt:lpstr>
      <vt:lpstr>Calibri Light</vt:lpstr>
      <vt:lpstr>inherit</vt:lpstr>
      <vt:lpstr>inter-bold</vt:lpstr>
      <vt:lpstr>inter-regular</vt:lpstr>
      <vt:lpstr>times new roman</vt:lpstr>
      <vt:lpstr>times new roman</vt:lpstr>
      <vt:lpstr>Office Theme</vt:lpstr>
      <vt:lpstr>Course Overview</vt:lpstr>
      <vt:lpstr>Module 1</vt:lpstr>
      <vt:lpstr>Module1 - Content</vt:lpstr>
      <vt:lpstr>Module 1 Overview</vt:lpstr>
      <vt:lpstr>Java I/O</vt:lpstr>
      <vt:lpstr>Stream</vt:lpstr>
      <vt:lpstr>OutputStream vs InputStream</vt:lpstr>
      <vt:lpstr>Byte Stream and Character Stream</vt:lpstr>
      <vt:lpstr>OutputStream class</vt:lpstr>
      <vt:lpstr>  OutputStream Hierarchy </vt:lpstr>
      <vt:lpstr>InputStream class</vt:lpstr>
      <vt:lpstr>InputStream Hierarchy</vt:lpstr>
      <vt:lpstr> FileOutputStream</vt:lpstr>
      <vt:lpstr>Methods in FileOutputStream</vt:lpstr>
      <vt:lpstr>FileInputStream Class  </vt:lpstr>
      <vt:lpstr>Example</vt:lpstr>
      <vt:lpstr>Serialization and Deserialization</vt:lpstr>
      <vt:lpstr>Advantages of Java Serialization </vt:lpstr>
      <vt:lpstr>Methods used for Serialization and Deserialization</vt:lpstr>
      <vt:lpstr>Example – Serialization &amp; Deserialization</vt:lpstr>
      <vt:lpstr>Collection Framework</vt:lpstr>
      <vt:lpstr>Terms used</vt:lpstr>
      <vt:lpstr>Hierarchy of Collection Framework </vt:lpstr>
      <vt:lpstr>List,Set,Map</vt:lpstr>
      <vt:lpstr>Iterable Interface </vt:lpstr>
      <vt:lpstr>Collection Interface </vt:lpstr>
      <vt:lpstr>Methods of Collection interface </vt:lpstr>
      <vt:lpstr>Iterator interface </vt:lpstr>
      <vt:lpstr>Java Cursor</vt:lpstr>
      <vt:lpstr>Access collection by </vt:lpstr>
      <vt:lpstr>Enumerator</vt:lpstr>
      <vt:lpstr>Example</vt:lpstr>
      <vt:lpstr>Distinguish between Iterator and Enumeration.</vt:lpstr>
      <vt:lpstr>List Interface </vt:lpstr>
      <vt:lpstr>ArrayList </vt:lpstr>
      <vt:lpstr>Example1</vt:lpstr>
      <vt:lpstr>Example2</vt:lpstr>
      <vt:lpstr>User-defined class objects in Java ArrayList </vt:lpstr>
      <vt:lpstr>Vector</vt:lpstr>
      <vt:lpstr>Example</vt:lpstr>
      <vt:lpstr>Difference between ArrayList and Vector </vt:lpstr>
      <vt:lpstr>Stack</vt:lpstr>
      <vt:lpstr>Example</vt:lpstr>
      <vt:lpstr>Queue</vt:lpstr>
      <vt:lpstr>Example</vt:lpstr>
      <vt:lpstr>Java Deque Interface </vt:lpstr>
      <vt:lpstr>Example</vt:lpstr>
      <vt:lpstr>LinkedList class </vt:lpstr>
      <vt:lpstr>Example</vt:lpstr>
      <vt:lpstr>Example</vt:lpstr>
      <vt:lpstr>Set  </vt:lpstr>
      <vt:lpstr> Difference between List and Set  </vt:lpstr>
      <vt:lpstr>HashSet </vt:lpstr>
      <vt:lpstr>Java HashSet example to remove elements</vt:lpstr>
      <vt:lpstr>Java HashSet from another Collection  </vt:lpstr>
      <vt:lpstr>LinkedHashSet</vt:lpstr>
      <vt:lpstr>Example</vt:lpstr>
      <vt:lpstr>Example LinkedHashSet</vt:lpstr>
      <vt:lpstr>Example3</vt:lpstr>
      <vt:lpstr>PowerPoint Presentation</vt:lpstr>
      <vt:lpstr>TreeSet</vt:lpstr>
      <vt:lpstr>Example</vt:lpstr>
      <vt:lpstr>PowerPoint Presentation</vt:lpstr>
      <vt:lpstr>PowerPoint Presentation</vt:lpstr>
      <vt:lpstr>differences and similarities between HashSet and TreeSet.</vt:lpstr>
      <vt:lpstr> Map Interface </vt:lpstr>
      <vt:lpstr>Java Map Example: Non-Generic (Old Style) </vt:lpstr>
      <vt:lpstr>Java Map Example: Generic (New Style) </vt:lpstr>
      <vt:lpstr>Java Map Example: comparingByKey() </vt:lpstr>
      <vt:lpstr>Java Map Example: comparingByKey() in Descending Order </vt:lpstr>
      <vt:lpstr>Java Map Example: comparingByValue() </vt:lpstr>
      <vt:lpstr>Java Map Example: comparingByValue() in Descending Order </vt:lpstr>
      <vt:lpstr>Java HashMap </vt:lpstr>
      <vt:lpstr>Example</vt:lpstr>
      <vt:lpstr>No Duplicate Key on HashMap </vt:lpstr>
      <vt:lpstr>Java HashMap example to add() elements </vt:lpstr>
      <vt:lpstr>Java HashMap example to remove() elements </vt:lpstr>
      <vt:lpstr>Java HashMap example to replace() elements </vt:lpstr>
      <vt:lpstr>Java HashMap Example: Book </vt:lpstr>
      <vt:lpstr>LinkedHashMap </vt:lpstr>
      <vt:lpstr>Java LinkedHashMap Example: Key-Value pair </vt:lpstr>
      <vt:lpstr>Java LinkedHashMap Example:remove() </vt:lpstr>
      <vt:lpstr>Java LinkedHashMap Example: Book </vt:lpstr>
      <vt:lpstr>TreeMap  </vt:lpstr>
      <vt:lpstr>Java TreeMap Example </vt:lpstr>
      <vt:lpstr>Java TreeMap Example: remove() </vt:lpstr>
      <vt:lpstr>Java TreeMap Example: NavigableMap </vt:lpstr>
      <vt:lpstr>Java TreeMap Example: SortedMap </vt:lpstr>
      <vt:lpstr>Java TreeMap Example: Book </vt:lpstr>
      <vt:lpstr>Hashtable </vt:lpstr>
      <vt:lpstr>Java Hashtable Example: remove() </vt:lpstr>
      <vt:lpstr>Java Hashtable Example: getOrDefault() </vt:lpstr>
      <vt:lpstr>Java Hashtable Example: putIfAbsent() </vt:lpstr>
      <vt:lpstr>Java Hashtable Example: Book </vt:lpstr>
      <vt:lpstr>EnumSet </vt:lpstr>
      <vt:lpstr>Java EnumSet Example: allOf() and noneOf() </vt:lpstr>
      <vt:lpstr>EnumMap </vt:lpstr>
      <vt:lpstr>PowerPoint Presentation</vt:lpstr>
      <vt:lpstr>Comparable interface </vt:lpstr>
      <vt:lpstr>PowerPoint Presentation</vt:lpstr>
      <vt:lpstr>PowerPoint Presentation</vt:lpstr>
      <vt:lpstr> Comparable Example: reverse order </vt:lpstr>
      <vt:lpstr>PowerPoint Presentation</vt:lpstr>
      <vt:lpstr>Comparator interface </vt:lpstr>
      <vt:lpstr>PowerPoint Presentation</vt:lpstr>
      <vt:lpstr>PowerPoint Presentation</vt:lpstr>
      <vt:lpstr>Java 8 Comparator Example: nullsFirst() and nullsLast() method </vt:lpstr>
      <vt:lpstr>Distinguish between Comparable Versus  Comparator</vt:lpstr>
      <vt:lpstr>Generics </vt:lpstr>
      <vt:lpstr>Advantage of Java Generics </vt:lpstr>
      <vt:lpstr>Type Safety</vt:lpstr>
      <vt:lpstr>Type casting is not required</vt:lpstr>
      <vt:lpstr>Example1</vt:lpstr>
      <vt:lpstr>Example2</vt:lpstr>
      <vt:lpstr>Generic class </vt:lpstr>
      <vt:lpstr>Using generic class </vt:lpstr>
      <vt:lpstr>Contd..</vt:lpstr>
      <vt:lpstr>Example 2</vt:lpstr>
      <vt:lpstr>Contd...</vt:lpstr>
      <vt:lpstr>Type Parameters </vt:lpstr>
      <vt:lpstr>Generic Method </vt:lpstr>
      <vt:lpstr>Wildcard in Java Generics </vt:lpstr>
      <vt:lpstr>Example</vt:lpstr>
      <vt:lpstr>Upper Bounded Wildcards </vt:lpstr>
      <vt:lpstr>PowerPoint Presentation</vt:lpstr>
      <vt:lpstr>Unbounded Wildcards</vt:lpstr>
      <vt:lpstr>Lower Bounded Wildcards </vt:lpstr>
      <vt:lpstr>Example</vt:lpstr>
      <vt:lpstr>Annotation</vt:lpstr>
      <vt:lpstr>Built-In Java Annotations</vt:lpstr>
      <vt:lpstr>@Override</vt:lpstr>
      <vt:lpstr>@SuppressWarnings</vt:lpstr>
      <vt:lpstr>   @Deprecated </vt:lpstr>
      <vt:lpstr>Java Custom Annotations/ Java User-defined annotations </vt:lpstr>
      <vt:lpstr> Types of Annotation  </vt:lpstr>
      <vt:lpstr>  Marker Annotation </vt:lpstr>
      <vt:lpstr>Single-Value Annotation</vt:lpstr>
      <vt:lpstr>  Multi-Value Annotation </vt:lpstr>
      <vt:lpstr> Built-in Annotations used in custom annotations in java </vt:lpstr>
      <vt:lpstr>  @Target  </vt:lpstr>
      <vt:lpstr>   Example </vt:lpstr>
      <vt:lpstr>   @Retention  </vt:lpstr>
      <vt:lpstr>PowerPoint Presentation</vt:lpstr>
      <vt:lpstr>Example</vt:lpstr>
      <vt:lpstr>@Inherited </vt:lpstr>
      <vt:lpstr>@Documented </vt:lpstr>
      <vt:lpstr>Lambda Expression</vt:lpstr>
      <vt:lpstr>  Functional Interface  </vt:lpstr>
      <vt:lpstr>   Why use Lambda Expression   </vt:lpstr>
      <vt:lpstr>  Parameter Syntax  </vt:lpstr>
      <vt:lpstr>   Without Lambda Expression   </vt:lpstr>
      <vt:lpstr>Java Lambda Expression Example </vt:lpstr>
      <vt:lpstr>  Java Lambda Expression Example: No Parameter  </vt:lpstr>
      <vt:lpstr>Java Lambda Expression Example: Single Parameter </vt:lpstr>
      <vt:lpstr>Java Lambda Expression Example: Multiple Parameters</vt:lpstr>
      <vt:lpstr>   Java Lambda Expression Example: with or without return keyword   </vt:lpstr>
      <vt:lpstr>  Java Lambda Expression Example: Foreach Loop  </vt:lpstr>
      <vt:lpstr>Java Lambda Expression Example: Multiple Statements</vt:lpstr>
      <vt:lpstr>   Java Lambda Expression Example: Creating Thread  </vt:lpstr>
      <vt:lpstr>  Java Lambda Expression Example: Comparator   </vt:lpstr>
      <vt:lpstr>  Java Lambda Expression Example: Filter Collection Data  </vt:lpstr>
      <vt:lpstr>Java Lambda Expression Example: Event Listener</vt:lpstr>
      <vt:lpstr>API</vt:lpstr>
      <vt:lpstr>JDBC </vt:lpstr>
      <vt:lpstr>JDBC</vt:lpstr>
      <vt:lpstr> interfaces of JDBC API</vt:lpstr>
      <vt:lpstr>classes of JDBC API</vt:lpstr>
      <vt:lpstr>    JDBC Driver  </vt:lpstr>
      <vt:lpstr> JDBC-ODBC bridge driver </vt:lpstr>
      <vt:lpstr>  Native-API driver  </vt:lpstr>
      <vt:lpstr>  Network Protocol driver  </vt:lpstr>
      <vt:lpstr> Thin driver </vt:lpstr>
      <vt:lpstr>Database Connectivity with 5 Steps</vt:lpstr>
      <vt:lpstr> 1) Register the driver class </vt:lpstr>
      <vt:lpstr>2) Create the connection object</vt:lpstr>
      <vt:lpstr>3) Create the Statement object</vt:lpstr>
      <vt:lpstr>4) Execute the query</vt:lpstr>
      <vt:lpstr>5) Close the connection object</vt:lpstr>
      <vt:lpstr> Java Database Connectivity with Oracle </vt:lpstr>
      <vt:lpstr>Example</vt:lpstr>
      <vt:lpstr>Statement interface to insert, update and delete the record.</vt:lpstr>
      <vt:lpstr>ResultSet</vt:lpstr>
      <vt:lpstr>PreparedStatement  </vt:lpstr>
      <vt:lpstr>Contd..</vt:lpstr>
      <vt:lpstr>ResultSetMetaData </vt:lpstr>
      <vt:lpstr>Configuring</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Problem Solving Techniques</dc:title>
  <dc:creator>admin</dc:creator>
  <cp:lastModifiedBy>Microsoft account</cp:lastModifiedBy>
  <cp:revision>807</cp:revision>
  <dcterms:created xsi:type="dcterms:W3CDTF">2007-08-28T09:12:38Z</dcterms:created>
  <dcterms:modified xsi:type="dcterms:W3CDTF">2024-01-30T11:31:56Z</dcterms:modified>
</cp:coreProperties>
</file>