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July</a:t>
            </a:r>
            <a:r>
              <a:rPr lang="en-GB" baseline="0" dirty="0"/>
              <a:t> 2024 – July 2025</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Facebook</c:v>
                </c:pt>
                <c:pt idx="1">
                  <c:v>Instagram</c:v>
                </c:pt>
                <c:pt idx="2">
                  <c:v>Twitter</c:v>
                </c:pt>
                <c:pt idx="3">
                  <c:v>Pinterest</c:v>
                </c:pt>
                <c:pt idx="4">
                  <c:v>YouTube</c:v>
                </c:pt>
                <c:pt idx="5">
                  <c:v>Reddit</c:v>
                </c:pt>
                <c:pt idx="6">
                  <c:v>LinkedIn</c:v>
                </c:pt>
                <c:pt idx="7">
                  <c:v>Other</c:v>
                </c:pt>
              </c:strCache>
            </c:strRef>
          </c:cat>
          <c:val>
            <c:numRef>
              <c:f>Sheet1!$B$2:$B$9</c:f>
              <c:numCache>
                <c:formatCode>0.00%</c:formatCode>
                <c:ptCount val="8"/>
                <c:pt idx="0">
                  <c:v>0.65549999999999997</c:v>
                </c:pt>
                <c:pt idx="1">
                  <c:v>0.1028</c:v>
                </c:pt>
                <c:pt idx="2">
                  <c:v>7.4300000000000005E-2</c:v>
                </c:pt>
                <c:pt idx="3">
                  <c:v>7.3999999999999996E-2</c:v>
                </c:pt>
                <c:pt idx="4">
                  <c:v>6.2399999999999997E-2</c:v>
                </c:pt>
                <c:pt idx="5">
                  <c:v>1.6500000000000001E-2</c:v>
                </c:pt>
                <c:pt idx="6">
                  <c:v>5.4000000000000003E-3</c:v>
                </c:pt>
                <c:pt idx="7">
                  <c:v>3.8999999999999998E-3</c:v>
                </c:pt>
              </c:numCache>
            </c:numRef>
          </c:val>
          <c:extLst>
            <c:ext xmlns:c16="http://schemas.microsoft.com/office/drawing/2014/chart" uri="{C3380CC4-5D6E-409C-BE32-E72D297353CC}">
              <c16:uniqueId val="{00000000-4088-421B-90A9-0905ED839FC3}"/>
            </c:ext>
          </c:extLst>
        </c:ser>
        <c:ser>
          <c:idx val="1"/>
          <c:order val="1"/>
          <c:tx>
            <c:strRef>
              <c:f>Sheet1!$C$1</c:f>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Facebook</c:v>
                </c:pt>
                <c:pt idx="1">
                  <c:v>Instagram</c:v>
                </c:pt>
                <c:pt idx="2">
                  <c:v>Twitter</c:v>
                </c:pt>
                <c:pt idx="3">
                  <c:v>Pinterest</c:v>
                </c:pt>
                <c:pt idx="4">
                  <c:v>YouTube</c:v>
                </c:pt>
                <c:pt idx="5">
                  <c:v>Reddit</c:v>
                </c:pt>
                <c:pt idx="6">
                  <c:v>LinkedIn</c:v>
                </c:pt>
                <c:pt idx="7">
                  <c:v>Other</c:v>
                </c:pt>
              </c:strCache>
            </c:strRef>
          </c:cat>
          <c:val>
            <c:numRef>
              <c:f>Sheet1!$C$2:$C$9</c:f>
              <c:numCache>
                <c:formatCode>General</c:formatCode>
                <c:ptCount val="8"/>
              </c:numCache>
            </c:numRef>
          </c:val>
          <c:extLst>
            <c:ext xmlns:c16="http://schemas.microsoft.com/office/drawing/2014/chart" uri="{C3380CC4-5D6E-409C-BE32-E72D297353CC}">
              <c16:uniqueId val="{00000001-4088-421B-90A9-0905ED839FC3}"/>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Facebook</c:v>
                </c:pt>
                <c:pt idx="1">
                  <c:v>Instagram</c:v>
                </c:pt>
                <c:pt idx="2">
                  <c:v>Twitter</c:v>
                </c:pt>
                <c:pt idx="3">
                  <c:v>Pinterest</c:v>
                </c:pt>
                <c:pt idx="4">
                  <c:v>YouTube</c:v>
                </c:pt>
                <c:pt idx="5">
                  <c:v>Reddit</c:v>
                </c:pt>
                <c:pt idx="6">
                  <c:v>LinkedIn</c:v>
                </c:pt>
                <c:pt idx="7">
                  <c:v>Other</c:v>
                </c:pt>
              </c:strCache>
            </c:strRef>
          </c:cat>
          <c:val>
            <c:numRef>
              <c:f>Sheet1!$D$2:$D$9</c:f>
              <c:numCache>
                <c:formatCode>General</c:formatCode>
                <c:ptCount val="8"/>
              </c:numCache>
            </c:numRef>
          </c:val>
          <c:extLst>
            <c:ext xmlns:c16="http://schemas.microsoft.com/office/drawing/2014/chart" uri="{C3380CC4-5D6E-409C-BE32-E72D297353CC}">
              <c16:uniqueId val="{00000002-4088-421B-90A9-0905ED839FC3}"/>
            </c:ext>
          </c:extLst>
        </c:ser>
        <c:dLbls>
          <c:dLblPos val="outEnd"/>
          <c:showLegendKey val="0"/>
          <c:showVal val="1"/>
          <c:showCatName val="0"/>
          <c:showSerName val="0"/>
          <c:showPercent val="0"/>
          <c:showBubbleSize val="0"/>
        </c:dLbls>
        <c:gapWidth val="182"/>
        <c:axId val="1108956416"/>
        <c:axId val="1108956896"/>
      </c:barChart>
      <c:catAx>
        <c:axId val="11089564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8956896"/>
        <c:crosses val="autoZero"/>
        <c:auto val="1"/>
        <c:lblAlgn val="ctr"/>
        <c:lblOffset val="100"/>
        <c:noMultiLvlLbl val="0"/>
      </c:catAx>
      <c:valAx>
        <c:axId val="1108956896"/>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8956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97CF67-82CE-4BAA-8AB4-49BAC7DBCB0E}" type="datetimeFigureOut">
              <a:rPr lang="en-IN" smtClean="0"/>
              <a:t>11-08-2025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B637259-5746-4900-94CA-92A4C63D8802}" type="slidenum">
              <a:rPr lang="en-IN" smtClean="0"/>
              <a:t>‹#›</a:t>
            </a:fld>
            <a:endParaRPr lang="en-IN"/>
          </a:p>
        </p:txBody>
      </p:sp>
      <p:cxnSp>
        <p:nvCxnSpPr>
          <p:cNvPr id="15" name="Straight Connector 14"/>
          <p:cNvCxnSpPr>
            <a:cxnSpLocks/>
          </p:cNvCxnSpPr>
          <p:nvPr/>
        </p:nvCxnSpPr>
        <p:spPr>
          <a:xfrm flipV="1">
            <a:off x="6096000" y="3528542"/>
            <a:ext cx="4958852" cy="2662"/>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233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7CF67-82CE-4BAA-8AB4-49BAC7DBCB0E}"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37259-5746-4900-94CA-92A4C63D880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325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7CF67-82CE-4BAA-8AB4-49BAC7DBCB0E}"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37259-5746-4900-94CA-92A4C63D880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75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97CF67-82CE-4BAA-8AB4-49BAC7DBCB0E}"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37259-5746-4900-94CA-92A4C63D8802}" type="slidenum">
              <a:rPr lang="en-IN" smtClean="0"/>
              <a:t>‹#›</a:t>
            </a:fld>
            <a:endParaRPr lang="en-IN"/>
          </a:p>
        </p:txBody>
      </p:sp>
      <p:cxnSp>
        <p:nvCxnSpPr>
          <p:cNvPr id="33" name="Straight Connector 32"/>
          <p:cNvCxnSpPr>
            <a:cxnSpLocks/>
          </p:cNvCxnSpPr>
          <p:nvPr/>
        </p:nvCxnSpPr>
        <p:spPr>
          <a:xfrm>
            <a:off x="886968" y="1554480"/>
            <a:ext cx="57515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289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97CF67-82CE-4BAA-8AB4-49BAC7DBCB0E}"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637259-5746-4900-94CA-92A4C63D880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921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97CF67-82CE-4BAA-8AB4-49BAC7DBCB0E}"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37259-5746-4900-94CA-92A4C63D880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688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97CF67-82CE-4BAA-8AB4-49BAC7DBCB0E}" type="datetimeFigureOut">
              <a:rPr lang="en-IN" smtClean="0"/>
              <a:t>11-08-2025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637259-5746-4900-94CA-92A4C63D880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924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7CF67-82CE-4BAA-8AB4-49BAC7DBCB0E}" type="datetimeFigureOut">
              <a:rPr lang="en-IN" smtClean="0"/>
              <a:t>11-08-2025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637259-5746-4900-94CA-92A4C63D8802}" type="slidenum">
              <a:rPr lang="en-IN" smtClean="0"/>
              <a:t>‹#›</a:t>
            </a:fld>
            <a:endParaRPr lang="en-IN"/>
          </a:p>
        </p:txBody>
      </p:sp>
      <p:cxnSp>
        <p:nvCxnSpPr>
          <p:cNvPr id="25" name="Straight Connector 24"/>
          <p:cNvCxnSpPr/>
          <p:nvPr/>
        </p:nvCxnSpPr>
        <p:spPr>
          <a:xfrm>
            <a:off x="1515587" y="1083095"/>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188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97CF67-82CE-4BAA-8AB4-49BAC7DBCB0E}" type="datetimeFigureOut">
              <a:rPr lang="en-IN" smtClean="0"/>
              <a:t>11-08-2025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637259-5746-4900-94CA-92A4C63D8802}" type="slidenum">
              <a:rPr lang="en-IN" smtClean="0"/>
              <a:t>‹#›</a:t>
            </a:fld>
            <a:endParaRPr lang="en-IN"/>
          </a:p>
        </p:txBody>
      </p:sp>
    </p:spTree>
    <p:extLst>
      <p:ext uri="{BB962C8B-B14F-4D97-AF65-F5344CB8AC3E}">
        <p14:creationId xmlns:p14="http://schemas.microsoft.com/office/powerpoint/2010/main" val="1982805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97CF67-82CE-4BAA-8AB4-49BAC7DBCB0E}"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637259-5746-4900-94CA-92A4C63D880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000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97CF67-82CE-4BAA-8AB4-49BAC7DBCB0E}" type="datetimeFigureOut">
              <a:rPr lang="en-IN" smtClean="0"/>
              <a:t>11-08-2025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B637259-5746-4900-94CA-92A4C63D880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5111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97CF67-82CE-4BAA-8AB4-49BAC7DBCB0E}" type="datetimeFigureOut">
              <a:rPr lang="en-IN" smtClean="0"/>
              <a:t>11-08-2025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B637259-5746-4900-94CA-92A4C63D880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755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5" Type="http://schemas.openxmlformats.org/officeDocument/2006/relationships/audio" Target="../media/audio1.wav"/><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datareportal.com/social-media-us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s.statcounter.com/social-media-stats#monthly-202407-202507-bar" TargetMode="External"/><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5CDE-A9B7-3A43-121A-2D3CF1D14833}"/>
              </a:ext>
            </a:extLst>
          </p:cNvPr>
          <p:cNvSpPr>
            <a:spLocks noGrp="1"/>
          </p:cNvSpPr>
          <p:nvPr>
            <p:ph type="ctrTitle"/>
          </p:nvPr>
        </p:nvSpPr>
        <p:spPr>
          <a:xfrm>
            <a:off x="6274340" y="802298"/>
            <a:ext cx="4780512" cy="2541431"/>
          </a:xfrm>
        </p:spPr>
        <p:txBody>
          <a:bodyPr>
            <a:normAutofit/>
          </a:bodyPr>
          <a:lstStyle/>
          <a:p>
            <a:r>
              <a:rPr lang="en-GB" sz="4800" dirty="0"/>
              <a:t>THE IMPACT OF </a:t>
            </a:r>
            <a:br>
              <a:rPr lang="en-GB" sz="4800" dirty="0"/>
            </a:br>
            <a:r>
              <a:rPr lang="en-GB" sz="4800" dirty="0"/>
              <a:t>SOCIAL MEDIA </a:t>
            </a:r>
            <a:br>
              <a:rPr lang="en-GB" sz="4800" dirty="0"/>
            </a:br>
            <a:r>
              <a:rPr lang="en-GB" sz="4800" dirty="0"/>
              <a:t>ON SOCIETY</a:t>
            </a:r>
            <a:endParaRPr lang="en-IN" sz="4800" dirty="0"/>
          </a:p>
        </p:txBody>
      </p:sp>
      <p:sp>
        <p:nvSpPr>
          <p:cNvPr id="3" name="Subtitle 2">
            <a:extLst>
              <a:ext uri="{FF2B5EF4-FFF2-40B4-BE49-F238E27FC236}">
                <a16:creationId xmlns:a16="http://schemas.microsoft.com/office/drawing/2014/main" id="{D3406945-6EC9-CB0F-62F8-1F3459A1AD01}"/>
              </a:ext>
            </a:extLst>
          </p:cNvPr>
          <p:cNvSpPr>
            <a:spLocks noGrp="1"/>
          </p:cNvSpPr>
          <p:nvPr>
            <p:ph type="subTitle" idx="1"/>
          </p:nvPr>
        </p:nvSpPr>
        <p:spPr>
          <a:xfrm>
            <a:off x="6274340" y="3784123"/>
            <a:ext cx="4780512" cy="977621"/>
          </a:xfrm>
        </p:spPr>
        <p:txBody>
          <a:bodyPr/>
          <a:lstStyle/>
          <a:p>
            <a:r>
              <a:rPr lang="en-IN" dirty="0"/>
              <a:t>Connecting </a:t>
            </a:r>
            <a:r>
              <a:rPr lang="en-GB" dirty="0"/>
              <a:t> THE WORLD –</a:t>
            </a:r>
            <a:r>
              <a:rPr lang="en-IN" dirty="0"/>
              <a:t> FOR BETTER OR WORSE</a:t>
            </a:r>
            <a:endParaRPr lang="en-GB" dirty="0"/>
          </a:p>
        </p:txBody>
      </p:sp>
      <p:pic>
        <p:nvPicPr>
          <p:cNvPr id="5" name="Picture 4" descr="A person sitting at a table using a computer&#10;&#10;AI-generated content may be incorrect.">
            <a:extLst>
              <a:ext uri="{FF2B5EF4-FFF2-40B4-BE49-F238E27FC236}">
                <a16:creationId xmlns:a16="http://schemas.microsoft.com/office/drawing/2014/main" id="{2BAF1A0D-BBAD-605B-F0F4-4DDDAAF89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843" y="156770"/>
            <a:ext cx="4338536" cy="3101996"/>
          </a:xfrm>
          <a:prstGeom prst="rect">
            <a:avLst/>
          </a:prstGeom>
        </p:spPr>
      </p:pic>
      <p:pic>
        <p:nvPicPr>
          <p:cNvPr id="7" name="Picture 6" descr="A person in a bed with a phone&#10;&#10;AI-generated content may be incorrect.">
            <a:extLst>
              <a:ext uri="{FF2B5EF4-FFF2-40B4-BE49-F238E27FC236}">
                <a16:creationId xmlns:a16="http://schemas.microsoft.com/office/drawing/2014/main" id="{65E52CD9-6B72-24DA-42AE-4BF960AED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294" y="3497094"/>
            <a:ext cx="4426085" cy="2804508"/>
          </a:xfrm>
          <a:prstGeom prst="rect">
            <a:avLst/>
          </a:prstGeom>
        </p:spPr>
      </p:pic>
    </p:spTree>
    <p:extLst>
      <p:ext uri="{BB962C8B-B14F-4D97-AF65-F5344CB8AC3E}">
        <p14:creationId xmlns:p14="http://schemas.microsoft.com/office/powerpoint/2010/main" val="1090242974"/>
      </p:ext>
    </p:extLst>
  </p:cSld>
  <p:clrMapOvr>
    <a:masterClrMapping/>
  </p:clrMapOvr>
  <mc:AlternateContent xmlns:mc="http://schemas.openxmlformats.org/markup-compatibility/2006" xmlns:p14="http://schemas.microsoft.com/office/powerpoint/2010/main">
    <mc:Choice Requires="p14">
      <p:transition spd="med" p14:dur="700">
        <p:fade/>
        <p:sndAc>
          <p:stSnd>
            <p:snd r:embed="rId2" name="whoosh.wav"/>
          </p:stSnd>
        </p:sndAc>
      </p:transition>
    </mc:Choice>
    <mc:Fallback xmlns="">
      <p:transition spd="med">
        <p:fade/>
        <p:sndAc>
          <p:stSnd>
            <p:snd r:embed="rId5" name="whoosh.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0A85-9B45-BFEA-6DF1-0980A464707A}"/>
              </a:ext>
            </a:extLst>
          </p:cNvPr>
          <p:cNvSpPr>
            <a:spLocks noGrp="1"/>
          </p:cNvSpPr>
          <p:nvPr>
            <p:ph type="title"/>
          </p:nvPr>
        </p:nvSpPr>
        <p:spPr>
          <a:xfrm>
            <a:off x="1451580" y="804519"/>
            <a:ext cx="5484242" cy="1049235"/>
          </a:xfrm>
        </p:spPr>
        <p:txBody>
          <a:bodyPr/>
          <a:lstStyle/>
          <a:p>
            <a:r>
              <a:rPr lang="en-GB" dirty="0"/>
              <a:t>WHAT IS SOCIAL MEDIA</a:t>
            </a:r>
            <a:endParaRPr lang="en-IN" dirty="0"/>
          </a:p>
        </p:txBody>
      </p:sp>
      <p:sp>
        <p:nvSpPr>
          <p:cNvPr id="3" name="Content Placeholder 2">
            <a:extLst>
              <a:ext uri="{FF2B5EF4-FFF2-40B4-BE49-F238E27FC236}">
                <a16:creationId xmlns:a16="http://schemas.microsoft.com/office/drawing/2014/main" id="{E001771D-E50E-DA3D-446C-4F8C6477DDAB}"/>
              </a:ext>
            </a:extLst>
          </p:cNvPr>
          <p:cNvSpPr>
            <a:spLocks noGrp="1"/>
          </p:cNvSpPr>
          <p:nvPr>
            <p:ph idx="1"/>
          </p:nvPr>
        </p:nvSpPr>
        <p:spPr>
          <a:xfrm>
            <a:off x="1300801" y="1853754"/>
            <a:ext cx="5785799" cy="3924476"/>
          </a:xfrm>
        </p:spPr>
        <p:txBody>
          <a:bodyPr>
            <a:normAutofit/>
          </a:bodyPr>
          <a:lstStyle/>
          <a:p>
            <a:r>
              <a:rPr lang="en-GB" sz="1600" dirty="0"/>
              <a:t>Social media is a form of digital communication that allows users to form online networks and communities for socializing, sharing information, and posting user-created content.</a:t>
            </a:r>
          </a:p>
          <a:p>
            <a:r>
              <a:rPr lang="en-GB" sz="1600" dirty="0"/>
              <a:t>Early social media platforms, such as </a:t>
            </a:r>
            <a:r>
              <a:rPr lang="en-GB" sz="1600" dirty="0" err="1"/>
              <a:t>MySpace</a:t>
            </a:r>
            <a:r>
              <a:rPr lang="en-GB" sz="1600" dirty="0"/>
              <a:t> and LiveJournal, were designed for people to connect with friends and family. </a:t>
            </a:r>
            <a:r>
              <a:rPr lang="en-GB" sz="1600" dirty="0" err="1"/>
              <a:t>MySpace</a:t>
            </a:r>
            <a:r>
              <a:rPr lang="en-GB" sz="1600" dirty="0"/>
              <a:t>, which allowed users to create personal profile pages and share information about themselves, became the first network to reach one million </a:t>
            </a:r>
            <a:r>
              <a:rPr lang="en-GB" sz="1600" u="sng" dirty="0"/>
              <a:t>active monthly users</a:t>
            </a:r>
            <a:r>
              <a:rPr lang="en-GB" sz="1600" dirty="0"/>
              <a:t> in 2004.</a:t>
            </a:r>
          </a:p>
          <a:p>
            <a:r>
              <a:rPr lang="en-GB" sz="1600" dirty="0"/>
              <a:t>There were </a:t>
            </a:r>
            <a:r>
              <a:rPr lang="en-GB" sz="1600" b="1" dirty="0"/>
              <a:t>5.41 billion</a:t>
            </a:r>
            <a:r>
              <a:rPr lang="en-GB" sz="1600" dirty="0"/>
              <a:t> social media users around the world at the start of July 2025, equating to </a:t>
            </a:r>
            <a:r>
              <a:rPr lang="en-GB" sz="1600" b="1" dirty="0"/>
              <a:t>65.7 percent</a:t>
            </a:r>
            <a:r>
              <a:rPr lang="en-GB" sz="1600" dirty="0"/>
              <a:t> of the total global population. (</a:t>
            </a:r>
            <a:r>
              <a:rPr lang="en-GB" sz="1600" dirty="0">
                <a:hlinkClick r:id="rId2"/>
              </a:rPr>
              <a:t>source</a:t>
            </a:r>
            <a:r>
              <a:rPr lang="en-GB" sz="1600" dirty="0"/>
              <a:t>)</a:t>
            </a:r>
            <a:endParaRPr lang="en-IN" sz="1000" dirty="0"/>
          </a:p>
        </p:txBody>
      </p:sp>
      <p:pic>
        <p:nvPicPr>
          <p:cNvPr id="5" name="Picture 4" descr="A group of people looking at their phones&#10;&#10;AI-generated content may be incorrect.">
            <a:extLst>
              <a:ext uri="{FF2B5EF4-FFF2-40B4-BE49-F238E27FC236}">
                <a16:creationId xmlns:a16="http://schemas.microsoft.com/office/drawing/2014/main" id="{24C43BFF-4ECF-8422-865D-9CBCE2A12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1970" y="651752"/>
            <a:ext cx="3532889" cy="5294039"/>
          </a:xfrm>
          <a:prstGeom prst="rect">
            <a:avLst/>
          </a:prstGeom>
        </p:spPr>
      </p:pic>
    </p:spTree>
    <p:extLst>
      <p:ext uri="{BB962C8B-B14F-4D97-AF65-F5344CB8AC3E}">
        <p14:creationId xmlns:p14="http://schemas.microsoft.com/office/powerpoint/2010/main" val="19270291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4432-8294-BB7F-A911-2508E227BB31}"/>
              </a:ext>
            </a:extLst>
          </p:cNvPr>
          <p:cNvSpPr>
            <a:spLocks noGrp="1"/>
          </p:cNvSpPr>
          <p:nvPr>
            <p:ph type="title"/>
          </p:nvPr>
        </p:nvSpPr>
        <p:spPr>
          <a:xfrm>
            <a:off x="1023562" y="352148"/>
            <a:ext cx="6155452" cy="1049235"/>
          </a:xfrm>
        </p:spPr>
        <p:txBody>
          <a:bodyPr/>
          <a:lstStyle/>
          <a:p>
            <a:r>
              <a:rPr lang="en-GB" dirty="0"/>
              <a:t>BENEFITS OF </a:t>
            </a:r>
            <a:br>
              <a:rPr lang="en-GB" dirty="0"/>
            </a:br>
            <a:r>
              <a:rPr lang="en-GB" dirty="0"/>
              <a:t>SOCIAL MEDIA</a:t>
            </a:r>
            <a:endParaRPr lang="en-IN" dirty="0"/>
          </a:p>
        </p:txBody>
      </p:sp>
      <p:sp>
        <p:nvSpPr>
          <p:cNvPr id="3" name="Content Placeholder 2">
            <a:extLst>
              <a:ext uri="{FF2B5EF4-FFF2-40B4-BE49-F238E27FC236}">
                <a16:creationId xmlns:a16="http://schemas.microsoft.com/office/drawing/2014/main" id="{6F3CC99F-16E2-1CB7-3497-FBFA3191D206}"/>
              </a:ext>
            </a:extLst>
          </p:cNvPr>
          <p:cNvSpPr>
            <a:spLocks noGrp="1"/>
          </p:cNvSpPr>
          <p:nvPr>
            <p:ph idx="1"/>
          </p:nvPr>
        </p:nvSpPr>
        <p:spPr>
          <a:xfrm>
            <a:off x="838737" y="1879543"/>
            <a:ext cx="6155452" cy="3976507"/>
          </a:xfrm>
        </p:spPr>
        <p:txBody>
          <a:bodyPr>
            <a:normAutofit fontScale="85000" lnSpcReduction="10000"/>
          </a:bodyPr>
          <a:lstStyle/>
          <a:p>
            <a:r>
              <a:rPr lang="en-GB" sz="1900" dirty="0"/>
              <a:t>Social media has significantly improved relationships by providing a constant and instant communication platform, allowing people to stay connected regardless of geographical distance. So, the first benefit of social media is definitely communication!</a:t>
            </a:r>
          </a:p>
          <a:p>
            <a:r>
              <a:rPr lang="en-GB" sz="1900" dirty="0"/>
              <a:t>Companies can use social media to implement low-cost marketing plans. With the help of tools for targeted advertising, social media platforms like Facebook and Instagram can connect with customers directly, access niche markets, and raise brand awareness.</a:t>
            </a:r>
          </a:p>
          <a:p>
            <a:r>
              <a:rPr lang="en-GB" sz="1900" dirty="0"/>
              <a:t>One of the pros of social media is that it provides free knowledge. Social media gives users access to various educational resources and content, making it a valuable educational tool. By exchanging expertise, tutorials, and courses, professionals and educational institutions increase accessibility to learning.</a:t>
            </a:r>
            <a:endParaRPr lang="en-IN" sz="900" dirty="0"/>
          </a:p>
        </p:txBody>
      </p:sp>
      <p:pic>
        <p:nvPicPr>
          <p:cNvPr id="5" name="Picture 4" descr="A computer with people icons on the screen&#10;&#10;AI-generated content may be incorrect.">
            <a:extLst>
              <a:ext uri="{FF2B5EF4-FFF2-40B4-BE49-F238E27FC236}">
                <a16:creationId xmlns:a16="http://schemas.microsoft.com/office/drawing/2014/main" id="{D270A85C-E897-5CE7-6F2A-9568CE0A8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204" y="575207"/>
            <a:ext cx="4521825" cy="5280843"/>
          </a:xfrm>
          <a:prstGeom prst="rect">
            <a:avLst/>
          </a:prstGeom>
        </p:spPr>
      </p:pic>
    </p:spTree>
    <p:extLst>
      <p:ext uri="{BB962C8B-B14F-4D97-AF65-F5344CB8AC3E}">
        <p14:creationId xmlns:p14="http://schemas.microsoft.com/office/powerpoint/2010/main" val="101654401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3565-951C-0784-F0BF-4200487396A6}"/>
              </a:ext>
            </a:extLst>
          </p:cNvPr>
          <p:cNvSpPr>
            <a:spLocks noGrp="1"/>
          </p:cNvSpPr>
          <p:nvPr>
            <p:ph type="title"/>
          </p:nvPr>
        </p:nvSpPr>
        <p:spPr>
          <a:xfrm>
            <a:off x="906830" y="342420"/>
            <a:ext cx="5523153" cy="1049235"/>
          </a:xfrm>
        </p:spPr>
        <p:txBody>
          <a:bodyPr/>
          <a:lstStyle/>
          <a:p>
            <a:r>
              <a:rPr lang="en-GB" dirty="0"/>
              <a:t>CHALLENGES AND</a:t>
            </a:r>
            <a:br>
              <a:rPr lang="en-GB" dirty="0"/>
            </a:br>
            <a:r>
              <a:rPr lang="en-GB" dirty="0"/>
              <a:t>RISKS</a:t>
            </a:r>
            <a:endParaRPr lang="en-IN" dirty="0"/>
          </a:p>
        </p:txBody>
      </p:sp>
      <p:sp>
        <p:nvSpPr>
          <p:cNvPr id="3" name="Content Placeholder 2">
            <a:extLst>
              <a:ext uri="{FF2B5EF4-FFF2-40B4-BE49-F238E27FC236}">
                <a16:creationId xmlns:a16="http://schemas.microsoft.com/office/drawing/2014/main" id="{369F2539-2843-ADEB-3B18-A289B975ABF6}"/>
              </a:ext>
            </a:extLst>
          </p:cNvPr>
          <p:cNvSpPr>
            <a:spLocks noGrp="1"/>
          </p:cNvSpPr>
          <p:nvPr>
            <p:ph idx="1"/>
          </p:nvPr>
        </p:nvSpPr>
        <p:spPr>
          <a:xfrm>
            <a:off x="906830" y="1762812"/>
            <a:ext cx="5824710" cy="4287792"/>
          </a:xfrm>
        </p:spPr>
        <p:txBody>
          <a:bodyPr>
            <a:normAutofit lnSpcReduction="10000"/>
          </a:bodyPr>
          <a:lstStyle/>
          <a:p>
            <a:r>
              <a:rPr lang="en-GB" sz="1600" dirty="0"/>
              <a:t>One of the cons of social media is that it brings many privacy and security concerns. Personal information that users share on social media platforms is frequently vulnerable to exploitation if inadequate security measures are in place. Significant hazards include unauthorized access to personal information and data breaches</a:t>
            </a:r>
            <a:r>
              <a:rPr lang="en-GB" dirty="0"/>
              <a:t>.</a:t>
            </a:r>
          </a:p>
          <a:p>
            <a:r>
              <a:rPr lang="en-GB" sz="1600" dirty="0"/>
              <a:t>One of the other cons of social media is misinformation. Due to the quick diffusion of information on social media, false or misleading information may also increase. This may result in confusion, rumours, and adverse effects on public opinion and conduct.</a:t>
            </a:r>
          </a:p>
          <a:p>
            <a:r>
              <a:rPr lang="en-GB" sz="1600" dirty="0"/>
              <a:t>Cyberbullying and harassment can occur on social media. On these sites, anonymity might encourage people to act harmfully, which can upset victims emotionally.</a:t>
            </a:r>
            <a:endParaRPr lang="en-IN" sz="1100" dirty="0"/>
          </a:p>
        </p:txBody>
      </p:sp>
      <p:pic>
        <p:nvPicPr>
          <p:cNvPr id="5" name="Picture 4" descr="A person sitting on the floor with her head in her hands&#10;&#10;AI-generated content may be incorrect.">
            <a:extLst>
              <a:ext uri="{FF2B5EF4-FFF2-40B4-BE49-F238E27FC236}">
                <a16:creationId xmlns:a16="http://schemas.microsoft.com/office/drawing/2014/main" id="{A33AA753-55B5-E470-BD10-3DE732A42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289" y="282101"/>
            <a:ext cx="4772277" cy="5768503"/>
          </a:xfrm>
          <a:prstGeom prst="rect">
            <a:avLst/>
          </a:prstGeom>
        </p:spPr>
      </p:pic>
    </p:spTree>
    <p:extLst>
      <p:ext uri="{BB962C8B-B14F-4D97-AF65-F5344CB8AC3E}">
        <p14:creationId xmlns:p14="http://schemas.microsoft.com/office/powerpoint/2010/main" val="38720115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7604-4C8B-7061-0BF2-6A08A1A4FB08}"/>
              </a:ext>
            </a:extLst>
          </p:cNvPr>
          <p:cNvSpPr>
            <a:spLocks noGrp="1"/>
          </p:cNvSpPr>
          <p:nvPr>
            <p:ph type="title"/>
          </p:nvPr>
        </p:nvSpPr>
        <p:spPr>
          <a:xfrm>
            <a:off x="1393213" y="357048"/>
            <a:ext cx="9603275" cy="576808"/>
          </a:xfrm>
        </p:spPr>
        <p:txBody>
          <a:bodyPr/>
          <a:lstStyle/>
          <a:p>
            <a:r>
              <a:rPr lang="en-GB" dirty="0"/>
              <a:t>SOCIAL MEDIA STATS WORLDWIDE</a:t>
            </a:r>
            <a:endParaRPr lang="en-IN" dirty="0"/>
          </a:p>
        </p:txBody>
      </p:sp>
      <p:graphicFrame>
        <p:nvGraphicFramePr>
          <p:cNvPr id="5" name="Chart 4">
            <a:extLst>
              <a:ext uri="{FF2B5EF4-FFF2-40B4-BE49-F238E27FC236}">
                <a16:creationId xmlns:a16="http://schemas.microsoft.com/office/drawing/2014/main" id="{68ABC806-0B17-B04C-80ED-129E645CE02F}"/>
              </a:ext>
            </a:extLst>
          </p:cNvPr>
          <p:cNvGraphicFramePr/>
          <p:nvPr>
            <p:extLst>
              <p:ext uri="{D42A27DB-BD31-4B8C-83A1-F6EECF244321}">
                <p14:modId xmlns:p14="http://schemas.microsoft.com/office/powerpoint/2010/main" val="2186589999"/>
              </p:ext>
            </p:extLst>
          </p:nvPr>
        </p:nvGraphicFramePr>
        <p:xfrm>
          <a:off x="1235412" y="1313234"/>
          <a:ext cx="9523379" cy="423153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5D21F5B-0A1E-01B9-5DE1-437CD0FF971A}"/>
              </a:ext>
            </a:extLst>
          </p:cNvPr>
          <p:cNvSpPr txBox="1"/>
          <p:nvPr/>
        </p:nvSpPr>
        <p:spPr>
          <a:xfrm>
            <a:off x="4435615" y="5739478"/>
            <a:ext cx="3122971" cy="369332"/>
          </a:xfrm>
          <a:prstGeom prst="rect">
            <a:avLst/>
          </a:prstGeom>
          <a:noFill/>
        </p:spPr>
        <p:txBody>
          <a:bodyPr wrap="none" rtlCol="0">
            <a:spAutoFit/>
          </a:bodyPr>
          <a:lstStyle/>
          <a:p>
            <a:r>
              <a:rPr lang="en-GB" dirty="0">
                <a:solidFill>
                  <a:schemeClr val="tx1">
                    <a:lumMod val="75000"/>
                    <a:lumOff val="25000"/>
                  </a:schemeClr>
                </a:solidFill>
              </a:rPr>
              <a:t>Source: </a:t>
            </a:r>
            <a:r>
              <a:rPr lang="en-GB" dirty="0">
                <a:solidFill>
                  <a:schemeClr val="tx1">
                    <a:lumMod val="75000"/>
                    <a:lumOff val="25000"/>
                  </a:schemeClr>
                </a:solidFill>
                <a:hlinkClick r:id="rId3"/>
              </a:rPr>
              <a:t>statcounter GlobalStats</a:t>
            </a:r>
            <a:endParaRPr lang="en-IN" dirty="0">
              <a:solidFill>
                <a:schemeClr val="tx1">
                  <a:lumMod val="75000"/>
                  <a:lumOff val="25000"/>
                </a:schemeClr>
              </a:solidFill>
            </a:endParaRPr>
          </a:p>
        </p:txBody>
      </p:sp>
    </p:spTree>
    <p:extLst>
      <p:ext uri="{BB962C8B-B14F-4D97-AF65-F5344CB8AC3E}">
        <p14:creationId xmlns:p14="http://schemas.microsoft.com/office/powerpoint/2010/main" val="10594532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79</TotalTime>
  <Words>408</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THE IMPACT OF  SOCIAL MEDIA  ON SOCIETY</vt:lpstr>
      <vt:lpstr>WHAT IS SOCIAL MEDIA</vt:lpstr>
      <vt:lpstr>BENEFITS OF  SOCIAL MEDIA</vt:lpstr>
      <vt:lpstr>CHALLENGES AND RISKS</vt:lpstr>
      <vt:lpstr>SOCIAL MEDIA STATS WORLDWIDE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TRISHIT</dc:creator>
  <cp:lastModifiedBy>TRISHIT</cp:lastModifiedBy>
  <cp:revision>21</cp:revision>
  <dcterms:created xsi:type="dcterms:W3CDTF">2025-08-11T02:40:22Z</dcterms:created>
  <dcterms:modified xsi:type="dcterms:W3CDTF">2025-08-11T07:58:54Z</dcterms:modified>
</cp:coreProperties>
</file>