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0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62" b="0" i="0" u="none" strike="noStrike" baseline="0"/>
              <a:t>Yearly Global EV Sales in Millions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>
        <c:manualLayout>
          <c:layoutTarget val="inner"/>
          <c:xMode val="edge"/>
          <c:yMode val="edge"/>
          <c:x val="0.16373677163647041"/>
          <c:y val="0.13399703110881631"/>
          <c:w val="0.82406886406760216"/>
          <c:h val="0.70968783835964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8681739937823297E-3"/>
                  <c:y val="-4.09836065573770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856-4992-9B8D-0C0724F3CDDF}"/>
                </c:ext>
              </c:extLst>
            </c:dLbl>
            <c:dLbl>
              <c:idx val="1"/>
              <c:layout>
                <c:manualLayout>
                  <c:x val="0"/>
                  <c:y val="-5.00910746812387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856-4992-9B8D-0C0724F3CDDF}"/>
                </c:ext>
              </c:extLst>
            </c:dLbl>
            <c:dLbl>
              <c:idx val="2"/>
              <c:layout>
                <c:manualLayout>
                  <c:x val="3.736347987564728E-3"/>
                  <c:y val="-5.009107468123869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856-4992-9B8D-0C0724F3CDDF}"/>
                </c:ext>
              </c:extLst>
            </c:dLbl>
            <c:dLbl>
              <c:idx val="3"/>
              <c:layout>
                <c:manualLayout>
                  <c:x val="-7.472695975129456E-3"/>
                  <c:y val="-7.05828779599271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856-4992-9B8D-0C0724F3CDDF}"/>
                </c:ext>
              </c:extLst>
            </c:dLbl>
            <c:dLbl>
              <c:idx val="4"/>
              <c:layout>
                <c:manualLayout>
                  <c:x val="1.868173993782364E-3"/>
                  <c:y val="-7.969034608378879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856-4992-9B8D-0C0724F3CDDF}"/>
                </c:ext>
              </c:extLst>
            </c:dLbl>
            <c:dLbl>
              <c:idx val="5"/>
              <c:layout>
                <c:manualLayout>
                  <c:x val="1.868173993782364E-3"/>
                  <c:y val="-0.3324225865209471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856-4992-9B8D-0C0724F3CDDF}"/>
                </c:ext>
              </c:extLst>
            </c:dLbl>
            <c:dLbl>
              <c:idx val="6"/>
              <c:layout>
                <c:manualLayout>
                  <c:x val="-1.3699784359992693E-16"/>
                  <c:y val="-0.346083788706739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856-4992-9B8D-0C0724F3CD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0.55000000000000004</c:v>
                </c:pt>
                <c:pt idx="1">
                  <c:v>0.76</c:v>
                </c:pt>
                <c:pt idx="2">
                  <c:v>1.18</c:v>
                </c:pt>
                <c:pt idx="3">
                  <c:v>2.06</c:v>
                </c:pt>
                <c:pt idx="4">
                  <c:v>2.21</c:v>
                </c:pt>
                <c:pt idx="5">
                  <c:v>13.7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AD-4840-91FA-A4B8F9D3EA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</c:numCache>
            </c:numRef>
          </c:val>
          <c:extLst>
            <c:ext xmlns:c16="http://schemas.microsoft.com/office/drawing/2014/chart" uri="{C3380CC4-5D6E-409C-BE32-E72D297353CC}">
              <c16:uniqueId val="{00000001-CDAD-4840-91FA-A4B8F9D3EA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2022</c:v>
                </c:pt>
                <c:pt idx="6">
                  <c:v>2023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</c:numCache>
            </c:numRef>
          </c:val>
          <c:extLst>
            <c:ext xmlns:c16="http://schemas.microsoft.com/office/drawing/2014/chart" uri="{C3380CC4-5D6E-409C-BE32-E72D297353CC}">
              <c16:uniqueId val="{00000002-CDAD-4840-91FA-A4B8F9D3EAF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4025951"/>
        <c:axId val="94024031"/>
      </c:barChart>
      <c:catAx>
        <c:axId val="94025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/>
                  <a:t>Year</a:t>
                </a:r>
                <a:endParaRPr lang="en-IN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24031"/>
        <c:crosses val="autoZero"/>
        <c:auto val="1"/>
        <c:lblAlgn val="ctr"/>
        <c:lblOffset val="100"/>
        <c:noMultiLvlLbl val="0"/>
      </c:catAx>
      <c:valAx>
        <c:axId val="940240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/>
                  <a:t>Sales</a:t>
                </a:r>
                <a:r>
                  <a:rPr lang="en-GB" sz="1800" baseline="0"/>
                  <a:t> in Millions</a:t>
                </a:r>
                <a:endParaRPr lang="en-IN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025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72ECB-2B88-4A62-A5F5-77CF55A24CC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BEC2E-FE81-441C-BD77-2CF22C1E9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45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C2C5-FD34-4284-B9CE-2077DD8617D1}" type="datetime1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Trishit Hazra, 25CAMSA124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CAFF-4DB9-40D9-A247-063A8D5B269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04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3A8-0E10-4D17-8FD7-9576BCC1CB1A}" type="datetime1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Trishit Hazra, 25CAMSA124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CAFF-4DB9-40D9-A247-063A8D5B2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54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E5D-4D71-46D1-8A24-F9BB2B5BBC99}" type="datetime1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Trishit Hazra, 25CAMSA124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CAFF-4DB9-40D9-A247-063A8D5B2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26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60D5-8406-4A33-BC23-6B1BF24AF0B3}" type="datetime1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Trishit Hazra, 25CAMSA124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CAFF-4DB9-40D9-A247-063A8D5B2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8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021A-F119-42E6-AF66-7E3FF860D12C}" type="datetime1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Trishit Hazra, 25CAMSA124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CAFF-4DB9-40D9-A247-063A8D5B269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6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0132-2282-4182-9841-344E038F7D5D}" type="datetime1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Trishit Hazra, 25CAMSA124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CAFF-4DB9-40D9-A247-063A8D5B2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54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AFC1-BDDC-4744-B879-F019CABB2AB5}" type="datetime1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Trishit Hazra, 25CAMSA124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CAFF-4DB9-40D9-A247-063A8D5B2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6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2A0B1-3DA6-4D67-8C5F-2909ECD2B983}" type="datetime1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Trishit Hazra, 25CAMSA124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CAFF-4DB9-40D9-A247-063A8D5B2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27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A06-D61F-42FB-A186-97BF703346D9}" type="datetime1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Trishit Hazra, 25CAMSA124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CAFF-4DB9-40D9-A247-063A8D5B2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79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4B2BF-0C36-4E79-B846-BE1C0D1B3D14}" type="datetime1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Trishit Hazra, 25CAMSA124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30CAFF-4DB9-40D9-A247-063A8D5B2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97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737-4FBB-4BEA-9960-43ED735D43F9}" type="datetime1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Trishit Hazra, 25CAMSA124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CAFF-4DB9-40D9-A247-063A8D5B2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C81E32-9486-4AAF-9B71-D9C919543E50}" type="datetime1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Trishit Hazra, 25CAMSA124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30CAFF-4DB9-40D9-A247-063A8D5B269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6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e-amrit.niti.gov.in/national-level-polic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F379-9DAD-793B-14BF-CA66998E9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GB" dirty="0"/>
              <a:t>THE RISE OF ELECTRIC VEHICLES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BC78F-72AC-F23E-DA40-48D5367C8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Driving TOWARDS A SUSTAINABLE FUTURE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car charging at a charging station&#10;&#10;AI-generated content may be incorrect.">
            <a:extLst>
              <a:ext uri="{FF2B5EF4-FFF2-40B4-BE49-F238E27FC236}">
                <a16:creationId xmlns:a16="http://schemas.microsoft.com/office/drawing/2014/main" id="{8D7FDBA9-1C00-20ED-7A56-B64064E19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6" y="620720"/>
            <a:ext cx="3779320" cy="2466005"/>
          </a:xfrm>
          <a:prstGeom prst="rect">
            <a:avLst/>
          </a:prstGeom>
        </p:spPr>
      </p:pic>
      <p:pic>
        <p:nvPicPr>
          <p:cNvPr id="7" name="Picture 6" descr="A city with a river and trees&#10;&#10;AI-generated content may be incorrect.">
            <a:extLst>
              <a:ext uri="{FF2B5EF4-FFF2-40B4-BE49-F238E27FC236}">
                <a16:creationId xmlns:a16="http://schemas.microsoft.com/office/drawing/2014/main" id="{686DA205-2037-6894-C1F7-9CDAB74C2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4" y="3247593"/>
            <a:ext cx="4014250" cy="22479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DAA3C-9DA9-A0BE-AA91-7C574358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Trishit Hazra, 25CAMSA124</a:t>
            </a:r>
          </a:p>
        </p:txBody>
      </p:sp>
    </p:spTree>
    <p:extLst>
      <p:ext uri="{BB962C8B-B14F-4D97-AF65-F5344CB8AC3E}">
        <p14:creationId xmlns:p14="http://schemas.microsoft.com/office/powerpoint/2010/main" val="35577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74FA-6E68-095F-911E-97B00FF8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664" y="263527"/>
            <a:ext cx="3690257" cy="1450757"/>
          </a:xfrm>
        </p:spPr>
        <p:txBody>
          <a:bodyPr>
            <a:normAutofit/>
          </a:bodyPr>
          <a:lstStyle/>
          <a:p>
            <a:r>
              <a:rPr lang="en-GB" sz="3400" b="1" dirty="0"/>
              <a:t>WHAT ARE ELECTRIC VEHICLES?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9934-DA60-C354-F617-2C685868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 Electric vehicles (EVs) are a promising technology for achieving a sustainable transport sector in the future, due to their very low to zero carbon emissions, low noise, high efficiency, and flexibility in grid operation and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 These include battery electric vehicles, plug-in hybrid electric vehicles, </a:t>
            </a:r>
            <a:r>
              <a:rPr lang="en-IN" sz="1700" dirty="0"/>
              <a:t>hybrid electric vehicles </a:t>
            </a:r>
            <a:r>
              <a:rPr lang="en-GB" sz="1700" dirty="0"/>
              <a:t>and fuel cell electric vehicles.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 Growing demand due to environmental awareness and government 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hlinkClick r:id="rId2"/>
              </a:rPr>
              <a:t> India EV Policy</a:t>
            </a:r>
            <a:endParaRPr lang="en-IN" sz="1700" dirty="0"/>
          </a:p>
        </p:txBody>
      </p:sp>
      <p:pic>
        <p:nvPicPr>
          <p:cNvPr id="7" name="Picture 6" descr="A car and motorcycle charging at a charging station&#10;&#10;AI-generated content may be incorrect.">
            <a:extLst>
              <a:ext uri="{FF2B5EF4-FFF2-40B4-BE49-F238E27FC236}">
                <a16:creationId xmlns:a16="http://schemas.microsoft.com/office/drawing/2014/main" id="{837CA8CA-FB09-21D9-E56B-730B89A6F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3" b="2"/>
          <a:stretch>
            <a:fillRect/>
          </a:stretch>
        </p:blipFill>
        <p:spPr>
          <a:xfrm>
            <a:off x="634000" y="640081"/>
            <a:ext cx="6530476" cy="531440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915F3-7D32-77CD-5523-2A71FD1F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Trishit Hazra, 25CAMSA124</a:t>
            </a:r>
          </a:p>
        </p:txBody>
      </p:sp>
    </p:spTree>
    <p:extLst>
      <p:ext uri="{BB962C8B-B14F-4D97-AF65-F5344CB8AC3E}">
        <p14:creationId xmlns:p14="http://schemas.microsoft.com/office/powerpoint/2010/main" val="205680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37DC-30CE-F592-97C4-C7890FE6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064" y="458468"/>
            <a:ext cx="9742468" cy="1146595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EV MARKET GROWTH OVER THE YEARS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65495-4F1E-DFAB-73AF-BA6F0924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GB" sz="1500" dirty="0">
                <a:solidFill>
                  <a:srgbClr val="FFFFFF"/>
                </a:solidFill>
              </a:rPr>
              <a:t>The global EV market is experiencing exponential growth, driven by incentives, tech innovations, and rising fuel prices.</a:t>
            </a:r>
            <a:endParaRPr lang="en-IN" sz="1500" dirty="0">
              <a:solidFill>
                <a:srgbClr val="FFFFFF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A8DE3B7-7618-8393-50AA-67A50EF135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480409"/>
              </p:ext>
            </p:extLst>
          </p:nvPr>
        </p:nvGraphicFramePr>
        <p:xfrm>
          <a:off x="1127489" y="2169268"/>
          <a:ext cx="9937022" cy="35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9C422-0DC4-8FA0-D3F8-0C6DA1C1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Trishit Hazra, 25CAMSA124</a:t>
            </a:r>
          </a:p>
        </p:txBody>
      </p:sp>
    </p:spTree>
    <p:extLst>
      <p:ext uri="{BB962C8B-B14F-4D97-AF65-F5344CB8AC3E}">
        <p14:creationId xmlns:p14="http://schemas.microsoft.com/office/powerpoint/2010/main" val="156460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7E05-22B8-2DFD-9CF5-D970ED59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EV’s? PROS AND CONS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202B-7F2D-4023-FCD9-2A4ACF2BB4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Electric cars are energy 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Electric cars reduce emissions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Electric cars require lower maintenance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44566-B10A-42F2-94B7-CF250C5662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Electric cars cannot travel as far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“</a:t>
            </a:r>
            <a:r>
              <a:rPr lang="en-GB" dirty="0" err="1"/>
              <a:t>Fueling</a:t>
            </a:r>
            <a:r>
              <a:rPr lang="en-GB" dirty="0"/>
              <a:t>” takes longer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Electric cars are sometimes more expensive</a:t>
            </a:r>
            <a:endParaRPr lang="en-IN" dirty="0"/>
          </a:p>
        </p:txBody>
      </p:sp>
      <p:pic>
        <p:nvPicPr>
          <p:cNvPr id="6" name="Picture 5" descr="A tall buildings with plants on them&#10;&#10;AI-generated content may be incorrect.">
            <a:extLst>
              <a:ext uri="{FF2B5EF4-FFF2-40B4-BE49-F238E27FC236}">
                <a16:creationId xmlns:a16="http://schemas.microsoft.com/office/drawing/2014/main" id="{85F7FD62-FA8D-9AFF-3465-8BD56210C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53" y="3691663"/>
            <a:ext cx="4023602" cy="2196670"/>
          </a:xfrm>
          <a:prstGeom prst="rect">
            <a:avLst/>
          </a:prstGeom>
        </p:spPr>
      </p:pic>
      <p:pic>
        <p:nvPicPr>
          <p:cNvPr id="8" name="Picture 7" descr="A car parked next to a wall&#10;&#10;AI-generated content may be incorrect.">
            <a:extLst>
              <a:ext uri="{FF2B5EF4-FFF2-40B4-BE49-F238E27FC236}">
                <a16:creationId xmlns:a16="http://schemas.microsoft.com/office/drawing/2014/main" id="{0D0BF727-24E4-A510-6F3F-8903A75C7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94" y="3791092"/>
            <a:ext cx="3643963" cy="218637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5C091-E6AB-2739-4CB2-05ABC444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Trishit Hazra, 25CAMSA124</a:t>
            </a:r>
          </a:p>
        </p:txBody>
      </p:sp>
    </p:spTree>
    <p:extLst>
      <p:ext uri="{BB962C8B-B14F-4D97-AF65-F5344CB8AC3E}">
        <p14:creationId xmlns:p14="http://schemas.microsoft.com/office/powerpoint/2010/main" val="11273823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2F67-4A82-07B4-1C81-CB6E5DD6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ROAD AHEAD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F124-5648-E803-8E94-9B79390B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b="1" dirty="0"/>
              <a:t>Affordable EV models for mass adoption</a:t>
            </a:r>
            <a:r>
              <a:rPr lang="en-GB" dirty="0"/>
              <a:t> – Manufacturers are introducing budget-friendly electric cars, making them accessible to middle-class buyers and increasing global adoption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b="1" dirty="0"/>
              <a:t>Faster and more accessible charging infrastructure</a:t>
            </a:r>
            <a:r>
              <a:rPr lang="en-GB" dirty="0"/>
              <a:t> – Expansion of ultra-fast charging networks and more public charging stations will reduce range anxiety and make EVs practical for long-distance travel.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b="1" dirty="0"/>
              <a:t>Longer battery life and improved safety</a:t>
            </a:r>
            <a:r>
              <a:rPr lang="en-GB" dirty="0"/>
              <a:t> – Advancements in battery technology, such as solid-state batteries, will increase driving range, reduce charging time, and enhance safety in extreme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 Integration of autonomous driving technology</a:t>
            </a:r>
            <a:r>
              <a:rPr lang="en-GB" dirty="0"/>
              <a:t> – Future EVs will combine electric propulsion with self-driving features, enabling safer, more efficient, and convenient transportation.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9AEBA-D0E2-D70B-21D2-4A74F540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Trishit Hazra, 25CAMSA124</a:t>
            </a:r>
          </a:p>
        </p:txBody>
      </p:sp>
    </p:spTree>
    <p:extLst>
      <p:ext uri="{BB962C8B-B14F-4D97-AF65-F5344CB8AC3E}">
        <p14:creationId xmlns:p14="http://schemas.microsoft.com/office/powerpoint/2010/main" val="161087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</TotalTime>
  <Words>324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Retrospect</vt:lpstr>
      <vt:lpstr>THE RISE OF ELECTRIC VEHICLES</vt:lpstr>
      <vt:lpstr>WHAT ARE ELECTRIC VEHICLES?</vt:lpstr>
      <vt:lpstr>EV MARKET GROWTH OVER THE YEARS</vt:lpstr>
      <vt:lpstr>WHY EV’s? PROS AND CONS</vt:lpstr>
      <vt:lpstr>THE ROAD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TRISHIT</dc:creator>
  <cp:lastModifiedBy>TRISHIT</cp:lastModifiedBy>
  <cp:revision>1</cp:revision>
  <dcterms:created xsi:type="dcterms:W3CDTF">2025-08-09T13:55:59Z</dcterms:created>
  <dcterms:modified xsi:type="dcterms:W3CDTF">2025-08-10T16:18:23Z</dcterms:modified>
</cp:coreProperties>
</file>