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6BC7C3-3282-44C7-8926-75540F292DB5}">
  <a:tblStyle styleId="{1F6BC7C3-3282-44C7-8926-75540F292D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028792b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9028792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028792b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028792b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9028792b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9028792b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9028792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9028792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9028792b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9028792b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9028792bd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9028792b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9028792b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9028792b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9028792bd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9028792bd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9028792bd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9028792bd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9028792bd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9028792bd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6b6a28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6b6a28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028792bd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028792bd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028792bd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028792bd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9028792bd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9028792bd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028792bd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028792bd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6f521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6f521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6f5214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6f5214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0a968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20a968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92e411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92e411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0a5a7c5d0973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30a5a7c5d0973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6b6a28c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6b6a28c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0d1116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0d1116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0a9689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0a9689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92c1c92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92c1c92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92c1c92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92c1c9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9028792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9028792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881850" y="14748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HOOF KY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Elaboration Phase</a:t>
            </a:r>
            <a:endParaRPr b="1" sz="2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81852" y="33500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  <a:latin typeface="Lato"/>
                <a:ea typeface="Lato"/>
                <a:cs typeface="Lato"/>
                <a:sym typeface="Lato"/>
              </a:rPr>
              <a:t>Team Swiftriver</a:t>
            </a:r>
            <a:endParaRPr sz="1350">
              <a:solidFill>
                <a:srgbClr val="1D212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  <a:latin typeface="Lato"/>
                <a:ea typeface="Lato"/>
                <a:cs typeface="Lato"/>
                <a:sym typeface="Lato"/>
              </a:rPr>
              <a:t>(Trisia Baltazar, Adrian Boone, Chad Daily, Jann Jalando-on, Mate Kovacs, Joseph Morrison)</a:t>
            </a:r>
            <a:endParaRPr sz="1350">
              <a:solidFill>
                <a:srgbClr val="1D212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Login/Register</a:t>
            </a:r>
            <a:endParaRPr/>
          </a:p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6900" y="1779650"/>
            <a:ext cx="4263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users to create an account 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Receive HOOF News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Volunteer Opportunities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communication with HOOF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Retention for HOOF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1" y="2077200"/>
            <a:ext cx="4332400" cy="27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3" y="0"/>
            <a:ext cx="774955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4749125" y="1691950"/>
            <a:ext cx="41742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 volunteer to make changes to their profile information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Ensures information is always up to date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Enables volunteer to edit hours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962150"/>
            <a:ext cx="4174224" cy="2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52400"/>
            <a:ext cx="74485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</a:t>
            </a:r>
            <a:endParaRPr/>
          </a:p>
        </p:txBody>
      </p:sp>
      <p:sp>
        <p:nvSpPr>
          <p:cNvPr id="253" name="Google Shape;253;p39"/>
          <p:cNvSpPr txBox="1"/>
          <p:nvPr>
            <p:ph idx="2" type="body"/>
          </p:nvPr>
        </p:nvSpPr>
        <p:spPr>
          <a:xfrm>
            <a:off x="4817600" y="1437850"/>
            <a:ext cx="40242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users to donate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time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PayPal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Credit Information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Recurring 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PayPal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Credit Information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5119"/>
            <a:ext cx="3878499" cy="218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Camper Record</a:t>
            </a:r>
            <a:endParaRPr/>
          </a:p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4845950" y="1816275"/>
            <a:ext cx="4052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admin to add and modify: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Camper’s personal information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Camper’s camp history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Parent/Guardian information (optional)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1" y="2237850"/>
            <a:ext cx="4225200" cy="26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13" y="0"/>
            <a:ext cx="809876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</a:t>
            </a:r>
            <a:endParaRPr/>
          </a:p>
        </p:txBody>
      </p:sp>
      <p:sp>
        <p:nvSpPr>
          <p:cNvPr id="277" name="Google Shape;277;p43"/>
          <p:cNvSpPr txBox="1"/>
          <p:nvPr>
            <p:ph idx="2" type="body"/>
          </p:nvPr>
        </p:nvSpPr>
        <p:spPr>
          <a:xfrm>
            <a:off x="4930950" y="1701225"/>
            <a:ext cx="3882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all users to: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View calendar of Events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Ongoing events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Upcoming events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View details of events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Sign up for event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5" y="2184550"/>
            <a:ext cx="4187924" cy="21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48" y="1971250"/>
            <a:ext cx="106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 Issues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Navigation Diagram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Prototypes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Financial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109"/>
            <a:ext cx="9143999" cy="478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Silent Auction</a:t>
            </a:r>
            <a:endParaRPr/>
          </a:p>
        </p:txBody>
      </p:sp>
      <p:sp>
        <p:nvSpPr>
          <p:cNvPr id="289" name="Google Shape;289;p45"/>
          <p:cNvSpPr txBox="1"/>
          <p:nvPr>
            <p:ph idx="2" type="body"/>
          </p:nvPr>
        </p:nvSpPr>
        <p:spPr>
          <a:xfrm>
            <a:off x="4789275" y="1636000"/>
            <a:ext cx="41658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admin to add, modify, and delete: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picture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name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price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description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0" y="2202925"/>
            <a:ext cx="4227051" cy="23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05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12" y="140125"/>
            <a:ext cx="9192826" cy="470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Analysis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729450" y="2078875"/>
            <a:ext cx="3774300" cy="24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Social Media </a:t>
            </a:r>
            <a:r>
              <a:rPr lang="en"/>
              <a:t>presence</a:t>
            </a:r>
            <a:r>
              <a:rPr lang="en"/>
              <a:t> can increase a non-profits donations by 1/3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income from business and public donations (2016):    </a:t>
            </a:r>
            <a:r>
              <a:rPr lang="en" sz="1400"/>
              <a:t>$3,569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Donations with Social Media Advertising:	$3569 * (⅓)=  </a:t>
            </a:r>
            <a:r>
              <a:rPr lang="en" sz="1400"/>
              <a:t>$</a:t>
            </a:r>
            <a:r>
              <a:rPr lang="en" sz="1400">
                <a:solidFill>
                  <a:srgbClr val="434343"/>
                </a:solidFill>
              </a:rPr>
              <a:t>1070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Donations (Projected): </a:t>
            </a:r>
            <a:r>
              <a:rPr b="1" lang="en" sz="1100">
                <a:solidFill>
                  <a:srgbClr val="6AA84F"/>
                </a:solidFill>
              </a:rPr>
              <a:t>$</a:t>
            </a:r>
            <a:r>
              <a:rPr b="1" lang="en">
                <a:solidFill>
                  <a:srgbClr val="6AA84F"/>
                </a:solidFill>
              </a:rPr>
              <a:t>1,070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08" name="Google Shape;308;p4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Adding Volunteer sign up reduces time spent looking for volunteers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normally spent looking for volunteers can be spent writing grants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HOOF has average grant of ~ </a:t>
            </a:r>
            <a:r>
              <a:rPr b="1" lang="en">
                <a:solidFill>
                  <a:srgbClr val="6AA84F"/>
                </a:solidFill>
              </a:rPr>
              <a:t>$9,000</a:t>
            </a:r>
            <a:endParaRPr b="1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2016, 7.2% of total fundraising came from online giving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HOOF 2016 Total Donations = $15,700.56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$15,700.56 (7.2%) = </a:t>
            </a:r>
            <a:r>
              <a:rPr b="1" lang="en">
                <a:solidFill>
                  <a:srgbClr val="6AA84F"/>
                </a:solidFill>
              </a:rPr>
              <a:t>$1,130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Analysis</a:t>
            </a:r>
            <a:endParaRPr/>
          </a:p>
        </p:txBody>
      </p:sp>
      <p:graphicFrame>
        <p:nvGraphicFramePr>
          <p:cNvPr id="314" name="Google Shape;314;p49"/>
          <p:cNvGraphicFramePr/>
          <p:nvPr/>
        </p:nvGraphicFramePr>
        <p:xfrm>
          <a:off x="952500" y="20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{1F6BC7C3-3282-44C7-8926-75540F292DB5}</a:tableStyleId>
              </a:tblPr>
              <a:tblGrid>
                <a:gridCol w="3619500"/>
                <a:gridCol w="3619500"/>
              </a:tblGrid>
              <a:tr h="5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 Media Presence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$1,070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Increased Grants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$9,000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Donation Button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$1,130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$11,200</a:t>
                      </a:r>
                      <a:endParaRPr b="1">
                        <a:solidFill>
                          <a:srgbClr val="6AA84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6AA84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0" name="Google Shape;320;p50"/>
          <p:cNvSpPr txBox="1"/>
          <p:nvPr/>
        </p:nvSpPr>
        <p:spPr>
          <a:xfrm>
            <a:off x="593450" y="1851600"/>
            <a:ext cx="24729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Homepage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Donation Portal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Volunteer Sign Ups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 Registration</a:t>
            </a:r>
            <a:endParaRPr/>
          </a:p>
        </p:txBody>
      </p:sp>
      <p:sp>
        <p:nvSpPr>
          <p:cNvPr id="321" name="Google Shape;321;p50"/>
          <p:cNvSpPr txBox="1"/>
          <p:nvPr/>
        </p:nvSpPr>
        <p:spPr>
          <a:xfrm>
            <a:off x="3733975" y="1851600"/>
            <a:ext cx="6924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=</a:t>
            </a:r>
            <a:endParaRPr b="1" sz="7200"/>
          </a:p>
        </p:txBody>
      </p:sp>
      <p:sp>
        <p:nvSpPr>
          <p:cNvPr id="322" name="Google Shape;322;p50"/>
          <p:cNvSpPr txBox="1"/>
          <p:nvPr/>
        </p:nvSpPr>
        <p:spPr>
          <a:xfrm>
            <a:off x="5230025" y="1631850"/>
            <a:ext cx="28437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Convenience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Media Presence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in Donations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Growth and Opportunity Costs of Volunteers/Grants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and Increase in Revenue For Events</a:t>
            </a:r>
            <a:endParaRPr/>
          </a:p>
        </p:txBody>
      </p:sp>
      <p:sp>
        <p:nvSpPr>
          <p:cNvPr id="323" name="Google Shape;323;p50"/>
          <p:cNvSpPr txBox="1"/>
          <p:nvPr/>
        </p:nvSpPr>
        <p:spPr>
          <a:xfrm>
            <a:off x="1338750" y="3660025"/>
            <a:ext cx="64665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>
                <a:solidFill>
                  <a:srgbClr val="6AA84F"/>
                </a:solidFill>
              </a:rPr>
              <a:t>33%</a:t>
            </a:r>
            <a:r>
              <a:rPr lang="en" sz="1800"/>
              <a:t> increase in donations due to social media presence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>
                <a:solidFill>
                  <a:srgbClr val="6AA84F"/>
                </a:solidFill>
              </a:rPr>
              <a:t>7.2%</a:t>
            </a:r>
            <a:r>
              <a:rPr lang="en" sz="1800"/>
              <a:t> increase in total donations due to a donation portal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>
                <a:solidFill>
                  <a:srgbClr val="6AA84F"/>
                </a:solidFill>
              </a:rPr>
              <a:t>1</a:t>
            </a:r>
            <a:r>
              <a:rPr b="1" lang="en" sz="1800">
                <a:solidFill>
                  <a:srgbClr val="6AA84F"/>
                </a:solidFill>
              </a:rPr>
              <a:t>00%</a:t>
            </a:r>
            <a:r>
              <a:rPr lang="en" sz="1800"/>
              <a:t> increase in successful grants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1725"/>
            <a:ext cx="33855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Client Information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Sign-ups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Volunteers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Donators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Parents/Guardians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Donation Portal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Convenience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Happier Clients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26" y="1618500"/>
            <a:ext cx="3442099" cy="2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325" y="2078875"/>
            <a:ext cx="39783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HOOF - Time/Efficiency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Information </a:t>
            </a:r>
            <a:endParaRPr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Ease of Access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Grants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</a:rPr>
              <a:t>Revised Homepage</a:t>
            </a:r>
            <a:endParaRPr>
              <a:solidFill>
                <a:srgbClr val="000000"/>
              </a:solidFill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Event Management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Social Media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26" y="1618500"/>
            <a:ext cx="3442099" cy="2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Login/Register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Camper Record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Silent Auction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Diagram &amp; Screen Layout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navigation diagram is a visual representation of the users’ flow through the system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diagram flows downward, step by step, one window at a time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diagram depicts common human-computer interaction paths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81100"/>
            <a:ext cx="9144000" cy="458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216" name="Google Shape;216;p33"/>
          <p:cNvSpPr txBox="1"/>
          <p:nvPr>
            <p:ph idx="2" type="body"/>
          </p:nvPr>
        </p:nvSpPr>
        <p:spPr>
          <a:xfrm>
            <a:off x="5039725" y="1005225"/>
            <a:ext cx="3879900" cy="4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for redirection to all HOOF KY user interactions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Login/Register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Donations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News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Social Media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Contact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5" y="2176100"/>
            <a:ext cx="4352176" cy="24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