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86ebc9e1_1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86ebc9e1_1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8770c77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8770c77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8770c7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8770c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88dcc2ed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88dcc2ed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7b7d5623_1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7b7d5623_1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22be07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22be07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22be07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22be07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7b7d56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7b7d56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7b7d56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7b7d56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7b7d562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7b7d562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86ebc9e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86ebc9e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88dcc2ed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88dcc2ed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86ebc9e1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86ebc9e1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tatista.com/statistics/273476/percentage-of-us-population-with-a-social-network-profile/" TargetMode="External"/><Relationship Id="rId4" Type="http://schemas.openxmlformats.org/officeDocument/2006/relationships/hyperlink" Target="http://www.nptechforgood.com/2015/09/16/20-must-know-fundraising-and-social-media-stats/" TargetMode="External"/><Relationship Id="rId5" Type="http://schemas.openxmlformats.org/officeDocument/2006/relationships/hyperlink" Target="https://www.urban.org/sites/default/files/publication/24231/412962-Nonprofit-Government-Contracts-and-Grants-Findings-from-the-National-Survey.PDF" TargetMode="External"/><Relationship Id="rId6" Type="http://schemas.openxmlformats.org/officeDocument/2006/relationships/hyperlink" Target="https://givingusa.org/wp-content/uploads/2017/06/Giving-USA-2017-Infographic.jpg" TargetMode="External"/><Relationship Id="rId7" Type="http://schemas.openxmlformats.org/officeDocument/2006/relationships/hyperlink" Target="http://institute.blackbaud.com/wp-content/uploads/2017/02/2016-Charitable-Giving-Report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HOOF KY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Business Analysis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D2129"/>
                </a:solidFill>
              </a:rPr>
              <a:t>Team Swiftriver</a:t>
            </a:r>
            <a:endParaRPr sz="1350">
              <a:solidFill>
                <a:srgbClr val="1D21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D2129"/>
                </a:solidFill>
              </a:rPr>
              <a:t>(Trisia Baltazar, Adrian Boone, Chad Daily, Jann Jalando-on, Mate Kovacs, Joseph Morrison)</a:t>
            </a:r>
            <a:endParaRPr sz="1350">
              <a:solidFill>
                <a:srgbClr val="1D212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Information: Volunteer Sign Up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spent looking for volunteers reduced by ~ 2 hours per week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24 hours per grant / 2 hours per week = 12 weeks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52 weeks per year / 12 = ~ 4 grants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4/3 = 1.33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 successful for $</a:t>
            </a:r>
            <a:r>
              <a:rPr lang="en">
                <a:solidFill>
                  <a:srgbClr val="00FF00"/>
                </a:solidFill>
              </a:rPr>
              <a:t>9000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52" name="Google Shape;152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Next year, time to write grant decreases by 10-25%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10% = 21 hours	25% = 18 hours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21/2 = 10.5 weeks	18/2 = 9 weeks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52 / 10.5 = ~ 5 grants	52/9 = ~ 6 grants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5/3 = 1.667		6/3 =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would result in roughly 2 successful grants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successful grants = $</a:t>
            </a:r>
            <a:r>
              <a:rPr lang="en">
                <a:solidFill>
                  <a:srgbClr val="00FF00"/>
                </a:solidFill>
              </a:rPr>
              <a:t>18,000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Information: Online Donations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3F3F3F"/>
                </a:solidFill>
                <a:highlight>
                  <a:srgbClr val="FFFFFF"/>
                </a:highlight>
              </a:rPr>
              <a:t>Giving by individuals totaled an estimated $281.86 billion in 2016</a:t>
            </a:r>
            <a:endParaRPr sz="1200">
              <a:solidFill>
                <a:srgbClr val="3F3F3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Char char="○"/>
            </a:pPr>
            <a:r>
              <a:rPr lang="en" sz="1200">
                <a:solidFill>
                  <a:srgbClr val="3F3F3F"/>
                </a:solidFill>
                <a:highlight>
                  <a:srgbClr val="FFFFFF"/>
                </a:highlight>
              </a:rPr>
              <a:t>72% of total donations</a:t>
            </a:r>
            <a:endParaRPr sz="1200">
              <a:solidFill>
                <a:srgbClr val="3F3F3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200"/>
              <a:buChar char="●"/>
            </a:pPr>
            <a:r>
              <a:rPr lang="en" sz="1200">
                <a:solidFill>
                  <a:srgbClr val="3F3F3F"/>
                </a:solidFill>
                <a:highlight>
                  <a:srgbClr val="FFFFFF"/>
                </a:highlight>
              </a:rPr>
              <a:t>HOOF converted 8 public donations in 2016 into a total of $2,769.86</a:t>
            </a:r>
            <a:endParaRPr sz="1200">
              <a:solidFill>
                <a:srgbClr val="3F3F3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highlight>
                <a:srgbClr val="FFFFFF"/>
              </a:highlight>
            </a:endParaRPr>
          </a:p>
        </p:txBody>
      </p:sp>
      <p:sp>
        <p:nvSpPr>
          <p:cNvPr id="159" name="Google Shape;159;p23"/>
          <p:cNvSpPr txBox="1"/>
          <p:nvPr>
            <p:ph idx="2" type="body"/>
          </p:nvPr>
        </p:nvSpPr>
        <p:spPr>
          <a:xfrm>
            <a:off x="4852350" y="2183575"/>
            <a:ext cx="2984100" cy="18924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b="1" lang="en"/>
              <a:t>Increases by 5% - 10% - 25%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$2,769.86 (5%) = </a:t>
            </a:r>
            <a:r>
              <a:rPr lang="en">
                <a:solidFill>
                  <a:srgbClr val="00FF00"/>
                </a:solidFill>
              </a:rPr>
              <a:t>$138.49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$2,769.86 (10%) = </a:t>
            </a:r>
            <a:r>
              <a:rPr lang="en">
                <a:solidFill>
                  <a:srgbClr val="00FF00"/>
                </a:solidFill>
              </a:rPr>
              <a:t>$276.98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$2,769.86 (25%) = </a:t>
            </a:r>
            <a:r>
              <a:rPr lang="en">
                <a:solidFill>
                  <a:srgbClr val="00FF00"/>
                </a:solidFill>
              </a:rPr>
              <a:t>$692.47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30000" y="1318650"/>
            <a:ext cx="71337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Information: Online Donations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1225" y="2052450"/>
            <a:ext cx="3774300" cy="26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nonprofits, with annual total fundraising less than $1 million, grew their online fundraising 8.1% compared to 2015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In 2016, 7.2% of total fundraising came from online giving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HOOF 2016 Total Donations = $15,700.56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$15,700.56 (7.2%) = </a:t>
            </a:r>
            <a:r>
              <a:rPr lang="en">
                <a:solidFill>
                  <a:srgbClr val="00FF00"/>
                </a:solidFill>
              </a:rPr>
              <a:t>$1,130.44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650" y="2052450"/>
            <a:ext cx="3912126" cy="22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30000" y="1318650"/>
            <a:ext cx="67104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9450" y="2078875"/>
            <a:ext cx="7688700" cy="27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https://www.statista.com/statistics/273476/percentage-of-us-population-with-a-social-network-profile/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http://www.nptechforgood.com/2015/09/16/20-must-know-fundraising-and-social-media-stats/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https://www.urban.org/sites/default/files/publication/24231/412962-Nonprofit-Government-Contracts-and-Grants-Findings-from-the-National-Survey.PDF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https://givingusa.org/wp-content/uploads/2017/06/Giving-USA-2017-Infographic.jpg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http://institute.blackbaud.com/wp-content/uploads/2017/02/2016-Charitable-Giving-Report.pdf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Advertising and Marketing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Social Media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Calendar of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Contacts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Fundraising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FAQ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Missing Information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Volunteer Sign 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Online Donations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Advertising/Marketing: Social Media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65975" y="2078875"/>
            <a:ext cx="4638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time consuming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time to work on </a:t>
            </a:r>
            <a:r>
              <a:rPr lang="en"/>
              <a:t>organizational</a:t>
            </a:r>
            <a:r>
              <a:rPr lang="en"/>
              <a:t> problems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Seek out more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Easily</a:t>
            </a:r>
            <a:r>
              <a:rPr lang="en"/>
              <a:t> and quickly  reach out to potential donors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81% of U.S population  use social media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Ability to reach out to younger donors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Free marketing                  More traffic             More donors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5"/>
          <p:cNvCxnSpPr/>
          <p:nvPr/>
        </p:nvCxnSpPr>
        <p:spPr>
          <a:xfrm>
            <a:off x="2163700" y="3523775"/>
            <a:ext cx="38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/>
          <p:nvPr/>
        </p:nvCxnSpPr>
        <p:spPr>
          <a:xfrm>
            <a:off x="3536175" y="3523775"/>
            <a:ext cx="3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275" y="1853850"/>
            <a:ext cx="3955325" cy="28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Advertising/Marketing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48475" y="2078875"/>
            <a:ext cx="4919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income from business and public donations (2016):    </a:t>
            </a:r>
            <a:r>
              <a:rPr lang="en" sz="1400"/>
              <a:t>$3,569</a:t>
            </a: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Possible Donations with Social Media Advertising:	$3569 * (⅓)=  </a:t>
            </a:r>
            <a:r>
              <a:rPr lang="en" sz="1400"/>
              <a:t>$</a:t>
            </a:r>
            <a:r>
              <a:rPr lang="en" sz="1400">
                <a:solidFill>
                  <a:srgbClr val="434343"/>
                </a:solidFill>
              </a:rPr>
              <a:t>1070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Donations (Projected): $</a:t>
            </a:r>
            <a:r>
              <a:rPr lang="en">
                <a:solidFill>
                  <a:srgbClr val="00FF00"/>
                </a:solidFill>
              </a:rPr>
              <a:t>4639</a:t>
            </a:r>
            <a:endParaRPr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50132"/>
          <a:stretch/>
        </p:blipFill>
        <p:spPr>
          <a:xfrm>
            <a:off x="5318400" y="2806625"/>
            <a:ext cx="3471450" cy="11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Advertising/Marketing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3769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 of Calendar of Events Leads to Lost Profit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notification of fundraising events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notification of silent auction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Assuming an Increase of Volunteers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Avg.Public Donation (no outliers)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$128 -&gt; $40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2 - 5 - 10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Volunteer * (.79) *Avg. Donation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2 [1] = $40	5[3]= $120	10[7] = $280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650" y="1318645"/>
            <a:ext cx="3769500" cy="327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Advertising/Marketing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Convenience = Clients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Clients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Volunteers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Customers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Fundraisers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Donors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Organizations (Grants)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Foundations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Fundraisers (2016) = $8,235.00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Foundations (2016) = $4,695.70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by 5% - 10% - 25%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Fundraisers(Projected)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5% =  $</a:t>
            </a:r>
            <a:r>
              <a:rPr lang="en" sz="1100">
                <a:solidFill>
                  <a:srgbClr val="00FF00"/>
                </a:solidFill>
              </a:rPr>
              <a:t>411.57</a:t>
            </a:r>
            <a:endParaRPr sz="1100"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10% =  $</a:t>
            </a:r>
            <a:r>
              <a:rPr lang="en" sz="1100">
                <a:solidFill>
                  <a:srgbClr val="00FF00"/>
                </a:solidFill>
              </a:rPr>
              <a:t>823.50</a:t>
            </a:r>
            <a:endParaRPr sz="1100"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25% = $</a:t>
            </a:r>
            <a:r>
              <a:rPr lang="en" sz="1100">
                <a:solidFill>
                  <a:srgbClr val="00FF00"/>
                </a:solidFill>
              </a:rPr>
              <a:t>2,058.75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Foundations(Projected)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5% = $</a:t>
            </a:r>
            <a:r>
              <a:rPr lang="en">
                <a:solidFill>
                  <a:srgbClr val="00FF00"/>
                </a:solidFill>
              </a:rPr>
              <a:t>234.79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10% =$</a:t>
            </a:r>
            <a:r>
              <a:rPr lang="en">
                <a:solidFill>
                  <a:srgbClr val="00FF00"/>
                </a:solidFill>
              </a:rPr>
              <a:t>469.57</a:t>
            </a:r>
            <a:endParaRPr>
              <a:solidFill>
                <a:srgbClr val="00FF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25% = $</a:t>
            </a:r>
            <a:r>
              <a:rPr lang="en">
                <a:solidFill>
                  <a:srgbClr val="00FF00"/>
                </a:solidFill>
              </a:rPr>
              <a:t>1,173.93</a:t>
            </a:r>
            <a:endParaRPr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Contacts / Missing Information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about silent auction and volunteer signups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 having this could deter possible volunteers and donors.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FAQ page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More information leads to more confident donors and volunteers.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asy communication between employees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Adding an easy way for employees to communicate would improve efficiency and save a lot of time.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Contacts - Easy Communication 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ways of communication between: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Donors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Event attendees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Volunteers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Schools</a:t>
            </a:r>
            <a:endParaRPr/>
          </a:p>
        </p:txBody>
      </p:sp>
      <p:sp>
        <p:nvSpPr>
          <p:cNvPr id="137" name="Google Shape;137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562" y="1939975"/>
            <a:ext cx="3916375" cy="288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Information: Volunteer Sign Up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Volunteer Sign-Up reduces time spent looking for volunteers.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time spent looking for volunteers equals more time spent writing grants.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Non-profit organizations average 3 grants </a:t>
            </a:r>
            <a:endParaRPr/>
          </a:p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spent writing a grant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Assume ~ 24 hours (decreases as your write more)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Dollar value of grant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Current HOOF grant ~ $</a:t>
            </a:r>
            <a:r>
              <a:rPr lang="en">
                <a:solidFill>
                  <a:srgbClr val="00FF00"/>
                </a:solidFill>
              </a:rPr>
              <a:t>9000</a:t>
            </a:r>
            <a:endParaRPr>
              <a:solidFill>
                <a:srgbClr val="00FF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Grant success rate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Assume 1 out of 3 grants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