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1"/>
  </p:notesMasterIdLst>
  <p:sldIdLst>
    <p:sldId id="256" r:id="rId2"/>
    <p:sldId id="258" r:id="rId3"/>
    <p:sldId id="272" r:id="rId4"/>
    <p:sldId id="286" r:id="rId5"/>
    <p:sldId id="261" r:id="rId6"/>
    <p:sldId id="263" r:id="rId7"/>
    <p:sldId id="267" r:id="rId8"/>
    <p:sldId id="260" r:id="rId9"/>
    <p:sldId id="259" r:id="rId10"/>
    <p:sldId id="287" r:id="rId11"/>
    <p:sldId id="290" r:id="rId12"/>
    <p:sldId id="293" r:id="rId13"/>
    <p:sldId id="262" r:id="rId14"/>
    <p:sldId id="289" r:id="rId15"/>
    <p:sldId id="265" r:id="rId16"/>
    <p:sldId id="291" r:id="rId17"/>
    <p:sldId id="296" r:id="rId18"/>
    <p:sldId id="292" r:id="rId19"/>
    <p:sldId id="268" r:id="rId20"/>
    <p:sldId id="294" r:id="rId21"/>
    <p:sldId id="295" r:id="rId22"/>
    <p:sldId id="264" r:id="rId23"/>
    <p:sldId id="278" r:id="rId24"/>
    <p:sldId id="279" r:id="rId25"/>
    <p:sldId id="269" r:id="rId26"/>
    <p:sldId id="266" r:id="rId27"/>
    <p:sldId id="270" r:id="rId28"/>
    <p:sldId id="271" r:id="rId29"/>
    <p:sldId id="273" r:id="rId30"/>
    <p:sldId id="274" r:id="rId31"/>
    <p:sldId id="275" r:id="rId32"/>
    <p:sldId id="276" r:id="rId33"/>
    <p:sldId id="277" r:id="rId34"/>
    <p:sldId id="280" r:id="rId35"/>
    <p:sldId id="281" r:id="rId36"/>
    <p:sldId id="282" r:id="rId37"/>
    <p:sldId id="283" r:id="rId38"/>
    <p:sldId id="284" r:id="rId39"/>
    <p:sldId id="285" r:id="rId40"/>
  </p:sldIdLst>
  <p:sldSz cx="9144000" cy="5143500" type="screen16x9"/>
  <p:notesSz cx="6858000" cy="9144000"/>
  <p:embeddedFontLst>
    <p:embeddedFont>
      <p:font typeface="Bangers" panose="020B0604020202020204" charset="-18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Montserrat" panose="020B0604020202020204" charset="-18"/>
      <p:regular r:id="rId47"/>
      <p:bold r:id="rId48"/>
      <p:italic r:id="rId49"/>
      <p:boldItalic r:id="rId50"/>
    </p:embeddedFont>
    <p:embeddedFont>
      <p:font typeface="Sniglet" panose="020B060402020202020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B9D"/>
    <a:srgbClr val="BC2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12989-FD4D-444F-BC64-7768095EC0CB}">
  <a:tblStyle styleId="{6AE12989-FD4D-444F-BC64-7768095EC0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3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979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057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980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788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761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48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203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196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12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755919b59_2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7755919b59_2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4470b87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4470b87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6164c43709_11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6164c43709_11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82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3608972" y="6461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3380372" y="4175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1992350" y="3777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1763750" y="-11462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01freefonts.com/bangers.font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niglet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B403BB-679E-47FA-A9E0-CDD0B59EFBD4}"/>
              </a:ext>
            </a:extLst>
          </p:cNvPr>
          <p:cNvCxnSpPr>
            <a:cxnSpLocks/>
          </p:cNvCxnSpPr>
          <p:nvPr/>
        </p:nvCxnSpPr>
        <p:spPr>
          <a:xfrm flipH="1">
            <a:off x="1472454" y="564776"/>
            <a:ext cx="4390464" cy="4067736"/>
          </a:xfrm>
          <a:prstGeom prst="line">
            <a:avLst/>
          </a:prstGeom>
          <a:ln w="254000" cap="rnd" cmpd="sng">
            <a:solidFill>
              <a:schemeClr val="tx1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2362191" y="1295419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800" dirty="0"/>
              <a:t>CTF</a:t>
            </a:r>
            <a:endParaRPr sz="6600" dirty="0"/>
          </a:p>
        </p:txBody>
      </p:sp>
      <p:sp>
        <p:nvSpPr>
          <p:cNvPr id="3" name="Google Shape;70;p11">
            <a:extLst>
              <a:ext uri="{FF2B5EF4-FFF2-40B4-BE49-F238E27FC236}">
                <a16:creationId xmlns:a16="http://schemas.microsoft.com/office/drawing/2014/main" id="{B2FE9B7B-71F3-43AB-AFA9-B07255C9F61A}"/>
              </a:ext>
            </a:extLst>
          </p:cNvPr>
          <p:cNvSpPr txBox="1">
            <a:spLocks/>
          </p:cNvSpPr>
          <p:nvPr/>
        </p:nvSpPr>
        <p:spPr>
          <a:xfrm>
            <a:off x="3807014" y="2455219"/>
            <a:ext cx="4271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pl-PL" sz="6600" dirty="0"/>
              <a:t>     Coding Challenge</a:t>
            </a:r>
            <a:endParaRPr lang="pl-PL" sz="4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8F3849-C5D4-48E8-B2CF-50195555C377}"/>
              </a:ext>
            </a:extLst>
          </p:cNvPr>
          <p:cNvCxnSpPr/>
          <p:nvPr/>
        </p:nvCxnSpPr>
        <p:spPr>
          <a:xfrm flipH="1">
            <a:off x="1472453" y="564776"/>
            <a:ext cx="4390465" cy="4067736"/>
          </a:xfrm>
          <a:prstGeom prst="line">
            <a:avLst/>
          </a:prstGeom>
          <a:ln w="117475" cap="rnd" cmpd="sng">
            <a:solidFill>
              <a:schemeClr val="accent1">
                <a:shade val="95000"/>
                <a:satMod val="105000"/>
              </a:scheme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Basic questions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/>
              <a:t>How long?</a:t>
            </a:r>
            <a:endParaRPr sz="2400" dirty="0">
              <a:solidFill>
                <a:srgbClr val="FF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/>
              <a:t>How many players?</a:t>
            </a:r>
            <a:endParaRPr sz="2400" dirty="0">
              <a:solidFill>
                <a:srgbClr val="FF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/>
              <a:t>Who can join?</a:t>
            </a:r>
            <a:endParaRPr lang="pl-PL" sz="2400" dirty="0">
              <a:solidFill>
                <a:srgbClr val="FF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>
                <a:solidFill>
                  <a:schemeClr val="tx1"/>
                </a:solidFill>
              </a:rPr>
              <a:t>Programing?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>
                <a:solidFill>
                  <a:schemeClr val="tx1"/>
                </a:solidFill>
              </a:rPr>
              <a:t>Teams?</a:t>
            </a:r>
            <a:endParaRPr lang="pl-PL" sz="2400" dirty="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>
                <a:solidFill>
                  <a:schemeClr val="tx1"/>
                </a:solidFill>
              </a:rPr>
              <a:t>Visualization?</a:t>
            </a:r>
            <a:endParaRPr lang="pl-PL" sz="2400" dirty="0">
              <a:solidFill>
                <a:schemeClr val="accent1"/>
              </a:solidFill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106;p16">
            <a:extLst>
              <a:ext uri="{FF2B5EF4-FFF2-40B4-BE49-F238E27FC236}">
                <a16:creationId xmlns:a16="http://schemas.microsoft.com/office/drawing/2014/main" id="{049EFBE2-098D-4E7C-B57E-D28229E82EB2}"/>
              </a:ext>
            </a:extLst>
          </p:cNvPr>
          <p:cNvSpPr txBox="1">
            <a:spLocks/>
          </p:cNvSpPr>
          <p:nvPr/>
        </p:nvSpPr>
        <p:spPr>
          <a:xfrm>
            <a:off x="2591509" y="1545950"/>
            <a:ext cx="69681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SzPts val="2400"/>
              <a:buNone/>
            </a:pPr>
            <a:r>
              <a:rPr lang="pl-PL" sz="2400" dirty="0"/>
              <a:t>   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FF0000"/>
                </a:solidFill>
              </a:rPr>
              <a:t>1H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pl-PL" sz="2400" dirty="0"/>
              <a:t>                        </a:t>
            </a:r>
            <a:r>
              <a:rPr lang="en-US" sz="2400" dirty="0"/>
              <a:t>-  </a:t>
            </a:r>
            <a:r>
              <a:rPr lang="en-US" sz="2400" dirty="0">
                <a:solidFill>
                  <a:srgbClr val="FF0000"/>
                </a:solidFill>
              </a:rPr>
              <a:t>Up to 16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pl-PL" sz="2400" dirty="0"/>
              <a:t>            </a:t>
            </a:r>
            <a:r>
              <a:rPr lang="en-US" sz="2400" dirty="0"/>
              <a:t>-  </a:t>
            </a:r>
            <a:r>
              <a:rPr lang="en-US" sz="2400" dirty="0">
                <a:solidFill>
                  <a:srgbClr val="FF0000"/>
                </a:solidFill>
              </a:rPr>
              <a:t>Everyone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pl-PL" sz="2400" dirty="0">
                <a:solidFill>
                  <a:schemeClr val="tx1"/>
                </a:solidFill>
              </a:rPr>
              <a:t>           </a:t>
            </a: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>
                <a:solidFill>
                  <a:schemeClr val="accent1"/>
                </a:solidFill>
              </a:rPr>
              <a:t>YES!</a:t>
            </a:r>
            <a:endParaRPr lang="pl-PL" sz="2400" dirty="0">
              <a:solidFill>
                <a:schemeClr val="accent1"/>
              </a:solidFill>
            </a:endParaRP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>
                <a:solidFill>
                  <a:schemeClr val="accent1"/>
                </a:solidFill>
              </a:rPr>
              <a:t>YES! (up to 3)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pl-PL" sz="2400" dirty="0">
                <a:solidFill>
                  <a:schemeClr val="tx1"/>
                </a:solidFill>
              </a:rPr>
              <a:t>            </a:t>
            </a: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>
                <a:solidFill>
                  <a:schemeClr val="accent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98232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Detailed questions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/>
              <a:t>How to reduce scope?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/>
              <a:t>Expectations?  </a:t>
            </a:r>
            <a:endParaRPr sz="2400" dirty="0">
              <a:solidFill>
                <a:srgbClr val="FF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/>
              <a:t>Who can watch?  </a:t>
            </a:r>
            <a:endParaRPr lang="pl-PL" sz="2400" dirty="0">
              <a:solidFill>
                <a:srgbClr val="FF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>
                <a:solidFill>
                  <a:schemeClr val="tx1"/>
                </a:solidFill>
              </a:rPr>
              <a:t>Theme?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>
                <a:solidFill>
                  <a:schemeClr val="tx1"/>
                </a:solidFill>
              </a:rPr>
              <a:t>Language? </a:t>
            </a:r>
            <a:endParaRPr lang="pl-PL" sz="2400" dirty="0">
              <a:solidFill>
                <a:schemeClr val="accent1"/>
              </a:solidFill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106;p16">
            <a:extLst>
              <a:ext uri="{FF2B5EF4-FFF2-40B4-BE49-F238E27FC236}">
                <a16:creationId xmlns:a16="http://schemas.microsoft.com/office/drawing/2014/main" id="{C98C786E-3A22-4A1F-A3A3-380365D09083}"/>
              </a:ext>
            </a:extLst>
          </p:cNvPr>
          <p:cNvSpPr txBox="1">
            <a:spLocks/>
          </p:cNvSpPr>
          <p:nvPr/>
        </p:nvSpPr>
        <p:spPr>
          <a:xfrm>
            <a:off x="2564327" y="1594663"/>
            <a:ext cx="69681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SzPts val="2400"/>
              <a:buNone/>
            </a:pPr>
            <a:r>
              <a:rPr lang="pl-PL" sz="2400" dirty="0"/>
              <a:t>                             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FF0000"/>
                </a:solidFill>
              </a:rPr>
              <a:t>Unity3d engine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pl-PL" sz="2400" dirty="0"/>
              <a:t>              </a:t>
            </a:r>
            <a:r>
              <a:rPr lang="en-US" sz="2400" dirty="0"/>
              <a:t>-  </a:t>
            </a:r>
            <a:r>
              <a:rPr lang="en-US" sz="2400" dirty="0">
                <a:solidFill>
                  <a:srgbClr val="FF0000"/>
                </a:solidFill>
              </a:rPr>
              <a:t>Single file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pl-PL" sz="2400" dirty="0"/>
              <a:t>                  </a:t>
            </a:r>
            <a:r>
              <a:rPr lang="en-US" sz="2400" dirty="0"/>
              <a:t>-  </a:t>
            </a:r>
            <a:r>
              <a:rPr lang="en-US" sz="2400" dirty="0">
                <a:solidFill>
                  <a:srgbClr val="FF0000"/>
                </a:solidFill>
              </a:rPr>
              <a:t>Everyone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>
                <a:solidFill>
                  <a:schemeClr val="accent1"/>
                </a:solidFill>
              </a:rPr>
              <a:t>You will know!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pl-PL" sz="2400" dirty="0">
                <a:solidFill>
                  <a:schemeClr val="tx1"/>
                </a:solidFill>
              </a:rPr>
              <a:t>       </a:t>
            </a: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>
                <a:solidFill>
                  <a:schemeClr val="accent1"/>
                </a:solidFill>
              </a:rPr>
              <a:t>C#, JS</a:t>
            </a:r>
          </a:p>
        </p:txBody>
      </p:sp>
    </p:spTree>
    <p:extLst>
      <p:ext uri="{BB962C8B-B14F-4D97-AF65-F5344CB8AC3E}">
        <p14:creationId xmlns:p14="http://schemas.microsoft.com/office/powerpoint/2010/main" val="18199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0B9D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/>
              <a:t>3</a:t>
            </a:r>
            <a:r>
              <a:rPr lang="en" sz="7200" dirty="0"/>
              <a:t>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Implement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But what?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60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400" dirty="0">
                <a:solidFill>
                  <a:srgbClr val="FAD900"/>
                </a:solidFill>
              </a:rPr>
              <a:t>What?!</a:t>
            </a:r>
            <a:endParaRPr sz="10400" dirty="0">
              <a:solidFill>
                <a:srgbClr val="FAD900"/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4294967295"/>
          </p:nvPr>
        </p:nvSpPr>
        <p:spPr>
          <a:xfrm>
            <a:off x="1006025" y="3250800"/>
            <a:ext cx="5092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2400" dirty="0">
                <a:solidFill>
                  <a:srgbClr val="FFFFFF"/>
                </a:solidFill>
              </a:rPr>
              <a:t>Figure out how to make a game if you are told that it is not allowed but  you really want :0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16" name="Google Shape;116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19" name="Google Shape;119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23" name="Google Shape;123;p17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158424" y="1990100"/>
            <a:ext cx="4835952" cy="12457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l-PL" b="0" i="0" dirty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THE GAME 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game</a:t>
            </a:r>
            <a:endParaRPr dirty="0"/>
          </a:p>
        </p:txBody>
      </p:sp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/>
              <a:t>Jump in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200" dirty="0"/>
              <a:t>Should be easy to understand the overall goal and then to jump in into designing.</a:t>
            </a:r>
            <a:endParaRPr sz="1200" dirty="0"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2"/>
          </p:nvPr>
        </p:nvSpPr>
        <p:spPr>
          <a:xfrm>
            <a:off x="3315989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/>
              <a:t>Easy but complex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200" dirty="0"/>
              <a:t>It should be possible to figure out fast algorithm but complex enought to force thinking.</a:t>
            </a:r>
            <a:endParaRPr sz="1200" dirty="0"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3"/>
          </p:nvPr>
        </p:nvSpPr>
        <p:spPr>
          <a:xfrm>
            <a:off x="5729028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/>
              <a:t>Entertaiment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200" dirty="0"/>
              <a:t>We want to see how our code deals with the problem!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1055350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/>
              <a:t>Jump in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200" dirty="0"/>
              <a:t>Should be easy to setup enviroiment so the time is not wasted on fixing bugs.</a:t>
            </a:r>
            <a:endParaRPr sz="1200" dirty="0"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2"/>
          </p:nvPr>
        </p:nvSpPr>
        <p:spPr>
          <a:xfrm>
            <a:off x="3468389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/>
              <a:t>Easy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200" dirty="0"/>
              <a:t>The expected inputs and  outputs should be easy to undertand and to process.</a:t>
            </a:r>
            <a:endParaRPr sz="1200"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3"/>
          </p:nvPr>
        </p:nvSpPr>
        <p:spPr>
          <a:xfrm>
            <a:off x="5881428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/>
              <a:t>Entertaiment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200" dirty="0"/>
              <a:t>We want to see how our code compete with others code.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745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  <p:bldP spid="227" grpId="0" build="p"/>
      <p:bldP spid="228" grpId="0" build="p"/>
      <p:bldP spid="229" grpId="0" build="p"/>
      <p:bldP spid="230" grpId="0" build="p"/>
      <p:bldP spid="2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 rot="161682">
            <a:off x="977419" y="1056306"/>
            <a:ext cx="4938961" cy="760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 picture is worth a thousand words</a:t>
            </a:r>
            <a:endParaRPr sz="4800"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1267100" y="2735300"/>
            <a:ext cx="3943800" cy="12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400" dirty="0"/>
              <a:t>This is how your code will look like.</a:t>
            </a:r>
            <a:endParaRPr sz="1400" dirty="0"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5717451" y="1759149"/>
            <a:ext cx="3170298" cy="31779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2924215" y="824117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4800" dirty="0"/>
              <a:t>More?!</a:t>
            </a:r>
            <a:endParaRPr sz="36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D8022-4653-492D-91A0-317AC3C60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415" y="1700603"/>
            <a:ext cx="609685" cy="609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FC0B41-89A4-4C2B-9035-E9B2DC7C26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06"/>
          <a:stretch/>
        </p:blipFill>
        <p:spPr>
          <a:xfrm>
            <a:off x="2686853" y="2610467"/>
            <a:ext cx="619125" cy="589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B1E1DA-E262-4A0D-BAA7-0D4B1536D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140" y="3379599"/>
            <a:ext cx="590550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813E9-BBAB-4ECA-BAD4-0F7A0B8EF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927" y="2880359"/>
            <a:ext cx="590550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9BF6BA-0186-43BD-BAE4-9CFA7F1217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6152" y="2373006"/>
            <a:ext cx="619125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747D7-7C6A-4BB9-B292-44256B59F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6841" y="2108402"/>
            <a:ext cx="56197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08363B-E71E-4234-AB1D-B0507A928A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8724" y="1805232"/>
            <a:ext cx="571500" cy="609600"/>
          </a:xfrm>
          <a:prstGeom prst="rect">
            <a:avLst/>
          </a:prstGeom>
        </p:spPr>
      </p:pic>
      <p:sp>
        <p:nvSpPr>
          <p:cNvPr id="11" name="Google Shape;225;p28">
            <a:extLst>
              <a:ext uri="{FF2B5EF4-FFF2-40B4-BE49-F238E27FC236}">
                <a16:creationId xmlns:a16="http://schemas.microsoft.com/office/drawing/2014/main" id="{E58C6F39-AB44-4216-894D-844FF274F3BB}"/>
              </a:ext>
            </a:extLst>
          </p:cNvPr>
          <p:cNvSpPr txBox="1">
            <a:spLocks/>
          </p:cNvSpPr>
          <p:nvPr/>
        </p:nvSpPr>
        <p:spPr>
          <a:xfrm rot="161729">
            <a:off x="2833743" y="3078739"/>
            <a:ext cx="1289821" cy="55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pl-PL" sz="2000" dirty="0"/>
              <a:t>Tapani?</a:t>
            </a:r>
          </a:p>
        </p:txBody>
      </p:sp>
    </p:spTree>
    <p:extLst>
      <p:ext uri="{BB962C8B-B14F-4D97-AF65-F5344CB8AC3E}">
        <p14:creationId xmlns:p14="http://schemas.microsoft.com/office/powerpoint/2010/main" val="12903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>
            <a:spLocks noGrp="1"/>
          </p:cNvSpPr>
          <p:nvPr>
            <p:ph type="ctrTitle" idx="4294967295"/>
          </p:nvPr>
        </p:nvSpPr>
        <p:spPr>
          <a:xfrm>
            <a:off x="762000" y="2471150"/>
            <a:ext cx="4777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0" dirty="0">
                <a:solidFill>
                  <a:srgbClr val="FFFFFF"/>
                </a:solidFill>
              </a:rPr>
              <a:t>ART</a:t>
            </a:r>
            <a:r>
              <a:rPr lang="en" sz="12000" dirty="0">
                <a:solidFill>
                  <a:srgbClr val="FFFFFF"/>
                </a:solidFill>
              </a:rPr>
              <a:t>!</a:t>
            </a:r>
            <a:endParaRPr sz="12000" dirty="0">
              <a:solidFill>
                <a:srgbClr val="FFFFFF"/>
              </a:solidFill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ACA388-C555-48D9-9C3C-A91C4181F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11" y="477368"/>
            <a:ext cx="2720789" cy="260585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574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Difficulty</a:t>
            </a:r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17" name="Google Shape;217;p27"/>
          <p:cNvSpPr/>
          <p:nvPr/>
        </p:nvSpPr>
        <p:spPr>
          <a:xfrm rot="21447858">
            <a:off x="1345171" y="2233183"/>
            <a:ext cx="1764927" cy="1434028"/>
          </a:xfrm>
          <a:prstGeom prst="homePlate">
            <a:avLst>
              <a:gd name="adj" fmla="val 30129"/>
            </a:avLst>
          </a:prstGeom>
          <a:solidFill>
            <a:srgbClr val="A6CD02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Super easy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8" name="Google Shape;218;p27"/>
          <p:cNvSpPr/>
          <p:nvPr/>
        </p:nvSpPr>
        <p:spPr>
          <a:xfrm rot="21448046">
            <a:off x="2669779" y="2173064"/>
            <a:ext cx="1798854" cy="1434028"/>
          </a:xfrm>
          <a:prstGeom prst="chevron">
            <a:avLst>
              <a:gd name="adj" fmla="val 29853"/>
            </a:avLst>
          </a:prstGeom>
          <a:solidFill>
            <a:srgbClr val="FAD9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 Easy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9" name="Google Shape;219;p27"/>
          <p:cNvSpPr/>
          <p:nvPr/>
        </p:nvSpPr>
        <p:spPr>
          <a:xfrm rot="21448046">
            <a:off x="3994441" y="2113648"/>
            <a:ext cx="1798854" cy="1434028"/>
          </a:xfrm>
          <a:prstGeom prst="chevron">
            <a:avLst>
              <a:gd name="adj" fmla="val 29853"/>
            </a:avLst>
          </a:prstGeom>
          <a:solidFill>
            <a:srgbClr val="FFA3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Normal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Google Shape;218;p27">
            <a:extLst>
              <a:ext uri="{FF2B5EF4-FFF2-40B4-BE49-F238E27FC236}">
                <a16:creationId xmlns:a16="http://schemas.microsoft.com/office/drawing/2014/main" id="{BD1058F4-FDA1-40C6-99DF-9E9352DD2695}"/>
              </a:ext>
            </a:extLst>
          </p:cNvPr>
          <p:cNvSpPr/>
          <p:nvPr/>
        </p:nvSpPr>
        <p:spPr>
          <a:xfrm rot="21448046">
            <a:off x="5361161" y="2054231"/>
            <a:ext cx="1798854" cy="1434028"/>
          </a:xfrm>
          <a:prstGeom prst="chevron">
            <a:avLst>
              <a:gd name="adj" fmla="val 29853"/>
            </a:avLst>
          </a:prstGeom>
          <a:solidFill>
            <a:schemeClr val="accent1">
              <a:lumMod val="60000"/>
              <a:lumOff val="40000"/>
            </a:schemeClr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Hard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" name="Google Shape;218;p27">
            <a:extLst>
              <a:ext uri="{FF2B5EF4-FFF2-40B4-BE49-F238E27FC236}">
                <a16:creationId xmlns:a16="http://schemas.microsoft.com/office/drawing/2014/main" id="{203A0D36-8D23-4715-85F7-04D94AC8ED6E}"/>
              </a:ext>
            </a:extLst>
          </p:cNvPr>
          <p:cNvSpPr/>
          <p:nvPr/>
        </p:nvSpPr>
        <p:spPr>
          <a:xfrm rot="21448046">
            <a:off x="6717618" y="1994814"/>
            <a:ext cx="1798854" cy="1434028"/>
          </a:xfrm>
          <a:prstGeom prst="chevron">
            <a:avLst>
              <a:gd name="adj" fmla="val 29853"/>
            </a:avLst>
          </a:prstGeom>
          <a:solidFill>
            <a:srgbClr val="FF00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Asian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89044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9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Current status</a:t>
            </a:r>
            <a:endParaRPr dirty="0"/>
          </a:p>
        </p:txBody>
      </p:sp>
      <p:graphicFrame>
        <p:nvGraphicFramePr>
          <p:cNvPr id="174" name="Google Shape;174;p23"/>
          <p:cNvGraphicFramePr/>
          <p:nvPr>
            <p:extLst>
              <p:ext uri="{D42A27DB-BD31-4B8C-83A1-F6EECF244321}">
                <p14:modId xmlns:p14="http://schemas.microsoft.com/office/powerpoint/2010/main" val="1600301556"/>
              </p:ext>
            </p:extLst>
          </p:nvPr>
        </p:nvGraphicFramePr>
        <p:xfrm>
          <a:off x="1156400" y="1716881"/>
          <a:ext cx="5939500" cy="2457600"/>
        </p:xfrm>
        <a:graphic>
          <a:graphicData uri="http://schemas.openxmlformats.org/drawingml/2006/table">
            <a:tbl>
              <a:tblPr>
                <a:noFill/>
                <a:tableStyleId>{6AE12989-FD4D-444F-BC64-7768095EC0CB}</a:tableStyleId>
              </a:tblPr>
              <a:tblGrid>
                <a:gridCol w="14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dirty="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Design</a:t>
                      </a:r>
                      <a:endParaRPr sz="11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dirty="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Foundation</a:t>
                      </a:r>
                      <a:endParaRPr sz="11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dirty="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Final touches</a:t>
                      </a:r>
                      <a:endParaRPr sz="11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dirty="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Game concept</a:t>
                      </a:r>
                      <a:endParaRPr sz="11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dirty="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Game implementation</a:t>
                      </a:r>
                      <a:endParaRPr sz="11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dirty="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Game guide</a:t>
                      </a:r>
                      <a:endParaRPr sz="11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Google Shape;515;p37">
            <a:extLst>
              <a:ext uri="{FF2B5EF4-FFF2-40B4-BE49-F238E27FC236}">
                <a16:creationId xmlns:a16="http://schemas.microsoft.com/office/drawing/2014/main" id="{DFAABDDA-65C7-466F-8053-0286CC9AED92}"/>
              </a:ext>
            </a:extLst>
          </p:cNvPr>
          <p:cNvSpPr/>
          <p:nvPr/>
        </p:nvSpPr>
        <p:spPr>
          <a:xfrm>
            <a:off x="3180303" y="2478233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15;p37">
            <a:extLst>
              <a:ext uri="{FF2B5EF4-FFF2-40B4-BE49-F238E27FC236}">
                <a16:creationId xmlns:a16="http://schemas.microsoft.com/office/drawing/2014/main" id="{D614B107-F613-4292-BA2D-4120AFA6477D}"/>
              </a:ext>
            </a:extLst>
          </p:cNvPr>
          <p:cNvSpPr/>
          <p:nvPr/>
        </p:nvSpPr>
        <p:spPr>
          <a:xfrm>
            <a:off x="6203590" y="2466800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15;p37">
            <a:extLst>
              <a:ext uri="{FF2B5EF4-FFF2-40B4-BE49-F238E27FC236}">
                <a16:creationId xmlns:a16="http://schemas.microsoft.com/office/drawing/2014/main" id="{5FD12AB5-78F0-4443-A1C5-A97F414A4FD4}"/>
              </a:ext>
            </a:extLst>
          </p:cNvPr>
          <p:cNvSpPr/>
          <p:nvPr/>
        </p:nvSpPr>
        <p:spPr>
          <a:xfrm>
            <a:off x="3180303" y="3080148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15;p37">
            <a:extLst>
              <a:ext uri="{FF2B5EF4-FFF2-40B4-BE49-F238E27FC236}">
                <a16:creationId xmlns:a16="http://schemas.microsoft.com/office/drawing/2014/main" id="{F3F84070-4755-43D4-AB77-233487AACF55}"/>
              </a:ext>
            </a:extLst>
          </p:cNvPr>
          <p:cNvSpPr/>
          <p:nvPr/>
        </p:nvSpPr>
        <p:spPr>
          <a:xfrm>
            <a:off x="4691946" y="2488015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15;p37">
            <a:extLst>
              <a:ext uri="{FF2B5EF4-FFF2-40B4-BE49-F238E27FC236}">
                <a16:creationId xmlns:a16="http://schemas.microsoft.com/office/drawing/2014/main" id="{802237DB-966D-432C-BAA6-8A7D8902D937}"/>
              </a:ext>
            </a:extLst>
          </p:cNvPr>
          <p:cNvSpPr/>
          <p:nvPr/>
        </p:nvSpPr>
        <p:spPr>
          <a:xfrm>
            <a:off x="4691946" y="3080148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17;p37">
            <a:extLst>
              <a:ext uri="{FF2B5EF4-FFF2-40B4-BE49-F238E27FC236}">
                <a16:creationId xmlns:a16="http://schemas.microsoft.com/office/drawing/2014/main" id="{046C95CE-90AF-424A-93DA-3171879D93E9}"/>
              </a:ext>
            </a:extLst>
          </p:cNvPr>
          <p:cNvSpPr/>
          <p:nvPr/>
        </p:nvSpPr>
        <p:spPr>
          <a:xfrm>
            <a:off x="4688852" y="367228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17;p37">
            <a:extLst>
              <a:ext uri="{FF2B5EF4-FFF2-40B4-BE49-F238E27FC236}">
                <a16:creationId xmlns:a16="http://schemas.microsoft.com/office/drawing/2014/main" id="{57C3C977-76FB-4449-BAD6-1E1C774BDF68}"/>
              </a:ext>
            </a:extLst>
          </p:cNvPr>
          <p:cNvSpPr/>
          <p:nvPr/>
        </p:nvSpPr>
        <p:spPr>
          <a:xfrm>
            <a:off x="6203590" y="3700480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16;p37">
            <a:extLst>
              <a:ext uri="{FF2B5EF4-FFF2-40B4-BE49-F238E27FC236}">
                <a16:creationId xmlns:a16="http://schemas.microsoft.com/office/drawing/2014/main" id="{F14990D7-B5F5-4F63-A13F-9B79FB88BB37}"/>
              </a:ext>
            </a:extLst>
          </p:cNvPr>
          <p:cNvSpPr/>
          <p:nvPr/>
        </p:nvSpPr>
        <p:spPr>
          <a:xfrm>
            <a:off x="3180303" y="3723449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16;p37">
            <a:extLst>
              <a:ext uri="{FF2B5EF4-FFF2-40B4-BE49-F238E27FC236}">
                <a16:creationId xmlns:a16="http://schemas.microsoft.com/office/drawing/2014/main" id="{AE2EF10C-98A7-4A4E-8431-8F7A470454B0}"/>
              </a:ext>
            </a:extLst>
          </p:cNvPr>
          <p:cNvSpPr/>
          <p:nvPr/>
        </p:nvSpPr>
        <p:spPr>
          <a:xfrm>
            <a:off x="6203590" y="3080148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 idx="4294967295"/>
          </p:nvPr>
        </p:nvSpPr>
        <p:spPr>
          <a:xfrm>
            <a:off x="762000" y="2471150"/>
            <a:ext cx="42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000000"/>
                </a:solidFill>
              </a:rPr>
              <a:t>Hello!</a:t>
            </a:r>
            <a:endParaRPr sz="12000">
              <a:solidFill>
                <a:srgbClr val="000000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4294967295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I am </a:t>
            </a:r>
            <a:r>
              <a:rPr lang="pl-PL" sz="1800" dirty="0">
                <a:solidFill>
                  <a:srgbClr val="FFFFFF"/>
                </a:solidFill>
              </a:rPr>
              <a:t>Pawel Kubacki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I am here because I love to give presentations</a:t>
            </a:r>
            <a:r>
              <a:rPr lang="pl-PL" sz="1800" dirty="0">
                <a:solidFill>
                  <a:srgbClr val="FFFFFF"/>
                </a:solidFill>
              </a:rPr>
              <a:t> </a:t>
            </a:r>
            <a:r>
              <a:rPr lang="pl-PL" sz="1800" dirty="0">
                <a:solidFill>
                  <a:srgbClr val="FFFFFF"/>
                </a:solidFill>
                <a:sym typeface="Wingdings" panose="05000000000000000000" pitchFamily="2" charset="2"/>
              </a:rPr>
              <a:t>:)</a:t>
            </a:r>
            <a:r>
              <a:rPr lang="en" sz="1800" dirty="0">
                <a:solidFill>
                  <a:srgbClr val="FFFFFF"/>
                </a:solidFill>
              </a:rPr>
              <a:t> 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You can find me at </a:t>
            </a:r>
            <a:r>
              <a:rPr lang="pl-PL" sz="1800" dirty="0">
                <a:solidFill>
                  <a:srgbClr val="FFFFFF"/>
                </a:solidFill>
              </a:rPr>
              <a:t>pkub</a:t>
            </a:r>
            <a:r>
              <a:rPr lang="en" sz="1800" dirty="0">
                <a:solidFill>
                  <a:srgbClr val="FFFFFF"/>
                </a:solidFill>
              </a:rPr>
              <a:t>@</a:t>
            </a:r>
            <a:r>
              <a:rPr lang="pl-PL" sz="1800" dirty="0">
                <a:solidFill>
                  <a:srgbClr val="FFFFFF"/>
                </a:solidFill>
              </a:rPr>
              <a:t>oticonmedical.com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4769300" y="518900"/>
            <a:ext cx="2515200" cy="2515200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/>
              <a:t>4</a:t>
            </a:r>
            <a:r>
              <a:rPr lang="en" sz="7200" dirty="0"/>
              <a:t>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Share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294967295"/>
          </p:nvPr>
        </p:nvSpPr>
        <p:spPr>
          <a:xfrm>
            <a:off x="2928637" y="3000676"/>
            <a:ext cx="376872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So I haven’t so far?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:0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143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43213-2708-48EF-BEDE-B368D8D78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92206">
            <a:off x="2999930" y="709518"/>
            <a:ext cx="3332400" cy="819900"/>
          </a:xfrm>
        </p:spPr>
        <p:txBody>
          <a:bodyPr/>
          <a:lstStyle/>
          <a:p>
            <a:pPr marL="76200" indent="0">
              <a:buNone/>
            </a:pPr>
            <a:r>
              <a:rPr lang="pl-PL" sz="3200" dirty="0"/>
              <a:t>Small teaser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F44D4-41C6-4B5D-B4E0-8884EBD9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868" y="1653987"/>
            <a:ext cx="3150264" cy="197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74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What else to share?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0A19F9-4CD7-4122-B189-4E22AA91B7B6}"/>
              </a:ext>
            </a:extLst>
          </p:cNvPr>
          <p:cNvGrpSpPr/>
          <p:nvPr/>
        </p:nvGrpSpPr>
        <p:grpSpPr>
          <a:xfrm>
            <a:off x="3381632" y="1696995"/>
            <a:ext cx="2380735" cy="2380735"/>
            <a:chOff x="3381632" y="1696995"/>
            <a:chExt cx="2380735" cy="238073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CA7769-3691-4D18-8A12-E9A00660837E}"/>
                </a:ext>
              </a:extLst>
            </p:cNvPr>
            <p:cNvSpPr/>
            <p:nvPr/>
          </p:nvSpPr>
          <p:spPr>
            <a:xfrm>
              <a:off x="3381632" y="1696995"/>
              <a:ext cx="2380735" cy="2380735"/>
            </a:xfrm>
            <a:prstGeom prst="ellipse">
              <a:avLst/>
            </a:prstGeom>
            <a:noFill/>
            <a:ln w="857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60AEB4-45AF-429E-AF88-8423F721550D}"/>
                </a:ext>
              </a:extLst>
            </p:cNvPr>
            <p:cNvSpPr/>
            <p:nvPr/>
          </p:nvSpPr>
          <p:spPr>
            <a:xfrm>
              <a:off x="4037570" y="2607276"/>
              <a:ext cx="214184" cy="214184"/>
            </a:xfrm>
            <a:prstGeom prst="ellipse">
              <a:avLst/>
            </a:prstGeom>
            <a:solidFill>
              <a:srgbClr val="BC2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E47BCEA-697F-41AD-8D6A-5389EFBB1ED5}"/>
                </a:ext>
              </a:extLst>
            </p:cNvPr>
            <p:cNvSpPr/>
            <p:nvPr/>
          </p:nvSpPr>
          <p:spPr>
            <a:xfrm>
              <a:off x="4907691" y="2607276"/>
              <a:ext cx="214184" cy="214184"/>
            </a:xfrm>
            <a:prstGeom prst="ellipse">
              <a:avLst/>
            </a:prstGeom>
            <a:solidFill>
              <a:srgbClr val="BC2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CFA198-5D47-4C5D-8041-097FCEA8DE1D}"/>
                </a:ext>
              </a:extLst>
            </p:cNvPr>
            <p:cNvCxnSpPr/>
            <p:nvPr/>
          </p:nvCxnSpPr>
          <p:spPr>
            <a:xfrm flipH="1">
              <a:off x="4243515" y="3257138"/>
              <a:ext cx="656967" cy="313038"/>
            </a:xfrm>
            <a:prstGeom prst="line">
              <a:avLst/>
            </a:prstGeom>
            <a:ln w="101600" cap="rnd">
              <a:solidFill>
                <a:srgbClr val="BC2C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8059C0-52C1-4988-BB23-CFAFE180DF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43515" y="3257138"/>
              <a:ext cx="656967" cy="313038"/>
            </a:xfrm>
            <a:prstGeom prst="line">
              <a:avLst/>
            </a:prstGeom>
            <a:ln w="101600" cap="rnd">
              <a:solidFill>
                <a:srgbClr val="BC2C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/>
          <p:nvPr/>
        </p:nvSpPr>
        <p:spPr>
          <a:xfrm>
            <a:off x="4181017" y="994513"/>
            <a:ext cx="4184700" cy="26721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3989900" y="805701"/>
            <a:ext cx="4566939" cy="355541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28974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Next?</a:t>
            </a:r>
            <a:r>
              <a:rPr lang="en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 </a:t>
            </a:r>
            <a:endParaRPr sz="6000" dirty="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2400" dirty="0">
                <a:solidFill>
                  <a:srgbClr val="FFFFFF"/>
                </a:solidFill>
              </a:rPr>
              <a:t>Just polish and play!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71" name="Google Shape;271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89A6A5-0056-45C9-B73F-040FA42B5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22"/>
          <a:stretch/>
        </p:blipFill>
        <p:spPr>
          <a:xfrm>
            <a:off x="4181018" y="994514"/>
            <a:ext cx="4184700" cy="266742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>
            <a:spLocks noGrp="1"/>
          </p:cNvSpPr>
          <p:nvPr>
            <p:ph type="ctrTitle" idx="4294967295"/>
          </p:nvPr>
        </p:nvSpPr>
        <p:spPr>
          <a:xfrm>
            <a:off x="762000" y="2471150"/>
            <a:ext cx="4777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</a:rPr>
              <a:t>THANKS!</a:t>
            </a:r>
            <a:endParaRPr sz="12000">
              <a:solidFill>
                <a:srgbClr val="FFFFFF"/>
              </a:solidFill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4"/>
          <p:cNvSpPr/>
          <p:nvPr/>
        </p:nvSpPr>
        <p:spPr>
          <a:xfrm>
            <a:off x="6452211" y="1206814"/>
            <a:ext cx="1134977" cy="113497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1236226" y="989550"/>
            <a:ext cx="6978015" cy="3324172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5C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Questions?</a:t>
            </a:r>
            <a:endParaRPr dirty="0"/>
          </a:p>
        </p:txBody>
      </p:sp>
      <p:sp>
        <p:nvSpPr>
          <p:cNvPr id="182" name="Google Shape;182;p24"/>
          <p:cNvSpPr/>
          <p:nvPr/>
        </p:nvSpPr>
        <p:spPr>
          <a:xfrm>
            <a:off x="4313609" y="1364647"/>
            <a:ext cx="668400" cy="202500"/>
          </a:xfrm>
          <a:prstGeom prst="wedgeRectCallout">
            <a:avLst>
              <a:gd name="adj1" fmla="val -3748"/>
              <a:gd name="adj2" fmla="val 9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My</a:t>
            </a:r>
            <a:r>
              <a:rPr lang="en" sz="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office</a:t>
            </a:r>
            <a:endParaRPr sz="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 idx="4294967295"/>
          </p:nvPr>
        </p:nvSpPr>
        <p:spPr>
          <a:xfrm>
            <a:off x="657225" y="567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FFFFFF"/>
                </a:solidFill>
              </a:rPr>
              <a:t>Want big impact?</a:t>
            </a:r>
            <a:endParaRPr sz="3600"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Use big image.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D900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89,526,124</a:t>
            </a:r>
            <a:endParaRPr sz="12000"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 rot="-1065586">
            <a:off x="548060" y="749067"/>
            <a:ext cx="998274" cy="94846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5"/>
          <p:cNvSpPr/>
          <p:nvPr/>
        </p:nvSpPr>
        <p:spPr>
          <a:xfrm rot="148705">
            <a:off x="1623771" y="421708"/>
            <a:ext cx="603565" cy="57354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"/>
          <p:cNvSpPr/>
          <p:nvPr/>
        </p:nvSpPr>
        <p:spPr>
          <a:xfrm rot="895552">
            <a:off x="7627470" y="3683274"/>
            <a:ext cx="998179" cy="94847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5"/>
          <p:cNvSpPr/>
          <p:nvPr/>
        </p:nvSpPr>
        <p:spPr>
          <a:xfrm rot="2271768">
            <a:off x="8384069" y="2526061"/>
            <a:ext cx="495134" cy="470770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24BB0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89,526,124$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7" name="Google Shape;20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100%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9" name="Google Shape;209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267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185,244</a:t>
            </a:r>
            <a:r>
              <a:rPr lang="en" sz="4800">
                <a:solidFill>
                  <a:srgbClr val="FFFFFF"/>
                </a:solidFill>
              </a:rPr>
              <a:t>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5C4CA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2"/>
          </p:nvPr>
        </p:nvSpPr>
        <p:spPr>
          <a:xfrm>
            <a:off x="3315989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3"/>
          </p:nvPr>
        </p:nvSpPr>
        <p:spPr>
          <a:xfrm>
            <a:off x="5729028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1055350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2"/>
          </p:nvPr>
        </p:nvSpPr>
        <p:spPr>
          <a:xfrm>
            <a:off x="3468389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3"/>
          </p:nvPr>
        </p:nvSpPr>
        <p:spPr>
          <a:xfrm>
            <a:off x="5881428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process</a:t>
            </a:r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7" name="Google Shape;217;p27"/>
          <p:cNvSpPr/>
          <p:nvPr/>
        </p:nvSpPr>
        <p:spPr>
          <a:xfrm rot="21447858">
            <a:off x="1345171" y="2233183"/>
            <a:ext cx="1764927" cy="1434028"/>
          </a:xfrm>
          <a:prstGeom prst="homePlate">
            <a:avLst>
              <a:gd name="adj" fmla="val 30129"/>
            </a:avLst>
          </a:prstGeom>
          <a:solidFill>
            <a:srgbClr val="A6CD02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Chose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8" name="Google Shape;218;p27"/>
          <p:cNvSpPr/>
          <p:nvPr/>
        </p:nvSpPr>
        <p:spPr>
          <a:xfrm rot="21448046">
            <a:off x="2874174" y="2164824"/>
            <a:ext cx="1798854" cy="1434028"/>
          </a:xfrm>
          <a:prstGeom prst="chevron">
            <a:avLst>
              <a:gd name="adj" fmla="val 29853"/>
            </a:avLst>
          </a:prstGeom>
          <a:solidFill>
            <a:srgbClr val="FAD9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 Design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9" name="Google Shape;219;p27"/>
          <p:cNvSpPr/>
          <p:nvPr/>
        </p:nvSpPr>
        <p:spPr>
          <a:xfrm rot="21448046">
            <a:off x="4437098" y="2095666"/>
            <a:ext cx="1798854" cy="1434028"/>
          </a:xfrm>
          <a:prstGeom prst="chevron">
            <a:avLst>
              <a:gd name="adj" fmla="val 29853"/>
            </a:avLst>
          </a:prstGeom>
          <a:solidFill>
            <a:srgbClr val="FFA3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Implement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Google Shape;218;p27">
            <a:extLst>
              <a:ext uri="{FF2B5EF4-FFF2-40B4-BE49-F238E27FC236}">
                <a16:creationId xmlns:a16="http://schemas.microsoft.com/office/drawing/2014/main" id="{BD1058F4-FDA1-40C6-99DF-9E9352DD2695}"/>
              </a:ext>
            </a:extLst>
          </p:cNvPr>
          <p:cNvSpPr/>
          <p:nvPr/>
        </p:nvSpPr>
        <p:spPr>
          <a:xfrm rot="21448046">
            <a:off x="5999974" y="2026507"/>
            <a:ext cx="1798854" cy="1434028"/>
          </a:xfrm>
          <a:prstGeom prst="chevron">
            <a:avLst>
              <a:gd name="adj" fmla="val 29853"/>
            </a:avLst>
          </a:prstGeom>
          <a:solidFill>
            <a:schemeClr val="accent1">
              <a:lumMod val="60000"/>
              <a:lumOff val="40000"/>
            </a:schemeClr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Share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9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pic>
        <p:nvPicPr>
          <p:cNvPr id="238" name="Google Shape;238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100" y="895725"/>
            <a:ext cx="3857801" cy="31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4026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Android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6CD0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iphone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A300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2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2" name="Google Shape;262;p32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tablet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3" name="Google Shape;263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5C4CA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6" name="Google Shape;286;p35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6540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×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×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Startupstockphotos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7" name="Google Shape;287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5C4CA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body" idx="1"/>
          </p:nvPr>
        </p:nvSpPr>
        <p:spPr>
          <a:xfrm>
            <a:off x="949350" y="1352550"/>
            <a:ext cx="68664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×"/>
            </a:pPr>
            <a:r>
              <a:rPr lang="en" sz="1400">
                <a:solidFill>
                  <a:srgbClr val="000000"/>
                </a:solidFill>
              </a:rPr>
              <a:t>Titles: Bangers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×"/>
            </a:pPr>
            <a:r>
              <a:rPr lang="en" sz="1400">
                <a:solidFill>
                  <a:srgbClr val="000000"/>
                </a:solidFill>
              </a:rPr>
              <a:t>Body copy: Sniglet Regular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these pages: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5C4CA"/>
                </a:solidFill>
                <a:hlinkClick r:id="rId3"/>
              </a:rPr>
              <a:t>https://www.1001freefonts.com/bangers.font</a:t>
            </a:r>
            <a:endParaRPr sz="1400">
              <a:solidFill>
                <a:srgbClr val="35C4C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5C4CA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35C4C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1040625" y="3654725"/>
            <a:ext cx="6817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24BB0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5" name="Google Shape;29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5C4CA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01" name="Google Shape;30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08" name="Google Shape;308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11" name="Google Shape;311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16" name="Google Shape;316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20" name="Google Shape;320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26" name="Google Shape;326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47" name="Google Shape;347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50" name="Google Shape;350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54" name="Google Shape;354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58" name="Google Shape;358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67" name="Google Shape;367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370" name="Google Shape;37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373" name="Google Shape;373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376" name="Google Shape;376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379" name="Google Shape;379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384" name="Google Shape;384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387" name="Google Shape;387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392" name="Google Shape;392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395" name="Google Shape;395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01" name="Google Shape;401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04" name="Google Shape;404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10" name="Google Shape;410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16" name="Google Shape;416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24" name="Google Shape;424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27" name="Google Shape;427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30" name="Google Shape;430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34" name="Google Shape;434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37" name="Google Shape;437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43" name="Google Shape;443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48" name="Google Shape;448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51" name="Google Shape;451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55" name="Google Shape;455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58" name="Google Shape;458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64" name="Google Shape;464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67" name="Google Shape;467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72" name="Google Shape;472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76" name="Google Shape;476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79" name="Google Shape;479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83" name="Google Shape;483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89" name="Google Shape;489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92" name="Google Shape;49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99" name="Google Shape;499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02" name="Google Shape;502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08" name="Google Shape;508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12" name="Google Shape;512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19" name="Google Shape;519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24" name="Google Shape;524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29" name="Google Shape;529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35" name="Google Shape;535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39" name="Google Shape;539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43" name="Google Shape;543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49" name="Google Shape;549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55" name="Google Shape;555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58" name="Google Shape;558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66" name="Google Shape;566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572" name="Google Shape;572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4" name="Google Shape;574;p3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Google Shape;575;p3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576" name="Google Shape;576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3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3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580" name="Google Shape;58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A300"/>
            </a:solidFill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A300"/>
            </a:solidFill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3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line color, width and style.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84" name="Google Shape;584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590" name="Google Shape;590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6" name="Google Shape;59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597" name="Google Shape;597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02" name="Google Shape;602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06" name="Google Shape;606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1" name="Google Shape;61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12" name="Google Shape;612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16" name="Google Shape;616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21" name="Google Shape;621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27" name="Google Shape;627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3" name="Google Shape;63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34" name="Google Shape;634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6" name="Google Shape;63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37" name="Google Shape;637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41" name="Google Shape;641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48" name="Google Shape;648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54" name="Google Shape;65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7" name="Google Shape;65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58" name="Google Shape;65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59" name="Google Shape;65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9" name="Google Shape;669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5" name="Google Shape;67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676" name="Google Shape;676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681" name="Google Shape;681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687" name="Google Shape;687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3" name="Google Shape;69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694" name="Google Shape;694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699" name="Google Shape;699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04" name="Google Shape;704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9" name="Google Shape;70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10" name="Google Shape;71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0" name="Google Shape;72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21" name="Google Shape;721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4" name="Google Shape;72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25" name="Google Shape;72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35" name="Google Shape;73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36" name="Google Shape;736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0" name="Google Shape;74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41" name="Google Shape;74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1" name="Google Shape;75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52" name="Google Shape;752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9" name="Google Shape;75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60" name="Google Shape;76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765" name="Google Shape;765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9" name="Google Shape;76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770" name="Google Shape;77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776" name="Google Shape;77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2" name="Google Shape;78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783" name="Google Shape;783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787" name="Google Shape;787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2" name="Google Shape;79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793" name="Google Shape;793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00" name="Google Shape;800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3" name="Google Shape;80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04" name="Google Shape;804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09" name="Google Shape;809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16" name="Google Shape;816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24" name="Google Shape;824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8" name="Google Shape;82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29" name="Google Shape;829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33" name="Google Shape;833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37" name="Google Shape;837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42" name="Google Shape;842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47" name="Google Shape;847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2" name="Google Shape;85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53" name="Google Shape;853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60" name="Google Shape;860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868" name="Google Shape;868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0" name="Google Shape;88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881" name="Google Shape;881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886" name="Google Shape;886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890" name="Google Shape;890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897" name="Google Shape;89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06" name="Google Shape;90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19" name="Google Shape;91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32" name="Google Shape;93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45" name="Google Shape;945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52" name="Google Shape;95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968" name="Google Shape;968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3" name="Google Shape;973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974" name="Google Shape;974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75" name="Google Shape;975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8" name="Google Shape;978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979" name="Google Shape;979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2" name="Google Shape;982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983" name="Google Shape;983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987" name="Google Shape;987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0" name="Google Shape;990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991" name="Google Shape;991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00" name="Google Shape;1000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25" name="Google Shape;1025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26" name="Google Shape;1026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8" name="Google Shape;1028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29" name="Google Shape;1029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1" name="Google Shape;1031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32" name="Google Shape;1032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34" name="Google Shape;1034;p3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35" name="Google Shape;1035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5C4CA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9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41" name="Google Shape;1041;p39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000000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000000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42" name="Google Shape;1042;p39"/>
          <p:cNvSpPr txBox="1"/>
          <p:nvPr/>
        </p:nvSpPr>
        <p:spPr>
          <a:xfrm>
            <a:off x="6489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1043" name="Google Shape;1043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oogle Shape;1048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50" name="Google Shape;1050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51" name="Google Shape;1051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52" name="Google Shape;1052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53" name="Google Shape;1053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54" name="Google Shape;1054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55" name="Google Shape;1055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56" name="Google Shape;1056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57" name="Google Shape;1057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58" name="Google Shape;1058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60" name="Google Shape;1060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61" name="Google Shape;1061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1.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Which type to chose?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</a:t>
            </a:r>
            <a:r>
              <a:rPr lang="pl-PL" dirty="0"/>
              <a:t>CTF or CC first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146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CTF - ( Capture the flag)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007150" y="1191723"/>
            <a:ext cx="69681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pl-PL"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pl-PL" sz="2400" dirty="0"/>
              <a:t>For everyone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pl-PL" sz="2400" dirty="0"/>
              <a:t>For sure one+ player :)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endParaRPr lang="pl-PL" sz="24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l-PL" sz="2400"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06;p16">
            <a:extLst>
              <a:ext uri="{FF2B5EF4-FFF2-40B4-BE49-F238E27FC236}">
                <a16:creationId xmlns:a16="http://schemas.microsoft.com/office/drawing/2014/main" id="{1E7C9B24-79C5-4F4C-8474-29FC15173262}"/>
              </a:ext>
            </a:extLst>
          </p:cNvPr>
          <p:cNvSpPr txBox="1">
            <a:spLocks/>
          </p:cNvSpPr>
          <p:nvPr/>
        </p:nvSpPr>
        <p:spPr>
          <a:xfrm>
            <a:off x="4536074" y="2779674"/>
            <a:ext cx="69681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-381000">
              <a:spcBef>
                <a:spcPts val="0"/>
              </a:spcBef>
              <a:buSzPts val="2400"/>
            </a:pPr>
            <a:r>
              <a:rPr lang="en-US" dirty="0"/>
              <a:t>Long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-US" dirty="0"/>
              <a:t>Unfair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CC – (Coding challenge)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8CFD7AFC-4A16-4204-9C89-D8D9AFF432D7}"/>
              </a:ext>
            </a:extLst>
          </p:cNvPr>
          <p:cNvSpPr txBox="1">
            <a:spLocks/>
          </p:cNvSpPr>
          <p:nvPr/>
        </p:nvSpPr>
        <p:spPr>
          <a:xfrm>
            <a:off x="4536074" y="2779674"/>
            <a:ext cx="69681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-381000">
              <a:spcBef>
                <a:spcPts val="0"/>
              </a:spcBef>
              <a:buSzPts val="2400"/>
            </a:pPr>
            <a:r>
              <a:rPr lang="pl-PL" dirty="0"/>
              <a:t>Programmers</a:t>
            </a:r>
            <a:endParaRPr lang="en-US" dirty="0"/>
          </a:p>
          <a:p>
            <a:pPr indent="-381000">
              <a:spcBef>
                <a:spcPts val="0"/>
              </a:spcBef>
              <a:buSzPts val="2400"/>
            </a:pPr>
            <a:r>
              <a:rPr lang="pl-PL" dirty="0"/>
              <a:t>Hard</a:t>
            </a:r>
            <a:endParaRPr lang="en-US" dirty="0"/>
          </a:p>
        </p:txBody>
      </p:sp>
      <p:sp>
        <p:nvSpPr>
          <p:cNvPr id="7" name="Google Shape;106;p16">
            <a:extLst>
              <a:ext uri="{FF2B5EF4-FFF2-40B4-BE49-F238E27FC236}">
                <a16:creationId xmlns:a16="http://schemas.microsoft.com/office/drawing/2014/main" id="{2B5C2F48-C094-4FA7-A442-5009639BEFDA}"/>
              </a:ext>
            </a:extLst>
          </p:cNvPr>
          <p:cNvSpPr txBox="1">
            <a:spLocks/>
          </p:cNvSpPr>
          <p:nvPr/>
        </p:nvSpPr>
        <p:spPr>
          <a:xfrm>
            <a:off x="1052024" y="1256975"/>
            <a:ext cx="3915392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SzPts val="2400"/>
              <a:buNone/>
            </a:pPr>
            <a:endParaRPr lang="en-US" sz="2400" dirty="0"/>
          </a:p>
          <a:p>
            <a:pPr indent="-381000">
              <a:buSzPts val="2400"/>
              <a:buFont typeface="Arial" panose="020B0604020202020204" pitchFamily="34" charset="0"/>
              <a:buChar char="•"/>
            </a:pPr>
            <a:r>
              <a:rPr lang="pl-PL" sz="2400" dirty="0"/>
              <a:t>Short</a:t>
            </a:r>
            <a:endParaRPr lang="en-US" sz="2400" dirty="0"/>
          </a:p>
          <a:p>
            <a:pPr indent="-381000">
              <a:buSzPts val="2400"/>
              <a:buFont typeface="Arial" panose="020B0604020202020204" pitchFamily="34" charset="0"/>
              <a:buChar char="•"/>
            </a:pPr>
            <a:r>
              <a:rPr lang="pl-PL" sz="2400" dirty="0"/>
              <a:t>Visually interesting</a:t>
            </a:r>
            <a:endParaRPr lang="en-US" sz="2400" dirty="0"/>
          </a:p>
          <a:p>
            <a:pPr indent="-381000">
              <a:spcBef>
                <a:spcPts val="0"/>
              </a:spcBef>
              <a:buSzPts val="2400"/>
            </a:pPr>
            <a:endParaRPr lang="en-US" sz="2400" dirty="0"/>
          </a:p>
          <a:p>
            <a:pPr marL="76200" indent="0">
              <a:spcBef>
                <a:spcPts val="0"/>
              </a:spcBef>
              <a:buSzPts val="2400"/>
              <a:buFont typeface="Sniglet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My point of view</a:t>
            </a:r>
            <a:endParaRPr dirty="0"/>
          </a:p>
        </p:txBody>
      </p:sp>
      <p:sp>
        <p:nvSpPr>
          <p:cNvPr id="165" name="Google Shape;165;p22"/>
          <p:cNvSpPr/>
          <p:nvPr/>
        </p:nvSpPr>
        <p:spPr>
          <a:xfrm>
            <a:off x="3516725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FAD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Sniglet"/>
                <a:ea typeface="Sniglet"/>
                <a:cs typeface="Sniglet"/>
                <a:sym typeface="Sniglet"/>
              </a:rPr>
              <a:t>Experience</a:t>
            </a:r>
            <a:endParaRPr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1694600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FFA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Sniglet"/>
                <a:ea typeface="Sniglet"/>
                <a:cs typeface="Sniglet"/>
                <a:sym typeface="Sniglet"/>
              </a:rPr>
              <a:t>Flexibility</a:t>
            </a:r>
            <a:endParaRPr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5338850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A6CD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Sniglet"/>
                <a:ea typeface="Sniglet"/>
                <a:cs typeface="Sniglet"/>
                <a:sym typeface="Sniglet"/>
              </a:rPr>
              <a:t>Fun &amp; entertaiment</a:t>
            </a:r>
            <a:endParaRPr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164;p22">
            <a:extLst>
              <a:ext uri="{FF2B5EF4-FFF2-40B4-BE49-F238E27FC236}">
                <a16:creationId xmlns:a16="http://schemas.microsoft.com/office/drawing/2014/main" id="{6CCD024D-CC10-4D75-9869-67EB5B2FBB82}"/>
              </a:ext>
            </a:extLst>
          </p:cNvPr>
          <p:cNvSpPr txBox="1">
            <a:spLocks/>
          </p:cNvSpPr>
          <p:nvPr/>
        </p:nvSpPr>
        <p:spPr>
          <a:xfrm rot="161729">
            <a:off x="1437822" y="3571752"/>
            <a:ext cx="929683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pl-PL" dirty="0"/>
              <a:t>CTF</a:t>
            </a:r>
          </a:p>
        </p:txBody>
      </p:sp>
      <p:sp>
        <p:nvSpPr>
          <p:cNvPr id="8" name="Google Shape;164;p22">
            <a:extLst>
              <a:ext uri="{FF2B5EF4-FFF2-40B4-BE49-F238E27FC236}">
                <a16:creationId xmlns:a16="http://schemas.microsoft.com/office/drawing/2014/main" id="{F84C71E0-1F08-48B4-AE2F-ADB0662F16DA}"/>
              </a:ext>
            </a:extLst>
          </p:cNvPr>
          <p:cNvSpPr txBox="1">
            <a:spLocks/>
          </p:cNvSpPr>
          <p:nvPr/>
        </p:nvSpPr>
        <p:spPr>
          <a:xfrm rot="161729">
            <a:off x="7073082" y="3504370"/>
            <a:ext cx="929683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pl-PL" dirty="0"/>
              <a:t>CC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animBg="1"/>
      <p:bldP spid="167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4800" dirty="0"/>
              <a:t>CODING</a:t>
            </a:r>
            <a:br>
              <a:rPr lang="pl-PL" sz="4800" dirty="0"/>
            </a:br>
            <a:r>
              <a:rPr lang="pl-PL" sz="4800" dirty="0"/>
              <a:t>CHALLENGEEEEE</a:t>
            </a:r>
            <a:br>
              <a:rPr lang="pl-PL" sz="3600" dirty="0"/>
            </a:br>
            <a:r>
              <a:rPr lang="pl-PL" sz="3600" dirty="0"/>
              <a:t>!!!!!!</a:t>
            </a:r>
            <a:endParaRPr sz="36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/>
              <a:t>2</a:t>
            </a:r>
            <a:r>
              <a:rPr lang="en" sz="7200" dirty="0"/>
              <a:t>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DESIGN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294967295"/>
          </p:nvPr>
        </p:nvSpPr>
        <p:spPr>
          <a:xfrm>
            <a:off x="2928637" y="3000676"/>
            <a:ext cx="376872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pl-PL" dirty="0"/>
              <a:t>„basic” :)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929</Words>
  <Application>Microsoft Office PowerPoint</Application>
  <PresentationFormat>On-screen Show (16:9)</PresentationFormat>
  <Paragraphs>215</Paragraphs>
  <Slides>39</Slides>
  <Notes>39</Notes>
  <HiddenSlides>14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Sniglet</vt:lpstr>
      <vt:lpstr>Montserrat</vt:lpstr>
      <vt:lpstr>Bangers</vt:lpstr>
      <vt:lpstr>Arial</vt:lpstr>
      <vt:lpstr>Calibri</vt:lpstr>
      <vt:lpstr>Jachimo template</vt:lpstr>
      <vt:lpstr>CTF</vt:lpstr>
      <vt:lpstr>Hello!</vt:lpstr>
      <vt:lpstr>The process</vt:lpstr>
      <vt:lpstr>1. Which type to chose?</vt:lpstr>
      <vt:lpstr>CTF - ( Capture the flag)</vt:lpstr>
      <vt:lpstr>CC – (Coding challenge)</vt:lpstr>
      <vt:lpstr>My point of view</vt:lpstr>
      <vt:lpstr>PowerPoint Presentation</vt:lpstr>
      <vt:lpstr>2. DESIGN</vt:lpstr>
      <vt:lpstr>Basic questions</vt:lpstr>
      <vt:lpstr>Detailed questions</vt:lpstr>
      <vt:lpstr>3. Implement</vt:lpstr>
      <vt:lpstr>What?!</vt:lpstr>
      <vt:lpstr>The game</vt:lpstr>
      <vt:lpstr>A picture is worth a thousand words</vt:lpstr>
      <vt:lpstr>PowerPoint Presentation</vt:lpstr>
      <vt:lpstr>ART!</vt:lpstr>
      <vt:lpstr>Difficulty</vt:lpstr>
      <vt:lpstr>Current status</vt:lpstr>
      <vt:lpstr>4. Share</vt:lpstr>
      <vt:lpstr>PowerPoint Presentation</vt:lpstr>
      <vt:lpstr>What else to share?</vt:lpstr>
      <vt:lpstr>PowerPoint Presentation</vt:lpstr>
      <vt:lpstr>THANKS!</vt:lpstr>
      <vt:lpstr>Questions?</vt:lpstr>
      <vt:lpstr>Want big impact? Use big image.</vt:lpstr>
      <vt:lpstr>89,526,124</vt:lpstr>
      <vt:lpstr>89,526,124$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Paweł Kubacki (Consultant)</dc:creator>
  <cp:lastModifiedBy>Paweł Kubacki (Consultant)</cp:lastModifiedBy>
  <cp:revision>21</cp:revision>
  <dcterms:modified xsi:type="dcterms:W3CDTF">2020-05-20T12:22:55Z</dcterms:modified>
</cp:coreProperties>
</file>