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sde.edu/sec/sa/Pages/assessmentdetails.aspx?AssessmentName=ACT%20with%20Writing&amp;navtext=ACT%20with%20Writ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5602-3569-438A-ABBF-5FDA0489B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Not Both?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941FD-4235-42A8-954C-F15E7ED90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Can mandating participation in ACT or SAT help increase scores?</a:t>
            </a:r>
          </a:p>
        </p:txBody>
      </p:sp>
    </p:spTree>
    <p:extLst>
      <p:ext uri="{BB962C8B-B14F-4D97-AF65-F5344CB8AC3E}">
        <p14:creationId xmlns:p14="http://schemas.microsoft.com/office/powerpoint/2010/main" val="189542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42E0-CF8E-4D19-99E8-9A920E05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Compulsion and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DD391-6493-4643-BAA3-4BBE2571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6428829" cy="5120640"/>
          </a:xfrm>
        </p:spPr>
        <p:txBody>
          <a:bodyPr>
            <a:normAutofit/>
          </a:bodyPr>
          <a:lstStyle/>
          <a:p>
            <a:r>
              <a:rPr lang="en-US" sz="1200" dirty="0"/>
              <a:t> 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103C32-7978-4CDE-9164-6719A6EB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02045"/>
              </p:ext>
            </p:extLst>
          </p:nvPr>
        </p:nvGraphicFramePr>
        <p:xfrm>
          <a:off x="3612224" y="873252"/>
          <a:ext cx="8417019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673">
                  <a:extLst>
                    <a:ext uri="{9D8B030D-6E8A-4147-A177-3AD203B41FA5}">
                      <a16:colId xmlns:a16="http://schemas.microsoft.com/office/drawing/2014/main" val="1735344130"/>
                    </a:ext>
                  </a:extLst>
                </a:gridCol>
                <a:gridCol w="2805673">
                  <a:extLst>
                    <a:ext uri="{9D8B030D-6E8A-4147-A177-3AD203B41FA5}">
                      <a16:colId xmlns:a16="http://schemas.microsoft.com/office/drawing/2014/main" val="2340653355"/>
                    </a:ext>
                  </a:extLst>
                </a:gridCol>
                <a:gridCol w="2805673">
                  <a:extLst>
                    <a:ext uri="{9D8B030D-6E8A-4147-A177-3AD203B41FA5}">
                      <a16:colId xmlns:a16="http://schemas.microsoft.com/office/drawing/2014/main" val="2187488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States that Require ACTs 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2018 ACT Participation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tx1"/>
                          </a:solidFill>
                        </a:rPr>
                        <a:t>States that Require SATs for Federal Funding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6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u="sng" dirty="0">
                          <a:solidFill>
                            <a:schemeClr val="tx1"/>
                          </a:solidFill>
                        </a:rPr>
                        <a:t>Alabama</a:t>
                      </a:r>
                    </a:p>
                    <a:p>
                      <a:r>
                        <a:rPr lang="en-US" sz="1400" u="sng" dirty="0">
                          <a:solidFill>
                            <a:schemeClr val="tx1"/>
                          </a:solidFill>
                        </a:rPr>
                        <a:t> Kentucky</a:t>
                      </a:r>
                    </a:p>
                    <a:p>
                      <a:r>
                        <a:rPr lang="en-US" sz="1400" u="sng" dirty="0">
                          <a:solidFill>
                            <a:schemeClr val="tx1"/>
                          </a:solidFill>
                        </a:rPr>
                        <a:t>Louisiana</a:t>
                      </a:r>
                    </a:p>
                    <a:p>
                      <a:r>
                        <a:rPr lang="en-US" sz="1400" u="sng" dirty="0">
                          <a:solidFill>
                            <a:schemeClr val="tx1"/>
                          </a:solidFill>
                        </a:rPr>
                        <a:t>Mississippi</a:t>
                      </a:r>
                    </a:p>
                    <a:p>
                      <a:r>
                        <a:rPr lang="en-US" sz="1400" u="sng" dirty="0">
                          <a:solidFill>
                            <a:schemeClr val="tx1"/>
                          </a:solidFill>
                        </a:rPr>
                        <a:t>Montana</a:t>
                      </a:r>
                    </a:p>
                    <a:p>
                      <a:r>
                        <a:rPr lang="en-US" sz="1400" u="sng" dirty="0">
                          <a:solidFill>
                            <a:schemeClr val="tx1"/>
                          </a:solidFill>
                        </a:rPr>
                        <a:t>Nebraska</a:t>
                      </a:r>
                    </a:p>
                    <a:p>
                      <a:r>
                        <a:rPr lang="en-US" sz="1400" u="sng" dirty="0">
                          <a:solidFill>
                            <a:schemeClr val="tx1"/>
                          </a:solidFill>
                        </a:rPr>
                        <a:t>Nevada</a:t>
                      </a:r>
                    </a:p>
                    <a:p>
                      <a:r>
                        <a:rPr lang="en-US" sz="1400" u="sng" dirty="0">
                          <a:solidFill>
                            <a:schemeClr val="tx1"/>
                          </a:solidFill>
                        </a:rPr>
                        <a:t>North Carolina</a:t>
                      </a:r>
                    </a:p>
                    <a:p>
                      <a:r>
                        <a:rPr lang="en-US" sz="1400" u="sng" dirty="0">
                          <a:solidFill>
                            <a:schemeClr val="tx1"/>
                          </a:solidFill>
                        </a:rPr>
                        <a:t>North Dakota</a:t>
                      </a:r>
                    </a:p>
                    <a:p>
                      <a:r>
                        <a:rPr lang="en-US" sz="1400" u="sng" dirty="0">
                          <a:solidFill>
                            <a:schemeClr val="tx1"/>
                          </a:solidFill>
                        </a:rPr>
                        <a:t>Utah</a:t>
                      </a:r>
                    </a:p>
                    <a:p>
                      <a:r>
                        <a:rPr lang="en-US" sz="1400" u="sng" dirty="0">
                          <a:solidFill>
                            <a:schemeClr val="tx1"/>
                          </a:solidFill>
                        </a:rPr>
                        <a:t>Wisconsin</a:t>
                      </a:r>
                    </a:p>
                    <a:p>
                      <a:r>
                        <a:rPr lang="en-US" sz="1400" u="sng" dirty="0">
                          <a:solidFill>
                            <a:schemeClr val="tx1"/>
                          </a:solidFill>
                        </a:rPr>
                        <a:t>Wyoming</a:t>
                      </a:r>
                    </a:p>
                    <a:p>
                      <a:endParaRPr lang="en-US" sz="1400" u="sng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u="sng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u="sng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u="sng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u="sng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Alabama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Arkansas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Kentucky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Louisiana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Mississippi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Missouri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Montana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Nebraska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Nevada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North Carolina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Ohio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Oklahoma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Tennessee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Utah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Wisconsin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Wyoming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Connecticut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Illinois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Maine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New Hampshire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Michigan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Delaware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90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4373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134A0D-F9A8-48F3-A585-8F9E59B14EE6}"/>
              </a:ext>
            </a:extLst>
          </p:cNvPr>
          <p:cNvCxnSpPr/>
          <p:nvPr/>
        </p:nvCxnSpPr>
        <p:spPr>
          <a:xfrm>
            <a:off x="4465468" y="1624614"/>
            <a:ext cx="1926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32FC44-2D09-4A11-8DE5-9E619DAF702F}"/>
              </a:ext>
            </a:extLst>
          </p:cNvPr>
          <p:cNvCxnSpPr>
            <a:cxnSpLocks/>
          </p:cNvCxnSpPr>
          <p:nvPr/>
        </p:nvCxnSpPr>
        <p:spPr>
          <a:xfrm>
            <a:off x="4465468" y="1862320"/>
            <a:ext cx="1926454" cy="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409CC5-F23C-49A2-B4CE-16A674510960}"/>
              </a:ext>
            </a:extLst>
          </p:cNvPr>
          <p:cNvCxnSpPr>
            <a:cxnSpLocks/>
          </p:cNvCxnSpPr>
          <p:nvPr/>
        </p:nvCxnSpPr>
        <p:spPr>
          <a:xfrm>
            <a:off x="4465468" y="2077375"/>
            <a:ext cx="1926454" cy="24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2CA18E-8A56-4263-BBD9-327CC8D95B5C}"/>
              </a:ext>
            </a:extLst>
          </p:cNvPr>
          <p:cNvCxnSpPr>
            <a:cxnSpLocks/>
          </p:cNvCxnSpPr>
          <p:nvPr/>
        </p:nvCxnSpPr>
        <p:spPr>
          <a:xfrm>
            <a:off x="4474346" y="2252932"/>
            <a:ext cx="1917576" cy="40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4E5F18-0A88-44DC-A182-17F879E08232}"/>
              </a:ext>
            </a:extLst>
          </p:cNvPr>
          <p:cNvCxnSpPr>
            <a:cxnSpLocks/>
          </p:cNvCxnSpPr>
          <p:nvPr/>
        </p:nvCxnSpPr>
        <p:spPr>
          <a:xfrm>
            <a:off x="4465468" y="2436848"/>
            <a:ext cx="1926454" cy="45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0AC84B-8D6B-4416-83CF-4E9960B13553}"/>
              </a:ext>
            </a:extLst>
          </p:cNvPr>
          <p:cNvCxnSpPr>
            <a:cxnSpLocks/>
          </p:cNvCxnSpPr>
          <p:nvPr/>
        </p:nvCxnSpPr>
        <p:spPr>
          <a:xfrm>
            <a:off x="4342661" y="2666745"/>
            <a:ext cx="2049261" cy="44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66B59B-C615-41B3-AF8C-9F99818EA393}"/>
              </a:ext>
            </a:extLst>
          </p:cNvPr>
          <p:cNvCxnSpPr>
            <a:cxnSpLocks/>
          </p:cNvCxnSpPr>
          <p:nvPr/>
        </p:nvCxnSpPr>
        <p:spPr>
          <a:xfrm>
            <a:off x="4342660" y="2879966"/>
            <a:ext cx="2049261" cy="44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DFFB3E-00B6-4C0B-BE8B-122E1F40FA74}"/>
              </a:ext>
            </a:extLst>
          </p:cNvPr>
          <p:cNvCxnSpPr>
            <a:cxnSpLocks/>
          </p:cNvCxnSpPr>
          <p:nvPr/>
        </p:nvCxnSpPr>
        <p:spPr>
          <a:xfrm>
            <a:off x="4816052" y="3126539"/>
            <a:ext cx="1575869" cy="40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BA42DA-F625-49C7-8050-713BED358E20}"/>
              </a:ext>
            </a:extLst>
          </p:cNvPr>
          <p:cNvCxnSpPr>
            <a:cxnSpLocks/>
          </p:cNvCxnSpPr>
          <p:nvPr/>
        </p:nvCxnSpPr>
        <p:spPr>
          <a:xfrm>
            <a:off x="4187217" y="3552981"/>
            <a:ext cx="2204704" cy="77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DAEA29-FA74-4A84-B9EF-1BF196CC633A}"/>
              </a:ext>
            </a:extLst>
          </p:cNvPr>
          <p:cNvCxnSpPr>
            <a:cxnSpLocks/>
          </p:cNvCxnSpPr>
          <p:nvPr/>
        </p:nvCxnSpPr>
        <p:spPr>
          <a:xfrm>
            <a:off x="4444259" y="3785557"/>
            <a:ext cx="1947662" cy="77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B2BCA2-567D-432F-8B92-C74318FCCF15}"/>
              </a:ext>
            </a:extLst>
          </p:cNvPr>
          <p:cNvCxnSpPr>
            <a:cxnSpLocks/>
          </p:cNvCxnSpPr>
          <p:nvPr/>
        </p:nvCxnSpPr>
        <p:spPr>
          <a:xfrm>
            <a:off x="4327081" y="3979423"/>
            <a:ext cx="1947662" cy="77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07FAFCB-D711-41CB-BE03-C65E9BD44AD8}"/>
              </a:ext>
            </a:extLst>
          </p:cNvPr>
          <p:cNvSpPr/>
          <p:nvPr/>
        </p:nvSpPr>
        <p:spPr>
          <a:xfrm>
            <a:off x="3612226" y="3181187"/>
            <a:ext cx="1203826" cy="29779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7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6E9B-4D49-487C-ADBF-1FF06742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09" y="893017"/>
            <a:ext cx="2947482" cy="4601183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ACT and SAT as it relates to percent participation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Possible Factors</a:t>
            </a:r>
            <a:br>
              <a:rPr lang="en-US" sz="2000" dirty="0"/>
            </a:br>
            <a:r>
              <a:rPr lang="en-US" sz="2000" dirty="0"/>
              <a:t> - Sample Size</a:t>
            </a:r>
            <a:br>
              <a:rPr lang="en-US" sz="2000" dirty="0"/>
            </a:br>
            <a:r>
              <a:rPr lang="en-US" sz="2000" dirty="0"/>
              <a:t>- Eager Students</a:t>
            </a:r>
            <a:br>
              <a:rPr lang="en-US" sz="2000" dirty="0"/>
            </a:br>
            <a:r>
              <a:rPr lang="en-US" sz="2000" dirty="0"/>
              <a:t>- Education Facility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C24FA6-998A-42BE-B3DC-A08D855B4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5278" y="191888"/>
            <a:ext cx="7372528" cy="3384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480EBB-C33F-4637-9161-3BC15EA9F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278" y="3493212"/>
            <a:ext cx="7372528" cy="336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2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8660-BBCB-4EF4-AB37-0682E6D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Whose doing it right and how can we get there?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3D4911-7AB6-4528-B3F4-6A6E598BA5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612101"/>
              </p:ext>
            </p:extLst>
          </p:nvPr>
        </p:nvGraphicFramePr>
        <p:xfrm>
          <a:off x="3586579" y="863601"/>
          <a:ext cx="8220724" cy="242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181">
                  <a:extLst>
                    <a:ext uri="{9D8B030D-6E8A-4147-A177-3AD203B41FA5}">
                      <a16:colId xmlns:a16="http://schemas.microsoft.com/office/drawing/2014/main" val="4240051460"/>
                    </a:ext>
                  </a:extLst>
                </a:gridCol>
                <a:gridCol w="2055181">
                  <a:extLst>
                    <a:ext uri="{9D8B030D-6E8A-4147-A177-3AD203B41FA5}">
                      <a16:colId xmlns:a16="http://schemas.microsoft.com/office/drawing/2014/main" val="1549773174"/>
                    </a:ext>
                  </a:extLst>
                </a:gridCol>
                <a:gridCol w="2055181">
                  <a:extLst>
                    <a:ext uri="{9D8B030D-6E8A-4147-A177-3AD203B41FA5}">
                      <a16:colId xmlns:a16="http://schemas.microsoft.com/office/drawing/2014/main" val="1226843808"/>
                    </a:ext>
                  </a:extLst>
                </a:gridCol>
                <a:gridCol w="2055181">
                  <a:extLst>
                    <a:ext uri="{9D8B030D-6E8A-4147-A177-3AD203B41FA5}">
                      <a16:colId xmlns:a16="http://schemas.microsoft.com/office/drawing/2014/main" val="3814239947"/>
                    </a:ext>
                  </a:extLst>
                </a:gridCol>
              </a:tblGrid>
              <a:tr h="8941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Top States and Scores 2018 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Top States and Scores 2017 SAT</a:t>
                      </a:r>
                    </a:p>
                    <a:p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Top States and Scores 2018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Top States and Scores 2017 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75869"/>
                  </a:ext>
                </a:extLst>
              </a:tr>
              <a:tr h="15125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24818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0DF4193-17BD-4E49-B6DB-E0C65CD7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527" y="2102909"/>
            <a:ext cx="1847850" cy="84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7E332-3D1C-4AF0-B9E8-95879A956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863" y="2103012"/>
            <a:ext cx="1933575" cy="87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5E877E-8B89-4322-B7D8-C7364B3EA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920" y="2102909"/>
            <a:ext cx="1809750" cy="828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689D1C-1EE5-4DF9-9393-B9D57ADD0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8325" y="2077063"/>
            <a:ext cx="2037955" cy="8203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CDB069-84FD-498E-8758-18C288318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9786" y="3424428"/>
            <a:ext cx="4061303" cy="31621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409239-BFE0-4E23-BA03-3ECB2EE7F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8996" y="3356962"/>
            <a:ext cx="4061303" cy="329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8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C2D816C-F903-48CF-8D3A-F514904A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take a closer look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CC1C11-9772-4D95-99B2-88A13467E7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Ones that Stayed</a:t>
            </a:r>
          </a:p>
          <a:p>
            <a:r>
              <a:rPr lang="en-US" dirty="0"/>
              <a:t>On High SAT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97E204-D06F-44FF-A07B-586D4B9DA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Minnesota</a:t>
            </a:r>
          </a:p>
          <a:p>
            <a:r>
              <a:rPr lang="en-US" dirty="0"/>
              <a:t>Wisconsin</a:t>
            </a:r>
          </a:p>
          <a:p>
            <a:r>
              <a:rPr lang="en-US" dirty="0"/>
              <a:t>Kansas</a:t>
            </a:r>
          </a:p>
          <a:p>
            <a:r>
              <a:rPr lang="en-US" dirty="0"/>
              <a:t>Iowa</a:t>
            </a:r>
          </a:p>
          <a:p>
            <a:pPr marL="0" indent="0">
              <a:buNone/>
            </a:pPr>
            <a:r>
              <a:rPr lang="en-US" dirty="0"/>
              <a:t>In the Midwest the SAT is viewed as a backup exam. Ambitious students bent on Ivy Leagues are more likely to take the SATs</a:t>
            </a:r>
          </a:p>
          <a:p>
            <a:r>
              <a:rPr lang="en-US" dirty="0"/>
              <a:t>Link- https://www.forbes.com/sites/bentaylor/2014/07/17/why-the-midwest-dominates-the-sat/#72aa9e622f37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0A69901-98A6-4D6B-9646-AEC10B086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Ones that Stayed</a:t>
            </a:r>
          </a:p>
          <a:p>
            <a:r>
              <a:rPr lang="en-US" dirty="0"/>
              <a:t>On High ACT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FADFC0B-ACF6-4BA4-BA86-F1526D886D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dirty="0"/>
              <a:t>Connecticut</a:t>
            </a:r>
          </a:p>
          <a:p>
            <a:r>
              <a:rPr lang="en-US" dirty="0"/>
              <a:t>Massachusetts</a:t>
            </a:r>
          </a:p>
          <a:p>
            <a:r>
              <a:rPr lang="en-US" dirty="0"/>
              <a:t>New Hampshire</a:t>
            </a:r>
          </a:p>
          <a:p>
            <a:endParaRPr lang="en-US" dirty="0"/>
          </a:p>
          <a:p>
            <a:r>
              <a:rPr lang="en-US" dirty="0"/>
              <a:t>The second sampling as well, less students and the students who are likely to these exams have already taken the SATs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7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AD2DD8F-63E5-4498-B9F7-62B8CAB0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1666694"/>
          </a:xfrm>
        </p:spPr>
        <p:txBody>
          <a:bodyPr anchor="t">
            <a:normAutofit/>
          </a:bodyPr>
          <a:lstStyle/>
          <a:p>
            <a:r>
              <a:rPr lang="en-US" b="1" dirty="0"/>
              <a:t>Conclusion:</a:t>
            </a:r>
            <a:br>
              <a:rPr lang="en-US" dirty="0"/>
            </a:br>
            <a:endParaRPr lang="en-US"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CB5534-1B89-4ADF-AB8A-E079CE331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2450237"/>
            <a:ext cx="7315200" cy="313674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Sample bias can have an impact on the data</a:t>
            </a:r>
          </a:p>
          <a:p>
            <a:pPr marL="342900" indent="-342900">
              <a:buFontTx/>
              <a:buChar char="-"/>
            </a:pPr>
            <a:r>
              <a:rPr lang="en-US" dirty="0"/>
              <a:t>Compulsion does NOT correlate to high test value</a:t>
            </a:r>
          </a:p>
          <a:p>
            <a:pPr marL="342900" indent="-342900">
              <a:buFontTx/>
              <a:buChar char="-"/>
            </a:pPr>
            <a:r>
              <a:rPr lang="en-US" dirty="0"/>
              <a:t>Preparatory exams aren’t always the best indicator for how well you will do in school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It takes grit, passion, and determination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On top of a good school system and income class. </a:t>
            </a:r>
          </a:p>
          <a:p>
            <a:endParaRPr lang="en-US" dirty="0"/>
          </a:p>
          <a:p>
            <a:pPr marL="800100" lvl="1" indent="-342900">
              <a:buFontTx/>
              <a:buChar char="-"/>
            </a:pPr>
            <a:endParaRPr lang="en-US" dirty="0"/>
          </a:p>
          <a:p>
            <a:pPr lvl="1"/>
            <a:r>
              <a:rPr lang="en-US" dirty="0"/>
              <a:t>Source: https://www.ncbi.nlm.nih.gov/pmc/articles/PMC4776299/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222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513</TotalTime>
  <Words>268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Frame</vt:lpstr>
      <vt:lpstr>Why Not Both? </vt:lpstr>
      <vt:lpstr>Compulsion and Choice</vt:lpstr>
      <vt:lpstr>ACT and SAT as it relates to percent participation   Possible Factors  - Sample Size - Eager Students - Education Facility</vt:lpstr>
      <vt:lpstr>Whose doing it right and how can we get there? </vt:lpstr>
      <vt:lpstr>Lets take a closer look</vt:lpstr>
      <vt:lpstr>Conclusion: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Not Both?</dc:title>
  <dc:creator>Trisarah</dc:creator>
  <cp:lastModifiedBy>Trisarah</cp:lastModifiedBy>
  <cp:revision>12</cp:revision>
  <dcterms:created xsi:type="dcterms:W3CDTF">2018-11-20T05:31:55Z</dcterms:created>
  <dcterms:modified xsi:type="dcterms:W3CDTF">2018-11-20T14:05:43Z</dcterms:modified>
</cp:coreProperties>
</file>