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60"/>
  </p:notesMasterIdLst>
  <p:sldIdLst>
    <p:sldId id="256" r:id="rId5"/>
    <p:sldId id="1613" r:id="rId6"/>
    <p:sldId id="1615" r:id="rId7"/>
    <p:sldId id="1614" r:id="rId8"/>
    <p:sldId id="1616" r:id="rId9"/>
    <p:sldId id="1617" r:id="rId10"/>
    <p:sldId id="1618" r:id="rId11"/>
    <p:sldId id="1619" r:id="rId12"/>
    <p:sldId id="1620" r:id="rId13"/>
    <p:sldId id="1621" r:id="rId14"/>
    <p:sldId id="1622" r:id="rId15"/>
    <p:sldId id="1624" r:id="rId16"/>
    <p:sldId id="1623" r:id="rId17"/>
    <p:sldId id="1625" r:id="rId18"/>
    <p:sldId id="1626" r:id="rId19"/>
    <p:sldId id="1669" r:id="rId20"/>
    <p:sldId id="1670" r:id="rId21"/>
    <p:sldId id="1632" r:id="rId22"/>
    <p:sldId id="1633" r:id="rId23"/>
    <p:sldId id="1634" r:id="rId24"/>
    <p:sldId id="1635" r:id="rId25"/>
    <p:sldId id="1637" r:id="rId26"/>
    <p:sldId id="1636" r:id="rId27"/>
    <p:sldId id="1638" r:id="rId28"/>
    <p:sldId id="1639" r:id="rId29"/>
    <p:sldId id="1640" r:id="rId30"/>
    <p:sldId id="1641" r:id="rId31"/>
    <p:sldId id="1647" r:id="rId32"/>
    <p:sldId id="1642" r:id="rId33"/>
    <p:sldId id="1643" r:id="rId34"/>
    <p:sldId id="1644" r:id="rId35"/>
    <p:sldId id="1645" r:id="rId36"/>
    <p:sldId id="1646" r:id="rId37"/>
    <p:sldId id="1648" r:id="rId38"/>
    <p:sldId id="1649" r:id="rId39"/>
    <p:sldId id="1650" r:id="rId40"/>
    <p:sldId id="1651" r:id="rId41"/>
    <p:sldId id="1652" r:id="rId42"/>
    <p:sldId id="1653" r:id="rId43"/>
    <p:sldId id="1654" r:id="rId44"/>
    <p:sldId id="1655" r:id="rId45"/>
    <p:sldId id="1656" r:id="rId46"/>
    <p:sldId id="1657" r:id="rId47"/>
    <p:sldId id="1658" r:id="rId48"/>
    <p:sldId id="1659" r:id="rId49"/>
    <p:sldId id="1660" r:id="rId50"/>
    <p:sldId id="1661" r:id="rId51"/>
    <p:sldId id="1662" r:id="rId52"/>
    <p:sldId id="1663" r:id="rId53"/>
    <p:sldId id="1664" r:id="rId54"/>
    <p:sldId id="1665" r:id="rId55"/>
    <p:sldId id="1666" r:id="rId56"/>
    <p:sldId id="1667" r:id="rId57"/>
    <p:sldId id="1668" r:id="rId58"/>
    <p:sldId id="507" r:id="rId5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4D0DA660-B621-4950-ABBA-BDDAA9A7FDB3}">
          <p14:sldIdLst>
            <p14:sldId id="256"/>
            <p14:sldId id="1613"/>
            <p14:sldId id="1615"/>
            <p14:sldId id="1614"/>
            <p14:sldId id="1616"/>
            <p14:sldId id="1617"/>
            <p14:sldId id="1618"/>
            <p14:sldId id="1619"/>
            <p14:sldId id="1620"/>
            <p14:sldId id="1621"/>
            <p14:sldId id="1622"/>
            <p14:sldId id="1624"/>
          </p14:sldIdLst>
        </p14:section>
        <p14:section name="A1 – Git et GitHub" id="{2C36C484-86D4-4491-8EC2-104E4217517F}">
          <p14:sldIdLst>
            <p14:sldId id="1623"/>
            <p14:sldId id="1625"/>
            <p14:sldId id="1626"/>
            <p14:sldId id="1669"/>
            <p14:sldId id="1670"/>
            <p14:sldId id="1632"/>
            <p14:sldId id="1633"/>
            <p14:sldId id="1634"/>
            <p14:sldId id="1635"/>
            <p14:sldId id="1637"/>
            <p14:sldId id="1636"/>
            <p14:sldId id="1638"/>
            <p14:sldId id="1639"/>
          </p14:sldIdLst>
        </p14:section>
        <p14:section name="B1 – Git" id="{EA4B624F-FD0C-41D2-8C62-5E49EAC4B595}">
          <p14:sldIdLst>
            <p14:sldId id="1640"/>
            <p14:sldId id="1641"/>
            <p14:sldId id="1647"/>
            <p14:sldId id="1642"/>
            <p14:sldId id="1643"/>
            <p14:sldId id="1644"/>
            <p14:sldId id="1645"/>
          </p14:sldIdLst>
        </p14:section>
        <p14:section name="C0. Exécuter la Console" id="{7EF0EA21-8C17-46E3-96CF-D3400D2778E7}">
          <p14:sldIdLst>
            <p14:sldId id="1646"/>
          </p14:sldIdLst>
        </p14:section>
        <p14:section name="C1 – Création d’un compte simple" id="{3DE55031-8CD6-4A71-BDA4-80244526CCE9}">
          <p14:sldIdLst>
            <p14:sldId id="1648"/>
          </p14:sldIdLst>
        </p14:section>
        <p14:section name="C2 – Création d’un compte avec solde" id="{A325F998-D9A7-4DDF-AE46-FF0454BF3534}">
          <p14:sldIdLst>
            <p14:sldId id="1649"/>
          </p14:sldIdLst>
        </p14:section>
        <p14:section name="C3 – Création d’un compte gelé" id="{A5591788-C67B-4EE2-8732-DC377D0623FD}">
          <p14:sldIdLst>
            <p14:sldId id="1650"/>
          </p14:sldIdLst>
        </p14:section>
        <p14:section name="C4 – Déposer " id="{AB14B872-98FE-4A9A-AA1A-5E476F88A7D1}">
          <p14:sldIdLst>
            <p14:sldId id="1651"/>
          </p14:sldIdLst>
        </p14:section>
        <p14:section name="C5 – Retirer " id="{F267ADDD-1A94-4FF6-98D4-8C6BDA3E0EF5}">
          <p14:sldIdLst>
            <p14:sldId id="1652"/>
          </p14:sldIdLst>
        </p14:section>
        <p14:section name="C6 – Vider " id="{95DE9551-316A-456B-86E0-088767EC35F9}">
          <p14:sldIdLst>
            <p14:sldId id="1653"/>
            <p14:sldId id="1654"/>
          </p14:sldIdLst>
        </p14:section>
        <p14:section name="C8 – Getters / champs calculables" id="{66D3AEE5-0475-4E0D-AC61-91EC7ABCFA20}">
          <p14:sldIdLst>
            <p14:sldId id="1655"/>
          </p14:sldIdLst>
        </p14:section>
        <p14:section name="C9 – Setter" id="{EC7FB7A3-F8E2-4025-93DF-E5D267B12E7A}">
          <p14:sldIdLst>
            <p14:sldId id="1656"/>
            <p14:sldId id="1657"/>
            <p14:sldId id="1658"/>
          </p14:sldIdLst>
        </p14:section>
        <p14:section name="D/a – Exceptions du constructeur" id="{E6AA0D8A-7A27-40B9-B781-07B6717E81CF}">
          <p14:sldIdLst>
            <p14:sldId id="1659"/>
          </p14:sldIdLst>
        </p14:section>
        <p14:section name="D/b – Exception du setter" id="{C79F7483-3E20-4284-9C0E-1955AD1A4104}">
          <p14:sldIdLst>
            <p14:sldId id="1660"/>
          </p14:sldIdLst>
        </p14:section>
        <p14:section name="D/c – Exception PeutDéposer et PeutRetirer" id="{479EC56A-93B1-4010-AE21-63BD98A726FF}">
          <p14:sldIdLst>
            <p14:sldId id="1661"/>
          </p14:sldIdLst>
        </p14:section>
        <p14:section name="D/d – Exception Déposer et Retirer" id="{2F630C4B-FB6F-4355-B7E8-2FB531B16A94}">
          <p14:sldIdLst>
            <p14:sldId id="1662"/>
          </p14:sldIdLst>
        </p14:section>
        <p14:section name="D/e – Exception Geler, Dégeler et Vider" id="{A8B7B0FE-289A-4210-887E-50E9D7B807C4}">
          <p14:sldIdLst>
            <p14:sldId id="1663"/>
            <p14:sldId id="1664"/>
            <p14:sldId id="1665"/>
            <p14:sldId id="1666"/>
          </p14:sldIdLst>
        </p14:section>
        <p14:section name="E1 – Git final" id="{570C7820-305A-4B37-988F-E0D628923B7C}">
          <p14:sldIdLst>
            <p14:sldId id="1667"/>
          </p14:sldIdLst>
        </p14:section>
        <p14:section name="Section récapitulative" id="{56EB113A-EB9A-4077-B410-91890DAB92E0}">
          <p14:sldIdLst>
            <p14:sldId id="1668"/>
            <p14:sldId id="50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94660"/>
  </p:normalViewPr>
  <p:slideViewPr>
    <p:cSldViewPr>
      <p:cViewPr varScale="1">
        <p:scale>
          <a:sx n="105" d="100"/>
          <a:sy n="105" d="100"/>
        </p:scale>
        <p:origin x="876" y="9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64A157-BD60-46E7-B90B-5275298D9C6B}" type="datetimeFigureOut">
              <a:rPr lang="fr-CA" smtClean="0"/>
              <a:t>2025-03-17</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0E3556-A962-4511-88EC-E8E7C58E81CA}" type="slidenum">
              <a:rPr lang="fr-CA" smtClean="0"/>
              <a:t>‹n°›</a:t>
            </a:fld>
            <a:endParaRPr lang="fr-CA"/>
          </a:p>
        </p:txBody>
      </p:sp>
    </p:spTree>
    <p:extLst>
      <p:ext uri="{BB962C8B-B14F-4D97-AF65-F5344CB8AC3E}">
        <p14:creationId xmlns:p14="http://schemas.microsoft.com/office/powerpoint/2010/main" val="983557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ectangle à coins arrondis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ous-titr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Modifiez le style des sous-titres du masque</a:t>
            </a:r>
            <a:endParaRPr kumimoji="0" lang="en-US"/>
          </a:p>
        </p:txBody>
      </p:sp>
      <p:sp>
        <p:nvSpPr>
          <p:cNvPr id="28" name="Espace réservé de la date 27"/>
          <p:cNvSpPr>
            <a:spLocks noGrp="1"/>
          </p:cNvSpPr>
          <p:nvPr>
            <p:ph type="dt" sz="half" idx="10"/>
          </p:nvPr>
        </p:nvSpPr>
        <p:spPr/>
        <p:txBody>
          <a:bodyPr/>
          <a:lstStyle/>
          <a:p>
            <a:r>
              <a:rPr lang="fr-FR"/>
              <a:t>Hiver 2021, CC by FG</a:t>
            </a:r>
            <a:endParaRPr lang="fr-BE"/>
          </a:p>
        </p:txBody>
      </p:sp>
      <p:sp>
        <p:nvSpPr>
          <p:cNvPr id="17" name="Espace réservé du pied de page 16"/>
          <p:cNvSpPr>
            <a:spLocks noGrp="1"/>
          </p:cNvSpPr>
          <p:nvPr>
            <p:ph type="ftr" sz="quarter" idx="11"/>
          </p:nvPr>
        </p:nvSpPr>
        <p:spPr/>
        <p:txBody>
          <a:bodyPr/>
          <a:lstStyle/>
          <a:p>
            <a:endParaRPr lang="fr-BE"/>
          </a:p>
        </p:txBody>
      </p:sp>
      <p:sp>
        <p:nvSpPr>
          <p:cNvPr id="29" name="Espace réservé du numéro de diapositive 28"/>
          <p:cNvSpPr>
            <a:spLocks noGrp="1"/>
          </p:cNvSpPr>
          <p:nvPr>
            <p:ph type="sldNum" sz="quarter" idx="12"/>
          </p:nvPr>
        </p:nvSpPr>
        <p:spPr/>
        <p:txBody>
          <a:bodyPr lIns="0" tIns="0" rIns="0" bIns="0">
            <a:noAutofit/>
          </a:bodyPr>
          <a:lstStyle>
            <a:lvl1pPr>
              <a:defRPr sz="3600">
                <a:solidFill>
                  <a:srgbClr val="FFFFFF"/>
                </a:solidFill>
              </a:defRPr>
            </a:lvl1pPr>
          </a:lstStyle>
          <a:p>
            <a:fld id="{CF4668DC-857F-487D-BFFA-8C0CA5037977}" type="slidenum">
              <a:rPr lang="fr-BE" smtClean="0"/>
              <a:pPr/>
              <a:t>‹n°›</a:t>
            </a:fld>
            <a:endParaRPr lang="fr-BE" sz="3600"/>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r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fr-FR"/>
              <a:t>Modifiez le style du titre</a:t>
            </a:r>
            <a:endParaRPr kumimoji="0" lang="en-US"/>
          </a:p>
        </p:txBody>
      </p:sp>
    </p:spTree>
    <p:extLst>
      <p:ext uri="{BB962C8B-B14F-4D97-AF65-F5344CB8AC3E}">
        <p14:creationId xmlns:p14="http://schemas.microsoft.com/office/powerpoint/2010/main" val="410170215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r>
              <a:rPr lang="fr-FR"/>
              <a:t>Hiver 2021, CC by FG</a:t>
            </a:r>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2446634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42"/>
            <a:ext cx="2682240" cy="5851525"/>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1219200" y="274641"/>
            <a:ext cx="7416800" cy="5851525"/>
          </a:xfrm>
        </p:spPr>
        <p:txBody>
          <a:bodyPr vert="eaVert"/>
          <a:lstStyle/>
          <a:p>
            <a:pPr lvl="0" eaLnBrk="1" latinLnBrk="0" hangingPunct="1"/>
            <a:r>
              <a:rPr lang="fr-FR"/>
              <a:t>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r>
              <a:rPr lang="fr-FR"/>
              <a:t>Hiver 2021, CC by FG</a:t>
            </a:r>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240278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4" name="Espace réservé de la date 3"/>
          <p:cNvSpPr>
            <a:spLocks noGrp="1"/>
          </p:cNvSpPr>
          <p:nvPr>
            <p:ph type="dt" sz="half" idx="10"/>
          </p:nvPr>
        </p:nvSpPr>
        <p:spPr/>
        <p:txBody>
          <a:bodyPr/>
          <a:lstStyle/>
          <a:p>
            <a:r>
              <a:rPr lang="fr-FR"/>
              <a:t>Hiver 2021, CC by FG</a:t>
            </a:r>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
        <p:nvSpPr>
          <p:cNvPr id="8" name="Espace réservé du contenu 7"/>
          <p:cNvSpPr>
            <a:spLocks noGrp="1"/>
          </p:cNvSpPr>
          <p:nvPr>
            <p:ph sz="quarter" idx="1"/>
          </p:nvPr>
        </p:nvSpPr>
        <p:spPr>
          <a:xfrm>
            <a:off x="623392" y="1268760"/>
            <a:ext cx="10959008" cy="4751040"/>
          </a:xfrm>
        </p:spPr>
        <p:txBody>
          <a:bodyPr vert="horz"/>
          <a:lstStyle/>
          <a:p>
            <a:pPr lvl="0" eaLnBrk="1" latinLnBrk="0" hangingPunct="1"/>
            <a:r>
              <a:rPr lang="fr-FR"/>
              <a:t>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extLst>
      <p:ext uri="{BB962C8B-B14F-4D97-AF65-F5344CB8AC3E}">
        <p14:creationId xmlns:p14="http://schemas.microsoft.com/office/powerpoint/2010/main" val="1579839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ectangle à coins arrondis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r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fr-FR"/>
              <a:t>Modifiez le style du titre</a:t>
            </a:r>
            <a:endParaRPr kumimoji="0" lang="en-US"/>
          </a:p>
        </p:txBody>
      </p:sp>
      <p:sp>
        <p:nvSpPr>
          <p:cNvPr id="3" name="Espace réservé du texte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Modifier les styles du texte du masque</a:t>
            </a:r>
          </a:p>
        </p:txBody>
      </p:sp>
      <p:sp>
        <p:nvSpPr>
          <p:cNvPr id="4" name="Espace réservé de la date 3"/>
          <p:cNvSpPr>
            <a:spLocks noGrp="1"/>
          </p:cNvSpPr>
          <p:nvPr>
            <p:ph type="dt" sz="half" idx="10"/>
          </p:nvPr>
        </p:nvSpPr>
        <p:spPr/>
        <p:txBody>
          <a:bodyPr/>
          <a:lstStyle/>
          <a:p>
            <a:r>
              <a:rPr lang="fr-FR"/>
              <a:t>Hiver 2021, CC by FG</a:t>
            </a:r>
            <a:endParaRPr lang="fr-BE"/>
          </a:p>
        </p:txBody>
      </p:sp>
      <p:sp>
        <p:nvSpPr>
          <p:cNvPr id="5" name="Espace réservé du pied de page 4"/>
          <p:cNvSpPr>
            <a:spLocks noGrp="1"/>
          </p:cNvSpPr>
          <p:nvPr>
            <p:ph type="ftr" sz="quarter" idx="11"/>
          </p:nvPr>
        </p:nvSpPr>
        <p:spPr>
          <a:xfrm>
            <a:off x="1066800" y="6172200"/>
            <a:ext cx="5334000" cy="457200"/>
          </a:xfrm>
        </p:spPr>
        <p:txBody>
          <a:bodyPr/>
          <a:lstStyle/>
          <a:p>
            <a:endParaRPr lang="fr-BE"/>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Espace réservé du numéro de diapositive 5"/>
          <p:cNvSpPr>
            <a:spLocks noGrp="1"/>
          </p:cNvSpPr>
          <p:nvPr>
            <p:ph type="sldNum" sz="quarter" idx="12"/>
          </p:nvPr>
        </p:nvSpPr>
        <p:spPr>
          <a:xfrm>
            <a:off x="195072" y="6208776"/>
            <a:ext cx="609600" cy="457200"/>
          </a:xfrm>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401856546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5" name="Espace réservé de la date 4"/>
          <p:cNvSpPr>
            <a:spLocks noGrp="1"/>
          </p:cNvSpPr>
          <p:nvPr>
            <p:ph type="dt" sz="half" idx="10"/>
          </p:nvPr>
        </p:nvSpPr>
        <p:spPr/>
        <p:txBody>
          <a:bodyPr/>
          <a:lstStyle/>
          <a:p>
            <a:r>
              <a:rPr lang="fr-FR"/>
              <a:t>Hiver 2021, CC by FG</a:t>
            </a:r>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
        <p:nvSpPr>
          <p:cNvPr id="9" name="Espace réservé du contenu 8"/>
          <p:cNvSpPr>
            <a:spLocks noGrp="1"/>
          </p:cNvSpPr>
          <p:nvPr>
            <p:ph sz="quarter" idx="1"/>
          </p:nvPr>
        </p:nvSpPr>
        <p:spPr>
          <a:xfrm>
            <a:off x="1219200" y="1447800"/>
            <a:ext cx="4998720" cy="4572000"/>
          </a:xfrm>
        </p:spPr>
        <p:txBody>
          <a:bodyPr vert="horz"/>
          <a:lstStyle/>
          <a:p>
            <a:pPr lvl="0" eaLnBrk="1" latinLnBrk="0" hangingPunct="1"/>
            <a:r>
              <a:rPr lang="fr-FR"/>
              <a:t>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6578600" y="1447800"/>
            <a:ext cx="4998720" cy="4572000"/>
          </a:xfrm>
        </p:spPr>
        <p:txBody>
          <a:bodyPr vert="horz"/>
          <a:lstStyle/>
          <a:p>
            <a:pPr lvl="0" eaLnBrk="1" latinLnBrk="0" hangingPunct="1"/>
            <a:r>
              <a:rPr lang="fr-FR"/>
              <a:t>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extLst>
      <p:ext uri="{BB962C8B-B14F-4D97-AF65-F5344CB8AC3E}">
        <p14:creationId xmlns:p14="http://schemas.microsoft.com/office/powerpoint/2010/main" val="1906272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219200" y="273050"/>
            <a:ext cx="10363200" cy="1143000"/>
          </a:xfrm>
        </p:spPr>
        <p:txBody>
          <a:bodyPr anchor="b" anchorCtr="0"/>
          <a:lstStyle>
            <a:lvl1pPr>
              <a:defRPr/>
            </a:lvl1pPr>
          </a:lstStyle>
          <a:p>
            <a:r>
              <a:rPr kumimoji="0" lang="fr-FR"/>
              <a:t>Modifiez le style du titre</a:t>
            </a:r>
            <a:endParaRPr kumimoji="0" lang="en-US"/>
          </a:p>
        </p:txBody>
      </p:sp>
      <p:sp>
        <p:nvSpPr>
          <p:cNvPr id="3" name="Espace réservé du texte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Modifier les styles du texte du masque</a:t>
            </a:r>
          </a:p>
        </p:txBody>
      </p:sp>
      <p:sp>
        <p:nvSpPr>
          <p:cNvPr id="4" name="Espace réservé du texte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Modifier les styles du texte du masque</a:t>
            </a:r>
          </a:p>
        </p:txBody>
      </p:sp>
      <p:sp>
        <p:nvSpPr>
          <p:cNvPr id="7" name="Espace réservé de la date 6"/>
          <p:cNvSpPr>
            <a:spLocks noGrp="1"/>
          </p:cNvSpPr>
          <p:nvPr>
            <p:ph type="dt" sz="half" idx="10"/>
          </p:nvPr>
        </p:nvSpPr>
        <p:spPr/>
        <p:txBody>
          <a:bodyPr/>
          <a:lstStyle/>
          <a:p>
            <a:r>
              <a:rPr lang="fr-FR"/>
              <a:t>Hiver 2021, CC by FG</a:t>
            </a:r>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
        <p:nvSpPr>
          <p:cNvPr id="11" name="Espace réservé du contenu 10"/>
          <p:cNvSpPr>
            <a:spLocks noGrp="1"/>
          </p:cNvSpPr>
          <p:nvPr>
            <p:ph sz="half" idx="2"/>
          </p:nvPr>
        </p:nvSpPr>
        <p:spPr>
          <a:xfrm>
            <a:off x="1219200" y="2247900"/>
            <a:ext cx="4978400" cy="3886200"/>
          </a:xfrm>
        </p:spPr>
        <p:txBody>
          <a:bodyPr vert="horz"/>
          <a:lstStyle/>
          <a:p>
            <a:pPr lvl="0" eaLnBrk="1" latinLnBrk="0" hangingPunct="1"/>
            <a:r>
              <a:rPr lang="fr-FR"/>
              <a:t>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half" idx="4"/>
          </p:nvPr>
        </p:nvSpPr>
        <p:spPr>
          <a:xfrm>
            <a:off x="6604000" y="2247900"/>
            <a:ext cx="4978400" cy="3886200"/>
          </a:xfrm>
        </p:spPr>
        <p:txBody>
          <a:bodyPr vert="horz"/>
          <a:lstStyle/>
          <a:p>
            <a:pPr lvl="0" eaLnBrk="1" latinLnBrk="0" hangingPunct="1"/>
            <a:r>
              <a:rPr lang="fr-FR"/>
              <a:t>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extLst>
      <p:ext uri="{BB962C8B-B14F-4D97-AF65-F5344CB8AC3E}">
        <p14:creationId xmlns:p14="http://schemas.microsoft.com/office/powerpoint/2010/main" val="805861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e la date 2"/>
          <p:cNvSpPr>
            <a:spLocks noGrp="1"/>
          </p:cNvSpPr>
          <p:nvPr>
            <p:ph type="dt" sz="half" idx="10"/>
          </p:nvPr>
        </p:nvSpPr>
        <p:spPr/>
        <p:txBody>
          <a:bodyPr/>
          <a:lstStyle/>
          <a:p>
            <a:r>
              <a:rPr lang="fr-FR"/>
              <a:t>Hiver 2021, CC by FG</a:t>
            </a:r>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2887778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a:t>Hiver 2021, CC by FG</a:t>
            </a:r>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688529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ectangle à coins arrondis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re 1"/>
          <p:cNvSpPr>
            <a:spLocks noGrp="1"/>
          </p:cNvSpPr>
          <p:nvPr>
            <p:ph type="title"/>
          </p:nvPr>
        </p:nvSpPr>
        <p:spPr>
          <a:xfrm>
            <a:off x="1219200" y="273050"/>
            <a:ext cx="10363200" cy="1143000"/>
          </a:xfrm>
        </p:spPr>
        <p:txBody>
          <a:bodyPr anchor="b" anchorCtr="0"/>
          <a:lstStyle>
            <a:lvl1pPr algn="l">
              <a:buNone/>
              <a:defRPr sz="4000" b="0"/>
            </a:lvl1pPr>
          </a:lstStyle>
          <a:p>
            <a:r>
              <a:rPr kumimoji="0" lang="fr-FR"/>
              <a:t>Modifiez le style du titre</a:t>
            </a:r>
            <a:endParaRPr kumimoji="0" lang="en-US"/>
          </a:p>
        </p:txBody>
      </p:sp>
      <p:sp>
        <p:nvSpPr>
          <p:cNvPr id="3" name="Espace réservé du texte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a:t>Modifier les styles du texte du masque</a:t>
            </a:r>
          </a:p>
        </p:txBody>
      </p:sp>
      <p:sp>
        <p:nvSpPr>
          <p:cNvPr id="5" name="Espace réservé de la date 4"/>
          <p:cNvSpPr>
            <a:spLocks noGrp="1"/>
          </p:cNvSpPr>
          <p:nvPr>
            <p:ph type="dt" sz="half" idx="10"/>
          </p:nvPr>
        </p:nvSpPr>
        <p:spPr/>
        <p:txBody>
          <a:bodyPr/>
          <a:lstStyle/>
          <a:p>
            <a:r>
              <a:rPr lang="fr-FR"/>
              <a:t>Hiver 2021, CC by FG</a:t>
            </a:r>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
        <p:nvSpPr>
          <p:cNvPr id="11" name="Espace réservé du contenu 10"/>
          <p:cNvSpPr>
            <a:spLocks noGrp="1"/>
          </p:cNvSpPr>
          <p:nvPr>
            <p:ph sz="quarter" idx="1"/>
          </p:nvPr>
        </p:nvSpPr>
        <p:spPr>
          <a:xfrm>
            <a:off x="3962400" y="1600200"/>
            <a:ext cx="7620000" cy="4495800"/>
          </a:xfrm>
        </p:spPr>
        <p:txBody>
          <a:bodyPr vert="horz"/>
          <a:lstStyle/>
          <a:p>
            <a:pPr lvl="0" eaLnBrk="1" latinLnBrk="0" hangingPunct="1"/>
            <a:r>
              <a:rPr lang="fr-FR"/>
              <a:t>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extLst>
      <p:ext uri="{BB962C8B-B14F-4D97-AF65-F5344CB8AC3E}">
        <p14:creationId xmlns:p14="http://schemas.microsoft.com/office/powerpoint/2010/main" val="1899912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fr-FR"/>
              <a:t>Modifiez le style du titre</a:t>
            </a:r>
            <a:endParaRPr kumimoji="0" lang="en-US"/>
          </a:p>
        </p:txBody>
      </p:sp>
      <p:sp>
        <p:nvSpPr>
          <p:cNvPr id="4" name="Espace réservé du texte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a:t>Modifier les styles du texte du masque</a:t>
            </a:r>
          </a:p>
        </p:txBody>
      </p:sp>
      <p:sp>
        <p:nvSpPr>
          <p:cNvPr id="5" name="Espace réservé de la date 4"/>
          <p:cNvSpPr>
            <a:spLocks noGrp="1"/>
          </p:cNvSpPr>
          <p:nvPr>
            <p:ph type="dt" sz="half" idx="10"/>
          </p:nvPr>
        </p:nvSpPr>
        <p:spPr/>
        <p:txBody>
          <a:bodyPr/>
          <a:lstStyle/>
          <a:p>
            <a:r>
              <a:rPr lang="fr-FR"/>
              <a:t>Hiver 2021, CC by FG</a:t>
            </a:r>
            <a:endParaRPr lang="fr-BE"/>
          </a:p>
        </p:txBody>
      </p:sp>
      <p:sp>
        <p:nvSpPr>
          <p:cNvPr id="6" name="Espace réservé du pied de page 5"/>
          <p:cNvSpPr>
            <a:spLocks noGrp="1"/>
          </p:cNvSpPr>
          <p:nvPr>
            <p:ph type="ftr" sz="quarter" idx="11"/>
          </p:nvPr>
        </p:nvSpPr>
        <p:spPr>
          <a:xfrm>
            <a:off x="1219200" y="6172200"/>
            <a:ext cx="5181600" cy="457200"/>
          </a:xfrm>
        </p:spPr>
        <p:txBody>
          <a:bodyPr/>
          <a:lstStyle/>
          <a:p>
            <a:endParaRPr lang="fr-BE"/>
          </a:p>
        </p:txBody>
      </p:sp>
      <p:sp>
        <p:nvSpPr>
          <p:cNvPr id="7" name="Espace réservé du numéro de diapositive 6"/>
          <p:cNvSpPr>
            <a:spLocks noGrp="1"/>
          </p:cNvSpPr>
          <p:nvPr>
            <p:ph type="sldNum" sz="quarter" idx="12"/>
          </p:nvPr>
        </p:nvSpPr>
        <p:spPr>
          <a:xfrm>
            <a:off x="195072" y="6208776"/>
            <a:ext cx="609600" cy="457200"/>
          </a:xfrm>
        </p:spPr>
        <p:txBody>
          <a:bodyPr/>
          <a:lstStyle/>
          <a:p>
            <a:fld id="{CF4668DC-857F-487D-BFFA-8C0CA5037977}" type="slidenum">
              <a:rPr lang="fr-BE" smtClean="0"/>
              <a:t>‹n°›</a:t>
            </a:fld>
            <a:endParaRPr lang="fr-BE"/>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Espace réservé pour une image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a:t>Cliquez sur l'icône pour ajouter une image</a:t>
            </a:r>
            <a:endParaRPr kumimoji="0" lang="en-US" dirty="0"/>
          </a:p>
        </p:txBody>
      </p:sp>
    </p:spTree>
    <p:extLst>
      <p:ext uri="{BB962C8B-B14F-4D97-AF65-F5344CB8AC3E}">
        <p14:creationId xmlns:p14="http://schemas.microsoft.com/office/powerpoint/2010/main" val="2172454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ectangle à coins arrondis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Espace réservé du titre 21"/>
          <p:cNvSpPr>
            <a:spLocks noGrp="1"/>
          </p:cNvSpPr>
          <p:nvPr>
            <p:ph type="title"/>
          </p:nvPr>
        </p:nvSpPr>
        <p:spPr>
          <a:xfrm>
            <a:off x="623392" y="274638"/>
            <a:ext cx="10959008" cy="778098"/>
          </a:xfrm>
          <a:prstGeom prst="rect">
            <a:avLst/>
          </a:prstGeom>
        </p:spPr>
        <p:txBody>
          <a:bodyPr bIns="91440" anchor="b" anchorCtr="0">
            <a:normAutofit/>
          </a:bodyPr>
          <a:lstStyle/>
          <a:p>
            <a:r>
              <a:rPr kumimoji="0" lang="fr-FR"/>
              <a:t>Modifiez le style du titre</a:t>
            </a:r>
            <a:endParaRPr kumimoji="0" lang="en-US"/>
          </a:p>
        </p:txBody>
      </p:sp>
      <p:sp>
        <p:nvSpPr>
          <p:cNvPr id="13" name="Espace réservé du texte 12"/>
          <p:cNvSpPr>
            <a:spLocks noGrp="1"/>
          </p:cNvSpPr>
          <p:nvPr>
            <p:ph type="body" idx="1"/>
          </p:nvPr>
        </p:nvSpPr>
        <p:spPr>
          <a:xfrm>
            <a:off x="623392" y="1257619"/>
            <a:ext cx="10959008" cy="4762181"/>
          </a:xfrm>
          <a:prstGeom prst="rect">
            <a:avLst/>
          </a:prstGeom>
        </p:spPr>
        <p:txBody>
          <a:bodyPr>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r>
              <a:rPr lang="fr-FR"/>
              <a:t>Hiver 2021, CC by FG</a:t>
            </a:r>
            <a:endParaRPr lang="fr-BE"/>
          </a:p>
        </p:txBody>
      </p:sp>
      <p:sp>
        <p:nvSpPr>
          <p:cNvPr id="3" name="Espace réservé du pied de page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fr-BE"/>
          </a:p>
        </p:txBody>
      </p:sp>
      <p:sp>
        <p:nvSpPr>
          <p:cNvPr id="23" name="Espace réservé du numéro de diapositive 22"/>
          <p:cNvSpPr>
            <a:spLocks noGrp="1"/>
          </p:cNvSpPr>
          <p:nvPr>
            <p:ph type="sldNum" sz="quarter" idx="4"/>
          </p:nvPr>
        </p:nvSpPr>
        <p:spPr>
          <a:xfrm>
            <a:off x="195071" y="5805264"/>
            <a:ext cx="935301" cy="862236"/>
          </a:xfrm>
          <a:prstGeom prst="ellipse">
            <a:avLst/>
          </a:prstGeom>
          <a:solidFill>
            <a:schemeClr val="accent1"/>
          </a:solidFill>
        </p:spPr>
        <p:txBody>
          <a:bodyPr wrap="none" lIns="0" tIns="0" rIns="0" bIns="0" anchor="ctr" anchorCtr="1">
            <a:noAutofit/>
          </a:bodyPr>
          <a:lstStyle>
            <a:lvl1pPr algn="ctr" eaLnBrk="1" latinLnBrk="0" hangingPunct="1">
              <a:defRPr kumimoji="0" sz="3600">
                <a:solidFill>
                  <a:srgbClr val="FFFFFF"/>
                </a:solidFill>
                <a:latin typeface="+mj-lt"/>
                <a:ea typeface="+mj-ea"/>
                <a:cs typeface="+mj-cs"/>
              </a:defRPr>
            </a:lvl1pPr>
          </a:lstStyle>
          <a:p>
            <a:fld id="{CF4668DC-857F-487D-BFFA-8C0CA5037977}" type="slidenum">
              <a:rPr lang="fr-BE" smtClean="0"/>
              <a:pPr/>
              <a:t>‹n°›</a:t>
            </a:fld>
            <a:endParaRPr lang="fr-BE" sz="3600"/>
          </a:p>
        </p:txBody>
      </p:sp>
    </p:spTree>
    <p:extLst>
      <p:ext uri="{BB962C8B-B14F-4D97-AF65-F5344CB8AC3E}">
        <p14:creationId xmlns:p14="http://schemas.microsoft.com/office/powerpoint/2010/main" val="25412765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learn.microsoft.com/en-us/dotnet/standard/base-types/standard-numeric-format-strings" TargetMode="Externa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3" Type="http://schemas.openxmlformats.org/officeDocument/2006/relationships/image" Target="../media/image74.png"/><Relationship Id="rId18" Type="http://schemas.openxmlformats.org/officeDocument/2006/relationships/image" Target="../media/image79.png"/><Relationship Id="rId26" Type="http://schemas.openxmlformats.org/officeDocument/2006/relationships/slide" Target="slide38.xml"/><Relationship Id="rId3" Type="http://schemas.openxmlformats.org/officeDocument/2006/relationships/image" Target="../media/image64.png"/><Relationship Id="rId21" Type="http://schemas.openxmlformats.org/officeDocument/2006/relationships/slide" Target="slide33.xml"/><Relationship Id="rId34" Type="http://schemas.openxmlformats.org/officeDocument/2006/relationships/slide" Target="slide49.xml"/><Relationship Id="rId7" Type="http://schemas.openxmlformats.org/officeDocument/2006/relationships/image" Target="../media/image68.png"/><Relationship Id="rId12" Type="http://schemas.openxmlformats.org/officeDocument/2006/relationships/image" Target="../media/image73.png"/><Relationship Id="rId17" Type="http://schemas.openxmlformats.org/officeDocument/2006/relationships/image" Target="../media/image78.png"/><Relationship Id="rId25" Type="http://schemas.openxmlformats.org/officeDocument/2006/relationships/slide" Target="slide37.xml"/><Relationship Id="rId33" Type="http://schemas.openxmlformats.org/officeDocument/2006/relationships/slide" Target="slide48.xml"/><Relationship Id="rId2" Type="http://schemas.openxmlformats.org/officeDocument/2006/relationships/image" Target="../media/image63.png"/><Relationship Id="rId16" Type="http://schemas.openxmlformats.org/officeDocument/2006/relationships/image" Target="../media/image77.png"/><Relationship Id="rId20" Type="http://schemas.openxmlformats.org/officeDocument/2006/relationships/slide" Target="slide26.xml"/><Relationship Id="rId29"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2.png"/><Relationship Id="rId24" Type="http://schemas.openxmlformats.org/officeDocument/2006/relationships/slide" Target="slide36.xml"/><Relationship Id="rId32" Type="http://schemas.openxmlformats.org/officeDocument/2006/relationships/slide" Target="slide47.xml"/><Relationship Id="rId5" Type="http://schemas.openxmlformats.org/officeDocument/2006/relationships/image" Target="../media/image66.png"/><Relationship Id="rId15" Type="http://schemas.openxmlformats.org/officeDocument/2006/relationships/image" Target="../media/image76.png"/><Relationship Id="rId23" Type="http://schemas.openxmlformats.org/officeDocument/2006/relationships/slide" Target="slide35.xml"/><Relationship Id="rId28" Type="http://schemas.openxmlformats.org/officeDocument/2006/relationships/slide" Target="slide41.xml"/><Relationship Id="rId10" Type="http://schemas.openxmlformats.org/officeDocument/2006/relationships/image" Target="../media/image71.png"/><Relationship Id="rId19" Type="http://schemas.openxmlformats.org/officeDocument/2006/relationships/slide" Target="slide13.xml"/><Relationship Id="rId31" Type="http://schemas.openxmlformats.org/officeDocument/2006/relationships/slide" Target="slide46.xml"/><Relationship Id="rId4" Type="http://schemas.openxmlformats.org/officeDocument/2006/relationships/image" Target="../media/image65.png"/><Relationship Id="rId9" Type="http://schemas.openxmlformats.org/officeDocument/2006/relationships/image" Target="../media/image70.png"/><Relationship Id="rId14" Type="http://schemas.openxmlformats.org/officeDocument/2006/relationships/image" Target="../media/image75.png"/><Relationship Id="rId22" Type="http://schemas.openxmlformats.org/officeDocument/2006/relationships/slide" Target="slide34.xml"/><Relationship Id="rId27" Type="http://schemas.openxmlformats.org/officeDocument/2006/relationships/slide" Target="slide39.xml"/><Relationship Id="rId30" Type="http://schemas.openxmlformats.org/officeDocument/2006/relationships/slide" Target="slide45.xml"/><Relationship Id="rId35" Type="http://schemas.openxmlformats.org/officeDocument/2006/relationships/slide" Target="slide53.xml"/><Relationship Id="rId8" Type="http://schemas.openxmlformats.org/officeDocument/2006/relationships/image" Target="../media/image69.png"/></Relationships>
</file>

<file path=ppt/slides/_rels/slide5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80.png"/><Relationship Id="rId5" Type="http://schemas.openxmlformats.org/officeDocument/2006/relationships/slideLayout" Target="../slideLayouts/slideLayout2.xml"/><Relationship Id="rId4"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DB7712AD-D113-44F8-8A63-28219E8BC007}"/>
              </a:ext>
            </a:extLst>
          </p:cNvPr>
          <p:cNvSpPr>
            <a:spLocks noGrp="1"/>
          </p:cNvSpPr>
          <p:nvPr>
            <p:ph type="subTitle" idx="1"/>
            <p:custDataLst>
              <p:tags r:id="rId1"/>
            </p:custDataLst>
          </p:nvPr>
        </p:nvSpPr>
        <p:spPr>
          <a:xfrm>
            <a:off x="1727200" y="3200400"/>
            <a:ext cx="8534400" cy="1600200"/>
          </a:xfrm>
        </p:spPr>
        <p:txBody>
          <a:bodyPr/>
          <a:lstStyle/>
          <a:p>
            <a:r>
              <a:rPr lang="fr-CA" dirty="0"/>
              <a:t>Explications 10 min, </a:t>
            </a:r>
            <a:r>
              <a:rPr lang="fr-CA"/>
              <a:t>réalisation ~3h</a:t>
            </a:r>
            <a:endParaRPr lang="fr-CA" dirty="0"/>
          </a:p>
        </p:txBody>
      </p:sp>
      <p:sp>
        <p:nvSpPr>
          <p:cNvPr id="2" name="Titre 1">
            <a:extLst>
              <a:ext uri="{FF2B5EF4-FFF2-40B4-BE49-F238E27FC236}">
                <a16:creationId xmlns:a16="http://schemas.microsoft.com/office/drawing/2014/main" id="{36814B7B-9DAB-4DF0-99BB-1F471D28FE2A}"/>
              </a:ext>
            </a:extLst>
          </p:cNvPr>
          <p:cNvSpPr>
            <a:spLocks noGrp="1"/>
          </p:cNvSpPr>
          <p:nvPr>
            <p:ph type="ctrTitle"/>
            <p:custDataLst>
              <p:tags r:id="rId2"/>
            </p:custDataLst>
          </p:nvPr>
        </p:nvSpPr>
        <p:spPr>
          <a:xfrm>
            <a:off x="609600" y="1505931"/>
            <a:ext cx="10972800" cy="1470025"/>
          </a:xfrm>
        </p:spPr>
        <p:txBody>
          <a:bodyPr/>
          <a:lstStyle/>
          <a:p>
            <a:r>
              <a:rPr lang="fr-CA" dirty="0"/>
              <a:t>Exercice Compte partie 1</a:t>
            </a:r>
            <a:br>
              <a:rPr lang="fr-CA" dirty="0"/>
            </a:br>
            <a:r>
              <a:rPr lang="fr-CA" sz="2800" dirty="0"/>
              <a:t>(compte bancaire + console de test)</a:t>
            </a:r>
            <a:r>
              <a:rPr lang="fr-CA" dirty="0"/>
              <a:t> </a:t>
            </a:r>
          </a:p>
        </p:txBody>
      </p:sp>
      <p:sp>
        <p:nvSpPr>
          <p:cNvPr id="4" name="Parchemin : horizontal 3">
            <a:extLst>
              <a:ext uri="{FF2B5EF4-FFF2-40B4-BE49-F238E27FC236}">
                <a16:creationId xmlns:a16="http://schemas.microsoft.com/office/drawing/2014/main" id="{2087FC6B-D390-A22B-FBB4-1BE16B323695}"/>
              </a:ext>
            </a:extLst>
          </p:cNvPr>
          <p:cNvSpPr/>
          <p:nvPr/>
        </p:nvSpPr>
        <p:spPr>
          <a:xfrm>
            <a:off x="6816080" y="3798776"/>
            <a:ext cx="4536504" cy="864096"/>
          </a:xfrm>
          <a:prstGeom prst="horizontalScrol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CA" b="1" dirty="0"/>
              <a:t>Préalables outils</a:t>
            </a:r>
            <a:r>
              <a:rPr lang="fr-CA" dirty="0"/>
              <a:t>: Git, Débogage. </a:t>
            </a:r>
          </a:p>
        </p:txBody>
      </p:sp>
      <p:sp>
        <p:nvSpPr>
          <p:cNvPr id="6" name="Parchemin : horizontal 5">
            <a:extLst>
              <a:ext uri="{FF2B5EF4-FFF2-40B4-BE49-F238E27FC236}">
                <a16:creationId xmlns:a16="http://schemas.microsoft.com/office/drawing/2014/main" id="{54FFC579-9C78-8E49-6669-B48CE40DE231}"/>
              </a:ext>
            </a:extLst>
          </p:cNvPr>
          <p:cNvSpPr/>
          <p:nvPr/>
        </p:nvSpPr>
        <p:spPr>
          <a:xfrm>
            <a:off x="6816080" y="4822913"/>
            <a:ext cx="4536504" cy="864096"/>
          </a:xfrm>
          <a:prstGeom prst="horizontalScrol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CA" b="1" dirty="0"/>
              <a:t>Préalables classes</a:t>
            </a:r>
            <a:r>
              <a:rPr lang="fr-CA" dirty="0"/>
              <a:t>: Encapsulation, Méthodes. </a:t>
            </a:r>
          </a:p>
        </p:txBody>
      </p:sp>
      <p:pic>
        <p:nvPicPr>
          <p:cNvPr id="1026" name="Picture 2" descr="Why do we need banks and branches? - Chris Skinner's blog">
            <a:extLst>
              <a:ext uri="{FF2B5EF4-FFF2-40B4-BE49-F238E27FC236}">
                <a16:creationId xmlns:a16="http://schemas.microsoft.com/office/drawing/2014/main" id="{FC4A7EC6-753D-DFD3-8C1E-348E895ED8A8}"/>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99456" y="3842794"/>
            <a:ext cx="3640834" cy="2730625"/>
          </a:xfrm>
          <a:prstGeom prst="rect">
            <a:avLst/>
          </a:prstGeom>
          <a:noFill/>
          <a:extLst>
            <a:ext uri="{909E8E84-426E-40DD-AFC4-6F175D3DCCD1}">
              <a14:hiddenFill xmlns:a14="http://schemas.microsoft.com/office/drawing/2010/main">
                <a:solidFill>
                  <a:srgbClr val="FFFFFF"/>
                </a:solidFill>
              </a14:hiddenFill>
            </a:ext>
          </a:extLst>
        </p:spPr>
      </p:pic>
      <p:sp>
        <p:nvSpPr>
          <p:cNvPr id="8" name="Parchemin : horizontal 7">
            <a:extLst>
              <a:ext uri="{FF2B5EF4-FFF2-40B4-BE49-F238E27FC236}">
                <a16:creationId xmlns:a16="http://schemas.microsoft.com/office/drawing/2014/main" id="{C80E717A-5EAB-8780-2EAE-1A8D849CA338}"/>
              </a:ext>
            </a:extLst>
          </p:cNvPr>
          <p:cNvSpPr/>
          <p:nvPr/>
        </p:nvSpPr>
        <p:spPr>
          <a:xfrm>
            <a:off x="6816080" y="5847050"/>
            <a:ext cx="4536504" cy="864096"/>
          </a:xfrm>
          <a:prstGeom prst="horizontalScrol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CA" b="1" dirty="0"/>
              <a:t>Préalables concepts</a:t>
            </a:r>
            <a:r>
              <a:rPr lang="fr-CA" dirty="0"/>
              <a:t>: Gardes. </a:t>
            </a:r>
          </a:p>
        </p:txBody>
      </p:sp>
      <p:sp>
        <p:nvSpPr>
          <p:cNvPr id="5" name="Parchemin : horizontal 4">
            <a:extLst>
              <a:ext uri="{FF2B5EF4-FFF2-40B4-BE49-F238E27FC236}">
                <a16:creationId xmlns:a16="http://schemas.microsoft.com/office/drawing/2014/main" id="{6BD0AF1C-2F5A-9FA3-BB92-50F0551C4626}"/>
              </a:ext>
            </a:extLst>
          </p:cNvPr>
          <p:cNvSpPr/>
          <p:nvPr/>
        </p:nvSpPr>
        <p:spPr>
          <a:xfrm>
            <a:off x="695400" y="234177"/>
            <a:ext cx="4176464" cy="838335"/>
          </a:xfrm>
          <a:prstGeom prst="horizontalScroll">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CA" dirty="0"/>
              <a:t>Expliquez les diapos avec étoile *</a:t>
            </a:r>
          </a:p>
        </p:txBody>
      </p:sp>
      <p:sp>
        <p:nvSpPr>
          <p:cNvPr id="7" name="Parchemin : horizontal 6">
            <a:extLst>
              <a:ext uri="{FF2B5EF4-FFF2-40B4-BE49-F238E27FC236}">
                <a16:creationId xmlns:a16="http://schemas.microsoft.com/office/drawing/2014/main" id="{4BC97664-05A6-C01A-A7B0-0D01D56E56E6}"/>
              </a:ext>
            </a:extLst>
          </p:cNvPr>
          <p:cNvSpPr/>
          <p:nvPr/>
        </p:nvSpPr>
        <p:spPr>
          <a:xfrm>
            <a:off x="5668890" y="208111"/>
            <a:ext cx="4752528" cy="886410"/>
          </a:xfrm>
          <a:prstGeom prst="horizontalScroll">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CA" dirty="0"/>
              <a:t>Mis à jour pour NET8 </a:t>
            </a:r>
          </a:p>
          <a:p>
            <a:pPr algn="ctr"/>
            <a:r>
              <a:rPr lang="fr-CA" dirty="0"/>
              <a:t>Certaines diapos datent de 2023 (NET7)</a:t>
            </a:r>
          </a:p>
        </p:txBody>
      </p:sp>
    </p:spTree>
    <p:extLst>
      <p:ext uri="{BB962C8B-B14F-4D97-AF65-F5344CB8AC3E}">
        <p14:creationId xmlns:p14="http://schemas.microsoft.com/office/powerpoint/2010/main" val="862208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0913BD-FEBD-1CBE-A2BC-E8755A6BDCDD}"/>
              </a:ext>
            </a:extLst>
          </p:cNvPr>
          <p:cNvSpPr>
            <a:spLocks noGrp="1"/>
          </p:cNvSpPr>
          <p:nvPr>
            <p:ph type="title"/>
          </p:nvPr>
        </p:nvSpPr>
        <p:spPr/>
        <p:txBody>
          <a:bodyPr/>
          <a:lstStyle/>
          <a:p>
            <a:r>
              <a:rPr lang="fr-CA" dirty="0"/>
              <a:t>1 classe = 1 fichier *</a:t>
            </a:r>
          </a:p>
        </p:txBody>
      </p:sp>
      <p:sp>
        <p:nvSpPr>
          <p:cNvPr id="3" name="Espace réservé du numéro de diapositive 2">
            <a:extLst>
              <a:ext uri="{FF2B5EF4-FFF2-40B4-BE49-F238E27FC236}">
                <a16:creationId xmlns:a16="http://schemas.microsoft.com/office/drawing/2014/main" id="{BDDE54DF-E0DB-E3E0-6270-DED690C467E4}"/>
              </a:ext>
            </a:extLst>
          </p:cNvPr>
          <p:cNvSpPr>
            <a:spLocks noGrp="1"/>
          </p:cNvSpPr>
          <p:nvPr>
            <p:ph type="sldNum" sz="quarter" idx="12"/>
          </p:nvPr>
        </p:nvSpPr>
        <p:spPr/>
        <p:txBody>
          <a:bodyPr/>
          <a:lstStyle/>
          <a:p>
            <a:fld id="{CF4668DC-857F-487D-BFFA-8C0CA5037977}" type="slidenum">
              <a:rPr lang="fr-BE" smtClean="0"/>
              <a:t>10</a:t>
            </a:fld>
            <a:endParaRPr lang="fr-BE"/>
          </a:p>
        </p:txBody>
      </p:sp>
      <p:sp>
        <p:nvSpPr>
          <p:cNvPr id="4" name="Espace réservé du contenu 3">
            <a:extLst>
              <a:ext uri="{FF2B5EF4-FFF2-40B4-BE49-F238E27FC236}">
                <a16:creationId xmlns:a16="http://schemas.microsoft.com/office/drawing/2014/main" id="{03FB8E52-824A-FD79-6CD0-E33D7A33FD42}"/>
              </a:ext>
            </a:extLst>
          </p:cNvPr>
          <p:cNvSpPr>
            <a:spLocks noGrp="1"/>
          </p:cNvSpPr>
          <p:nvPr>
            <p:ph sz="quarter" idx="1"/>
          </p:nvPr>
        </p:nvSpPr>
        <p:spPr>
          <a:xfrm>
            <a:off x="623392" y="1268760"/>
            <a:ext cx="10959008" cy="4248472"/>
          </a:xfrm>
          <a:solidFill>
            <a:schemeClr val="accent6">
              <a:lumMod val="40000"/>
              <a:lumOff val="60000"/>
            </a:schemeClr>
          </a:solidFill>
        </p:spPr>
        <p:txBody>
          <a:bodyPr/>
          <a:lstStyle/>
          <a:p>
            <a:r>
              <a:rPr lang="fr-CA" dirty="0"/>
              <a:t>En règle générale, dans le monde de la programmation orientée-objet, on tente tant bien que mal de suivre les règles suivantes:</a:t>
            </a:r>
          </a:p>
          <a:p>
            <a:pPr lvl="1"/>
            <a:endParaRPr lang="fr-CA" dirty="0"/>
          </a:p>
          <a:p>
            <a:pPr lvl="1"/>
            <a:r>
              <a:rPr lang="fr-CA" dirty="0"/>
              <a:t>Chaque classe est dans son propre fichier de code.</a:t>
            </a:r>
          </a:p>
          <a:p>
            <a:pPr lvl="1"/>
            <a:endParaRPr lang="fr-CA" dirty="0"/>
          </a:p>
          <a:p>
            <a:pPr lvl="1"/>
            <a:r>
              <a:rPr lang="fr-CA" dirty="0"/>
              <a:t>En dehors de l’extension, le nom du fichier est le même nom que celui de la classe.</a:t>
            </a:r>
          </a:p>
          <a:p>
            <a:pPr lvl="1"/>
            <a:endParaRPr lang="fr-CA" dirty="0"/>
          </a:p>
          <a:p>
            <a:r>
              <a:rPr lang="fr-CA" dirty="0"/>
              <a:t>Dans VS, la meilleure manière de renommer une classe, si vous respectez les deux règles ci-dessus, c’est de renommer le fichier qui contient ladite classe, comme nous l’avons fait à la diapo précédente. </a:t>
            </a:r>
          </a:p>
        </p:txBody>
      </p:sp>
    </p:spTree>
    <p:extLst>
      <p:ext uri="{BB962C8B-B14F-4D97-AF65-F5344CB8AC3E}">
        <p14:creationId xmlns:p14="http://schemas.microsoft.com/office/powerpoint/2010/main" val="1667657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3AB595-D2DF-9BD0-EFD8-E3B708629B11}"/>
              </a:ext>
            </a:extLst>
          </p:cNvPr>
          <p:cNvSpPr>
            <a:spLocks noGrp="1"/>
          </p:cNvSpPr>
          <p:nvPr>
            <p:ph type="title"/>
          </p:nvPr>
        </p:nvSpPr>
        <p:spPr/>
        <p:txBody>
          <a:bodyPr/>
          <a:lstStyle/>
          <a:p>
            <a:r>
              <a:rPr lang="fr-CA" dirty="0"/>
              <a:t>Propriétés du projet</a:t>
            </a:r>
          </a:p>
        </p:txBody>
      </p:sp>
      <p:sp>
        <p:nvSpPr>
          <p:cNvPr id="3" name="Espace réservé du numéro de diapositive 2">
            <a:extLst>
              <a:ext uri="{FF2B5EF4-FFF2-40B4-BE49-F238E27FC236}">
                <a16:creationId xmlns:a16="http://schemas.microsoft.com/office/drawing/2014/main" id="{2E0D3E36-2586-03E4-BED7-D1A361DFA7DB}"/>
              </a:ext>
            </a:extLst>
          </p:cNvPr>
          <p:cNvSpPr>
            <a:spLocks noGrp="1"/>
          </p:cNvSpPr>
          <p:nvPr>
            <p:ph type="sldNum" sz="quarter" idx="12"/>
          </p:nvPr>
        </p:nvSpPr>
        <p:spPr/>
        <p:txBody>
          <a:bodyPr/>
          <a:lstStyle/>
          <a:p>
            <a:fld id="{CF4668DC-857F-487D-BFFA-8C0CA5037977}" type="slidenum">
              <a:rPr lang="fr-BE" smtClean="0"/>
              <a:t>11</a:t>
            </a:fld>
            <a:endParaRPr lang="fr-BE"/>
          </a:p>
        </p:txBody>
      </p:sp>
      <p:sp>
        <p:nvSpPr>
          <p:cNvPr id="4" name="Espace réservé du contenu 3">
            <a:extLst>
              <a:ext uri="{FF2B5EF4-FFF2-40B4-BE49-F238E27FC236}">
                <a16:creationId xmlns:a16="http://schemas.microsoft.com/office/drawing/2014/main" id="{E8847B1B-6BE5-C794-518F-E7E67AA49B47}"/>
              </a:ext>
            </a:extLst>
          </p:cNvPr>
          <p:cNvSpPr>
            <a:spLocks noGrp="1"/>
          </p:cNvSpPr>
          <p:nvPr>
            <p:ph sz="quarter" idx="1"/>
          </p:nvPr>
        </p:nvSpPr>
        <p:spPr>
          <a:xfrm>
            <a:off x="623392" y="1268760"/>
            <a:ext cx="10959008" cy="1944216"/>
          </a:xfrm>
        </p:spPr>
        <p:txBody>
          <a:bodyPr>
            <a:normAutofit/>
          </a:bodyPr>
          <a:lstStyle/>
          <a:p>
            <a:r>
              <a:rPr lang="fr-CA" dirty="0"/>
              <a:t>Si vous cliquez sur le projet, vous verrez apparaître ses propriétés en format XML.</a:t>
            </a:r>
          </a:p>
          <a:p>
            <a:r>
              <a:rPr lang="fr-CA" dirty="0"/>
              <a:t>Cela est utile pour savoir rapidement comment le projet est configuré. </a:t>
            </a:r>
          </a:p>
          <a:p>
            <a:r>
              <a:rPr lang="fr-CA" dirty="0"/>
              <a:t>On voit que la vérification des nulls est activée (par défaut), ce qui est souhaitable. Si ce n’est pas le cas dans votre projet, il faut l’activer.</a:t>
            </a:r>
          </a:p>
        </p:txBody>
      </p:sp>
      <p:pic>
        <p:nvPicPr>
          <p:cNvPr id="8" name="Image 7">
            <a:extLst>
              <a:ext uri="{FF2B5EF4-FFF2-40B4-BE49-F238E27FC236}">
                <a16:creationId xmlns:a16="http://schemas.microsoft.com/office/drawing/2014/main" id="{1961DAFE-AA2D-688B-CAAC-E5EAFEFB3514}"/>
              </a:ext>
            </a:extLst>
          </p:cNvPr>
          <p:cNvPicPr>
            <a:picLocks noChangeAspect="1"/>
          </p:cNvPicPr>
          <p:nvPr/>
        </p:nvPicPr>
        <p:blipFill>
          <a:blip r:embed="rId2"/>
          <a:stretch>
            <a:fillRect/>
          </a:stretch>
        </p:blipFill>
        <p:spPr>
          <a:xfrm>
            <a:off x="668671" y="3861048"/>
            <a:ext cx="2857500" cy="904875"/>
          </a:xfrm>
          <a:prstGeom prst="rect">
            <a:avLst/>
          </a:prstGeom>
        </p:spPr>
      </p:pic>
      <p:sp>
        <p:nvSpPr>
          <p:cNvPr id="9" name="Flèche : droite 8">
            <a:extLst>
              <a:ext uri="{FF2B5EF4-FFF2-40B4-BE49-F238E27FC236}">
                <a16:creationId xmlns:a16="http://schemas.microsoft.com/office/drawing/2014/main" id="{3063C986-4717-62C8-9C74-29D6D0ED0EC6}"/>
              </a:ext>
            </a:extLst>
          </p:cNvPr>
          <p:cNvSpPr/>
          <p:nvPr/>
        </p:nvSpPr>
        <p:spPr>
          <a:xfrm>
            <a:off x="3719736" y="3933056"/>
            <a:ext cx="720080"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7" name="Image 6">
            <a:extLst>
              <a:ext uri="{FF2B5EF4-FFF2-40B4-BE49-F238E27FC236}">
                <a16:creationId xmlns:a16="http://schemas.microsoft.com/office/drawing/2014/main" id="{42BCD021-ADDB-1D7B-5A7F-F4C78D52AC21}"/>
              </a:ext>
            </a:extLst>
          </p:cNvPr>
          <p:cNvPicPr>
            <a:picLocks noChangeAspect="1"/>
          </p:cNvPicPr>
          <p:nvPr/>
        </p:nvPicPr>
        <p:blipFill>
          <a:blip r:embed="rId3"/>
          <a:stretch>
            <a:fillRect/>
          </a:stretch>
        </p:blipFill>
        <p:spPr>
          <a:xfrm>
            <a:off x="4727848" y="3114656"/>
            <a:ext cx="6912768" cy="2618600"/>
          </a:xfrm>
          <a:prstGeom prst="rect">
            <a:avLst/>
          </a:prstGeom>
        </p:spPr>
      </p:pic>
    </p:spTree>
    <p:extLst>
      <p:ext uri="{BB962C8B-B14F-4D97-AF65-F5344CB8AC3E}">
        <p14:creationId xmlns:p14="http://schemas.microsoft.com/office/powerpoint/2010/main" val="1758287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640A78-D167-0838-BE78-276B9556A33F}"/>
              </a:ext>
            </a:extLst>
          </p:cNvPr>
          <p:cNvSpPr>
            <a:spLocks noGrp="1"/>
          </p:cNvSpPr>
          <p:nvPr>
            <p:ph type="title"/>
          </p:nvPr>
        </p:nvSpPr>
        <p:spPr/>
        <p:txBody>
          <a:bodyPr/>
          <a:lstStyle/>
          <a:p>
            <a:r>
              <a:rPr lang="fr-CA" dirty="0"/>
              <a:t>Exécuter la classe ?</a:t>
            </a:r>
          </a:p>
        </p:txBody>
      </p:sp>
      <p:sp>
        <p:nvSpPr>
          <p:cNvPr id="3" name="Espace réservé du numéro de diapositive 2">
            <a:extLst>
              <a:ext uri="{FF2B5EF4-FFF2-40B4-BE49-F238E27FC236}">
                <a16:creationId xmlns:a16="http://schemas.microsoft.com/office/drawing/2014/main" id="{6789B6CD-B25F-11F8-5011-1D5BF1E38FCF}"/>
              </a:ext>
            </a:extLst>
          </p:cNvPr>
          <p:cNvSpPr>
            <a:spLocks noGrp="1"/>
          </p:cNvSpPr>
          <p:nvPr>
            <p:ph type="sldNum" sz="quarter" idx="12"/>
          </p:nvPr>
        </p:nvSpPr>
        <p:spPr/>
        <p:txBody>
          <a:bodyPr/>
          <a:lstStyle/>
          <a:p>
            <a:fld id="{CF4668DC-857F-487D-BFFA-8C0CA5037977}" type="slidenum">
              <a:rPr lang="fr-BE" smtClean="0"/>
              <a:t>12</a:t>
            </a:fld>
            <a:endParaRPr lang="fr-BE"/>
          </a:p>
        </p:txBody>
      </p:sp>
      <p:sp>
        <p:nvSpPr>
          <p:cNvPr id="4" name="Espace réservé du contenu 3">
            <a:extLst>
              <a:ext uri="{FF2B5EF4-FFF2-40B4-BE49-F238E27FC236}">
                <a16:creationId xmlns:a16="http://schemas.microsoft.com/office/drawing/2014/main" id="{BFB7B30A-4A1D-7590-79DC-58B70E4A141B}"/>
              </a:ext>
            </a:extLst>
          </p:cNvPr>
          <p:cNvSpPr>
            <a:spLocks noGrp="1"/>
          </p:cNvSpPr>
          <p:nvPr>
            <p:ph sz="quarter" idx="1"/>
          </p:nvPr>
        </p:nvSpPr>
        <p:spPr>
          <a:xfrm>
            <a:off x="623392" y="1268760"/>
            <a:ext cx="10959008" cy="2160240"/>
          </a:xfrm>
        </p:spPr>
        <p:txBody>
          <a:bodyPr/>
          <a:lstStyle/>
          <a:p>
            <a:r>
              <a:rPr lang="fr-CA" dirty="0"/>
              <a:t>Notez que contrairement aux projets de types </a:t>
            </a:r>
            <a:r>
              <a:rPr lang="fr-CA" b="1" dirty="0"/>
              <a:t>Console</a:t>
            </a:r>
            <a:r>
              <a:rPr lang="fr-CA" dirty="0"/>
              <a:t> que vous avez créés en Prog1, un projet de type </a:t>
            </a:r>
            <a:r>
              <a:rPr lang="fr-CA" b="1" dirty="0"/>
              <a:t>Bibliothèque</a:t>
            </a:r>
            <a:r>
              <a:rPr lang="fr-CA" dirty="0"/>
              <a:t> n’est pas exécutable.</a:t>
            </a:r>
          </a:p>
          <a:p>
            <a:r>
              <a:rPr lang="fr-CA" dirty="0"/>
              <a:t>Dans la 3</a:t>
            </a:r>
            <a:r>
              <a:rPr lang="fr-CA" baseline="30000" dirty="0"/>
              <a:t>e</a:t>
            </a:r>
            <a:r>
              <a:rPr lang="fr-CA" dirty="0"/>
              <a:t> partie de cet exercice, nous ajouterons un projet de type Console à la solution. Mais pour le moment, inutile de tenter d’exécuter quoi que ce soit… </a:t>
            </a:r>
          </a:p>
        </p:txBody>
      </p:sp>
      <p:pic>
        <p:nvPicPr>
          <p:cNvPr id="6" name="Image 5">
            <a:extLst>
              <a:ext uri="{FF2B5EF4-FFF2-40B4-BE49-F238E27FC236}">
                <a16:creationId xmlns:a16="http://schemas.microsoft.com/office/drawing/2014/main" id="{52B1CAFA-652E-9DBF-D6D3-5D50AB6D74AD}"/>
              </a:ext>
            </a:extLst>
          </p:cNvPr>
          <p:cNvPicPr>
            <a:picLocks noChangeAspect="1"/>
          </p:cNvPicPr>
          <p:nvPr/>
        </p:nvPicPr>
        <p:blipFill>
          <a:blip r:embed="rId2"/>
          <a:stretch>
            <a:fillRect/>
          </a:stretch>
        </p:blipFill>
        <p:spPr>
          <a:xfrm>
            <a:off x="3071663" y="3484442"/>
            <a:ext cx="5407421" cy="2752869"/>
          </a:xfrm>
          <a:prstGeom prst="rect">
            <a:avLst/>
          </a:prstGeom>
          <a:ln>
            <a:solidFill>
              <a:schemeClr val="accent1"/>
            </a:solidFill>
          </a:ln>
        </p:spPr>
      </p:pic>
    </p:spTree>
    <p:extLst>
      <p:ext uri="{BB962C8B-B14F-4D97-AF65-F5344CB8AC3E}">
        <p14:creationId xmlns:p14="http://schemas.microsoft.com/office/powerpoint/2010/main" val="676498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BDE0A3-98D4-BC90-58BC-41C90F449230}"/>
              </a:ext>
            </a:extLst>
          </p:cNvPr>
          <p:cNvSpPr>
            <a:spLocks noGrp="1"/>
          </p:cNvSpPr>
          <p:nvPr>
            <p:ph type="title"/>
          </p:nvPr>
        </p:nvSpPr>
        <p:spPr/>
        <p:txBody>
          <a:bodyPr/>
          <a:lstStyle/>
          <a:p>
            <a:r>
              <a:rPr lang="fr-CA" dirty="0"/>
              <a:t>A1 – Git et GitHub</a:t>
            </a:r>
          </a:p>
        </p:txBody>
      </p:sp>
      <p:sp>
        <p:nvSpPr>
          <p:cNvPr id="3" name="Espace réservé du numéro de diapositive 2">
            <a:extLst>
              <a:ext uri="{FF2B5EF4-FFF2-40B4-BE49-F238E27FC236}">
                <a16:creationId xmlns:a16="http://schemas.microsoft.com/office/drawing/2014/main" id="{D9C70042-071C-C8D2-E7B5-46F1773FF053}"/>
              </a:ext>
            </a:extLst>
          </p:cNvPr>
          <p:cNvSpPr>
            <a:spLocks noGrp="1"/>
          </p:cNvSpPr>
          <p:nvPr>
            <p:ph type="sldNum" sz="quarter" idx="12"/>
          </p:nvPr>
        </p:nvSpPr>
        <p:spPr/>
        <p:txBody>
          <a:bodyPr/>
          <a:lstStyle/>
          <a:p>
            <a:fld id="{CF4668DC-857F-487D-BFFA-8C0CA5037977}" type="slidenum">
              <a:rPr lang="fr-BE" smtClean="0"/>
              <a:t>13</a:t>
            </a:fld>
            <a:endParaRPr lang="fr-BE"/>
          </a:p>
        </p:txBody>
      </p:sp>
      <p:sp>
        <p:nvSpPr>
          <p:cNvPr id="4" name="Espace réservé du contenu 3">
            <a:extLst>
              <a:ext uri="{FF2B5EF4-FFF2-40B4-BE49-F238E27FC236}">
                <a16:creationId xmlns:a16="http://schemas.microsoft.com/office/drawing/2014/main" id="{004773A2-81D2-CB9A-513C-FD84ADD99FEF}"/>
              </a:ext>
            </a:extLst>
          </p:cNvPr>
          <p:cNvSpPr>
            <a:spLocks noGrp="1"/>
          </p:cNvSpPr>
          <p:nvPr>
            <p:ph sz="quarter" idx="1"/>
          </p:nvPr>
        </p:nvSpPr>
        <p:spPr>
          <a:xfrm>
            <a:off x="623392" y="1268760"/>
            <a:ext cx="10959008" cy="2520280"/>
          </a:xfrm>
        </p:spPr>
        <p:txBody>
          <a:bodyPr/>
          <a:lstStyle/>
          <a:p>
            <a:r>
              <a:rPr lang="fr-CA" dirty="0"/>
              <a:t>Voilà, c’est déjà tout pour la configuration.</a:t>
            </a:r>
          </a:p>
          <a:p>
            <a:r>
              <a:rPr lang="fr-CA" dirty="0"/>
              <a:t>Versionnez le tout sur Git et GitHub. </a:t>
            </a:r>
          </a:p>
          <a:p>
            <a:r>
              <a:rPr lang="fr-CA" dirty="0"/>
              <a:t>Faites ensuite une saisie (ci-dessous) de votre historique.</a:t>
            </a:r>
          </a:p>
          <a:p>
            <a:pPr lvl="1"/>
            <a:r>
              <a:rPr lang="fr-CA" dirty="0"/>
              <a:t>Les colonnes doivent être entièrement visibles.</a:t>
            </a:r>
          </a:p>
          <a:p>
            <a:pPr lvl="1"/>
            <a:r>
              <a:rPr lang="fr-CA" dirty="0"/>
              <a:t>Les étiquettes </a:t>
            </a:r>
            <a:r>
              <a:rPr lang="fr-CA" dirty="0">
                <a:highlight>
                  <a:srgbClr val="FF0000"/>
                </a:highlight>
              </a:rPr>
              <a:t>master</a:t>
            </a:r>
            <a:r>
              <a:rPr lang="fr-CA" dirty="0"/>
              <a:t> et </a:t>
            </a:r>
            <a:r>
              <a:rPr lang="fr-CA" dirty="0" err="1">
                <a:highlight>
                  <a:srgbClr val="FF0000"/>
                </a:highlight>
              </a:rPr>
              <a:t>origin</a:t>
            </a:r>
            <a:r>
              <a:rPr lang="fr-CA" dirty="0">
                <a:highlight>
                  <a:srgbClr val="FF0000"/>
                </a:highlight>
              </a:rPr>
              <a:t>/master</a:t>
            </a:r>
            <a:r>
              <a:rPr lang="fr-CA" dirty="0"/>
              <a:t> doivent être visibles.</a:t>
            </a:r>
          </a:p>
        </p:txBody>
      </p:sp>
      <p:pic>
        <p:nvPicPr>
          <p:cNvPr id="8" name="Image 7">
            <a:extLst>
              <a:ext uri="{FF2B5EF4-FFF2-40B4-BE49-F238E27FC236}">
                <a16:creationId xmlns:a16="http://schemas.microsoft.com/office/drawing/2014/main" id="{6744BF64-4F2E-79A4-D754-14618D38CE77}"/>
              </a:ext>
            </a:extLst>
          </p:cNvPr>
          <p:cNvPicPr>
            <a:picLocks noChangeAspect="1"/>
          </p:cNvPicPr>
          <p:nvPr/>
        </p:nvPicPr>
        <p:blipFill>
          <a:blip r:embed="rId2"/>
          <a:stretch>
            <a:fillRect/>
          </a:stretch>
        </p:blipFill>
        <p:spPr>
          <a:xfrm>
            <a:off x="8400256" y="612369"/>
            <a:ext cx="1914525" cy="314325"/>
          </a:xfrm>
          <a:prstGeom prst="rect">
            <a:avLst/>
          </a:prstGeom>
        </p:spPr>
      </p:pic>
      <p:sp>
        <p:nvSpPr>
          <p:cNvPr id="9" name="Bulle narrative : rectangle à coins arrondis 8">
            <a:extLst>
              <a:ext uri="{FF2B5EF4-FFF2-40B4-BE49-F238E27FC236}">
                <a16:creationId xmlns:a16="http://schemas.microsoft.com/office/drawing/2014/main" id="{5DDF4A2A-4661-FEE6-4DFB-D0B9067A267D}"/>
              </a:ext>
            </a:extLst>
          </p:cNvPr>
          <p:cNvSpPr/>
          <p:nvPr/>
        </p:nvSpPr>
        <p:spPr>
          <a:xfrm>
            <a:off x="9120336" y="1268760"/>
            <a:ext cx="1944216" cy="936104"/>
          </a:xfrm>
          <a:prstGeom prst="wedgeRoundRectCallout">
            <a:avLst>
              <a:gd name="adj1" fmla="val -13454"/>
              <a:gd name="adj2" fmla="val -787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Activez ces trois options, au besoin.</a:t>
            </a:r>
          </a:p>
        </p:txBody>
      </p:sp>
      <p:pic>
        <p:nvPicPr>
          <p:cNvPr id="6" name="Image 5">
            <a:extLst>
              <a:ext uri="{FF2B5EF4-FFF2-40B4-BE49-F238E27FC236}">
                <a16:creationId xmlns:a16="http://schemas.microsoft.com/office/drawing/2014/main" id="{43F019D6-56CD-233D-450D-0D8D782FC82B}"/>
              </a:ext>
            </a:extLst>
          </p:cNvPr>
          <p:cNvPicPr>
            <a:picLocks noChangeAspect="1"/>
          </p:cNvPicPr>
          <p:nvPr/>
        </p:nvPicPr>
        <p:blipFill>
          <a:blip r:embed="rId3"/>
          <a:stretch>
            <a:fillRect/>
          </a:stretch>
        </p:blipFill>
        <p:spPr>
          <a:xfrm>
            <a:off x="695400" y="3904874"/>
            <a:ext cx="10848528" cy="676253"/>
          </a:xfrm>
          <a:prstGeom prst="rect">
            <a:avLst/>
          </a:prstGeom>
        </p:spPr>
      </p:pic>
    </p:spTree>
    <p:extLst>
      <p:ext uri="{BB962C8B-B14F-4D97-AF65-F5344CB8AC3E}">
        <p14:creationId xmlns:p14="http://schemas.microsoft.com/office/powerpoint/2010/main" val="3378989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a:extLst>
              <a:ext uri="{FF2B5EF4-FFF2-40B4-BE49-F238E27FC236}">
                <a16:creationId xmlns:a16="http://schemas.microsoft.com/office/drawing/2014/main" id="{FA50A9CB-F70C-A099-0FFF-AE95788CAF21}"/>
              </a:ext>
            </a:extLst>
          </p:cNvPr>
          <p:cNvSpPr>
            <a:spLocks noGrp="1"/>
          </p:cNvSpPr>
          <p:nvPr>
            <p:ph type="subTitle" idx="1"/>
          </p:nvPr>
        </p:nvSpPr>
        <p:spPr/>
        <p:txBody>
          <a:bodyPr/>
          <a:lstStyle/>
          <a:p>
            <a:r>
              <a:rPr lang="fr-CA" dirty="0"/>
              <a:t>.</a:t>
            </a:r>
          </a:p>
        </p:txBody>
      </p:sp>
      <p:sp>
        <p:nvSpPr>
          <p:cNvPr id="3" name="Espace réservé du numéro de diapositive 2">
            <a:extLst>
              <a:ext uri="{FF2B5EF4-FFF2-40B4-BE49-F238E27FC236}">
                <a16:creationId xmlns:a16="http://schemas.microsoft.com/office/drawing/2014/main" id="{71CAA8D3-4AE1-EC04-DC35-C467493D2A43}"/>
              </a:ext>
            </a:extLst>
          </p:cNvPr>
          <p:cNvSpPr>
            <a:spLocks noGrp="1"/>
          </p:cNvSpPr>
          <p:nvPr>
            <p:ph type="sldNum" sz="quarter" idx="12"/>
          </p:nvPr>
        </p:nvSpPr>
        <p:spPr/>
        <p:txBody>
          <a:bodyPr/>
          <a:lstStyle/>
          <a:p>
            <a:fld id="{CF4668DC-857F-487D-BFFA-8C0CA5037977}" type="slidenum">
              <a:rPr lang="fr-BE" smtClean="0"/>
              <a:t>14</a:t>
            </a:fld>
            <a:endParaRPr lang="fr-BE"/>
          </a:p>
        </p:txBody>
      </p:sp>
      <p:sp>
        <p:nvSpPr>
          <p:cNvPr id="5" name="Titre 4">
            <a:extLst>
              <a:ext uri="{FF2B5EF4-FFF2-40B4-BE49-F238E27FC236}">
                <a16:creationId xmlns:a16="http://schemas.microsoft.com/office/drawing/2014/main" id="{D8109AD3-BBC5-7283-7CC2-B85246733DF5}"/>
              </a:ext>
            </a:extLst>
          </p:cNvPr>
          <p:cNvSpPr>
            <a:spLocks noGrp="1"/>
          </p:cNvSpPr>
          <p:nvPr>
            <p:ph type="ctrTitle"/>
          </p:nvPr>
        </p:nvSpPr>
        <p:spPr/>
        <p:txBody>
          <a:bodyPr/>
          <a:lstStyle/>
          <a:p>
            <a:r>
              <a:rPr lang="fr-CA" dirty="0"/>
              <a:t>B – Codage de la classe</a:t>
            </a:r>
          </a:p>
        </p:txBody>
      </p:sp>
    </p:spTree>
    <p:extLst>
      <p:ext uri="{BB962C8B-B14F-4D97-AF65-F5344CB8AC3E}">
        <p14:creationId xmlns:p14="http://schemas.microsoft.com/office/powerpoint/2010/main" val="4112554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3C24FC-BDA7-8B4D-3987-47FB09D84548}"/>
              </a:ext>
            </a:extLst>
          </p:cNvPr>
          <p:cNvSpPr>
            <a:spLocks noGrp="1"/>
          </p:cNvSpPr>
          <p:nvPr>
            <p:ph type="title"/>
          </p:nvPr>
        </p:nvSpPr>
        <p:spPr/>
        <p:txBody>
          <a:bodyPr/>
          <a:lstStyle/>
          <a:p>
            <a:r>
              <a:rPr lang="fr-CA" dirty="0"/>
              <a:t>Compte bancaire *</a:t>
            </a:r>
          </a:p>
        </p:txBody>
      </p:sp>
      <p:sp>
        <p:nvSpPr>
          <p:cNvPr id="3" name="Espace réservé du numéro de diapositive 2">
            <a:extLst>
              <a:ext uri="{FF2B5EF4-FFF2-40B4-BE49-F238E27FC236}">
                <a16:creationId xmlns:a16="http://schemas.microsoft.com/office/drawing/2014/main" id="{CEC6583A-C030-4C56-BA62-D5089585B93E}"/>
              </a:ext>
            </a:extLst>
          </p:cNvPr>
          <p:cNvSpPr>
            <a:spLocks noGrp="1"/>
          </p:cNvSpPr>
          <p:nvPr>
            <p:ph type="sldNum" sz="quarter" idx="12"/>
          </p:nvPr>
        </p:nvSpPr>
        <p:spPr/>
        <p:txBody>
          <a:bodyPr/>
          <a:lstStyle/>
          <a:p>
            <a:fld id="{CF4668DC-857F-487D-BFFA-8C0CA5037977}" type="slidenum">
              <a:rPr lang="fr-BE" smtClean="0"/>
              <a:t>15</a:t>
            </a:fld>
            <a:endParaRPr lang="fr-BE"/>
          </a:p>
        </p:txBody>
      </p:sp>
      <p:sp>
        <p:nvSpPr>
          <p:cNvPr id="4" name="Espace réservé du contenu 3">
            <a:extLst>
              <a:ext uri="{FF2B5EF4-FFF2-40B4-BE49-F238E27FC236}">
                <a16:creationId xmlns:a16="http://schemas.microsoft.com/office/drawing/2014/main" id="{E11825D9-FB4C-0C2F-5CC1-5B63FFF874B6}"/>
              </a:ext>
            </a:extLst>
          </p:cNvPr>
          <p:cNvSpPr>
            <a:spLocks noGrp="1"/>
          </p:cNvSpPr>
          <p:nvPr>
            <p:ph sz="quarter" idx="1"/>
          </p:nvPr>
        </p:nvSpPr>
        <p:spPr/>
        <p:txBody>
          <a:bodyPr/>
          <a:lstStyle/>
          <a:p>
            <a:r>
              <a:rPr lang="fr-CA" dirty="0"/>
              <a:t>Votre objectif dans cet exercice est de coder une classe </a:t>
            </a:r>
            <a:r>
              <a:rPr lang="fr-CA" b="1" dirty="0"/>
              <a:t>Compte</a:t>
            </a:r>
            <a:r>
              <a:rPr lang="fr-CA" dirty="0"/>
              <a:t> qui possède les caractéristiques suivantes:</a:t>
            </a:r>
          </a:p>
          <a:p>
            <a:pPr lvl="1"/>
            <a:r>
              <a:rPr lang="fr-CA" b="1" dirty="0"/>
              <a:t>Numéro de compte</a:t>
            </a:r>
            <a:r>
              <a:rPr lang="fr-CA" dirty="0"/>
              <a:t>: un nombre entier positif. Un fois attribué au moment de la création du compte, ce numéro ne peut plus changer. Il est définitif. (</a:t>
            </a:r>
            <a:r>
              <a:rPr lang="fr-CA" dirty="0" err="1"/>
              <a:t>private</a:t>
            </a:r>
            <a:r>
              <a:rPr lang="fr-CA" dirty="0"/>
              <a:t> </a:t>
            </a:r>
            <a:r>
              <a:rPr lang="fr-CA" dirty="0" err="1"/>
              <a:t>readonly</a:t>
            </a:r>
            <a:r>
              <a:rPr lang="fr-CA" dirty="0"/>
              <a:t>, pas de setters)</a:t>
            </a:r>
          </a:p>
          <a:p>
            <a:pPr lvl="1"/>
            <a:r>
              <a:rPr lang="fr-CA" b="1" dirty="0"/>
              <a:t>Nom de détenteur</a:t>
            </a:r>
            <a:r>
              <a:rPr lang="fr-CA" dirty="0"/>
              <a:t>: une string non nulle, non blanche, et trimée. Exceptionnellement, le nom du détenteur peut être modifiée suite à la création du compte (changement de nom, erreur d’orthographe, etc.). Donc un setter est requis.</a:t>
            </a:r>
          </a:p>
          <a:p>
            <a:pPr lvl="1"/>
            <a:r>
              <a:rPr lang="fr-CA" b="1" dirty="0"/>
              <a:t>Solde du compte</a:t>
            </a:r>
            <a:r>
              <a:rPr lang="fr-CA" dirty="0"/>
              <a:t>: nombre décimal, jamais négatif, avec au plus 2 décimales. Le solde n’est pas modifiable directement, mais uniquement indirectement, via les dépôts et les retraits. (pas de setters) </a:t>
            </a:r>
            <a:endParaRPr lang="fr-CA" b="1" dirty="0"/>
          </a:p>
          <a:p>
            <a:pPr lvl="1"/>
            <a:r>
              <a:rPr lang="fr-CA" b="1" dirty="0"/>
              <a:t>Compte gelé</a:t>
            </a:r>
            <a:r>
              <a:rPr lang="fr-CA" dirty="0"/>
              <a:t>. Un compte peut être gelé. Les retraits et dépôts deviennent alors impossibles. (</a:t>
            </a:r>
            <a:r>
              <a:rPr lang="fr-CA" dirty="0" err="1"/>
              <a:t>bool</a:t>
            </a:r>
            <a:r>
              <a:rPr lang="fr-CA" dirty="0"/>
              <a:t>)</a:t>
            </a:r>
          </a:p>
        </p:txBody>
      </p:sp>
    </p:spTree>
    <p:extLst>
      <p:ext uri="{BB962C8B-B14F-4D97-AF65-F5344CB8AC3E}">
        <p14:creationId xmlns:p14="http://schemas.microsoft.com/office/powerpoint/2010/main" val="2028858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C44834-9C6F-9B79-AA0E-1EDC6690337B}"/>
              </a:ext>
            </a:extLst>
          </p:cNvPr>
          <p:cNvSpPr>
            <a:spLocks noGrp="1"/>
          </p:cNvSpPr>
          <p:nvPr>
            <p:ph type="title"/>
          </p:nvPr>
        </p:nvSpPr>
        <p:spPr/>
        <p:txBody>
          <a:bodyPr/>
          <a:lstStyle/>
          <a:p>
            <a:r>
              <a:rPr lang="fr-CA" dirty="0"/>
              <a:t>Précision à 2 décimales</a:t>
            </a:r>
          </a:p>
        </p:txBody>
      </p:sp>
      <p:sp>
        <p:nvSpPr>
          <p:cNvPr id="3" name="Espace réservé du numéro de diapositive 2">
            <a:extLst>
              <a:ext uri="{FF2B5EF4-FFF2-40B4-BE49-F238E27FC236}">
                <a16:creationId xmlns:a16="http://schemas.microsoft.com/office/drawing/2014/main" id="{7DADD56A-E915-FF75-C34C-C06D26EFA455}"/>
              </a:ext>
            </a:extLst>
          </p:cNvPr>
          <p:cNvSpPr>
            <a:spLocks noGrp="1"/>
          </p:cNvSpPr>
          <p:nvPr>
            <p:ph type="sldNum" sz="quarter" idx="12"/>
          </p:nvPr>
        </p:nvSpPr>
        <p:spPr/>
        <p:txBody>
          <a:bodyPr/>
          <a:lstStyle/>
          <a:p>
            <a:fld id="{CF4668DC-857F-487D-BFFA-8C0CA5037977}" type="slidenum">
              <a:rPr lang="fr-BE" smtClean="0"/>
              <a:t>16</a:t>
            </a:fld>
            <a:endParaRPr lang="fr-BE"/>
          </a:p>
        </p:txBody>
      </p:sp>
      <p:sp>
        <p:nvSpPr>
          <p:cNvPr id="4" name="Espace réservé du contenu 3">
            <a:extLst>
              <a:ext uri="{FF2B5EF4-FFF2-40B4-BE49-F238E27FC236}">
                <a16:creationId xmlns:a16="http://schemas.microsoft.com/office/drawing/2014/main" id="{B0AEA2A6-159B-5FDF-75EA-529279414E68}"/>
              </a:ext>
            </a:extLst>
          </p:cNvPr>
          <p:cNvSpPr>
            <a:spLocks noGrp="1"/>
          </p:cNvSpPr>
          <p:nvPr>
            <p:ph sz="quarter" idx="1"/>
          </p:nvPr>
        </p:nvSpPr>
        <p:spPr/>
        <p:txBody>
          <a:bodyPr/>
          <a:lstStyle/>
          <a:p>
            <a:r>
              <a:rPr lang="fr-CA" dirty="0"/>
              <a:t>Dans un compte, tous les montants décimaux fournis doivent comprendre au plus 2 décimales.</a:t>
            </a:r>
          </a:p>
          <a:p>
            <a:endParaRPr lang="fr-CA" dirty="0"/>
          </a:p>
          <a:p>
            <a:r>
              <a:rPr lang="fr-CA" dirty="0"/>
              <a:t>Ainsi, vous ne pouvez pas créer un compte avec un solde de 0.001$, ni déposer 123.456$. </a:t>
            </a:r>
          </a:p>
          <a:p>
            <a:endParaRPr lang="fr-CA" dirty="0"/>
          </a:p>
          <a:p>
            <a:r>
              <a:rPr lang="fr-CA" dirty="0"/>
              <a:t>Chaque fois que vous tentez d’utiliser ou de passer de tels montants en argument, vous devez lever un </a:t>
            </a:r>
            <a:r>
              <a:rPr lang="fr-CA" b="1" dirty="0" err="1"/>
              <a:t>ArgumentException</a:t>
            </a:r>
            <a:r>
              <a:rPr lang="fr-CA" dirty="0"/>
              <a:t>.</a:t>
            </a:r>
          </a:p>
          <a:p>
            <a:endParaRPr lang="fr-CA" dirty="0"/>
          </a:p>
          <a:p>
            <a:endParaRPr lang="fr-CA" dirty="0"/>
          </a:p>
        </p:txBody>
      </p:sp>
    </p:spTree>
    <p:extLst>
      <p:ext uri="{BB962C8B-B14F-4D97-AF65-F5344CB8AC3E}">
        <p14:creationId xmlns:p14="http://schemas.microsoft.com/office/powerpoint/2010/main" val="3202083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509162-694B-ABB3-BBBD-B2FB40BAC5D9}"/>
              </a:ext>
            </a:extLst>
          </p:cNvPr>
          <p:cNvSpPr>
            <a:spLocks noGrp="1"/>
          </p:cNvSpPr>
          <p:nvPr>
            <p:ph type="title"/>
          </p:nvPr>
        </p:nvSpPr>
        <p:spPr/>
        <p:txBody>
          <a:bodyPr/>
          <a:lstStyle/>
          <a:p>
            <a:r>
              <a:rPr lang="fr-CA" dirty="0"/>
              <a:t>Détecter un excès de précision</a:t>
            </a:r>
          </a:p>
        </p:txBody>
      </p:sp>
      <p:sp>
        <p:nvSpPr>
          <p:cNvPr id="3" name="Espace réservé du numéro de diapositive 2">
            <a:extLst>
              <a:ext uri="{FF2B5EF4-FFF2-40B4-BE49-F238E27FC236}">
                <a16:creationId xmlns:a16="http://schemas.microsoft.com/office/drawing/2014/main" id="{20DD0B9F-3002-2C3B-1CC4-E3B5901A4F1F}"/>
              </a:ext>
            </a:extLst>
          </p:cNvPr>
          <p:cNvSpPr>
            <a:spLocks noGrp="1"/>
          </p:cNvSpPr>
          <p:nvPr>
            <p:ph type="sldNum" sz="quarter" idx="12"/>
          </p:nvPr>
        </p:nvSpPr>
        <p:spPr/>
        <p:txBody>
          <a:bodyPr/>
          <a:lstStyle/>
          <a:p>
            <a:fld id="{CF4668DC-857F-487D-BFFA-8C0CA5037977}" type="slidenum">
              <a:rPr lang="fr-BE" smtClean="0"/>
              <a:t>17</a:t>
            </a:fld>
            <a:endParaRPr lang="fr-BE"/>
          </a:p>
        </p:txBody>
      </p:sp>
      <p:sp>
        <p:nvSpPr>
          <p:cNvPr id="4" name="Espace réservé du contenu 3">
            <a:extLst>
              <a:ext uri="{FF2B5EF4-FFF2-40B4-BE49-F238E27FC236}">
                <a16:creationId xmlns:a16="http://schemas.microsoft.com/office/drawing/2014/main" id="{B5AECB72-C960-1726-293D-9F4F7B9CEA28}"/>
              </a:ext>
            </a:extLst>
          </p:cNvPr>
          <p:cNvSpPr>
            <a:spLocks noGrp="1"/>
          </p:cNvSpPr>
          <p:nvPr>
            <p:ph sz="quarter" idx="1"/>
          </p:nvPr>
        </p:nvSpPr>
        <p:spPr>
          <a:xfrm>
            <a:off x="623392" y="1268760"/>
            <a:ext cx="10959008" cy="2232248"/>
          </a:xfrm>
        </p:spPr>
        <p:txBody>
          <a:bodyPr/>
          <a:lstStyle/>
          <a:p>
            <a:r>
              <a:rPr lang="fr-CA" dirty="0"/>
              <a:t>Il existe de nombreux moyens de détecter un excès de précision.</a:t>
            </a:r>
          </a:p>
          <a:p>
            <a:r>
              <a:rPr lang="fr-CA" dirty="0"/>
              <a:t>Le plus simple est sans doute d’arrondir le montant à 2 décimales et de vérifier si le montant arrondi est le même que le montant non arrondi. </a:t>
            </a:r>
          </a:p>
          <a:p>
            <a:r>
              <a:rPr lang="fr-CA" dirty="0"/>
              <a:t>Sinon, c’est que le montant initial possède un excès de précision.</a:t>
            </a:r>
          </a:p>
        </p:txBody>
      </p:sp>
      <p:pic>
        <p:nvPicPr>
          <p:cNvPr id="6" name="Image 5">
            <a:extLst>
              <a:ext uri="{FF2B5EF4-FFF2-40B4-BE49-F238E27FC236}">
                <a16:creationId xmlns:a16="http://schemas.microsoft.com/office/drawing/2014/main" id="{A04040A2-4436-8A3C-22DA-4AB58B44B73B}"/>
              </a:ext>
            </a:extLst>
          </p:cNvPr>
          <p:cNvPicPr>
            <a:picLocks noChangeAspect="1"/>
          </p:cNvPicPr>
          <p:nvPr/>
        </p:nvPicPr>
        <p:blipFill>
          <a:blip r:embed="rId2"/>
          <a:stretch>
            <a:fillRect/>
          </a:stretch>
        </p:blipFill>
        <p:spPr>
          <a:xfrm>
            <a:off x="752475" y="3356992"/>
            <a:ext cx="10687050" cy="2124075"/>
          </a:xfrm>
          <a:prstGeom prst="rect">
            <a:avLst/>
          </a:prstGeom>
          <a:ln>
            <a:solidFill>
              <a:schemeClr val="accent1"/>
            </a:solidFill>
          </a:ln>
        </p:spPr>
      </p:pic>
    </p:spTree>
    <p:extLst>
      <p:ext uri="{BB962C8B-B14F-4D97-AF65-F5344CB8AC3E}">
        <p14:creationId xmlns:p14="http://schemas.microsoft.com/office/powerpoint/2010/main" val="3834671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540BD3-8210-FDC9-048C-9C797599565C}"/>
              </a:ext>
            </a:extLst>
          </p:cNvPr>
          <p:cNvSpPr>
            <a:spLocks noGrp="1"/>
          </p:cNvSpPr>
          <p:nvPr>
            <p:ph type="title"/>
          </p:nvPr>
        </p:nvSpPr>
        <p:spPr/>
        <p:txBody>
          <a:bodyPr/>
          <a:lstStyle/>
          <a:p>
            <a:r>
              <a:rPr lang="fr-CA" dirty="0"/>
              <a:t>Constructeur(s)</a:t>
            </a:r>
          </a:p>
        </p:txBody>
      </p:sp>
      <p:sp>
        <p:nvSpPr>
          <p:cNvPr id="3" name="Espace réservé du numéro de diapositive 2">
            <a:extLst>
              <a:ext uri="{FF2B5EF4-FFF2-40B4-BE49-F238E27FC236}">
                <a16:creationId xmlns:a16="http://schemas.microsoft.com/office/drawing/2014/main" id="{5371F470-CEE0-8029-531E-303202DF2517}"/>
              </a:ext>
            </a:extLst>
          </p:cNvPr>
          <p:cNvSpPr>
            <a:spLocks noGrp="1"/>
          </p:cNvSpPr>
          <p:nvPr>
            <p:ph type="sldNum" sz="quarter" idx="12"/>
          </p:nvPr>
        </p:nvSpPr>
        <p:spPr/>
        <p:txBody>
          <a:bodyPr/>
          <a:lstStyle/>
          <a:p>
            <a:fld id="{CF4668DC-857F-487D-BFFA-8C0CA5037977}" type="slidenum">
              <a:rPr lang="fr-BE" smtClean="0"/>
              <a:t>18</a:t>
            </a:fld>
            <a:endParaRPr lang="fr-BE"/>
          </a:p>
        </p:txBody>
      </p:sp>
      <p:sp>
        <p:nvSpPr>
          <p:cNvPr id="4" name="Espace réservé du contenu 3">
            <a:extLst>
              <a:ext uri="{FF2B5EF4-FFF2-40B4-BE49-F238E27FC236}">
                <a16:creationId xmlns:a16="http://schemas.microsoft.com/office/drawing/2014/main" id="{BC36AA22-C9B8-56CC-C7DF-CD0A193F0AAC}"/>
              </a:ext>
            </a:extLst>
          </p:cNvPr>
          <p:cNvSpPr>
            <a:spLocks noGrp="1"/>
          </p:cNvSpPr>
          <p:nvPr>
            <p:ph sz="quarter" idx="1"/>
          </p:nvPr>
        </p:nvSpPr>
        <p:spPr>
          <a:xfrm>
            <a:off x="623392" y="2636912"/>
            <a:ext cx="10959008" cy="2592288"/>
          </a:xfrm>
        </p:spPr>
        <p:txBody>
          <a:bodyPr/>
          <a:lstStyle/>
          <a:p>
            <a:r>
              <a:rPr lang="fr-CA" dirty="0"/>
              <a:t>On peut construire un nouveau compte en spécifiant un numéro de compte, un nom de détenteur, et facultativement, un solde et un statut.</a:t>
            </a:r>
          </a:p>
          <a:p>
            <a:r>
              <a:rPr lang="fr-CA" dirty="0"/>
              <a:t>Le solde par défaut est 0 et le statut par défaut est </a:t>
            </a:r>
            <a:r>
              <a:rPr lang="fr-CA" b="1" dirty="0"/>
              <a:t>Ok</a:t>
            </a:r>
            <a:r>
              <a:rPr lang="fr-CA" dirty="0"/>
              <a:t>.</a:t>
            </a:r>
          </a:p>
          <a:p>
            <a:r>
              <a:rPr lang="fr-CA" dirty="0"/>
              <a:t>Un autre statut possible est </a:t>
            </a:r>
            <a:r>
              <a:rPr lang="fr-CA" b="1" dirty="0"/>
              <a:t>Gelé</a:t>
            </a:r>
            <a:r>
              <a:rPr lang="fr-CA" dirty="0"/>
              <a:t>.</a:t>
            </a:r>
          </a:p>
          <a:p>
            <a:r>
              <a:rPr lang="fr-CA" dirty="0"/>
              <a:t>Les statuts possibles sont définis dans le type énuméré </a:t>
            </a:r>
            <a:r>
              <a:rPr lang="fr-CA" b="1" dirty="0" err="1"/>
              <a:t>StatutCompte</a:t>
            </a:r>
            <a:r>
              <a:rPr lang="fr-CA" dirty="0"/>
              <a:t>. </a:t>
            </a:r>
          </a:p>
          <a:p>
            <a:endParaRPr lang="fr-CA" dirty="0"/>
          </a:p>
        </p:txBody>
      </p:sp>
      <p:pic>
        <p:nvPicPr>
          <p:cNvPr id="6" name="Image 5">
            <a:extLst>
              <a:ext uri="{FF2B5EF4-FFF2-40B4-BE49-F238E27FC236}">
                <a16:creationId xmlns:a16="http://schemas.microsoft.com/office/drawing/2014/main" id="{7EC857D8-F4CC-4356-7283-EF2B12462BEA}"/>
              </a:ext>
            </a:extLst>
          </p:cNvPr>
          <p:cNvPicPr>
            <a:picLocks noChangeAspect="1"/>
          </p:cNvPicPr>
          <p:nvPr/>
        </p:nvPicPr>
        <p:blipFill rotWithShape="1">
          <a:blip r:embed="rId2"/>
          <a:srcRect l="17479"/>
          <a:stretch/>
        </p:blipFill>
        <p:spPr>
          <a:xfrm>
            <a:off x="2063552" y="1340768"/>
            <a:ext cx="6524444" cy="959743"/>
          </a:xfrm>
          <a:prstGeom prst="rect">
            <a:avLst/>
          </a:prstGeom>
        </p:spPr>
      </p:pic>
      <p:pic>
        <p:nvPicPr>
          <p:cNvPr id="8" name="Image 7">
            <a:extLst>
              <a:ext uri="{FF2B5EF4-FFF2-40B4-BE49-F238E27FC236}">
                <a16:creationId xmlns:a16="http://schemas.microsoft.com/office/drawing/2014/main" id="{B932A9DC-F713-2721-8739-D39AEC11118D}"/>
              </a:ext>
            </a:extLst>
          </p:cNvPr>
          <p:cNvPicPr>
            <a:picLocks noChangeAspect="1"/>
          </p:cNvPicPr>
          <p:nvPr/>
        </p:nvPicPr>
        <p:blipFill>
          <a:blip r:embed="rId3"/>
          <a:stretch>
            <a:fillRect/>
          </a:stretch>
        </p:blipFill>
        <p:spPr>
          <a:xfrm>
            <a:off x="3215679" y="5248051"/>
            <a:ext cx="4731497" cy="1419449"/>
          </a:xfrm>
          <a:prstGeom prst="rect">
            <a:avLst/>
          </a:prstGeom>
        </p:spPr>
      </p:pic>
    </p:spTree>
    <p:extLst>
      <p:ext uri="{BB962C8B-B14F-4D97-AF65-F5344CB8AC3E}">
        <p14:creationId xmlns:p14="http://schemas.microsoft.com/office/powerpoint/2010/main" val="4091482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273879-C7E4-7DEA-E8B7-7C8845F9B038}"/>
              </a:ext>
            </a:extLst>
          </p:cNvPr>
          <p:cNvSpPr>
            <a:spLocks noGrp="1"/>
          </p:cNvSpPr>
          <p:nvPr>
            <p:ph type="title"/>
          </p:nvPr>
        </p:nvSpPr>
        <p:spPr/>
        <p:txBody>
          <a:bodyPr/>
          <a:lstStyle/>
          <a:p>
            <a:r>
              <a:rPr lang="fr-CA" dirty="0"/>
              <a:t>Accesseurs et champs calculés</a:t>
            </a:r>
          </a:p>
        </p:txBody>
      </p:sp>
      <p:sp>
        <p:nvSpPr>
          <p:cNvPr id="3" name="Espace réservé du numéro de diapositive 2">
            <a:extLst>
              <a:ext uri="{FF2B5EF4-FFF2-40B4-BE49-F238E27FC236}">
                <a16:creationId xmlns:a16="http://schemas.microsoft.com/office/drawing/2014/main" id="{A6FB75A5-0052-E82B-2648-D75BA43B147D}"/>
              </a:ext>
            </a:extLst>
          </p:cNvPr>
          <p:cNvSpPr>
            <a:spLocks noGrp="1"/>
          </p:cNvSpPr>
          <p:nvPr>
            <p:ph type="sldNum" sz="quarter" idx="12"/>
          </p:nvPr>
        </p:nvSpPr>
        <p:spPr/>
        <p:txBody>
          <a:bodyPr/>
          <a:lstStyle/>
          <a:p>
            <a:r>
              <a:rPr lang="fr-BE" dirty="0"/>
              <a:t>19</a:t>
            </a:r>
          </a:p>
        </p:txBody>
      </p:sp>
      <p:sp>
        <p:nvSpPr>
          <p:cNvPr id="4" name="Espace réservé du contenu 3">
            <a:extLst>
              <a:ext uri="{FF2B5EF4-FFF2-40B4-BE49-F238E27FC236}">
                <a16:creationId xmlns:a16="http://schemas.microsoft.com/office/drawing/2014/main" id="{1A2CEAE2-3093-F86F-1614-6461E6E2B81E}"/>
              </a:ext>
            </a:extLst>
          </p:cNvPr>
          <p:cNvSpPr>
            <a:spLocks noGrp="1"/>
          </p:cNvSpPr>
          <p:nvPr>
            <p:ph sz="quarter" idx="1"/>
          </p:nvPr>
        </p:nvSpPr>
        <p:spPr>
          <a:xfrm>
            <a:off x="623392" y="1268760"/>
            <a:ext cx="10959008" cy="4536504"/>
          </a:xfrm>
        </p:spPr>
        <p:txBody>
          <a:bodyPr/>
          <a:lstStyle/>
          <a:p>
            <a:r>
              <a:rPr lang="fr-CA" dirty="0"/>
              <a:t>Le compte possède les champs calculés ou getters-propriétés suivants:</a:t>
            </a:r>
          </a:p>
          <a:p>
            <a:pPr lvl="1"/>
            <a:r>
              <a:rPr lang="fr-CA" b="1" dirty="0"/>
              <a:t>Numéro</a:t>
            </a:r>
          </a:p>
          <a:p>
            <a:pPr lvl="1"/>
            <a:r>
              <a:rPr lang="fr-CA" b="1" dirty="0"/>
              <a:t>Détenteur</a:t>
            </a:r>
          </a:p>
          <a:p>
            <a:pPr lvl="1"/>
            <a:r>
              <a:rPr lang="fr-CA" b="1" dirty="0"/>
              <a:t>Solde</a:t>
            </a:r>
          </a:p>
          <a:p>
            <a:pPr lvl="1"/>
            <a:r>
              <a:rPr lang="fr-CA" b="1" dirty="0" err="1"/>
              <a:t>EstGelé</a:t>
            </a:r>
            <a:endParaRPr lang="fr-CA" b="1" dirty="0"/>
          </a:p>
          <a:p>
            <a:pPr lvl="1"/>
            <a:r>
              <a:rPr lang="fr-CA" b="1" dirty="0"/>
              <a:t>Statut</a:t>
            </a:r>
          </a:p>
          <a:p>
            <a:endParaRPr lang="fr-CA" dirty="0"/>
          </a:p>
          <a:p>
            <a:r>
              <a:rPr lang="fr-CA" dirty="0"/>
              <a:t>Et le setter suivant:</a:t>
            </a:r>
          </a:p>
          <a:p>
            <a:pPr lvl="1"/>
            <a:r>
              <a:rPr lang="fr-CA" b="1" dirty="0" err="1"/>
              <a:t>SetDétenteur</a:t>
            </a:r>
            <a:endParaRPr lang="fr-CA" b="1" dirty="0"/>
          </a:p>
        </p:txBody>
      </p:sp>
    </p:spTree>
    <p:extLst>
      <p:ext uri="{BB962C8B-B14F-4D97-AF65-F5344CB8AC3E}">
        <p14:creationId xmlns:p14="http://schemas.microsoft.com/office/powerpoint/2010/main" val="2828602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609A0A-890E-8742-2B9B-D276A3AE4836}"/>
              </a:ext>
            </a:extLst>
          </p:cNvPr>
          <p:cNvSpPr>
            <a:spLocks noGrp="1"/>
          </p:cNvSpPr>
          <p:nvPr>
            <p:ph type="title"/>
          </p:nvPr>
        </p:nvSpPr>
        <p:spPr/>
        <p:txBody>
          <a:bodyPr/>
          <a:lstStyle/>
          <a:p>
            <a:r>
              <a:rPr lang="fr-CA" dirty="0"/>
              <a:t>Avertissement *</a:t>
            </a:r>
          </a:p>
        </p:txBody>
      </p:sp>
      <p:sp>
        <p:nvSpPr>
          <p:cNvPr id="3" name="Espace réservé du numéro de diapositive 2">
            <a:extLst>
              <a:ext uri="{FF2B5EF4-FFF2-40B4-BE49-F238E27FC236}">
                <a16:creationId xmlns:a16="http://schemas.microsoft.com/office/drawing/2014/main" id="{B7A83B41-EEF8-4C9A-B717-CE54C119FF76}"/>
              </a:ext>
            </a:extLst>
          </p:cNvPr>
          <p:cNvSpPr>
            <a:spLocks noGrp="1"/>
          </p:cNvSpPr>
          <p:nvPr>
            <p:ph type="sldNum" sz="quarter" idx="12"/>
          </p:nvPr>
        </p:nvSpPr>
        <p:spPr/>
        <p:txBody>
          <a:bodyPr/>
          <a:lstStyle/>
          <a:p>
            <a:fld id="{CF4668DC-857F-487D-BFFA-8C0CA5037977}" type="slidenum">
              <a:rPr lang="fr-BE" smtClean="0"/>
              <a:t>2</a:t>
            </a:fld>
            <a:endParaRPr lang="fr-BE"/>
          </a:p>
        </p:txBody>
      </p:sp>
      <p:sp>
        <p:nvSpPr>
          <p:cNvPr id="4" name="Espace réservé du contenu 3">
            <a:extLst>
              <a:ext uri="{FF2B5EF4-FFF2-40B4-BE49-F238E27FC236}">
                <a16:creationId xmlns:a16="http://schemas.microsoft.com/office/drawing/2014/main" id="{F156ACB7-905E-581A-45D4-6C16F7D78EFA}"/>
              </a:ext>
            </a:extLst>
          </p:cNvPr>
          <p:cNvSpPr>
            <a:spLocks noGrp="1"/>
          </p:cNvSpPr>
          <p:nvPr>
            <p:ph sz="quarter" idx="1"/>
          </p:nvPr>
        </p:nvSpPr>
        <p:spPr>
          <a:xfrm>
            <a:off x="1271464" y="1268760"/>
            <a:ext cx="10310936" cy="5184576"/>
          </a:xfrm>
          <a:solidFill>
            <a:srgbClr val="FFFF00"/>
          </a:solidFill>
        </p:spPr>
        <p:txBody>
          <a:bodyPr>
            <a:normAutofit fontScale="92500" lnSpcReduction="10000"/>
          </a:bodyPr>
          <a:lstStyle/>
          <a:p>
            <a:r>
              <a:rPr lang="fr-CA" dirty="0"/>
              <a:t>Ceci est votre premier « gros exercice » ou « mini-</a:t>
            </a:r>
            <a:r>
              <a:rPr lang="fr-CA" dirty="0" err="1"/>
              <a:t>tp</a:t>
            </a:r>
            <a:r>
              <a:rPr lang="fr-CA" dirty="0"/>
              <a:t> » dans Visual Studio.</a:t>
            </a:r>
          </a:p>
          <a:p>
            <a:endParaRPr lang="fr-CA" dirty="0"/>
          </a:p>
          <a:p>
            <a:r>
              <a:rPr lang="fr-CA" dirty="0"/>
              <a:t>Soyez attentif à la démarche, qui sera probablement différente de ce que vous avez fait en Prog 1.</a:t>
            </a:r>
          </a:p>
          <a:p>
            <a:pPr lvl="1"/>
            <a:r>
              <a:rPr lang="fr-CA" dirty="0"/>
              <a:t>Allez toujours voir la diapo suivante, pour savoir si vous allez trop vite! Sinon vous devrez peut-être recommencer certaines diapos…</a:t>
            </a:r>
          </a:p>
          <a:p>
            <a:endParaRPr lang="fr-CA" dirty="0"/>
          </a:p>
          <a:p>
            <a:r>
              <a:rPr lang="fr-CA" dirty="0"/>
              <a:t>Par ailleurs, il y aura sûrement une partie 2 plus tard dans la session, et peut-être même, qui sait, une partie 3, etc. Donc, si vous sautez la partie 1, alors vous ne pourrez pas faire les parties suivantes.</a:t>
            </a:r>
          </a:p>
          <a:p>
            <a:endParaRPr lang="fr-CA" dirty="0"/>
          </a:p>
          <a:p>
            <a:r>
              <a:rPr lang="fr-CA" dirty="0" err="1"/>
              <a:t>LinqPad</a:t>
            </a:r>
            <a:r>
              <a:rPr lang="fr-CA" dirty="0"/>
              <a:t> vous permet de pratiquer des petits programmes. Cet exercice vous permet d’intégrer vos acquis ensembles dans un plus gros travail </a:t>
            </a:r>
            <a:r>
              <a:rPr lang="fr-CA" dirty="0">
                <a:sym typeface="Wingdings" panose="05000000000000000000" pitchFamily="2" charset="2"/>
              </a:rPr>
              <a:t> La capacité à mettre ensemble tout cela est essentielle!</a:t>
            </a:r>
            <a:r>
              <a:rPr lang="fr-CA" dirty="0"/>
              <a:t> </a:t>
            </a:r>
          </a:p>
          <a:p>
            <a:endParaRPr lang="fr-CA" dirty="0"/>
          </a:p>
        </p:txBody>
      </p:sp>
    </p:spTree>
    <p:extLst>
      <p:ext uri="{BB962C8B-B14F-4D97-AF65-F5344CB8AC3E}">
        <p14:creationId xmlns:p14="http://schemas.microsoft.com/office/powerpoint/2010/main" val="326638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29E61E-084B-4EDE-F936-69D294623C81}"/>
              </a:ext>
            </a:extLst>
          </p:cNvPr>
          <p:cNvSpPr>
            <a:spLocks noGrp="1"/>
          </p:cNvSpPr>
          <p:nvPr>
            <p:ph type="title"/>
          </p:nvPr>
        </p:nvSpPr>
        <p:spPr>
          <a:xfrm>
            <a:off x="616496" y="259175"/>
            <a:ext cx="10959008" cy="778098"/>
          </a:xfrm>
        </p:spPr>
        <p:txBody>
          <a:bodyPr/>
          <a:lstStyle/>
          <a:p>
            <a:r>
              <a:rPr lang="fr-CA" dirty="0"/>
              <a:t>Description</a:t>
            </a:r>
          </a:p>
        </p:txBody>
      </p:sp>
      <p:sp>
        <p:nvSpPr>
          <p:cNvPr id="3" name="Espace réservé du numéro de diapositive 2">
            <a:extLst>
              <a:ext uri="{FF2B5EF4-FFF2-40B4-BE49-F238E27FC236}">
                <a16:creationId xmlns:a16="http://schemas.microsoft.com/office/drawing/2014/main" id="{F4BECEA7-E210-D5E4-CC7C-22F4C6C937E4}"/>
              </a:ext>
            </a:extLst>
          </p:cNvPr>
          <p:cNvSpPr>
            <a:spLocks noGrp="1"/>
          </p:cNvSpPr>
          <p:nvPr>
            <p:ph type="sldNum" sz="quarter" idx="12"/>
          </p:nvPr>
        </p:nvSpPr>
        <p:spPr/>
        <p:txBody>
          <a:bodyPr/>
          <a:lstStyle/>
          <a:p>
            <a:fld id="{CF4668DC-857F-487D-BFFA-8C0CA5037977}" type="slidenum">
              <a:rPr lang="fr-BE" smtClean="0"/>
              <a:t>20</a:t>
            </a:fld>
            <a:endParaRPr lang="fr-BE"/>
          </a:p>
        </p:txBody>
      </p:sp>
      <p:sp>
        <p:nvSpPr>
          <p:cNvPr id="4" name="Espace réservé du contenu 3">
            <a:extLst>
              <a:ext uri="{FF2B5EF4-FFF2-40B4-BE49-F238E27FC236}">
                <a16:creationId xmlns:a16="http://schemas.microsoft.com/office/drawing/2014/main" id="{35E2C975-BB01-F5DB-5D34-6F0AF84E4F6F}"/>
              </a:ext>
            </a:extLst>
          </p:cNvPr>
          <p:cNvSpPr>
            <a:spLocks noGrp="1"/>
          </p:cNvSpPr>
          <p:nvPr>
            <p:ph sz="quarter" idx="1"/>
          </p:nvPr>
        </p:nvSpPr>
        <p:spPr>
          <a:xfrm>
            <a:off x="623392" y="1268759"/>
            <a:ext cx="10959008" cy="2442231"/>
          </a:xfrm>
        </p:spPr>
        <p:txBody>
          <a:bodyPr>
            <a:normAutofit lnSpcReduction="10000"/>
          </a:bodyPr>
          <a:lstStyle/>
          <a:p>
            <a:r>
              <a:rPr lang="fr-CA" dirty="0"/>
              <a:t>Un compte possède une méthode </a:t>
            </a:r>
            <a:r>
              <a:rPr lang="fr-CA" b="1" dirty="0"/>
              <a:t>Description</a:t>
            </a:r>
            <a:r>
              <a:rPr lang="fr-CA" dirty="0"/>
              <a:t>, qui ne prend aucun argument et qui retourne une string, la description du compte.</a:t>
            </a:r>
          </a:p>
          <a:p>
            <a:endParaRPr lang="fr-CA" dirty="0"/>
          </a:p>
          <a:p>
            <a:r>
              <a:rPr lang="fr-CA" dirty="0"/>
              <a:t>La description se présente comme ci-dessous:</a:t>
            </a:r>
          </a:p>
          <a:p>
            <a:pPr lvl="1"/>
            <a:r>
              <a:rPr lang="fr-CA" dirty="0"/>
              <a:t>Elle comprend le numéro du compte, le nom du détenteur, le solde et le statut. Le tout est encadré par un motif de votre choix (par exemple des étoiles) et précédé de vos initiales.</a:t>
            </a:r>
          </a:p>
          <a:p>
            <a:endParaRPr lang="fr-CA" dirty="0"/>
          </a:p>
        </p:txBody>
      </p:sp>
      <p:pic>
        <p:nvPicPr>
          <p:cNvPr id="6" name="Image 5">
            <a:extLst>
              <a:ext uri="{FF2B5EF4-FFF2-40B4-BE49-F238E27FC236}">
                <a16:creationId xmlns:a16="http://schemas.microsoft.com/office/drawing/2014/main" id="{79BB11F4-6B7B-E677-D5F6-342F696C78C3}"/>
              </a:ext>
            </a:extLst>
          </p:cNvPr>
          <p:cNvPicPr>
            <a:picLocks noChangeAspect="1"/>
          </p:cNvPicPr>
          <p:nvPr/>
        </p:nvPicPr>
        <p:blipFill>
          <a:blip r:embed="rId2"/>
          <a:stretch>
            <a:fillRect/>
          </a:stretch>
        </p:blipFill>
        <p:spPr>
          <a:xfrm>
            <a:off x="5735959" y="482712"/>
            <a:ext cx="3273535" cy="426008"/>
          </a:xfrm>
          <a:prstGeom prst="rect">
            <a:avLst/>
          </a:prstGeom>
        </p:spPr>
      </p:pic>
      <p:sp>
        <p:nvSpPr>
          <p:cNvPr id="9" name="Parchemin : vertical 8">
            <a:extLst>
              <a:ext uri="{FF2B5EF4-FFF2-40B4-BE49-F238E27FC236}">
                <a16:creationId xmlns:a16="http://schemas.microsoft.com/office/drawing/2014/main" id="{9EFF0E7D-0071-F9EE-2CB1-632945742C29}"/>
              </a:ext>
            </a:extLst>
          </p:cNvPr>
          <p:cNvSpPr/>
          <p:nvPr/>
        </p:nvSpPr>
        <p:spPr>
          <a:xfrm>
            <a:off x="9120336" y="3795081"/>
            <a:ext cx="2592288" cy="2442231"/>
          </a:xfrm>
          <a:prstGeom prst="verticalScroll">
            <a:avLst>
              <a:gd name="adj" fmla="val 8234"/>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CA" dirty="0"/>
              <a:t>Les données sont alignés à gauche.</a:t>
            </a:r>
          </a:p>
          <a:p>
            <a:pPr algn="ctr"/>
            <a:endParaRPr lang="fr-CA" dirty="0"/>
          </a:p>
          <a:p>
            <a:pPr algn="ctr"/>
            <a:r>
              <a:rPr lang="fr-CA" dirty="0"/>
              <a:t>Le </a:t>
            </a:r>
            <a:r>
              <a:rPr lang="fr-CA" dirty="0">
                <a:hlinkClick r:id="rId3"/>
              </a:rPr>
              <a:t>format monétaire</a:t>
            </a:r>
            <a:r>
              <a:rPr lang="fr-CA" dirty="0"/>
              <a:t> va varier selon votre localisation. </a:t>
            </a:r>
          </a:p>
        </p:txBody>
      </p:sp>
      <p:pic>
        <p:nvPicPr>
          <p:cNvPr id="7" name="Image 6">
            <a:extLst>
              <a:ext uri="{FF2B5EF4-FFF2-40B4-BE49-F238E27FC236}">
                <a16:creationId xmlns:a16="http://schemas.microsoft.com/office/drawing/2014/main" id="{14AD303E-3499-0993-CD23-5E5C21CD1118}"/>
              </a:ext>
            </a:extLst>
          </p:cNvPr>
          <p:cNvPicPr>
            <a:picLocks noChangeAspect="1"/>
          </p:cNvPicPr>
          <p:nvPr/>
        </p:nvPicPr>
        <p:blipFill>
          <a:blip r:embed="rId4"/>
          <a:stretch>
            <a:fillRect/>
          </a:stretch>
        </p:blipFill>
        <p:spPr>
          <a:xfrm>
            <a:off x="1343472" y="3789040"/>
            <a:ext cx="7704856" cy="2420736"/>
          </a:xfrm>
          <a:prstGeom prst="rect">
            <a:avLst/>
          </a:prstGeom>
        </p:spPr>
      </p:pic>
    </p:spTree>
    <p:extLst>
      <p:ext uri="{BB962C8B-B14F-4D97-AF65-F5344CB8AC3E}">
        <p14:creationId xmlns:p14="http://schemas.microsoft.com/office/powerpoint/2010/main" val="3312203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635855-2715-BDB3-F041-4D6F7A44C52C}"/>
              </a:ext>
            </a:extLst>
          </p:cNvPr>
          <p:cNvSpPr>
            <a:spLocks noGrp="1"/>
          </p:cNvSpPr>
          <p:nvPr>
            <p:ph type="title"/>
          </p:nvPr>
        </p:nvSpPr>
        <p:spPr/>
        <p:txBody>
          <a:bodyPr/>
          <a:lstStyle/>
          <a:p>
            <a:r>
              <a:rPr lang="fr-CA" dirty="0" err="1"/>
              <a:t>PeutDéposer</a:t>
            </a:r>
            <a:r>
              <a:rPr lang="fr-CA" dirty="0"/>
              <a:t>(montant): </a:t>
            </a:r>
            <a:r>
              <a:rPr lang="fr-CA" dirty="0" err="1"/>
              <a:t>bool</a:t>
            </a:r>
            <a:endParaRPr lang="fr-CA" dirty="0"/>
          </a:p>
        </p:txBody>
      </p:sp>
      <p:sp>
        <p:nvSpPr>
          <p:cNvPr id="3" name="Espace réservé du numéro de diapositive 2">
            <a:extLst>
              <a:ext uri="{FF2B5EF4-FFF2-40B4-BE49-F238E27FC236}">
                <a16:creationId xmlns:a16="http://schemas.microsoft.com/office/drawing/2014/main" id="{DEF8F221-BED0-A7A6-8098-8707BD4609CA}"/>
              </a:ext>
            </a:extLst>
          </p:cNvPr>
          <p:cNvSpPr>
            <a:spLocks noGrp="1"/>
          </p:cNvSpPr>
          <p:nvPr>
            <p:ph type="sldNum" sz="quarter" idx="12"/>
          </p:nvPr>
        </p:nvSpPr>
        <p:spPr/>
        <p:txBody>
          <a:bodyPr/>
          <a:lstStyle/>
          <a:p>
            <a:fld id="{CF4668DC-857F-487D-BFFA-8C0CA5037977}" type="slidenum">
              <a:rPr lang="fr-BE" smtClean="0"/>
              <a:t>21</a:t>
            </a:fld>
            <a:endParaRPr lang="fr-BE"/>
          </a:p>
        </p:txBody>
      </p:sp>
      <p:sp>
        <p:nvSpPr>
          <p:cNvPr id="4" name="Espace réservé du contenu 3">
            <a:extLst>
              <a:ext uri="{FF2B5EF4-FFF2-40B4-BE49-F238E27FC236}">
                <a16:creationId xmlns:a16="http://schemas.microsoft.com/office/drawing/2014/main" id="{D89953D1-37A7-6CEB-FD25-993D3E6CAF35}"/>
              </a:ext>
            </a:extLst>
          </p:cNvPr>
          <p:cNvSpPr>
            <a:spLocks noGrp="1"/>
          </p:cNvSpPr>
          <p:nvPr>
            <p:ph sz="quarter" idx="1"/>
          </p:nvPr>
        </p:nvSpPr>
        <p:spPr/>
        <p:txBody>
          <a:bodyPr>
            <a:normAutofit fontScale="92500" lnSpcReduction="10000"/>
          </a:bodyPr>
          <a:lstStyle/>
          <a:p>
            <a:r>
              <a:rPr lang="fr-CA" dirty="0"/>
              <a:t>Cette méthode vérifie s’il est possible de déposer un certain montant dans le compte.</a:t>
            </a:r>
          </a:p>
          <a:p>
            <a:endParaRPr lang="fr-CA" dirty="0"/>
          </a:p>
          <a:p>
            <a:r>
              <a:rPr lang="fr-CA" dirty="0"/>
              <a:t>Puisqu’il n’y a pas de limite de dépôt, la méthode retourne généralement vrai, sauf si le compte est gelé.</a:t>
            </a:r>
          </a:p>
          <a:p>
            <a:endParaRPr lang="fr-CA" dirty="0"/>
          </a:p>
          <a:p>
            <a:r>
              <a:rPr lang="fr-CA" dirty="0"/>
              <a:t>Si le montant demandé est 0 ou négatif, on a un </a:t>
            </a:r>
            <a:r>
              <a:rPr lang="fr-CA" b="1" dirty="0" err="1"/>
              <a:t>ArgumentOutOfRangeException</a:t>
            </a:r>
            <a:r>
              <a:rPr lang="fr-CA" dirty="0"/>
              <a:t>.</a:t>
            </a:r>
          </a:p>
          <a:p>
            <a:endParaRPr lang="fr-CA" dirty="0"/>
          </a:p>
          <a:p>
            <a:r>
              <a:rPr lang="fr-CA" dirty="0"/>
              <a:t>Si le montant demandé est fractionnaire (trop précis) on a un </a:t>
            </a:r>
            <a:r>
              <a:rPr lang="fr-CA" b="1" dirty="0" err="1"/>
              <a:t>ArgumentOutOfRangeException</a:t>
            </a:r>
            <a:r>
              <a:rPr lang="fr-CA" dirty="0"/>
              <a:t>.</a:t>
            </a:r>
          </a:p>
          <a:p>
            <a:endParaRPr lang="fr-CA" dirty="0"/>
          </a:p>
          <a:p>
            <a:r>
              <a:rPr lang="fr-CA" dirty="0"/>
              <a:t>Si le montant n’est pas précisé (l’argument montant est facultatif), on se demande seulement s’il est possible de déposer un montant quelconque.</a:t>
            </a:r>
          </a:p>
        </p:txBody>
      </p:sp>
    </p:spTree>
    <p:extLst>
      <p:ext uri="{BB962C8B-B14F-4D97-AF65-F5344CB8AC3E}">
        <p14:creationId xmlns:p14="http://schemas.microsoft.com/office/powerpoint/2010/main" val="409760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635855-2715-BDB3-F041-4D6F7A44C52C}"/>
              </a:ext>
            </a:extLst>
          </p:cNvPr>
          <p:cNvSpPr>
            <a:spLocks noGrp="1"/>
          </p:cNvSpPr>
          <p:nvPr>
            <p:ph type="title"/>
          </p:nvPr>
        </p:nvSpPr>
        <p:spPr/>
        <p:txBody>
          <a:bodyPr/>
          <a:lstStyle/>
          <a:p>
            <a:r>
              <a:rPr lang="fr-CA" dirty="0" err="1"/>
              <a:t>PeutRetirer</a:t>
            </a:r>
            <a:r>
              <a:rPr lang="fr-CA" dirty="0"/>
              <a:t>(montant): </a:t>
            </a:r>
            <a:r>
              <a:rPr lang="fr-CA" dirty="0" err="1"/>
              <a:t>bool</a:t>
            </a:r>
            <a:endParaRPr lang="fr-CA" dirty="0"/>
          </a:p>
        </p:txBody>
      </p:sp>
      <p:sp>
        <p:nvSpPr>
          <p:cNvPr id="3" name="Espace réservé du numéro de diapositive 2">
            <a:extLst>
              <a:ext uri="{FF2B5EF4-FFF2-40B4-BE49-F238E27FC236}">
                <a16:creationId xmlns:a16="http://schemas.microsoft.com/office/drawing/2014/main" id="{DEF8F221-BED0-A7A6-8098-8707BD4609CA}"/>
              </a:ext>
            </a:extLst>
          </p:cNvPr>
          <p:cNvSpPr>
            <a:spLocks noGrp="1"/>
          </p:cNvSpPr>
          <p:nvPr>
            <p:ph type="sldNum" sz="quarter" idx="12"/>
          </p:nvPr>
        </p:nvSpPr>
        <p:spPr/>
        <p:txBody>
          <a:bodyPr/>
          <a:lstStyle/>
          <a:p>
            <a:fld id="{CF4668DC-857F-487D-BFFA-8C0CA5037977}" type="slidenum">
              <a:rPr lang="fr-BE" smtClean="0"/>
              <a:t>22</a:t>
            </a:fld>
            <a:endParaRPr lang="fr-BE"/>
          </a:p>
        </p:txBody>
      </p:sp>
      <p:sp>
        <p:nvSpPr>
          <p:cNvPr id="4" name="Espace réservé du contenu 3">
            <a:extLst>
              <a:ext uri="{FF2B5EF4-FFF2-40B4-BE49-F238E27FC236}">
                <a16:creationId xmlns:a16="http://schemas.microsoft.com/office/drawing/2014/main" id="{D89953D1-37A7-6CEB-FD25-993D3E6CAF35}"/>
              </a:ext>
            </a:extLst>
          </p:cNvPr>
          <p:cNvSpPr>
            <a:spLocks noGrp="1"/>
          </p:cNvSpPr>
          <p:nvPr>
            <p:ph sz="quarter" idx="1"/>
          </p:nvPr>
        </p:nvSpPr>
        <p:spPr/>
        <p:txBody>
          <a:bodyPr>
            <a:normAutofit lnSpcReduction="10000"/>
          </a:bodyPr>
          <a:lstStyle/>
          <a:p>
            <a:r>
              <a:rPr lang="fr-CA" dirty="0"/>
              <a:t>Cette méthode vérifie s’il est possible de retirer un certain montant du compte.</a:t>
            </a:r>
          </a:p>
          <a:p>
            <a:endParaRPr lang="fr-CA" dirty="0"/>
          </a:p>
          <a:p>
            <a:r>
              <a:rPr lang="fr-CA" dirty="0"/>
              <a:t>Si le montant demandé est 0 ou négatif, on a un </a:t>
            </a:r>
            <a:r>
              <a:rPr lang="fr-CA" b="1" dirty="0" err="1"/>
              <a:t>ArgumentOutOfRangeException</a:t>
            </a:r>
            <a:r>
              <a:rPr lang="fr-CA" dirty="0"/>
              <a:t>.</a:t>
            </a:r>
          </a:p>
          <a:p>
            <a:endParaRPr lang="fr-CA" dirty="0"/>
          </a:p>
          <a:p>
            <a:r>
              <a:rPr lang="fr-CA" dirty="0"/>
              <a:t>Si le montant demandé est trop précis (&gt; 2 décimales) on a un </a:t>
            </a:r>
            <a:r>
              <a:rPr lang="fr-CA" b="1" dirty="0" err="1"/>
              <a:t>ArgumentOutOfRangeException</a:t>
            </a:r>
            <a:r>
              <a:rPr lang="fr-CA" dirty="0"/>
              <a:t>.</a:t>
            </a:r>
          </a:p>
          <a:p>
            <a:endParaRPr lang="fr-CA" dirty="0"/>
          </a:p>
          <a:p>
            <a:r>
              <a:rPr lang="fr-CA" dirty="0"/>
              <a:t>Si le montant n’est pas précisé (l’argument montant est facultatif), on se demande seulement s’il est possible de retirer quelque chose du compte, peu importe le montant.</a:t>
            </a:r>
          </a:p>
          <a:p>
            <a:endParaRPr lang="fr-CA" dirty="0"/>
          </a:p>
          <a:p>
            <a:r>
              <a:rPr lang="fr-CA" dirty="0"/>
              <a:t>Si le solde est insuffisant, ou si le compte est gelé, alors le retour est faux.</a:t>
            </a:r>
          </a:p>
        </p:txBody>
      </p:sp>
    </p:spTree>
    <p:extLst>
      <p:ext uri="{BB962C8B-B14F-4D97-AF65-F5344CB8AC3E}">
        <p14:creationId xmlns:p14="http://schemas.microsoft.com/office/powerpoint/2010/main" val="3425867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28F366-CEAF-A76C-6F17-2087A80AA2AF}"/>
              </a:ext>
            </a:extLst>
          </p:cNvPr>
          <p:cNvSpPr>
            <a:spLocks noGrp="1"/>
          </p:cNvSpPr>
          <p:nvPr>
            <p:ph type="title"/>
          </p:nvPr>
        </p:nvSpPr>
        <p:spPr/>
        <p:txBody>
          <a:bodyPr/>
          <a:lstStyle/>
          <a:p>
            <a:r>
              <a:rPr lang="fr-CA" dirty="0"/>
              <a:t>Déposer(montant) et Retirer(Montant)</a:t>
            </a:r>
          </a:p>
        </p:txBody>
      </p:sp>
      <p:sp>
        <p:nvSpPr>
          <p:cNvPr id="3" name="Espace réservé du numéro de diapositive 2">
            <a:extLst>
              <a:ext uri="{FF2B5EF4-FFF2-40B4-BE49-F238E27FC236}">
                <a16:creationId xmlns:a16="http://schemas.microsoft.com/office/drawing/2014/main" id="{28C50C5C-4E2B-A538-661C-A636B47B7891}"/>
              </a:ext>
            </a:extLst>
          </p:cNvPr>
          <p:cNvSpPr>
            <a:spLocks noGrp="1"/>
          </p:cNvSpPr>
          <p:nvPr>
            <p:ph type="sldNum" sz="quarter" idx="12"/>
          </p:nvPr>
        </p:nvSpPr>
        <p:spPr/>
        <p:txBody>
          <a:bodyPr/>
          <a:lstStyle/>
          <a:p>
            <a:fld id="{CF4668DC-857F-487D-BFFA-8C0CA5037977}" type="slidenum">
              <a:rPr lang="fr-BE" smtClean="0"/>
              <a:t>23</a:t>
            </a:fld>
            <a:endParaRPr lang="fr-BE"/>
          </a:p>
        </p:txBody>
      </p:sp>
      <p:sp>
        <p:nvSpPr>
          <p:cNvPr id="4" name="Espace réservé du contenu 3">
            <a:extLst>
              <a:ext uri="{FF2B5EF4-FFF2-40B4-BE49-F238E27FC236}">
                <a16:creationId xmlns:a16="http://schemas.microsoft.com/office/drawing/2014/main" id="{63DD4091-D043-3C8F-9506-A1542F319C89}"/>
              </a:ext>
            </a:extLst>
          </p:cNvPr>
          <p:cNvSpPr>
            <a:spLocks noGrp="1"/>
          </p:cNvSpPr>
          <p:nvPr>
            <p:ph sz="quarter" idx="1"/>
          </p:nvPr>
        </p:nvSpPr>
        <p:spPr/>
        <p:txBody>
          <a:bodyPr/>
          <a:lstStyle/>
          <a:p>
            <a:r>
              <a:rPr lang="fr-CA" dirty="0"/>
              <a:t>Ces fonctions permettent de déposer et de retirer un certain montant.</a:t>
            </a:r>
          </a:p>
          <a:p>
            <a:endParaRPr lang="fr-CA" dirty="0"/>
          </a:p>
          <a:p>
            <a:r>
              <a:rPr lang="fr-CA" dirty="0"/>
              <a:t>Ce montant doit être positif, et avec au plus 2 décimales.</a:t>
            </a:r>
          </a:p>
          <a:p>
            <a:endParaRPr lang="fr-CA" dirty="0"/>
          </a:p>
          <a:p>
            <a:r>
              <a:rPr lang="fr-CA" dirty="0"/>
              <a:t>Si on essaie de déposer un montant et qu’il n’est pas possible de déposer ce même montant selon </a:t>
            </a:r>
            <a:r>
              <a:rPr lang="fr-CA" b="1" dirty="0" err="1"/>
              <a:t>PeutDéposer</a:t>
            </a:r>
            <a:r>
              <a:rPr lang="fr-CA" dirty="0"/>
              <a:t>, alors on a un </a:t>
            </a:r>
            <a:r>
              <a:rPr lang="fr-CA" b="1" dirty="0" err="1"/>
              <a:t>InvalidOperationException</a:t>
            </a:r>
            <a:r>
              <a:rPr lang="fr-CA" dirty="0"/>
              <a:t>. </a:t>
            </a:r>
          </a:p>
          <a:p>
            <a:endParaRPr lang="fr-CA" dirty="0"/>
          </a:p>
          <a:p>
            <a:r>
              <a:rPr lang="fr-CA" dirty="0"/>
              <a:t>Pareillement pour </a:t>
            </a:r>
            <a:r>
              <a:rPr lang="fr-CA" b="1" dirty="0"/>
              <a:t>Retirer</a:t>
            </a:r>
            <a:r>
              <a:rPr lang="fr-CA" dirty="0"/>
              <a:t>.</a:t>
            </a:r>
          </a:p>
          <a:p>
            <a:endParaRPr lang="fr-CA" dirty="0"/>
          </a:p>
        </p:txBody>
      </p:sp>
    </p:spTree>
    <p:extLst>
      <p:ext uri="{BB962C8B-B14F-4D97-AF65-F5344CB8AC3E}">
        <p14:creationId xmlns:p14="http://schemas.microsoft.com/office/powerpoint/2010/main" val="3510150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BB0F85-EC3A-4D25-9921-CE6BFEE26487}"/>
              </a:ext>
            </a:extLst>
          </p:cNvPr>
          <p:cNvSpPr>
            <a:spLocks noGrp="1"/>
          </p:cNvSpPr>
          <p:nvPr>
            <p:ph type="title"/>
          </p:nvPr>
        </p:nvSpPr>
        <p:spPr/>
        <p:txBody>
          <a:bodyPr/>
          <a:lstStyle/>
          <a:p>
            <a:r>
              <a:rPr lang="fr-CA" dirty="0"/>
              <a:t>Vider, geler, dégeler</a:t>
            </a:r>
          </a:p>
        </p:txBody>
      </p:sp>
      <p:sp>
        <p:nvSpPr>
          <p:cNvPr id="3" name="Espace réservé du numéro de diapositive 2">
            <a:extLst>
              <a:ext uri="{FF2B5EF4-FFF2-40B4-BE49-F238E27FC236}">
                <a16:creationId xmlns:a16="http://schemas.microsoft.com/office/drawing/2014/main" id="{509F83FC-C452-4406-3254-F85ABF298105}"/>
              </a:ext>
            </a:extLst>
          </p:cNvPr>
          <p:cNvSpPr>
            <a:spLocks noGrp="1"/>
          </p:cNvSpPr>
          <p:nvPr>
            <p:ph type="sldNum" sz="quarter" idx="12"/>
          </p:nvPr>
        </p:nvSpPr>
        <p:spPr/>
        <p:txBody>
          <a:bodyPr/>
          <a:lstStyle/>
          <a:p>
            <a:fld id="{CF4668DC-857F-487D-BFFA-8C0CA5037977}" type="slidenum">
              <a:rPr lang="fr-BE" smtClean="0"/>
              <a:t>24</a:t>
            </a:fld>
            <a:endParaRPr lang="fr-BE"/>
          </a:p>
        </p:txBody>
      </p:sp>
      <p:sp>
        <p:nvSpPr>
          <p:cNvPr id="4" name="Espace réservé du contenu 3">
            <a:extLst>
              <a:ext uri="{FF2B5EF4-FFF2-40B4-BE49-F238E27FC236}">
                <a16:creationId xmlns:a16="http://schemas.microsoft.com/office/drawing/2014/main" id="{38DD7D2C-4DA3-9188-43ED-F6853873F9A1}"/>
              </a:ext>
            </a:extLst>
          </p:cNvPr>
          <p:cNvSpPr>
            <a:spLocks noGrp="1"/>
          </p:cNvSpPr>
          <p:nvPr>
            <p:ph sz="quarter" idx="1"/>
          </p:nvPr>
        </p:nvSpPr>
        <p:spPr/>
        <p:txBody>
          <a:bodyPr/>
          <a:lstStyle/>
          <a:p>
            <a:r>
              <a:rPr lang="fr-CA" dirty="0"/>
              <a:t>La méthode </a:t>
            </a:r>
            <a:r>
              <a:rPr lang="fr-CA" b="1" dirty="0"/>
              <a:t>Vider</a:t>
            </a:r>
            <a:r>
              <a:rPr lang="fr-CA" dirty="0"/>
              <a:t> permet de vider le compte et de retourner le montant ainsi obtenu.</a:t>
            </a:r>
          </a:p>
          <a:p>
            <a:pPr lvl="1"/>
            <a:r>
              <a:rPr lang="fr-CA" dirty="0"/>
              <a:t>On ne peut pas vider un compte déjà vide ou gelé </a:t>
            </a:r>
            <a:r>
              <a:rPr lang="fr-CA" dirty="0">
                <a:sym typeface="Wingdings" panose="05000000000000000000" pitchFamily="2" charset="2"/>
              </a:rPr>
              <a:t> </a:t>
            </a:r>
            <a:r>
              <a:rPr lang="fr-CA" b="1" dirty="0" err="1">
                <a:sym typeface="Wingdings" panose="05000000000000000000" pitchFamily="2" charset="2"/>
              </a:rPr>
              <a:t>InvalidOperationException</a:t>
            </a:r>
            <a:endParaRPr lang="fr-CA" b="1" dirty="0">
              <a:sym typeface="Wingdings" panose="05000000000000000000" pitchFamily="2" charset="2"/>
            </a:endParaRPr>
          </a:p>
          <a:p>
            <a:pPr lvl="1"/>
            <a:endParaRPr lang="fr-CA" dirty="0">
              <a:sym typeface="Wingdings" panose="05000000000000000000" pitchFamily="2" charset="2"/>
            </a:endParaRPr>
          </a:p>
          <a:p>
            <a:r>
              <a:rPr lang="fr-CA" dirty="0">
                <a:sym typeface="Wingdings" panose="05000000000000000000" pitchFamily="2" charset="2"/>
              </a:rPr>
              <a:t>La méthode </a:t>
            </a:r>
            <a:r>
              <a:rPr lang="fr-CA" b="1" dirty="0">
                <a:sym typeface="Wingdings" panose="05000000000000000000" pitchFamily="2" charset="2"/>
              </a:rPr>
              <a:t>Geler</a:t>
            </a:r>
            <a:r>
              <a:rPr lang="fr-CA" dirty="0">
                <a:sym typeface="Wingdings" panose="05000000000000000000" pitchFamily="2" charset="2"/>
              </a:rPr>
              <a:t> permet, vous l’imaginez sans doute, de geler le compte.</a:t>
            </a:r>
          </a:p>
          <a:p>
            <a:pPr lvl="1"/>
            <a:r>
              <a:rPr lang="fr-CA" dirty="0">
                <a:sym typeface="Wingdings" panose="05000000000000000000" pitchFamily="2" charset="2"/>
              </a:rPr>
              <a:t>On ne peut pas geler un compte déjà gelé  </a:t>
            </a:r>
            <a:r>
              <a:rPr lang="fr-CA" b="1" dirty="0" err="1">
                <a:sym typeface="Wingdings" panose="05000000000000000000" pitchFamily="2" charset="2"/>
              </a:rPr>
              <a:t>InvalidOperationException</a:t>
            </a:r>
            <a:endParaRPr lang="fr-CA" b="1" dirty="0">
              <a:sym typeface="Wingdings" panose="05000000000000000000" pitchFamily="2" charset="2"/>
            </a:endParaRPr>
          </a:p>
          <a:p>
            <a:pPr lvl="1"/>
            <a:endParaRPr lang="fr-CA" dirty="0">
              <a:sym typeface="Wingdings" panose="05000000000000000000" pitchFamily="2" charset="2"/>
            </a:endParaRPr>
          </a:p>
          <a:p>
            <a:r>
              <a:rPr lang="fr-CA" dirty="0">
                <a:sym typeface="Wingdings" panose="05000000000000000000" pitchFamily="2" charset="2"/>
              </a:rPr>
              <a:t>La méthode </a:t>
            </a:r>
            <a:r>
              <a:rPr lang="fr-CA" b="1" dirty="0">
                <a:sym typeface="Wingdings" panose="05000000000000000000" pitchFamily="2" charset="2"/>
              </a:rPr>
              <a:t>Dégeler</a:t>
            </a:r>
            <a:r>
              <a:rPr lang="fr-CA" dirty="0">
                <a:sym typeface="Wingdings" panose="05000000000000000000" pitchFamily="2" charset="2"/>
              </a:rPr>
              <a:t> permet…</a:t>
            </a:r>
            <a:endParaRPr lang="fr-CA" dirty="0"/>
          </a:p>
        </p:txBody>
      </p:sp>
    </p:spTree>
    <p:extLst>
      <p:ext uri="{BB962C8B-B14F-4D97-AF65-F5344CB8AC3E}">
        <p14:creationId xmlns:p14="http://schemas.microsoft.com/office/powerpoint/2010/main" val="2051707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D16284-65A1-96A9-E5EF-2054FC5172D5}"/>
              </a:ext>
            </a:extLst>
          </p:cNvPr>
          <p:cNvSpPr>
            <a:spLocks noGrp="1"/>
          </p:cNvSpPr>
          <p:nvPr>
            <p:ph type="title"/>
          </p:nvPr>
        </p:nvSpPr>
        <p:spPr/>
        <p:txBody>
          <a:bodyPr/>
          <a:lstStyle/>
          <a:p>
            <a:r>
              <a:rPr lang="fr-CA" dirty="0"/>
              <a:t>Notes sur le codage *</a:t>
            </a:r>
          </a:p>
        </p:txBody>
      </p:sp>
      <p:sp>
        <p:nvSpPr>
          <p:cNvPr id="3" name="Espace réservé du numéro de diapositive 2">
            <a:extLst>
              <a:ext uri="{FF2B5EF4-FFF2-40B4-BE49-F238E27FC236}">
                <a16:creationId xmlns:a16="http://schemas.microsoft.com/office/drawing/2014/main" id="{7C0AFCF7-E58E-CD0C-988C-131F97413045}"/>
              </a:ext>
            </a:extLst>
          </p:cNvPr>
          <p:cNvSpPr>
            <a:spLocks noGrp="1"/>
          </p:cNvSpPr>
          <p:nvPr>
            <p:ph type="sldNum" sz="quarter" idx="12"/>
          </p:nvPr>
        </p:nvSpPr>
        <p:spPr/>
        <p:txBody>
          <a:bodyPr/>
          <a:lstStyle/>
          <a:p>
            <a:fld id="{CF4668DC-857F-487D-BFFA-8C0CA5037977}" type="slidenum">
              <a:rPr lang="fr-BE" smtClean="0"/>
              <a:t>25</a:t>
            </a:fld>
            <a:endParaRPr lang="fr-BE"/>
          </a:p>
        </p:txBody>
      </p:sp>
      <p:sp>
        <p:nvSpPr>
          <p:cNvPr id="4" name="Espace réservé du contenu 3">
            <a:extLst>
              <a:ext uri="{FF2B5EF4-FFF2-40B4-BE49-F238E27FC236}">
                <a16:creationId xmlns:a16="http://schemas.microsoft.com/office/drawing/2014/main" id="{0FA84D82-356C-D739-E01E-1A24226DA318}"/>
              </a:ext>
            </a:extLst>
          </p:cNvPr>
          <p:cNvSpPr>
            <a:spLocks noGrp="1"/>
          </p:cNvSpPr>
          <p:nvPr>
            <p:ph sz="quarter" idx="1"/>
          </p:nvPr>
        </p:nvSpPr>
        <p:spPr>
          <a:xfrm>
            <a:off x="623392" y="1268760"/>
            <a:ext cx="10959008" cy="2880320"/>
          </a:xfrm>
        </p:spPr>
        <p:txBody>
          <a:bodyPr/>
          <a:lstStyle/>
          <a:p>
            <a:r>
              <a:rPr lang="fr-CA" dirty="0"/>
              <a:t>La classe </a:t>
            </a:r>
            <a:r>
              <a:rPr lang="fr-CA" b="1" dirty="0"/>
              <a:t>Compte</a:t>
            </a:r>
            <a:r>
              <a:rPr lang="fr-CA" dirty="0"/>
              <a:t> fait partie du « </a:t>
            </a:r>
            <a:r>
              <a:rPr lang="fr-CA" b="1" dirty="0"/>
              <a:t>backend</a:t>
            </a:r>
            <a:r>
              <a:rPr lang="fr-CA" dirty="0"/>
              <a:t> » du logiciel.</a:t>
            </a:r>
          </a:p>
          <a:p>
            <a:pPr lvl="1"/>
            <a:r>
              <a:rPr lang="fr-CA" dirty="0"/>
              <a:t>Par conséquent, elle ne devrait jamais renfermer d’instructions du style </a:t>
            </a:r>
            <a:r>
              <a:rPr lang="fr-CA" dirty="0" err="1"/>
              <a:t>Console.WriteLine</a:t>
            </a:r>
            <a:r>
              <a:rPr lang="fr-CA" dirty="0"/>
              <a:t>, </a:t>
            </a:r>
            <a:r>
              <a:rPr lang="fr-CA" dirty="0" err="1"/>
              <a:t>Console.ReadLine</a:t>
            </a:r>
            <a:r>
              <a:rPr lang="fr-CA" dirty="0"/>
              <a:t>, etc. </a:t>
            </a:r>
          </a:p>
          <a:p>
            <a:pPr lvl="1"/>
            <a:r>
              <a:rPr lang="fr-CA" dirty="0"/>
              <a:t>En fait, aucune </a:t>
            </a:r>
            <a:r>
              <a:rPr lang="fr-CA" b="1" dirty="0"/>
              <a:t>Console</a:t>
            </a:r>
            <a:r>
              <a:rPr lang="fr-CA" dirty="0"/>
              <a:t>. Ok ?</a:t>
            </a:r>
          </a:p>
          <a:p>
            <a:pPr lvl="1"/>
            <a:endParaRPr lang="fr-CA" dirty="0"/>
          </a:p>
          <a:p>
            <a:r>
              <a:rPr lang="fr-CA" dirty="0"/>
              <a:t>Dans la classe, vous pouvez grouper des trucs ensemble dans des régions:</a:t>
            </a:r>
          </a:p>
        </p:txBody>
      </p:sp>
      <p:pic>
        <p:nvPicPr>
          <p:cNvPr id="6" name="Image 5">
            <a:extLst>
              <a:ext uri="{FF2B5EF4-FFF2-40B4-BE49-F238E27FC236}">
                <a16:creationId xmlns:a16="http://schemas.microsoft.com/office/drawing/2014/main" id="{9B8F77FB-BA72-CC35-9A11-94F55D35BFE3}"/>
              </a:ext>
            </a:extLst>
          </p:cNvPr>
          <p:cNvPicPr>
            <a:picLocks noChangeAspect="1"/>
          </p:cNvPicPr>
          <p:nvPr/>
        </p:nvPicPr>
        <p:blipFill>
          <a:blip r:embed="rId2"/>
          <a:stretch>
            <a:fillRect/>
          </a:stretch>
        </p:blipFill>
        <p:spPr>
          <a:xfrm>
            <a:off x="1507817" y="4149080"/>
            <a:ext cx="4609954" cy="2374404"/>
          </a:xfrm>
          <a:prstGeom prst="rect">
            <a:avLst/>
          </a:prstGeom>
        </p:spPr>
      </p:pic>
      <p:pic>
        <p:nvPicPr>
          <p:cNvPr id="8" name="Image 7">
            <a:extLst>
              <a:ext uri="{FF2B5EF4-FFF2-40B4-BE49-F238E27FC236}">
                <a16:creationId xmlns:a16="http://schemas.microsoft.com/office/drawing/2014/main" id="{1BDFB73E-4BA4-BA36-0AB2-C6878CC6580F}"/>
              </a:ext>
            </a:extLst>
          </p:cNvPr>
          <p:cNvPicPr>
            <a:picLocks noChangeAspect="1"/>
          </p:cNvPicPr>
          <p:nvPr/>
        </p:nvPicPr>
        <p:blipFill>
          <a:blip r:embed="rId3"/>
          <a:stretch>
            <a:fillRect/>
          </a:stretch>
        </p:blipFill>
        <p:spPr>
          <a:xfrm>
            <a:off x="6464608" y="4123117"/>
            <a:ext cx="5394159" cy="2374404"/>
          </a:xfrm>
          <a:prstGeom prst="rect">
            <a:avLst/>
          </a:prstGeom>
        </p:spPr>
      </p:pic>
    </p:spTree>
    <p:extLst>
      <p:ext uri="{BB962C8B-B14F-4D97-AF65-F5344CB8AC3E}">
        <p14:creationId xmlns:p14="http://schemas.microsoft.com/office/powerpoint/2010/main" val="1953310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BDE0A3-98D4-BC90-58BC-41C90F449230}"/>
              </a:ext>
            </a:extLst>
          </p:cNvPr>
          <p:cNvSpPr>
            <a:spLocks noGrp="1"/>
          </p:cNvSpPr>
          <p:nvPr>
            <p:ph type="title"/>
          </p:nvPr>
        </p:nvSpPr>
        <p:spPr/>
        <p:txBody>
          <a:bodyPr/>
          <a:lstStyle/>
          <a:p>
            <a:r>
              <a:rPr lang="fr-CA" dirty="0"/>
              <a:t>B1 – Git</a:t>
            </a:r>
          </a:p>
        </p:txBody>
      </p:sp>
      <p:sp>
        <p:nvSpPr>
          <p:cNvPr id="3" name="Espace réservé du numéro de diapositive 2">
            <a:extLst>
              <a:ext uri="{FF2B5EF4-FFF2-40B4-BE49-F238E27FC236}">
                <a16:creationId xmlns:a16="http://schemas.microsoft.com/office/drawing/2014/main" id="{D9C70042-071C-C8D2-E7B5-46F1773FF053}"/>
              </a:ext>
            </a:extLst>
          </p:cNvPr>
          <p:cNvSpPr>
            <a:spLocks noGrp="1"/>
          </p:cNvSpPr>
          <p:nvPr>
            <p:ph type="sldNum" sz="quarter" idx="12"/>
          </p:nvPr>
        </p:nvSpPr>
        <p:spPr/>
        <p:txBody>
          <a:bodyPr/>
          <a:lstStyle/>
          <a:p>
            <a:fld id="{CF4668DC-857F-487D-BFFA-8C0CA5037977}" type="slidenum">
              <a:rPr lang="fr-BE" smtClean="0"/>
              <a:t>26</a:t>
            </a:fld>
            <a:endParaRPr lang="fr-BE"/>
          </a:p>
        </p:txBody>
      </p:sp>
      <p:sp>
        <p:nvSpPr>
          <p:cNvPr id="4" name="Espace réservé du contenu 3">
            <a:extLst>
              <a:ext uri="{FF2B5EF4-FFF2-40B4-BE49-F238E27FC236}">
                <a16:creationId xmlns:a16="http://schemas.microsoft.com/office/drawing/2014/main" id="{004773A2-81D2-CB9A-513C-FD84ADD99FEF}"/>
              </a:ext>
            </a:extLst>
          </p:cNvPr>
          <p:cNvSpPr>
            <a:spLocks noGrp="1"/>
          </p:cNvSpPr>
          <p:nvPr>
            <p:ph sz="quarter" idx="1"/>
          </p:nvPr>
        </p:nvSpPr>
        <p:spPr>
          <a:xfrm>
            <a:off x="623392" y="1268760"/>
            <a:ext cx="10959008" cy="2520280"/>
          </a:xfrm>
        </p:spPr>
        <p:txBody>
          <a:bodyPr>
            <a:normAutofit/>
          </a:bodyPr>
          <a:lstStyle/>
          <a:p>
            <a:r>
              <a:rPr lang="fr-CA" dirty="0"/>
              <a:t>Codez la classe de votre mieux à partir des spécifications des précédentes diapos.</a:t>
            </a:r>
          </a:p>
          <a:p>
            <a:pPr lvl="1"/>
            <a:r>
              <a:rPr lang="fr-CA" dirty="0"/>
              <a:t>Il est probable que plusieurs erreurs seront encore présentes.</a:t>
            </a:r>
          </a:p>
          <a:p>
            <a:endParaRPr lang="fr-CA" dirty="0"/>
          </a:p>
          <a:p>
            <a:r>
              <a:rPr lang="fr-CA" dirty="0"/>
              <a:t>Versionnez malgré tout.</a:t>
            </a:r>
          </a:p>
        </p:txBody>
      </p:sp>
      <p:pic>
        <p:nvPicPr>
          <p:cNvPr id="7" name="Image 6">
            <a:extLst>
              <a:ext uri="{FF2B5EF4-FFF2-40B4-BE49-F238E27FC236}">
                <a16:creationId xmlns:a16="http://schemas.microsoft.com/office/drawing/2014/main" id="{AB4F1CCB-8AAE-09EE-ED6E-FB6EF2D5E5C1}"/>
              </a:ext>
            </a:extLst>
          </p:cNvPr>
          <p:cNvPicPr>
            <a:picLocks noChangeAspect="1"/>
          </p:cNvPicPr>
          <p:nvPr/>
        </p:nvPicPr>
        <p:blipFill>
          <a:blip r:embed="rId2">
            <a:lum bright="70000" contrast="-70000"/>
          </a:blip>
          <a:stretch>
            <a:fillRect/>
          </a:stretch>
        </p:blipFill>
        <p:spPr>
          <a:xfrm>
            <a:off x="767408" y="3555182"/>
            <a:ext cx="10959008" cy="809921"/>
          </a:xfrm>
          <a:prstGeom prst="rect">
            <a:avLst/>
          </a:prstGeom>
        </p:spPr>
      </p:pic>
    </p:spTree>
    <p:extLst>
      <p:ext uri="{BB962C8B-B14F-4D97-AF65-F5344CB8AC3E}">
        <p14:creationId xmlns:p14="http://schemas.microsoft.com/office/powerpoint/2010/main" val="659099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a:extLst>
              <a:ext uri="{FF2B5EF4-FFF2-40B4-BE49-F238E27FC236}">
                <a16:creationId xmlns:a16="http://schemas.microsoft.com/office/drawing/2014/main" id="{1EE2FB1C-8B46-05D9-8232-BCFFCCACBCDC}"/>
              </a:ext>
            </a:extLst>
          </p:cNvPr>
          <p:cNvSpPr>
            <a:spLocks noGrp="1"/>
          </p:cNvSpPr>
          <p:nvPr>
            <p:ph type="subTitle" idx="1"/>
          </p:nvPr>
        </p:nvSpPr>
        <p:spPr/>
        <p:txBody>
          <a:bodyPr/>
          <a:lstStyle/>
          <a:p>
            <a:r>
              <a:rPr lang="fr-CA" dirty="0"/>
              <a:t>.</a:t>
            </a:r>
          </a:p>
        </p:txBody>
      </p:sp>
      <p:sp>
        <p:nvSpPr>
          <p:cNvPr id="3" name="Espace réservé du numéro de diapositive 2">
            <a:extLst>
              <a:ext uri="{FF2B5EF4-FFF2-40B4-BE49-F238E27FC236}">
                <a16:creationId xmlns:a16="http://schemas.microsoft.com/office/drawing/2014/main" id="{A0CF6C9C-3B07-667A-AA21-69BCA18BD7B4}"/>
              </a:ext>
            </a:extLst>
          </p:cNvPr>
          <p:cNvSpPr>
            <a:spLocks noGrp="1"/>
          </p:cNvSpPr>
          <p:nvPr>
            <p:ph type="sldNum" sz="quarter" idx="12"/>
          </p:nvPr>
        </p:nvSpPr>
        <p:spPr/>
        <p:txBody>
          <a:bodyPr/>
          <a:lstStyle/>
          <a:p>
            <a:fld id="{CF4668DC-857F-487D-BFFA-8C0CA5037977}" type="slidenum">
              <a:rPr lang="fr-BE" smtClean="0"/>
              <a:t>27</a:t>
            </a:fld>
            <a:endParaRPr lang="fr-BE"/>
          </a:p>
        </p:txBody>
      </p:sp>
      <p:sp>
        <p:nvSpPr>
          <p:cNvPr id="5" name="Titre 4">
            <a:extLst>
              <a:ext uri="{FF2B5EF4-FFF2-40B4-BE49-F238E27FC236}">
                <a16:creationId xmlns:a16="http://schemas.microsoft.com/office/drawing/2014/main" id="{7982D9CF-57A1-B09F-50D5-45F68B51B902}"/>
              </a:ext>
            </a:extLst>
          </p:cNvPr>
          <p:cNvSpPr>
            <a:spLocks noGrp="1"/>
          </p:cNvSpPr>
          <p:nvPr>
            <p:ph type="ctrTitle"/>
          </p:nvPr>
        </p:nvSpPr>
        <p:spPr/>
        <p:txBody>
          <a:bodyPr/>
          <a:lstStyle/>
          <a:p>
            <a:r>
              <a:rPr lang="fr-CA" dirty="0"/>
              <a:t>C – Console de test </a:t>
            </a:r>
          </a:p>
        </p:txBody>
      </p:sp>
    </p:spTree>
    <p:extLst>
      <p:ext uri="{BB962C8B-B14F-4D97-AF65-F5344CB8AC3E}">
        <p14:creationId xmlns:p14="http://schemas.microsoft.com/office/powerpoint/2010/main" val="1362625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FF8052-F49E-C9B6-F5F6-94A77B4C18E4}"/>
              </a:ext>
            </a:extLst>
          </p:cNvPr>
          <p:cNvSpPr>
            <a:spLocks noGrp="1"/>
          </p:cNvSpPr>
          <p:nvPr>
            <p:ph type="title"/>
          </p:nvPr>
        </p:nvSpPr>
        <p:spPr/>
        <p:txBody>
          <a:bodyPr/>
          <a:lstStyle/>
          <a:p>
            <a:r>
              <a:rPr lang="fr-CA" dirty="0"/>
              <a:t>Console de test *</a:t>
            </a:r>
          </a:p>
        </p:txBody>
      </p:sp>
      <p:sp>
        <p:nvSpPr>
          <p:cNvPr id="3" name="Espace réservé du numéro de diapositive 2">
            <a:extLst>
              <a:ext uri="{FF2B5EF4-FFF2-40B4-BE49-F238E27FC236}">
                <a16:creationId xmlns:a16="http://schemas.microsoft.com/office/drawing/2014/main" id="{6798F62D-B19B-BDB1-437B-B347A791DB63}"/>
              </a:ext>
            </a:extLst>
          </p:cNvPr>
          <p:cNvSpPr>
            <a:spLocks noGrp="1"/>
          </p:cNvSpPr>
          <p:nvPr>
            <p:ph type="sldNum" sz="quarter" idx="12"/>
          </p:nvPr>
        </p:nvSpPr>
        <p:spPr/>
        <p:txBody>
          <a:bodyPr/>
          <a:lstStyle/>
          <a:p>
            <a:fld id="{CF4668DC-857F-487D-BFFA-8C0CA5037977}" type="slidenum">
              <a:rPr lang="fr-BE" smtClean="0"/>
              <a:t>28</a:t>
            </a:fld>
            <a:endParaRPr lang="fr-BE"/>
          </a:p>
        </p:txBody>
      </p:sp>
      <p:sp>
        <p:nvSpPr>
          <p:cNvPr id="4" name="Espace réservé du contenu 3">
            <a:extLst>
              <a:ext uri="{FF2B5EF4-FFF2-40B4-BE49-F238E27FC236}">
                <a16:creationId xmlns:a16="http://schemas.microsoft.com/office/drawing/2014/main" id="{8882097B-55CF-6613-56F1-7AE84F0ADE19}"/>
              </a:ext>
            </a:extLst>
          </p:cNvPr>
          <p:cNvSpPr>
            <a:spLocks noGrp="1"/>
          </p:cNvSpPr>
          <p:nvPr>
            <p:ph sz="quarter" idx="1"/>
          </p:nvPr>
        </p:nvSpPr>
        <p:spPr>
          <a:xfrm>
            <a:off x="623392" y="1268760"/>
            <a:ext cx="10959008" cy="4968552"/>
          </a:xfrm>
        </p:spPr>
        <p:txBody>
          <a:bodyPr>
            <a:normAutofit fontScale="92500" lnSpcReduction="10000"/>
          </a:bodyPr>
          <a:lstStyle/>
          <a:p>
            <a:r>
              <a:rPr lang="fr-CA" dirty="0"/>
              <a:t>La console de test est un « </a:t>
            </a:r>
            <a:r>
              <a:rPr lang="fr-CA" b="1" dirty="0"/>
              <a:t>frontend</a:t>
            </a:r>
            <a:r>
              <a:rPr lang="fr-CA" dirty="0"/>
              <a:t> », un </a:t>
            </a:r>
            <a:r>
              <a:rPr lang="fr-CA" b="1" dirty="0"/>
              <a:t>driver</a:t>
            </a:r>
            <a:r>
              <a:rPr lang="fr-CA" dirty="0"/>
              <a:t> ou un </a:t>
            </a:r>
            <a:r>
              <a:rPr lang="fr-CA" b="1" dirty="0"/>
              <a:t>pilote</a:t>
            </a:r>
            <a:r>
              <a:rPr lang="fr-CA" dirty="0"/>
              <a:t> (en français) qui servira à tester sommairement le bon fonctionnement de votre classe </a:t>
            </a:r>
            <a:r>
              <a:rPr lang="fr-CA" b="1" dirty="0"/>
              <a:t>Compte</a:t>
            </a:r>
            <a:r>
              <a:rPr lang="fr-CA" dirty="0"/>
              <a:t>. Parce que vous vous en doutez, ce n’est pas parce que vous avez terminé le codage, qu’il n’y a pas des bogues…</a:t>
            </a:r>
          </a:p>
          <a:p>
            <a:endParaRPr lang="fr-CA" dirty="0"/>
          </a:p>
          <a:p>
            <a:r>
              <a:rPr lang="fr-CA" dirty="0"/>
              <a:t>Nous fournirons aussi plus loin une série de « </a:t>
            </a:r>
            <a:r>
              <a:rPr lang="fr-CA" b="1" dirty="0"/>
              <a:t>tests unitaires</a:t>
            </a:r>
            <a:r>
              <a:rPr lang="fr-CA" dirty="0"/>
              <a:t> » pour tester automatiquement la classe.</a:t>
            </a:r>
          </a:p>
          <a:p>
            <a:endParaRPr lang="fr-CA" dirty="0"/>
          </a:p>
          <a:p>
            <a:r>
              <a:rPr lang="fr-CA" dirty="0"/>
              <a:t>Si vous étiez plus avancée dans votre formation, je vous aurais fourni directement les tests unitaires (Prog3) ou alors vous auriez codé vous-même ces mêmes tests (Mobile 1). </a:t>
            </a:r>
          </a:p>
          <a:p>
            <a:endParaRPr lang="fr-CA" dirty="0"/>
          </a:p>
          <a:p>
            <a:r>
              <a:rPr lang="fr-CA" dirty="0"/>
              <a:t>Mais voilà, il faut avouer que ça ferait beaucoup de choses à comprendre en même temps pour un premier gros exercice, alors on va y aller plus simplement avec une bonne vieille console de test pour commencer.  </a:t>
            </a:r>
          </a:p>
        </p:txBody>
      </p:sp>
    </p:spTree>
    <p:extLst>
      <p:ext uri="{BB962C8B-B14F-4D97-AF65-F5344CB8AC3E}">
        <p14:creationId xmlns:p14="http://schemas.microsoft.com/office/powerpoint/2010/main" val="326714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805BD4-48A2-1E5D-7065-25CE24814D54}"/>
              </a:ext>
            </a:extLst>
          </p:cNvPr>
          <p:cNvSpPr>
            <a:spLocks noGrp="1"/>
          </p:cNvSpPr>
          <p:nvPr>
            <p:ph type="title"/>
          </p:nvPr>
        </p:nvSpPr>
        <p:spPr/>
        <p:txBody>
          <a:bodyPr/>
          <a:lstStyle/>
          <a:p>
            <a:r>
              <a:rPr lang="fr-CA" dirty="0"/>
              <a:t>Ajout d’un projet Console</a:t>
            </a:r>
          </a:p>
        </p:txBody>
      </p:sp>
      <p:sp>
        <p:nvSpPr>
          <p:cNvPr id="3" name="Espace réservé du numéro de diapositive 2">
            <a:extLst>
              <a:ext uri="{FF2B5EF4-FFF2-40B4-BE49-F238E27FC236}">
                <a16:creationId xmlns:a16="http://schemas.microsoft.com/office/drawing/2014/main" id="{5822F731-BC58-3D85-96CF-D8C73142B261}"/>
              </a:ext>
            </a:extLst>
          </p:cNvPr>
          <p:cNvSpPr>
            <a:spLocks noGrp="1"/>
          </p:cNvSpPr>
          <p:nvPr>
            <p:ph type="sldNum" sz="quarter" idx="12"/>
          </p:nvPr>
        </p:nvSpPr>
        <p:spPr/>
        <p:txBody>
          <a:bodyPr/>
          <a:lstStyle/>
          <a:p>
            <a:fld id="{CF4668DC-857F-487D-BFFA-8C0CA5037977}" type="slidenum">
              <a:rPr lang="fr-BE" smtClean="0"/>
              <a:t>29</a:t>
            </a:fld>
            <a:endParaRPr lang="fr-BE"/>
          </a:p>
        </p:txBody>
      </p:sp>
      <p:sp>
        <p:nvSpPr>
          <p:cNvPr id="4" name="Espace réservé du contenu 3">
            <a:extLst>
              <a:ext uri="{FF2B5EF4-FFF2-40B4-BE49-F238E27FC236}">
                <a16:creationId xmlns:a16="http://schemas.microsoft.com/office/drawing/2014/main" id="{229A3693-B227-1EB9-E073-E807DBF6A470}"/>
              </a:ext>
            </a:extLst>
          </p:cNvPr>
          <p:cNvSpPr>
            <a:spLocks noGrp="1"/>
          </p:cNvSpPr>
          <p:nvPr>
            <p:ph sz="quarter" idx="1"/>
          </p:nvPr>
        </p:nvSpPr>
        <p:spPr>
          <a:xfrm>
            <a:off x="623392" y="1268760"/>
            <a:ext cx="10959008" cy="3744416"/>
          </a:xfrm>
        </p:spPr>
        <p:txBody>
          <a:bodyPr/>
          <a:lstStyle/>
          <a:p>
            <a:r>
              <a:rPr lang="fr-CA" dirty="0"/>
              <a:t>Dans la même solution que le projet </a:t>
            </a:r>
            <a:r>
              <a:rPr lang="fr-CA" b="1" dirty="0" err="1"/>
              <a:t>BanqueLib</a:t>
            </a:r>
            <a:r>
              <a:rPr lang="fr-CA" dirty="0"/>
              <a:t>.</a:t>
            </a:r>
          </a:p>
          <a:p>
            <a:r>
              <a:rPr lang="fr-CA" dirty="0"/>
              <a:t>Faites: Menu / Fichier / Ajouter / Nouveau Projet…</a:t>
            </a:r>
          </a:p>
          <a:p>
            <a:r>
              <a:rPr lang="fr-CA" dirty="0"/>
              <a:t>Choisissez </a:t>
            </a:r>
            <a:r>
              <a:rPr lang="fr-CA" b="1" dirty="0"/>
              <a:t>Application console C#</a:t>
            </a:r>
            <a:r>
              <a:rPr lang="fr-CA" dirty="0"/>
              <a:t> comme type de projet.</a:t>
            </a:r>
          </a:p>
          <a:p>
            <a:r>
              <a:rPr lang="fr-CA" dirty="0"/>
              <a:t>Nommez votre projet </a:t>
            </a:r>
            <a:r>
              <a:rPr lang="fr-CA" b="1" dirty="0" err="1"/>
              <a:t>ConsoleTesterCompte</a:t>
            </a:r>
            <a:r>
              <a:rPr lang="fr-CA" dirty="0"/>
              <a:t>, puis Suivant.</a:t>
            </a:r>
          </a:p>
          <a:p>
            <a:r>
              <a:rPr lang="fr-CA" dirty="0"/>
              <a:t>Choisissez un projet </a:t>
            </a:r>
            <a:r>
              <a:rPr lang="fr-CA" b="1" dirty="0"/>
              <a:t>NET8</a:t>
            </a:r>
            <a:r>
              <a:rPr lang="fr-CA" dirty="0"/>
              <a:t>, puis Créez.</a:t>
            </a:r>
          </a:p>
          <a:p>
            <a:r>
              <a:rPr lang="fr-CA" dirty="0"/>
              <a:t>Supprimez le fichier </a:t>
            </a:r>
            <a:r>
              <a:rPr lang="fr-CA" b="1" dirty="0" err="1"/>
              <a:t>Program.cs</a:t>
            </a:r>
            <a:r>
              <a:rPr lang="fr-CA" dirty="0"/>
              <a:t> créé automatiquement (on va le remplacer par un autre programme que je vais vous fournir).</a:t>
            </a:r>
          </a:p>
          <a:p>
            <a:endParaRPr lang="fr-CA" dirty="0"/>
          </a:p>
        </p:txBody>
      </p:sp>
      <p:pic>
        <p:nvPicPr>
          <p:cNvPr id="6" name="Image 5">
            <a:extLst>
              <a:ext uri="{FF2B5EF4-FFF2-40B4-BE49-F238E27FC236}">
                <a16:creationId xmlns:a16="http://schemas.microsoft.com/office/drawing/2014/main" id="{981067BF-363B-F7A4-A3E3-A13773793FFA}"/>
              </a:ext>
            </a:extLst>
          </p:cNvPr>
          <p:cNvPicPr>
            <a:picLocks noChangeAspect="1"/>
          </p:cNvPicPr>
          <p:nvPr/>
        </p:nvPicPr>
        <p:blipFill>
          <a:blip r:embed="rId2"/>
          <a:stretch>
            <a:fillRect/>
          </a:stretch>
        </p:blipFill>
        <p:spPr>
          <a:xfrm>
            <a:off x="1703511" y="5004408"/>
            <a:ext cx="10215885" cy="1160896"/>
          </a:xfrm>
          <a:prstGeom prst="rect">
            <a:avLst/>
          </a:prstGeom>
        </p:spPr>
      </p:pic>
      <p:pic>
        <p:nvPicPr>
          <p:cNvPr id="8" name="Image 7">
            <a:extLst>
              <a:ext uri="{FF2B5EF4-FFF2-40B4-BE49-F238E27FC236}">
                <a16:creationId xmlns:a16="http://schemas.microsoft.com/office/drawing/2014/main" id="{5B264CA2-280D-8B5C-8311-78291349EAC3}"/>
              </a:ext>
            </a:extLst>
          </p:cNvPr>
          <p:cNvPicPr>
            <a:picLocks noChangeAspect="1"/>
          </p:cNvPicPr>
          <p:nvPr/>
        </p:nvPicPr>
        <p:blipFill>
          <a:blip r:embed="rId3"/>
          <a:stretch>
            <a:fillRect/>
          </a:stretch>
        </p:blipFill>
        <p:spPr>
          <a:xfrm>
            <a:off x="7464152" y="406844"/>
            <a:ext cx="4114728" cy="1160895"/>
          </a:xfrm>
          <a:prstGeom prst="rect">
            <a:avLst/>
          </a:prstGeom>
        </p:spPr>
      </p:pic>
    </p:spTree>
    <p:extLst>
      <p:ext uri="{BB962C8B-B14F-4D97-AF65-F5344CB8AC3E}">
        <p14:creationId xmlns:p14="http://schemas.microsoft.com/office/powerpoint/2010/main" val="1941007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335256-F4D1-DA14-B7CD-81B45043B570}"/>
              </a:ext>
            </a:extLst>
          </p:cNvPr>
          <p:cNvSpPr>
            <a:spLocks noGrp="1"/>
          </p:cNvSpPr>
          <p:nvPr>
            <p:ph type="title"/>
          </p:nvPr>
        </p:nvSpPr>
        <p:spPr/>
        <p:txBody>
          <a:bodyPr/>
          <a:lstStyle/>
          <a:p>
            <a:r>
              <a:rPr lang="fr-CA" dirty="0"/>
              <a:t>Démarche générale *</a:t>
            </a:r>
          </a:p>
        </p:txBody>
      </p:sp>
      <p:sp>
        <p:nvSpPr>
          <p:cNvPr id="3" name="Espace réservé du numéro de diapositive 2">
            <a:extLst>
              <a:ext uri="{FF2B5EF4-FFF2-40B4-BE49-F238E27FC236}">
                <a16:creationId xmlns:a16="http://schemas.microsoft.com/office/drawing/2014/main" id="{E5201FEE-9496-D84A-6946-5D73A246B96B}"/>
              </a:ext>
            </a:extLst>
          </p:cNvPr>
          <p:cNvSpPr>
            <a:spLocks noGrp="1"/>
          </p:cNvSpPr>
          <p:nvPr>
            <p:ph type="sldNum" sz="quarter" idx="12"/>
          </p:nvPr>
        </p:nvSpPr>
        <p:spPr/>
        <p:txBody>
          <a:bodyPr/>
          <a:lstStyle/>
          <a:p>
            <a:fld id="{CF4668DC-857F-487D-BFFA-8C0CA5037977}" type="slidenum">
              <a:rPr lang="fr-BE" smtClean="0"/>
              <a:t>3</a:t>
            </a:fld>
            <a:endParaRPr lang="fr-BE"/>
          </a:p>
        </p:txBody>
      </p:sp>
      <p:sp>
        <p:nvSpPr>
          <p:cNvPr id="4" name="Espace réservé du contenu 3">
            <a:extLst>
              <a:ext uri="{FF2B5EF4-FFF2-40B4-BE49-F238E27FC236}">
                <a16:creationId xmlns:a16="http://schemas.microsoft.com/office/drawing/2014/main" id="{8FDCE614-E906-EA26-FE89-1B1888720CF5}"/>
              </a:ext>
            </a:extLst>
          </p:cNvPr>
          <p:cNvSpPr>
            <a:spLocks noGrp="1"/>
          </p:cNvSpPr>
          <p:nvPr>
            <p:ph sz="quarter" idx="1"/>
          </p:nvPr>
        </p:nvSpPr>
        <p:spPr>
          <a:xfrm>
            <a:off x="623392" y="1268760"/>
            <a:ext cx="10959008" cy="3816424"/>
          </a:xfrm>
        </p:spPr>
        <p:txBody>
          <a:bodyPr>
            <a:normAutofit/>
          </a:bodyPr>
          <a:lstStyle/>
          <a:p>
            <a:pPr marL="514350" indent="-514350">
              <a:buFont typeface="+mj-lt"/>
              <a:buAutoNum type="alphaUcPeriod"/>
            </a:pPr>
            <a:r>
              <a:rPr lang="fr-CA" sz="3200" dirty="0"/>
              <a:t>Mise en place du projet</a:t>
            </a:r>
          </a:p>
          <a:p>
            <a:pPr marL="514350" indent="-514350">
              <a:buFont typeface="+mj-lt"/>
              <a:buAutoNum type="alphaUcPeriod"/>
            </a:pPr>
            <a:r>
              <a:rPr lang="fr-CA" sz="3200" dirty="0"/>
              <a:t>Codage de la classe</a:t>
            </a:r>
          </a:p>
          <a:p>
            <a:pPr marL="514350" indent="-514350">
              <a:buFont typeface="+mj-lt"/>
              <a:buAutoNum type="alphaUcPeriod"/>
            </a:pPr>
            <a:r>
              <a:rPr lang="fr-CA" sz="3200" dirty="0"/>
              <a:t>Ajout d’un pilote pour « tester manuellement » la classe.</a:t>
            </a:r>
          </a:p>
          <a:p>
            <a:pPr marL="514350" indent="-514350">
              <a:buFont typeface="+mj-lt"/>
              <a:buAutoNum type="alphaUcPeriod"/>
            </a:pPr>
            <a:r>
              <a:rPr lang="fr-CA" sz="3200" dirty="0"/>
              <a:t>Vérification des erreurs.</a:t>
            </a:r>
          </a:p>
          <a:p>
            <a:pPr marL="514350" indent="-514350">
              <a:buFont typeface="+mj-lt"/>
              <a:buAutoNum type="alphaUcPeriod"/>
            </a:pPr>
            <a:r>
              <a:rPr lang="fr-CA" sz="3200" dirty="0"/>
              <a:t>Conclusion et remise.</a:t>
            </a:r>
          </a:p>
        </p:txBody>
      </p:sp>
    </p:spTree>
    <p:extLst>
      <p:ext uri="{BB962C8B-B14F-4D97-AF65-F5344CB8AC3E}">
        <p14:creationId xmlns:p14="http://schemas.microsoft.com/office/powerpoint/2010/main" val="2822151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C87F3-C913-8E00-EB05-69048DA15E9A}"/>
              </a:ext>
            </a:extLst>
          </p:cNvPr>
          <p:cNvSpPr>
            <a:spLocks noGrp="1"/>
          </p:cNvSpPr>
          <p:nvPr>
            <p:ph type="title"/>
          </p:nvPr>
        </p:nvSpPr>
        <p:spPr/>
        <p:txBody>
          <a:bodyPr/>
          <a:lstStyle/>
          <a:p>
            <a:r>
              <a:rPr lang="fr-CA" dirty="0"/>
              <a:t>Ajout d’une dépendance</a:t>
            </a:r>
          </a:p>
        </p:txBody>
      </p:sp>
      <p:sp>
        <p:nvSpPr>
          <p:cNvPr id="3" name="Espace réservé du numéro de diapositive 2">
            <a:extLst>
              <a:ext uri="{FF2B5EF4-FFF2-40B4-BE49-F238E27FC236}">
                <a16:creationId xmlns:a16="http://schemas.microsoft.com/office/drawing/2014/main" id="{FE1445B1-C7CB-53B7-DE8D-B4D68D2CB6ED}"/>
              </a:ext>
            </a:extLst>
          </p:cNvPr>
          <p:cNvSpPr>
            <a:spLocks noGrp="1"/>
          </p:cNvSpPr>
          <p:nvPr>
            <p:ph type="sldNum" sz="quarter" idx="12"/>
          </p:nvPr>
        </p:nvSpPr>
        <p:spPr/>
        <p:txBody>
          <a:bodyPr/>
          <a:lstStyle/>
          <a:p>
            <a:fld id="{CF4668DC-857F-487D-BFFA-8C0CA5037977}" type="slidenum">
              <a:rPr lang="fr-BE" smtClean="0"/>
              <a:t>30</a:t>
            </a:fld>
            <a:endParaRPr lang="fr-BE"/>
          </a:p>
        </p:txBody>
      </p:sp>
      <p:sp>
        <p:nvSpPr>
          <p:cNvPr id="4" name="Espace réservé du contenu 3">
            <a:extLst>
              <a:ext uri="{FF2B5EF4-FFF2-40B4-BE49-F238E27FC236}">
                <a16:creationId xmlns:a16="http://schemas.microsoft.com/office/drawing/2014/main" id="{58F67B0E-E925-4F80-4101-348121E06AF4}"/>
              </a:ext>
            </a:extLst>
          </p:cNvPr>
          <p:cNvSpPr>
            <a:spLocks noGrp="1"/>
          </p:cNvSpPr>
          <p:nvPr>
            <p:ph sz="quarter" idx="1"/>
          </p:nvPr>
        </p:nvSpPr>
        <p:spPr>
          <a:xfrm>
            <a:off x="623392" y="1268760"/>
            <a:ext cx="10657184" cy="4751040"/>
          </a:xfrm>
        </p:spPr>
        <p:txBody>
          <a:bodyPr/>
          <a:lstStyle/>
          <a:p>
            <a:r>
              <a:rPr lang="fr-CA" dirty="0"/>
              <a:t>Pour qu’un projet puisse utiliser le code d’un autre projet, on doit ajouter une dépendance envers cet autre projet.</a:t>
            </a:r>
          </a:p>
          <a:p>
            <a:r>
              <a:rPr lang="fr-CA" dirty="0"/>
              <a:t>Dans notre cas, notre projet </a:t>
            </a:r>
            <a:r>
              <a:rPr lang="fr-CA" b="1" dirty="0"/>
              <a:t>Console</a:t>
            </a:r>
            <a:r>
              <a:rPr lang="fr-CA" dirty="0"/>
              <a:t> doit pouvoir utiliser nos types (notre classe et notre énum) qui proviennent de notre bibliothèque </a:t>
            </a:r>
            <a:r>
              <a:rPr lang="fr-CA" b="1" dirty="0" err="1"/>
              <a:t>BanqueLib</a:t>
            </a:r>
            <a:r>
              <a:rPr lang="fr-CA" dirty="0"/>
              <a:t>.</a:t>
            </a:r>
          </a:p>
          <a:p>
            <a:r>
              <a:rPr lang="fr-CA" dirty="0"/>
              <a:t>Cliquez droit sur </a:t>
            </a:r>
            <a:r>
              <a:rPr lang="fr-CA" b="1" dirty="0"/>
              <a:t>Dépendances</a:t>
            </a:r>
            <a:r>
              <a:rPr lang="fr-CA" dirty="0"/>
              <a:t> du projet Console, et choisissez </a:t>
            </a:r>
            <a:r>
              <a:rPr lang="fr-CA" b="1" dirty="0"/>
              <a:t>Ajouter une référence de projet</a:t>
            </a:r>
            <a:r>
              <a:rPr lang="fr-CA" dirty="0"/>
              <a:t>… </a:t>
            </a:r>
          </a:p>
          <a:p>
            <a:r>
              <a:rPr lang="fr-CA" dirty="0"/>
              <a:t>Cochez ensuite </a:t>
            </a:r>
            <a:r>
              <a:rPr lang="fr-CA" b="1" dirty="0" err="1"/>
              <a:t>BanqueLib</a:t>
            </a:r>
            <a:r>
              <a:rPr lang="fr-CA" dirty="0"/>
              <a:t>, puis OK.</a:t>
            </a:r>
          </a:p>
          <a:p>
            <a:r>
              <a:rPr lang="fr-CA" dirty="0"/>
              <a:t>Voilà!</a:t>
            </a:r>
          </a:p>
        </p:txBody>
      </p:sp>
      <p:pic>
        <p:nvPicPr>
          <p:cNvPr id="6" name="Image 5">
            <a:extLst>
              <a:ext uri="{FF2B5EF4-FFF2-40B4-BE49-F238E27FC236}">
                <a16:creationId xmlns:a16="http://schemas.microsoft.com/office/drawing/2014/main" id="{ACD0D8A4-DC08-663D-FB91-3B670095E245}"/>
              </a:ext>
            </a:extLst>
          </p:cNvPr>
          <p:cNvPicPr>
            <a:picLocks noChangeAspect="1"/>
          </p:cNvPicPr>
          <p:nvPr/>
        </p:nvPicPr>
        <p:blipFill>
          <a:blip r:embed="rId2"/>
          <a:stretch>
            <a:fillRect/>
          </a:stretch>
        </p:blipFill>
        <p:spPr>
          <a:xfrm>
            <a:off x="1558693" y="5133479"/>
            <a:ext cx="4921858" cy="1354162"/>
          </a:xfrm>
          <a:prstGeom prst="rect">
            <a:avLst/>
          </a:prstGeom>
        </p:spPr>
      </p:pic>
      <p:pic>
        <p:nvPicPr>
          <p:cNvPr id="7" name="Image 6">
            <a:extLst>
              <a:ext uri="{FF2B5EF4-FFF2-40B4-BE49-F238E27FC236}">
                <a16:creationId xmlns:a16="http://schemas.microsoft.com/office/drawing/2014/main" id="{1BC03A28-B676-286F-34C0-7C5DA9A15243}"/>
              </a:ext>
            </a:extLst>
          </p:cNvPr>
          <p:cNvPicPr>
            <a:picLocks noChangeAspect="1"/>
          </p:cNvPicPr>
          <p:nvPr/>
        </p:nvPicPr>
        <p:blipFill>
          <a:blip r:embed="rId3"/>
          <a:stretch>
            <a:fillRect/>
          </a:stretch>
        </p:blipFill>
        <p:spPr>
          <a:xfrm>
            <a:off x="7176120" y="5133479"/>
            <a:ext cx="3663688" cy="815801"/>
          </a:xfrm>
          <a:prstGeom prst="rect">
            <a:avLst/>
          </a:prstGeom>
        </p:spPr>
      </p:pic>
    </p:spTree>
    <p:extLst>
      <p:ext uri="{BB962C8B-B14F-4D97-AF65-F5344CB8AC3E}">
        <p14:creationId xmlns:p14="http://schemas.microsoft.com/office/powerpoint/2010/main" val="37881710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002777-0527-652A-8FC3-148C95A507D2}"/>
              </a:ext>
            </a:extLst>
          </p:cNvPr>
          <p:cNvSpPr>
            <a:spLocks noGrp="1"/>
          </p:cNvSpPr>
          <p:nvPr>
            <p:ph type="title"/>
          </p:nvPr>
        </p:nvSpPr>
        <p:spPr/>
        <p:txBody>
          <a:bodyPr/>
          <a:lstStyle/>
          <a:p>
            <a:r>
              <a:rPr lang="fr-CA" dirty="0"/>
              <a:t>Ajoutez le code fourni *</a:t>
            </a:r>
          </a:p>
        </p:txBody>
      </p:sp>
      <p:sp>
        <p:nvSpPr>
          <p:cNvPr id="3" name="Espace réservé du numéro de diapositive 2">
            <a:extLst>
              <a:ext uri="{FF2B5EF4-FFF2-40B4-BE49-F238E27FC236}">
                <a16:creationId xmlns:a16="http://schemas.microsoft.com/office/drawing/2014/main" id="{B3B72228-1CFA-578D-B648-BB52D87F4A9D}"/>
              </a:ext>
            </a:extLst>
          </p:cNvPr>
          <p:cNvSpPr>
            <a:spLocks noGrp="1"/>
          </p:cNvSpPr>
          <p:nvPr>
            <p:ph type="sldNum" sz="quarter" idx="12"/>
          </p:nvPr>
        </p:nvSpPr>
        <p:spPr/>
        <p:txBody>
          <a:bodyPr/>
          <a:lstStyle/>
          <a:p>
            <a:fld id="{CF4668DC-857F-487D-BFFA-8C0CA5037977}" type="slidenum">
              <a:rPr lang="fr-BE" smtClean="0"/>
              <a:t>31</a:t>
            </a:fld>
            <a:endParaRPr lang="fr-BE"/>
          </a:p>
        </p:txBody>
      </p:sp>
      <p:sp>
        <p:nvSpPr>
          <p:cNvPr id="4" name="Espace réservé du contenu 3">
            <a:extLst>
              <a:ext uri="{FF2B5EF4-FFF2-40B4-BE49-F238E27FC236}">
                <a16:creationId xmlns:a16="http://schemas.microsoft.com/office/drawing/2014/main" id="{57CC20B9-FFBC-8CC1-1C54-8137B9362C9D}"/>
              </a:ext>
            </a:extLst>
          </p:cNvPr>
          <p:cNvSpPr>
            <a:spLocks noGrp="1"/>
          </p:cNvSpPr>
          <p:nvPr>
            <p:ph sz="quarter" idx="1"/>
          </p:nvPr>
        </p:nvSpPr>
        <p:spPr>
          <a:xfrm>
            <a:off x="623392" y="1268760"/>
            <a:ext cx="7416824" cy="4536504"/>
          </a:xfrm>
        </p:spPr>
        <p:txBody>
          <a:bodyPr>
            <a:normAutofit lnSpcReduction="10000"/>
          </a:bodyPr>
          <a:lstStyle/>
          <a:p>
            <a:r>
              <a:rPr lang="fr-CA" dirty="0"/>
              <a:t>Ajoutez ensuite le code fourni (</a:t>
            </a:r>
            <a:r>
              <a:rPr lang="fr-CA" b="1" dirty="0" err="1"/>
              <a:t>ConsoleTesterCompte.cs</a:t>
            </a:r>
            <a:r>
              <a:rPr lang="fr-CA" dirty="0"/>
              <a:t>) dans le projet par copier-coller (</a:t>
            </a:r>
            <a:r>
              <a:rPr lang="fr-CA" i="1" dirty="0"/>
              <a:t>drag &amp; drop</a:t>
            </a:r>
            <a:r>
              <a:rPr lang="fr-CA" dirty="0"/>
              <a:t>).</a:t>
            </a:r>
          </a:p>
          <a:p>
            <a:endParaRPr lang="fr-CA" dirty="0"/>
          </a:p>
          <a:p>
            <a:r>
              <a:rPr lang="fr-CA" dirty="0"/>
              <a:t>Modifiez la ligne 26 de ce fichier pour mettre votre nom à la place de Luke Skywalker.</a:t>
            </a:r>
          </a:p>
          <a:p>
            <a:endParaRPr lang="fr-CA" dirty="0"/>
          </a:p>
          <a:p>
            <a:r>
              <a:rPr lang="fr-CA" dirty="0"/>
              <a:t>En principe, je dis bien en principe, si tout a été fait correctement dans les étapes précédentes, alors il n’y aura aucune erreur de compilation dans ce fichier… mais par expérience, j’estime cette probabilité a environ 10%...</a:t>
            </a:r>
          </a:p>
        </p:txBody>
      </p:sp>
      <p:pic>
        <p:nvPicPr>
          <p:cNvPr id="6" name="Image 5">
            <a:extLst>
              <a:ext uri="{FF2B5EF4-FFF2-40B4-BE49-F238E27FC236}">
                <a16:creationId xmlns:a16="http://schemas.microsoft.com/office/drawing/2014/main" id="{5AC54671-9979-0A09-9B5B-E9393103B92C}"/>
              </a:ext>
            </a:extLst>
          </p:cNvPr>
          <p:cNvPicPr>
            <a:picLocks noChangeAspect="1"/>
          </p:cNvPicPr>
          <p:nvPr/>
        </p:nvPicPr>
        <p:blipFill>
          <a:blip r:embed="rId2"/>
          <a:stretch>
            <a:fillRect/>
          </a:stretch>
        </p:blipFill>
        <p:spPr>
          <a:xfrm>
            <a:off x="7597435" y="548680"/>
            <a:ext cx="4158462" cy="1008112"/>
          </a:xfrm>
          <a:prstGeom prst="rect">
            <a:avLst/>
          </a:prstGeom>
        </p:spPr>
      </p:pic>
      <p:pic>
        <p:nvPicPr>
          <p:cNvPr id="7" name="Image 6">
            <a:extLst>
              <a:ext uri="{FF2B5EF4-FFF2-40B4-BE49-F238E27FC236}">
                <a16:creationId xmlns:a16="http://schemas.microsoft.com/office/drawing/2014/main" id="{DD91230E-C7AE-FBC4-3BAB-069F987A9AB9}"/>
              </a:ext>
            </a:extLst>
          </p:cNvPr>
          <p:cNvPicPr>
            <a:picLocks noChangeAspect="1"/>
          </p:cNvPicPr>
          <p:nvPr/>
        </p:nvPicPr>
        <p:blipFill>
          <a:blip r:embed="rId3"/>
          <a:stretch>
            <a:fillRect/>
          </a:stretch>
        </p:blipFill>
        <p:spPr>
          <a:xfrm>
            <a:off x="5630522" y="3429000"/>
            <a:ext cx="5755994" cy="432048"/>
          </a:xfrm>
          <a:prstGeom prst="rect">
            <a:avLst/>
          </a:prstGeom>
        </p:spPr>
      </p:pic>
    </p:spTree>
    <p:extLst>
      <p:ext uri="{BB962C8B-B14F-4D97-AF65-F5344CB8AC3E}">
        <p14:creationId xmlns:p14="http://schemas.microsoft.com/office/powerpoint/2010/main" val="3266211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95210E-E2D8-D0F9-927F-41B4F93F8AB6}"/>
              </a:ext>
            </a:extLst>
          </p:cNvPr>
          <p:cNvSpPr>
            <a:spLocks noGrp="1"/>
          </p:cNvSpPr>
          <p:nvPr>
            <p:ph type="title"/>
          </p:nvPr>
        </p:nvSpPr>
        <p:spPr/>
        <p:txBody>
          <a:bodyPr/>
          <a:lstStyle/>
          <a:p>
            <a:r>
              <a:rPr lang="fr-CA" dirty="0"/>
              <a:t>Ça ne compile pas, que dois-je faire? *</a:t>
            </a:r>
          </a:p>
        </p:txBody>
      </p:sp>
      <p:sp>
        <p:nvSpPr>
          <p:cNvPr id="3" name="Espace réservé du numéro de diapositive 2">
            <a:extLst>
              <a:ext uri="{FF2B5EF4-FFF2-40B4-BE49-F238E27FC236}">
                <a16:creationId xmlns:a16="http://schemas.microsoft.com/office/drawing/2014/main" id="{80A29560-2419-04A9-B467-14610ADE7FAF}"/>
              </a:ext>
            </a:extLst>
          </p:cNvPr>
          <p:cNvSpPr>
            <a:spLocks noGrp="1"/>
          </p:cNvSpPr>
          <p:nvPr>
            <p:ph type="sldNum" sz="quarter" idx="12"/>
          </p:nvPr>
        </p:nvSpPr>
        <p:spPr/>
        <p:txBody>
          <a:bodyPr/>
          <a:lstStyle/>
          <a:p>
            <a:fld id="{CF4668DC-857F-487D-BFFA-8C0CA5037977}" type="slidenum">
              <a:rPr lang="fr-BE" smtClean="0"/>
              <a:t>32</a:t>
            </a:fld>
            <a:endParaRPr lang="fr-BE"/>
          </a:p>
        </p:txBody>
      </p:sp>
      <p:sp>
        <p:nvSpPr>
          <p:cNvPr id="4" name="Espace réservé du contenu 3">
            <a:extLst>
              <a:ext uri="{FF2B5EF4-FFF2-40B4-BE49-F238E27FC236}">
                <a16:creationId xmlns:a16="http://schemas.microsoft.com/office/drawing/2014/main" id="{ACF29926-7F77-94DA-3A18-EC146AF24865}"/>
              </a:ext>
            </a:extLst>
          </p:cNvPr>
          <p:cNvSpPr>
            <a:spLocks noGrp="1"/>
          </p:cNvSpPr>
          <p:nvPr>
            <p:ph sz="quarter" idx="1"/>
          </p:nvPr>
        </p:nvSpPr>
        <p:spPr>
          <a:xfrm>
            <a:off x="623392" y="1268760"/>
            <a:ext cx="10959008" cy="5314602"/>
          </a:xfrm>
        </p:spPr>
        <p:txBody>
          <a:bodyPr>
            <a:normAutofit fontScale="92500"/>
          </a:bodyPr>
          <a:lstStyle/>
          <a:p>
            <a:r>
              <a:rPr lang="fr-CA" dirty="0"/>
              <a:t>Si ça ne compile pas, alors vous ne devez sous aucun prétexte modifier le code console qui vous a été fourni (sauf pour votre nom bien entendu).</a:t>
            </a:r>
          </a:p>
          <a:p>
            <a:r>
              <a:rPr lang="fr-CA" dirty="0"/>
              <a:t>La première chose est de vérifier que la </a:t>
            </a:r>
            <a:r>
              <a:rPr lang="fr-CA" b="1" dirty="0"/>
              <a:t>dépendance</a:t>
            </a:r>
            <a:r>
              <a:rPr lang="fr-CA" dirty="0"/>
              <a:t> est correctement établie.</a:t>
            </a:r>
          </a:p>
          <a:p>
            <a:r>
              <a:rPr lang="fr-CA" dirty="0"/>
              <a:t>Ensuite, que votre classe est </a:t>
            </a:r>
            <a:r>
              <a:rPr lang="fr-CA" b="1" dirty="0"/>
              <a:t>publique</a:t>
            </a:r>
            <a:r>
              <a:rPr lang="fr-CA" dirty="0"/>
              <a:t> et qu’elle possède le bon nom (</a:t>
            </a:r>
            <a:r>
              <a:rPr lang="fr-CA" b="1" dirty="0"/>
              <a:t>Compte</a:t>
            </a:r>
            <a:r>
              <a:rPr lang="fr-CA" dirty="0"/>
              <a:t>).</a:t>
            </a:r>
          </a:p>
          <a:p>
            <a:r>
              <a:rPr lang="fr-CA" dirty="0"/>
              <a:t>Il faut aussi que le </a:t>
            </a:r>
            <a:r>
              <a:rPr lang="fr-CA" b="1" dirty="0"/>
              <a:t>namespace</a:t>
            </a:r>
            <a:r>
              <a:rPr lang="fr-CA" dirty="0"/>
              <a:t> qui contient la classe soit le bon (donc que votre projet de bibliothèque soit correctement nommé, soit </a:t>
            </a:r>
            <a:r>
              <a:rPr lang="fr-CA" b="1" dirty="0" err="1"/>
              <a:t>BanqueLib</a:t>
            </a:r>
            <a:r>
              <a:rPr lang="fr-CA" dirty="0"/>
              <a:t>).</a:t>
            </a:r>
          </a:p>
          <a:p>
            <a:r>
              <a:rPr lang="fr-CA" dirty="0"/>
              <a:t>Il faut que le projet console soit </a:t>
            </a:r>
            <a:r>
              <a:rPr lang="fr-CA" b="1" dirty="0"/>
              <a:t>NET8</a:t>
            </a:r>
            <a:r>
              <a:rPr lang="fr-CA" dirty="0"/>
              <a:t>.</a:t>
            </a:r>
          </a:p>
          <a:p>
            <a:r>
              <a:rPr lang="fr-CA" dirty="0"/>
              <a:t>Enfin, il faut que vos méthodes, constructeurs et champs calculables dans votre classe </a:t>
            </a:r>
            <a:r>
              <a:rPr lang="fr-CA" b="1" dirty="0"/>
              <a:t>Compte</a:t>
            </a:r>
            <a:r>
              <a:rPr lang="fr-CA" dirty="0"/>
              <a:t> aient une </a:t>
            </a:r>
            <a:r>
              <a:rPr lang="fr-CA" b="1" dirty="0"/>
              <a:t>signature convenable</a:t>
            </a:r>
            <a:r>
              <a:rPr lang="fr-CA" dirty="0"/>
              <a:t>, ce qui n’est pas garanti. Donc certains ajustements seront possiblement nécessaires dans votre classe elle-même pour correspondre au code qui se trouve dans le code de la Console. </a:t>
            </a:r>
            <a:r>
              <a:rPr lang="fr-CA" dirty="0">
                <a:highlight>
                  <a:srgbClr val="FFFF00"/>
                </a:highlight>
              </a:rPr>
              <a:t>Vous devez le cas échéant ajuster votre code à celui de la Console fournie, et non l’inverse, même si d’autres possibilités seraient envisageables. Parce que sinon les tests unitaires qui vous seront fournis plus tard ne passeront pas.</a:t>
            </a:r>
          </a:p>
        </p:txBody>
      </p:sp>
    </p:spTree>
    <p:extLst>
      <p:ext uri="{BB962C8B-B14F-4D97-AF65-F5344CB8AC3E}">
        <p14:creationId xmlns:p14="http://schemas.microsoft.com/office/powerpoint/2010/main" val="821466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6EBD30-2B93-DF70-AA23-0598270DBA24}"/>
              </a:ext>
            </a:extLst>
          </p:cNvPr>
          <p:cNvSpPr>
            <a:spLocks noGrp="1"/>
          </p:cNvSpPr>
          <p:nvPr>
            <p:ph type="title"/>
          </p:nvPr>
        </p:nvSpPr>
        <p:spPr/>
        <p:txBody>
          <a:bodyPr/>
          <a:lstStyle/>
          <a:p>
            <a:r>
              <a:rPr lang="fr-CA" dirty="0"/>
              <a:t>C0. Exécuter la Console</a:t>
            </a:r>
          </a:p>
        </p:txBody>
      </p:sp>
      <p:sp>
        <p:nvSpPr>
          <p:cNvPr id="3" name="Espace réservé du numéro de diapositive 2">
            <a:extLst>
              <a:ext uri="{FF2B5EF4-FFF2-40B4-BE49-F238E27FC236}">
                <a16:creationId xmlns:a16="http://schemas.microsoft.com/office/drawing/2014/main" id="{D5989C26-F689-8660-6163-8FB1090A3A04}"/>
              </a:ext>
            </a:extLst>
          </p:cNvPr>
          <p:cNvSpPr>
            <a:spLocks noGrp="1"/>
          </p:cNvSpPr>
          <p:nvPr>
            <p:ph type="sldNum" sz="quarter" idx="12"/>
          </p:nvPr>
        </p:nvSpPr>
        <p:spPr/>
        <p:txBody>
          <a:bodyPr/>
          <a:lstStyle/>
          <a:p>
            <a:fld id="{CF4668DC-857F-487D-BFFA-8C0CA5037977}" type="slidenum">
              <a:rPr lang="fr-BE" smtClean="0"/>
              <a:t>33</a:t>
            </a:fld>
            <a:endParaRPr lang="fr-BE"/>
          </a:p>
        </p:txBody>
      </p:sp>
      <p:sp>
        <p:nvSpPr>
          <p:cNvPr id="4" name="Espace réservé du contenu 3">
            <a:extLst>
              <a:ext uri="{FF2B5EF4-FFF2-40B4-BE49-F238E27FC236}">
                <a16:creationId xmlns:a16="http://schemas.microsoft.com/office/drawing/2014/main" id="{91BA00D5-5C47-D0B7-06E7-D821C41C1D33}"/>
              </a:ext>
            </a:extLst>
          </p:cNvPr>
          <p:cNvSpPr>
            <a:spLocks noGrp="1"/>
          </p:cNvSpPr>
          <p:nvPr>
            <p:ph sz="quarter" idx="1"/>
          </p:nvPr>
        </p:nvSpPr>
        <p:spPr>
          <a:xfrm>
            <a:off x="623392" y="1268760"/>
            <a:ext cx="5976664" cy="5112568"/>
          </a:xfrm>
        </p:spPr>
        <p:txBody>
          <a:bodyPr/>
          <a:lstStyle/>
          <a:p>
            <a:r>
              <a:rPr lang="fr-CA" dirty="0"/>
              <a:t>Une fois que ça compile, vous êtes prêt pour exécuter la </a:t>
            </a:r>
            <a:r>
              <a:rPr lang="fr-CA" b="1" dirty="0"/>
              <a:t>Console</a:t>
            </a:r>
            <a:r>
              <a:rPr lang="fr-CA" dirty="0"/>
              <a:t>. </a:t>
            </a:r>
          </a:p>
          <a:p>
            <a:r>
              <a:rPr lang="fr-CA" dirty="0"/>
              <a:t>Mais d’abord, nous devons définir cette Console comme projet de démarrage à la place de la bibliothèque de classes qui n’est pas exécutable.</a:t>
            </a:r>
          </a:p>
          <a:p>
            <a:r>
              <a:rPr lang="fr-CA" dirty="0"/>
              <a:t>Cliquez avec le bouton droit sur le projet, puis sélectionnez l’option </a:t>
            </a:r>
            <a:r>
              <a:rPr lang="fr-CA" b="1" dirty="0"/>
              <a:t>Définir en tant que projet de démarrage</a:t>
            </a:r>
            <a:r>
              <a:rPr lang="fr-CA" dirty="0"/>
              <a:t>.</a:t>
            </a:r>
          </a:p>
          <a:p>
            <a:r>
              <a:rPr lang="fr-CA" dirty="0"/>
              <a:t>Ensuite, exécutez la console. Un menu devrait apparaître. Faites une saisie:</a:t>
            </a:r>
          </a:p>
        </p:txBody>
      </p:sp>
      <p:pic>
        <p:nvPicPr>
          <p:cNvPr id="6" name="Image 5">
            <a:extLst>
              <a:ext uri="{FF2B5EF4-FFF2-40B4-BE49-F238E27FC236}">
                <a16:creationId xmlns:a16="http://schemas.microsoft.com/office/drawing/2014/main" id="{FBCA5A01-07C3-C263-1815-211BE64F070E}"/>
              </a:ext>
            </a:extLst>
          </p:cNvPr>
          <p:cNvPicPr>
            <a:picLocks noChangeAspect="1"/>
          </p:cNvPicPr>
          <p:nvPr/>
        </p:nvPicPr>
        <p:blipFill>
          <a:blip r:embed="rId2"/>
          <a:stretch>
            <a:fillRect/>
          </a:stretch>
        </p:blipFill>
        <p:spPr>
          <a:xfrm>
            <a:off x="7144080" y="1216336"/>
            <a:ext cx="4382327" cy="627997"/>
          </a:xfrm>
          <a:prstGeom prst="rect">
            <a:avLst/>
          </a:prstGeom>
        </p:spPr>
      </p:pic>
      <p:sp>
        <p:nvSpPr>
          <p:cNvPr id="9" name="Bulle narrative : rectangle à coins arrondis 8">
            <a:extLst>
              <a:ext uri="{FF2B5EF4-FFF2-40B4-BE49-F238E27FC236}">
                <a16:creationId xmlns:a16="http://schemas.microsoft.com/office/drawing/2014/main" id="{52E0D593-8110-0A26-9841-837B904CA77B}"/>
              </a:ext>
            </a:extLst>
          </p:cNvPr>
          <p:cNvSpPr/>
          <p:nvPr/>
        </p:nvSpPr>
        <p:spPr>
          <a:xfrm>
            <a:off x="6816080" y="6062892"/>
            <a:ext cx="3676135" cy="346980"/>
          </a:xfrm>
          <a:prstGeom prst="wedgeRoundRectCallout">
            <a:avLst>
              <a:gd name="adj1" fmla="val 20345"/>
              <a:gd name="adj2" fmla="val -12035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Votre nom ici, pas celui du célèbre Jedi.</a:t>
            </a:r>
          </a:p>
        </p:txBody>
      </p:sp>
      <p:pic>
        <p:nvPicPr>
          <p:cNvPr id="7" name="Image 6">
            <a:extLst>
              <a:ext uri="{FF2B5EF4-FFF2-40B4-BE49-F238E27FC236}">
                <a16:creationId xmlns:a16="http://schemas.microsoft.com/office/drawing/2014/main" id="{1226017F-500B-F4C9-5B49-27737C6BE0FC}"/>
              </a:ext>
            </a:extLst>
          </p:cNvPr>
          <p:cNvPicPr>
            <a:picLocks noChangeAspect="1"/>
          </p:cNvPicPr>
          <p:nvPr/>
        </p:nvPicPr>
        <p:blipFill>
          <a:blip r:embed="rId3">
            <a:lum bright="70000" contrast="-70000"/>
          </a:blip>
          <a:stretch>
            <a:fillRect/>
          </a:stretch>
        </p:blipFill>
        <p:spPr>
          <a:xfrm>
            <a:off x="7167474" y="2100039"/>
            <a:ext cx="4019550" cy="3705225"/>
          </a:xfrm>
          <a:prstGeom prst="rect">
            <a:avLst/>
          </a:prstGeom>
        </p:spPr>
      </p:pic>
    </p:spTree>
    <p:extLst>
      <p:ext uri="{BB962C8B-B14F-4D97-AF65-F5344CB8AC3E}">
        <p14:creationId xmlns:p14="http://schemas.microsoft.com/office/powerpoint/2010/main" val="2980128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3B3AC7-6687-8E31-8CD5-2F249A4FC126}"/>
              </a:ext>
            </a:extLst>
          </p:cNvPr>
          <p:cNvSpPr>
            <a:spLocks noGrp="1"/>
          </p:cNvSpPr>
          <p:nvPr>
            <p:ph type="title"/>
          </p:nvPr>
        </p:nvSpPr>
        <p:spPr/>
        <p:txBody>
          <a:bodyPr/>
          <a:lstStyle/>
          <a:p>
            <a:r>
              <a:rPr lang="fr-CA" dirty="0"/>
              <a:t>C1 – Création d’un compte simple</a:t>
            </a:r>
          </a:p>
        </p:txBody>
      </p:sp>
      <p:sp>
        <p:nvSpPr>
          <p:cNvPr id="3" name="Espace réservé du numéro de diapositive 2">
            <a:extLst>
              <a:ext uri="{FF2B5EF4-FFF2-40B4-BE49-F238E27FC236}">
                <a16:creationId xmlns:a16="http://schemas.microsoft.com/office/drawing/2014/main" id="{244DAC94-8E3B-600F-6CFC-136649F047F1}"/>
              </a:ext>
            </a:extLst>
          </p:cNvPr>
          <p:cNvSpPr>
            <a:spLocks noGrp="1"/>
          </p:cNvSpPr>
          <p:nvPr>
            <p:ph type="sldNum" sz="quarter" idx="12"/>
          </p:nvPr>
        </p:nvSpPr>
        <p:spPr/>
        <p:txBody>
          <a:bodyPr/>
          <a:lstStyle/>
          <a:p>
            <a:fld id="{CF4668DC-857F-487D-BFFA-8C0CA5037977}" type="slidenum">
              <a:rPr lang="fr-BE" smtClean="0"/>
              <a:t>34</a:t>
            </a:fld>
            <a:endParaRPr lang="fr-BE"/>
          </a:p>
        </p:txBody>
      </p:sp>
      <p:sp>
        <p:nvSpPr>
          <p:cNvPr id="4" name="Espace réservé du contenu 3">
            <a:extLst>
              <a:ext uri="{FF2B5EF4-FFF2-40B4-BE49-F238E27FC236}">
                <a16:creationId xmlns:a16="http://schemas.microsoft.com/office/drawing/2014/main" id="{A749F157-1220-5B14-7108-B5E9126CE8D8}"/>
              </a:ext>
            </a:extLst>
          </p:cNvPr>
          <p:cNvSpPr>
            <a:spLocks noGrp="1"/>
          </p:cNvSpPr>
          <p:nvPr>
            <p:ph sz="quarter" idx="1"/>
          </p:nvPr>
        </p:nvSpPr>
        <p:spPr>
          <a:xfrm>
            <a:off x="623392" y="1268760"/>
            <a:ext cx="10959008" cy="1800200"/>
          </a:xfrm>
        </p:spPr>
        <p:txBody>
          <a:bodyPr/>
          <a:lstStyle/>
          <a:p>
            <a:r>
              <a:rPr lang="fr-CA" dirty="0"/>
              <a:t>L’option 1 permet de créer un simple compte avec un solde de 0. </a:t>
            </a:r>
          </a:p>
          <a:p>
            <a:r>
              <a:rPr lang="fr-CA" dirty="0"/>
              <a:t>Si votre méthode </a:t>
            </a:r>
            <a:r>
              <a:rPr lang="fr-CA" b="1" dirty="0"/>
              <a:t>Description</a:t>
            </a:r>
            <a:r>
              <a:rPr lang="fr-CA" dirty="0"/>
              <a:t> n’est pas au point, alors votre affichage ne sera pas « beau », harmonieux, rectangulaire, précédé de vos initiales, avec les données alignées, etc. C’est le moment de l’ajuster avant de faire une saisie. </a:t>
            </a:r>
          </a:p>
        </p:txBody>
      </p:sp>
      <p:pic>
        <p:nvPicPr>
          <p:cNvPr id="7" name="Image 6">
            <a:extLst>
              <a:ext uri="{FF2B5EF4-FFF2-40B4-BE49-F238E27FC236}">
                <a16:creationId xmlns:a16="http://schemas.microsoft.com/office/drawing/2014/main" id="{BBC89B3A-9623-391D-2A14-9BAB29B44B5B}"/>
              </a:ext>
            </a:extLst>
          </p:cNvPr>
          <p:cNvPicPr>
            <a:picLocks noChangeAspect="1"/>
          </p:cNvPicPr>
          <p:nvPr/>
        </p:nvPicPr>
        <p:blipFill>
          <a:blip r:embed="rId2">
            <a:lum bright="70000" contrast="-70000"/>
          </a:blip>
          <a:stretch>
            <a:fillRect/>
          </a:stretch>
        </p:blipFill>
        <p:spPr>
          <a:xfrm>
            <a:off x="2279576" y="3265319"/>
            <a:ext cx="6912768" cy="3273039"/>
          </a:xfrm>
          <a:prstGeom prst="rect">
            <a:avLst/>
          </a:prstGeom>
        </p:spPr>
      </p:pic>
      <p:pic>
        <p:nvPicPr>
          <p:cNvPr id="6" name="Image 5">
            <a:extLst>
              <a:ext uri="{FF2B5EF4-FFF2-40B4-BE49-F238E27FC236}">
                <a16:creationId xmlns:a16="http://schemas.microsoft.com/office/drawing/2014/main" id="{12E404A2-7CD7-71C1-6C7B-AF708F93CCA4}"/>
              </a:ext>
            </a:extLst>
          </p:cNvPr>
          <p:cNvPicPr>
            <a:picLocks noChangeAspect="1"/>
          </p:cNvPicPr>
          <p:nvPr/>
        </p:nvPicPr>
        <p:blipFill>
          <a:blip r:embed="rId3"/>
          <a:stretch>
            <a:fillRect/>
          </a:stretch>
        </p:blipFill>
        <p:spPr>
          <a:xfrm>
            <a:off x="2639616" y="3246895"/>
            <a:ext cx="6192688" cy="3309885"/>
          </a:xfrm>
          <a:prstGeom prst="rect">
            <a:avLst/>
          </a:prstGeom>
        </p:spPr>
      </p:pic>
    </p:spTree>
    <p:extLst>
      <p:ext uri="{BB962C8B-B14F-4D97-AF65-F5344CB8AC3E}">
        <p14:creationId xmlns:p14="http://schemas.microsoft.com/office/powerpoint/2010/main" val="7022071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60E328-01EC-B9AD-51EF-454E8833B987}"/>
              </a:ext>
            </a:extLst>
          </p:cNvPr>
          <p:cNvSpPr>
            <a:spLocks noGrp="1"/>
          </p:cNvSpPr>
          <p:nvPr>
            <p:ph type="title"/>
          </p:nvPr>
        </p:nvSpPr>
        <p:spPr/>
        <p:txBody>
          <a:bodyPr/>
          <a:lstStyle/>
          <a:p>
            <a:r>
              <a:rPr lang="fr-CA" dirty="0"/>
              <a:t>C2 – Création d’un compte avec solde</a:t>
            </a:r>
          </a:p>
        </p:txBody>
      </p:sp>
      <p:sp>
        <p:nvSpPr>
          <p:cNvPr id="3" name="Espace réservé du numéro de diapositive 2">
            <a:extLst>
              <a:ext uri="{FF2B5EF4-FFF2-40B4-BE49-F238E27FC236}">
                <a16:creationId xmlns:a16="http://schemas.microsoft.com/office/drawing/2014/main" id="{BE905053-8C4A-6CE2-A571-C8BA71A6ABE2}"/>
              </a:ext>
            </a:extLst>
          </p:cNvPr>
          <p:cNvSpPr>
            <a:spLocks noGrp="1"/>
          </p:cNvSpPr>
          <p:nvPr>
            <p:ph type="sldNum" sz="quarter" idx="12"/>
          </p:nvPr>
        </p:nvSpPr>
        <p:spPr/>
        <p:txBody>
          <a:bodyPr/>
          <a:lstStyle/>
          <a:p>
            <a:fld id="{CF4668DC-857F-487D-BFFA-8C0CA5037977}" type="slidenum">
              <a:rPr lang="fr-BE" smtClean="0"/>
              <a:t>35</a:t>
            </a:fld>
            <a:endParaRPr lang="fr-BE"/>
          </a:p>
        </p:txBody>
      </p:sp>
      <p:sp>
        <p:nvSpPr>
          <p:cNvPr id="4" name="Espace réservé du contenu 3">
            <a:extLst>
              <a:ext uri="{FF2B5EF4-FFF2-40B4-BE49-F238E27FC236}">
                <a16:creationId xmlns:a16="http://schemas.microsoft.com/office/drawing/2014/main" id="{01746E2F-5E62-EF5A-1779-3246A48CE7FE}"/>
              </a:ext>
            </a:extLst>
          </p:cNvPr>
          <p:cNvSpPr>
            <a:spLocks noGrp="1"/>
          </p:cNvSpPr>
          <p:nvPr>
            <p:ph sz="quarter" idx="1"/>
          </p:nvPr>
        </p:nvSpPr>
        <p:spPr>
          <a:xfrm>
            <a:off x="623392" y="1268760"/>
            <a:ext cx="10959008" cy="1296144"/>
          </a:xfrm>
        </p:spPr>
        <p:txBody>
          <a:bodyPr/>
          <a:lstStyle/>
          <a:p>
            <a:r>
              <a:rPr lang="fr-CA" dirty="0"/>
              <a:t>Le deuxième choix permet de créer un compte avec un solde.</a:t>
            </a:r>
          </a:p>
          <a:p>
            <a:r>
              <a:rPr lang="fr-CA" dirty="0"/>
              <a:t>Faites une saisie.</a:t>
            </a:r>
          </a:p>
        </p:txBody>
      </p:sp>
      <p:pic>
        <p:nvPicPr>
          <p:cNvPr id="7" name="Image 6">
            <a:extLst>
              <a:ext uri="{FF2B5EF4-FFF2-40B4-BE49-F238E27FC236}">
                <a16:creationId xmlns:a16="http://schemas.microsoft.com/office/drawing/2014/main" id="{7AB917D1-BCA9-8254-5069-BD1250E454E8}"/>
              </a:ext>
            </a:extLst>
          </p:cNvPr>
          <p:cNvPicPr>
            <a:picLocks noChangeAspect="1"/>
          </p:cNvPicPr>
          <p:nvPr/>
        </p:nvPicPr>
        <p:blipFill>
          <a:blip r:embed="rId2">
            <a:lum bright="70000" contrast="-70000"/>
          </a:blip>
          <a:stretch>
            <a:fillRect/>
          </a:stretch>
        </p:blipFill>
        <p:spPr>
          <a:xfrm>
            <a:off x="1919536" y="2554762"/>
            <a:ext cx="6696744" cy="3247720"/>
          </a:xfrm>
          <a:prstGeom prst="rect">
            <a:avLst/>
          </a:prstGeom>
        </p:spPr>
      </p:pic>
      <p:pic>
        <p:nvPicPr>
          <p:cNvPr id="6" name="Image 5">
            <a:extLst>
              <a:ext uri="{FF2B5EF4-FFF2-40B4-BE49-F238E27FC236}">
                <a16:creationId xmlns:a16="http://schemas.microsoft.com/office/drawing/2014/main" id="{EA76F5EF-3859-B6D6-3C3B-396A08FAF536}"/>
              </a:ext>
            </a:extLst>
          </p:cNvPr>
          <p:cNvPicPr>
            <a:picLocks noChangeAspect="1"/>
          </p:cNvPicPr>
          <p:nvPr/>
        </p:nvPicPr>
        <p:blipFill>
          <a:blip r:embed="rId3"/>
          <a:stretch>
            <a:fillRect/>
          </a:stretch>
        </p:blipFill>
        <p:spPr>
          <a:xfrm>
            <a:off x="1919536" y="2564904"/>
            <a:ext cx="6696744" cy="3685457"/>
          </a:xfrm>
          <a:prstGeom prst="rect">
            <a:avLst/>
          </a:prstGeom>
        </p:spPr>
      </p:pic>
    </p:spTree>
    <p:extLst>
      <p:ext uri="{BB962C8B-B14F-4D97-AF65-F5344CB8AC3E}">
        <p14:creationId xmlns:p14="http://schemas.microsoft.com/office/powerpoint/2010/main" val="3160086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379CA9-9C37-7219-094B-5DEACB2CE43E}"/>
              </a:ext>
            </a:extLst>
          </p:cNvPr>
          <p:cNvSpPr>
            <a:spLocks noGrp="1"/>
          </p:cNvSpPr>
          <p:nvPr>
            <p:ph type="title"/>
          </p:nvPr>
        </p:nvSpPr>
        <p:spPr/>
        <p:txBody>
          <a:bodyPr/>
          <a:lstStyle/>
          <a:p>
            <a:r>
              <a:rPr lang="fr-CA" dirty="0"/>
              <a:t>C3 – Création d’un compte gelé</a:t>
            </a:r>
          </a:p>
        </p:txBody>
      </p:sp>
      <p:sp>
        <p:nvSpPr>
          <p:cNvPr id="3" name="Espace réservé du numéro de diapositive 2">
            <a:extLst>
              <a:ext uri="{FF2B5EF4-FFF2-40B4-BE49-F238E27FC236}">
                <a16:creationId xmlns:a16="http://schemas.microsoft.com/office/drawing/2014/main" id="{E56C09C3-8106-B3AD-0F4B-0011668674FE}"/>
              </a:ext>
            </a:extLst>
          </p:cNvPr>
          <p:cNvSpPr>
            <a:spLocks noGrp="1"/>
          </p:cNvSpPr>
          <p:nvPr>
            <p:ph type="sldNum" sz="quarter" idx="12"/>
          </p:nvPr>
        </p:nvSpPr>
        <p:spPr/>
        <p:txBody>
          <a:bodyPr/>
          <a:lstStyle/>
          <a:p>
            <a:fld id="{CF4668DC-857F-487D-BFFA-8C0CA5037977}" type="slidenum">
              <a:rPr lang="fr-BE" smtClean="0"/>
              <a:t>36</a:t>
            </a:fld>
            <a:endParaRPr lang="fr-BE"/>
          </a:p>
        </p:txBody>
      </p:sp>
      <p:sp>
        <p:nvSpPr>
          <p:cNvPr id="4" name="Espace réservé du contenu 3">
            <a:extLst>
              <a:ext uri="{FF2B5EF4-FFF2-40B4-BE49-F238E27FC236}">
                <a16:creationId xmlns:a16="http://schemas.microsoft.com/office/drawing/2014/main" id="{7929EFEB-23C9-3209-EC34-75B604498E2E}"/>
              </a:ext>
            </a:extLst>
          </p:cNvPr>
          <p:cNvSpPr>
            <a:spLocks noGrp="1"/>
          </p:cNvSpPr>
          <p:nvPr>
            <p:ph sz="quarter" idx="1"/>
          </p:nvPr>
        </p:nvSpPr>
        <p:spPr>
          <a:xfrm>
            <a:off x="623392" y="1268760"/>
            <a:ext cx="10959008" cy="936104"/>
          </a:xfrm>
        </p:spPr>
        <p:txBody>
          <a:bodyPr/>
          <a:lstStyle/>
          <a:p>
            <a:r>
              <a:rPr lang="fr-CA" dirty="0"/>
              <a:t>La troisième option permet de créer un compte gelé</a:t>
            </a:r>
          </a:p>
        </p:txBody>
      </p:sp>
      <p:pic>
        <p:nvPicPr>
          <p:cNvPr id="7" name="Image 6">
            <a:extLst>
              <a:ext uri="{FF2B5EF4-FFF2-40B4-BE49-F238E27FC236}">
                <a16:creationId xmlns:a16="http://schemas.microsoft.com/office/drawing/2014/main" id="{741E15F3-49D1-E612-3B72-E0BA6DB339E6}"/>
              </a:ext>
            </a:extLst>
          </p:cNvPr>
          <p:cNvPicPr>
            <a:picLocks noChangeAspect="1"/>
          </p:cNvPicPr>
          <p:nvPr/>
        </p:nvPicPr>
        <p:blipFill>
          <a:blip r:embed="rId2">
            <a:lum bright="70000" contrast="-70000"/>
          </a:blip>
          <a:stretch>
            <a:fillRect/>
          </a:stretch>
        </p:blipFill>
        <p:spPr>
          <a:xfrm>
            <a:off x="1919536" y="2204864"/>
            <a:ext cx="7776864" cy="3772934"/>
          </a:xfrm>
          <a:prstGeom prst="rect">
            <a:avLst/>
          </a:prstGeom>
        </p:spPr>
      </p:pic>
      <p:pic>
        <p:nvPicPr>
          <p:cNvPr id="6" name="Image 5">
            <a:extLst>
              <a:ext uri="{FF2B5EF4-FFF2-40B4-BE49-F238E27FC236}">
                <a16:creationId xmlns:a16="http://schemas.microsoft.com/office/drawing/2014/main" id="{1F708707-E2EF-7FFB-8308-C50DFDC23D22}"/>
              </a:ext>
            </a:extLst>
          </p:cNvPr>
          <p:cNvPicPr>
            <a:picLocks noChangeAspect="1"/>
          </p:cNvPicPr>
          <p:nvPr/>
        </p:nvPicPr>
        <p:blipFill>
          <a:blip r:embed="rId3"/>
          <a:stretch>
            <a:fillRect/>
          </a:stretch>
        </p:blipFill>
        <p:spPr>
          <a:xfrm>
            <a:off x="1917616" y="2204864"/>
            <a:ext cx="7776864" cy="4312782"/>
          </a:xfrm>
          <a:prstGeom prst="rect">
            <a:avLst/>
          </a:prstGeom>
        </p:spPr>
      </p:pic>
    </p:spTree>
    <p:extLst>
      <p:ext uri="{BB962C8B-B14F-4D97-AF65-F5344CB8AC3E}">
        <p14:creationId xmlns:p14="http://schemas.microsoft.com/office/powerpoint/2010/main" val="33641299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2DABFC-5086-39EE-1E4D-1E88DB9874F6}"/>
              </a:ext>
            </a:extLst>
          </p:cNvPr>
          <p:cNvSpPr>
            <a:spLocks noGrp="1"/>
          </p:cNvSpPr>
          <p:nvPr>
            <p:ph type="title"/>
          </p:nvPr>
        </p:nvSpPr>
        <p:spPr/>
        <p:txBody>
          <a:bodyPr/>
          <a:lstStyle/>
          <a:p>
            <a:r>
              <a:rPr lang="fr-CA" dirty="0"/>
              <a:t>C4 – Déposer </a:t>
            </a:r>
          </a:p>
        </p:txBody>
      </p:sp>
      <p:sp>
        <p:nvSpPr>
          <p:cNvPr id="3" name="Espace réservé du numéro de diapositive 2">
            <a:extLst>
              <a:ext uri="{FF2B5EF4-FFF2-40B4-BE49-F238E27FC236}">
                <a16:creationId xmlns:a16="http://schemas.microsoft.com/office/drawing/2014/main" id="{ABF20F8C-E825-0BB2-4549-95C5D48321BC}"/>
              </a:ext>
            </a:extLst>
          </p:cNvPr>
          <p:cNvSpPr>
            <a:spLocks noGrp="1"/>
          </p:cNvSpPr>
          <p:nvPr>
            <p:ph type="sldNum" sz="quarter" idx="12"/>
          </p:nvPr>
        </p:nvSpPr>
        <p:spPr/>
        <p:txBody>
          <a:bodyPr/>
          <a:lstStyle/>
          <a:p>
            <a:fld id="{CF4668DC-857F-487D-BFFA-8C0CA5037977}" type="slidenum">
              <a:rPr lang="fr-BE" smtClean="0"/>
              <a:t>37</a:t>
            </a:fld>
            <a:endParaRPr lang="fr-BE"/>
          </a:p>
        </p:txBody>
      </p:sp>
      <p:sp>
        <p:nvSpPr>
          <p:cNvPr id="4" name="Espace réservé du contenu 3">
            <a:extLst>
              <a:ext uri="{FF2B5EF4-FFF2-40B4-BE49-F238E27FC236}">
                <a16:creationId xmlns:a16="http://schemas.microsoft.com/office/drawing/2014/main" id="{F1335888-6742-95BA-B049-0FF6169FDB5D}"/>
              </a:ext>
            </a:extLst>
          </p:cNvPr>
          <p:cNvSpPr>
            <a:spLocks noGrp="1"/>
          </p:cNvSpPr>
          <p:nvPr>
            <p:ph sz="quarter" idx="1"/>
          </p:nvPr>
        </p:nvSpPr>
        <p:spPr>
          <a:xfrm>
            <a:off x="623392" y="1268760"/>
            <a:ext cx="10959008" cy="862236"/>
          </a:xfrm>
        </p:spPr>
        <p:txBody>
          <a:bodyPr/>
          <a:lstStyle/>
          <a:p>
            <a:r>
              <a:rPr lang="fr-CA" dirty="0"/>
              <a:t>L’option 4 permet de tester le dépôt.</a:t>
            </a:r>
          </a:p>
          <a:p>
            <a:endParaRPr lang="fr-CA" dirty="0"/>
          </a:p>
        </p:txBody>
      </p:sp>
      <p:sp>
        <p:nvSpPr>
          <p:cNvPr id="7" name="Bulle narrative : rectangle à coins arrondis 6">
            <a:extLst>
              <a:ext uri="{FF2B5EF4-FFF2-40B4-BE49-F238E27FC236}">
                <a16:creationId xmlns:a16="http://schemas.microsoft.com/office/drawing/2014/main" id="{5C784888-8FD1-5492-0EE4-4DDE44605560}"/>
              </a:ext>
            </a:extLst>
          </p:cNvPr>
          <p:cNvSpPr/>
          <p:nvPr/>
        </p:nvSpPr>
        <p:spPr>
          <a:xfrm>
            <a:off x="753590" y="2458712"/>
            <a:ext cx="1688863" cy="1152128"/>
          </a:xfrm>
          <a:prstGeom prst="wedgeRoundRectCallout">
            <a:avLst>
              <a:gd name="adj1" fmla="val 72536"/>
              <a:gd name="adj2" fmla="val 74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Ces deux valeurs doivent être </a:t>
            </a:r>
            <a:r>
              <a:rPr lang="fr-CA" dirty="0" err="1"/>
              <a:t>True</a:t>
            </a:r>
            <a:r>
              <a:rPr lang="fr-CA" dirty="0"/>
              <a:t>.</a:t>
            </a:r>
          </a:p>
        </p:txBody>
      </p:sp>
      <p:pic>
        <p:nvPicPr>
          <p:cNvPr id="8" name="Image 7">
            <a:extLst>
              <a:ext uri="{FF2B5EF4-FFF2-40B4-BE49-F238E27FC236}">
                <a16:creationId xmlns:a16="http://schemas.microsoft.com/office/drawing/2014/main" id="{5A57E11F-4247-085F-C96D-EEF2141B94F0}"/>
              </a:ext>
            </a:extLst>
          </p:cNvPr>
          <p:cNvPicPr>
            <a:picLocks noChangeAspect="1"/>
          </p:cNvPicPr>
          <p:nvPr/>
        </p:nvPicPr>
        <p:blipFill>
          <a:blip r:embed="rId2">
            <a:lum bright="70000" contrast="-70000"/>
          </a:blip>
          <a:stretch>
            <a:fillRect/>
          </a:stretch>
        </p:blipFill>
        <p:spPr>
          <a:xfrm>
            <a:off x="2999656" y="1985962"/>
            <a:ext cx="7416824" cy="4476689"/>
          </a:xfrm>
          <a:prstGeom prst="rect">
            <a:avLst/>
          </a:prstGeom>
        </p:spPr>
      </p:pic>
      <p:pic>
        <p:nvPicPr>
          <p:cNvPr id="6" name="Image 5">
            <a:extLst>
              <a:ext uri="{FF2B5EF4-FFF2-40B4-BE49-F238E27FC236}">
                <a16:creationId xmlns:a16="http://schemas.microsoft.com/office/drawing/2014/main" id="{A4B7670D-4D33-6BAE-87FC-45F98992E2D5}"/>
              </a:ext>
            </a:extLst>
          </p:cNvPr>
          <p:cNvPicPr>
            <a:picLocks noChangeAspect="1"/>
          </p:cNvPicPr>
          <p:nvPr/>
        </p:nvPicPr>
        <p:blipFill>
          <a:blip r:embed="rId3"/>
          <a:stretch>
            <a:fillRect/>
          </a:stretch>
        </p:blipFill>
        <p:spPr>
          <a:xfrm>
            <a:off x="3215680" y="1870904"/>
            <a:ext cx="6984776" cy="4706804"/>
          </a:xfrm>
          <a:prstGeom prst="rect">
            <a:avLst/>
          </a:prstGeom>
        </p:spPr>
      </p:pic>
    </p:spTree>
    <p:extLst>
      <p:ext uri="{BB962C8B-B14F-4D97-AF65-F5344CB8AC3E}">
        <p14:creationId xmlns:p14="http://schemas.microsoft.com/office/powerpoint/2010/main" val="699394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45D851-685B-C568-38A0-8A9F694A05E2}"/>
              </a:ext>
            </a:extLst>
          </p:cNvPr>
          <p:cNvSpPr>
            <a:spLocks noGrp="1"/>
          </p:cNvSpPr>
          <p:nvPr>
            <p:ph type="title"/>
          </p:nvPr>
        </p:nvSpPr>
        <p:spPr/>
        <p:txBody>
          <a:bodyPr/>
          <a:lstStyle/>
          <a:p>
            <a:r>
              <a:rPr lang="fr-CA" dirty="0"/>
              <a:t>C5 – Retirer </a:t>
            </a:r>
          </a:p>
        </p:txBody>
      </p:sp>
      <p:sp>
        <p:nvSpPr>
          <p:cNvPr id="3" name="Espace réservé du numéro de diapositive 2">
            <a:extLst>
              <a:ext uri="{FF2B5EF4-FFF2-40B4-BE49-F238E27FC236}">
                <a16:creationId xmlns:a16="http://schemas.microsoft.com/office/drawing/2014/main" id="{82681884-5CFB-25B3-D027-A4C473DCE87B}"/>
              </a:ext>
            </a:extLst>
          </p:cNvPr>
          <p:cNvSpPr>
            <a:spLocks noGrp="1"/>
          </p:cNvSpPr>
          <p:nvPr>
            <p:ph type="sldNum" sz="quarter" idx="12"/>
          </p:nvPr>
        </p:nvSpPr>
        <p:spPr/>
        <p:txBody>
          <a:bodyPr/>
          <a:lstStyle/>
          <a:p>
            <a:fld id="{CF4668DC-857F-487D-BFFA-8C0CA5037977}" type="slidenum">
              <a:rPr lang="fr-BE" smtClean="0"/>
              <a:t>38</a:t>
            </a:fld>
            <a:endParaRPr lang="fr-BE"/>
          </a:p>
        </p:txBody>
      </p:sp>
      <p:sp>
        <p:nvSpPr>
          <p:cNvPr id="4" name="Espace réservé du contenu 3">
            <a:extLst>
              <a:ext uri="{FF2B5EF4-FFF2-40B4-BE49-F238E27FC236}">
                <a16:creationId xmlns:a16="http://schemas.microsoft.com/office/drawing/2014/main" id="{E819B967-56B7-26CA-692E-4C692C68A47B}"/>
              </a:ext>
            </a:extLst>
          </p:cNvPr>
          <p:cNvSpPr>
            <a:spLocks noGrp="1"/>
          </p:cNvSpPr>
          <p:nvPr>
            <p:ph sz="quarter" idx="1"/>
          </p:nvPr>
        </p:nvSpPr>
        <p:spPr>
          <a:xfrm>
            <a:off x="623392" y="1268760"/>
            <a:ext cx="10959008" cy="778098"/>
          </a:xfrm>
        </p:spPr>
        <p:txBody>
          <a:bodyPr/>
          <a:lstStyle/>
          <a:p>
            <a:r>
              <a:rPr lang="fr-CA" dirty="0"/>
              <a:t>L’option permet de tester le retrait.</a:t>
            </a:r>
          </a:p>
        </p:txBody>
      </p:sp>
      <p:pic>
        <p:nvPicPr>
          <p:cNvPr id="7" name="Image 6">
            <a:extLst>
              <a:ext uri="{FF2B5EF4-FFF2-40B4-BE49-F238E27FC236}">
                <a16:creationId xmlns:a16="http://schemas.microsoft.com/office/drawing/2014/main" id="{7970CE4E-677B-702A-80CA-2622009275D2}"/>
              </a:ext>
            </a:extLst>
          </p:cNvPr>
          <p:cNvPicPr>
            <a:picLocks noChangeAspect="1"/>
          </p:cNvPicPr>
          <p:nvPr/>
        </p:nvPicPr>
        <p:blipFill>
          <a:blip r:embed="rId2">
            <a:lum bright="70000" contrast="-70000"/>
          </a:blip>
          <a:stretch>
            <a:fillRect/>
          </a:stretch>
        </p:blipFill>
        <p:spPr>
          <a:xfrm>
            <a:off x="2639616" y="1801242"/>
            <a:ext cx="7341975" cy="4436069"/>
          </a:xfrm>
          <a:prstGeom prst="rect">
            <a:avLst/>
          </a:prstGeom>
        </p:spPr>
      </p:pic>
      <p:pic>
        <p:nvPicPr>
          <p:cNvPr id="6" name="Image 5">
            <a:extLst>
              <a:ext uri="{FF2B5EF4-FFF2-40B4-BE49-F238E27FC236}">
                <a16:creationId xmlns:a16="http://schemas.microsoft.com/office/drawing/2014/main" id="{B2003E12-422D-57D0-F04B-CAAFE2654F7F}"/>
              </a:ext>
            </a:extLst>
          </p:cNvPr>
          <p:cNvPicPr>
            <a:picLocks noChangeAspect="1"/>
          </p:cNvPicPr>
          <p:nvPr/>
        </p:nvPicPr>
        <p:blipFill>
          <a:blip r:embed="rId3"/>
          <a:stretch>
            <a:fillRect/>
          </a:stretch>
        </p:blipFill>
        <p:spPr>
          <a:xfrm>
            <a:off x="3106247" y="1605035"/>
            <a:ext cx="6408712" cy="4828482"/>
          </a:xfrm>
          <a:prstGeom prst="rect">
            <a:avLst/>
          </a:prstGeom>
        </p:spPr>
      </p:pic>
    </p:spTree>
    <p:extLst>
      <p:ext uri="{BB962C8B-B14F-4D97-AF65-F5344CB8AC3E}">
        <p14:creationId xmlns:p14="http://schemas.microsoft.com/office/powerpoint/2010/main" val="121458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85EE85-08A7-3590-43A0-F65ECEB7C3F4}"/>
              </a:ext>
            </a:extLst>
          </p:cNvPr>
          <p:cNvSpPr>
            <a:spLocks noGrp="1"/>
          </p:cNvSpPr>
          <p:nvPr>
            <p:ph type="title"/>
          </p:nvPr>
        </p:nvSpPr>
        <p:spPr/>
        <p:txBody>
          <a:bodyPr/>
          <a:lstStyle/>
          <a:p>
            <a:r>
              <a:rPr lang="fr-CA" dirty="0"/>
              <a:t>C6 – Vider </a:t>
            </a:r>
          </a:p>
        </p:txBody>
      </p:sp>
      <p:sp>
        <p:nvSpPr>
          <p:cNvPr id="3" name="Espace réservé du numéro de diapositive 2">
            <a:extLst>
              <a:ext uri="{FF2B5EF4-FFF2-40B4-BE49-F238E27FC236}">
                <a16:creationId xmlns:a16="http://schemas.microsoft.com/office/drawing/2014/main" id="{6FB553E7-5C1F-8399-738E-5D4A2C06D23D}"/>
              </a:ext>
            </a:extLst>
          </p:cNvPr>
          <p:cNvSpPr>
            <a:spLocks noGrp="1"/>
          </p:cNvSpPr>
          <p:nvPr>
            <p:ph type="sldNum" sz="quarter" idx="12"/>
          </p:nvPr>
        </p:nvSpPr>
        <p:spPr/>
        <p:txBody>
          <a:bodyPr/>
          <a:lstStyle/>
          <a:p>
            <a:fld id="{CF4668DC-857F-487D-BFFA-8C0CA5037977}" type="slidenum">
              <a:rPr lang="fr-BE" smtClean="0"/>
              <a:t>39</a:t>
            </a:fld>
            <a:endParaRPr lang="fr-BE"/>
          </a:p>
        </p:txBody>
      </p:sp>
      <p:sp>
        <p:nvSpPr>
          <p:cNvPr id="4" name="Espace réservé du contenu 3">
            <a:extLst>
              <a:ext uri="{FF2B5EF4-FFF2-40B4-BE49-F238E27FC236}">
                <a16:creationId xmlns:a16="http://schemas.microsoft.com/office/drawing/2014/main" id="{485A6E60-3DD0-F882-DA09-8F8D43344102}"/>
              </a:ext>
            </a:extLst>
          </p:cNvPr>
          <p:cNvSpPr>
            <a:spLocks noGrp="1"/>
          </p:cNvSpPr>
          <p:nvPr>
            <p:ph sz="quarter" idx="1"/>
          </p:nvPr>
        </p:nvSpPr>
        <p:spPr>
          <a:xfrm>
            <a:off x="623392" y="1268760"/>
            <a:ext cx="10959008" cy="862236"/>
          </a:xfrm>
        </p:spPr>
        <p:txBody>
          <a:bodyPr/>
          <a:lstStyle/>
          <a:p>
            <a:r>
              <a:rPr lang="fr-CA" dirty="0"/>
              <a:t>L’option 6 permet de tester la méthode Vider.</a:t>
            </a:r>
          </a:p>
        </p:txBody>
      </p:sp>
      <p:pic>
        <p:nvPicPr>
          <p:cNvPr id="8" name="Image 7">
            <a:extLst>
              <a:ext uri="{FF2B5EF4-FFF2-40B4-BE49-F238E27FC236}">
                <a16:creationId xmlns:a16="http://schemas.microsoft.com/office/drawing/2014/main" id="{847E40E0-4519-6B48-BC9E-CC1D6DA99ECD}"/>
              </a:ext>
            </a:extLst>
          </p:cNvPr>
          <p:cNvPicPr>
            <a:picLocks noChangeAspect="1"/>
          </p:cNvPicPr>
          <p:nvPr/>
        </p:nvPicPr>
        <p:blipFill>
          <a:blip r:embed="rId2">
            <a:lum bright="70000" contrast="-70000"/>
          </a:blip>
          <a:stretch>
            <a:fillRect/>
          </a:stretch>
        </p:blipFill>
        <p:spPr>
          <a:xfrm>
            <a:off x="2567608" y="2130996"/>
            <a:ext cx="8093374" cy="4176464"/>
          </a:xfrm>
          <a:prstGeom prst="rect">
            <a:avLst/>
          </a:prstGeom>
        </p:spPr>
      </p:pic>
      <p:pic>
        <p:nvPicPr>
          <p:cNvPr id="6" name="Image 5">
            <a:extLst>
              <a:ext uri="{FF2B5EF4-FFF2-40B4-BE49-F238E27FC236}">
                <a16:creationId xmlns:a16="http://schemas.microsoft.com/office/drawing/2014/main" id="{48FB76AB-1B30-0BBA-B042-BA4AB831D05A}"/>
              </a:ext>
            </a:extLst>
          </p:cNvPr>
          <p:cNvPicPr>
            <a:picLocks noChangeAspect="1"/>
          </p:cNvPicPr>
          <p:nvPr/>
        </p:nvPicPr>
        <p:blipFill>
          <a:blip r:embed="rId3"/>
          <a:stretch>
            <a:fillRect/>
          </a:stretch>
        </p:blipFill>
        <p:spPr>
          <a:xfrm>
            <a:off x="3096692" y="2004913"/>
            <a:ext cx="7043832" cy="4440022"/>
          </a:xfrm>
          <a:prstGeom prst="rect">
            <a:avLst/>
          </a:prstGeom>
        </p:spPr>
      </p:pic>
    </p:spTree>
    <p:extLst>
      <p:ext uri="{BB962C8B-B14F-4D97-AF65-F5344CB8AC3E}">
        <p14:creationId xmlns:p14="http://schemas.microsoft.com/office/powerpoint/2010/main" val="2976526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ous-titre 6">
            <a:extLst>
              <a:ext uri="{FF2B5EF4-FFF2-40B4-BE49-F238E27FC236}">
                <a16:creationId xmlns:a16="http://schemas.microsoft.com/office/drawing/2014/main" id="{0608D301-DE0F-F62D-350B-092D6D5031E7}"/>
              </a:ext>
            </a:extLst>
          </p:cNvPr>
          <p:cNvSpPr>
            <a:spLocks noGrp="1"/>
          </p:cNvSpPr>
          <p:nvPr>
            <p:ph type="subTitle" idx="1"/>
          </p:nvPr>
        </p:nvSpPr>
        <p:spPr/>
        <p:txBody>
          <a:bodyPr/>
          <a:lstStyle/>
          <a:p>
            <a:r>
              <a:rPr lang="fr-CA" dirty="0"/>
              <a:t>.</a:t>
            </a:r>
          </a:p>
        </p:txBody>
      </p:sp>
      <p:sp>
        <p:nvSpPr>
          <p:cNvPr id="3" name="Espace réservé du numéro de diapositive 2">
            <a:extLst>
              <a:ext uri="{FF2B5EF4-FFF2-40B4-BE49-F238E27FC236}">
                <a16:creationId xmlns:a16="http://schemas.microsoft.com/office/drawing/2014/main" id="{43B70E4D-98A1-62E3-B4D2-F043F8808DF0}"/>
              </a:ext>
            </a:extLst>
          </p:cNvPr>
          <p:cNvSpPr>
            <a:spLocks noGrp="1"/>
          </p:cNvSpPr>
          <p:nvPr>
            <p:ph type="sldNum" sz="quarter" idx="12"/>
          </p:nvPr>
        </p:nvSpPr>
        <p:spPr/>
        <p:txBody>
          <a:bodyPr/>
          <a:lstStyle/>
          <a:p>
            <a:fld id="{CF4668DC-857F-487D-BFFA-8C0CA5037977}" type="slidenum">
              <a:rPr lang="fr-BE" smtClean="0"/>
              <a:t>4</a:t>
            </a:fld>
            <a:endParaRPr lang="fr-BE"/>
          </a:p>
        </p:txBody>
      </p:sp>
      <p:sp>
        <p:nvSpPr>
          <p:cNvPr id="5" name="Titre 4">
            <a:extLst>
              <a:ext uri="{FF2B5EF4-FFF2-40B4-BE49-F238E27FC236}">
                <a16:creationId xmlns:a16="http://schemas.microsoft.com/office/drawing/2014/main" id="{77C5EFD4-79F3-0763-5830-9AE3AF36FC45}"/>
              </a:ext>
            </a:extLst>
          </p:cNvPr>
          <p:cNvSpPr>
            <a:spLocks noGrp="1"/>
          </p:cNvSpPr>
          <p:nvPr>
            <p:ph type="ctrTitle"/>
          </p:nvPr>
        </p:nvSpPr>
        <p:spPr/>
        <p:txBody>
          <a:bodyPr/>
          <a:lstStyle/>
          <a:p>
            <a:r>
              <a:rPr lang="fr-CA" dirty="0"/>
              <a:t>A – Mise en place du projet</a:t>
            </a:r>
          </a:p>
        </p:txBody>
      </p:sp>
    </p:spTree>
    <p:extLst>
      <p:ext uri="{BB962C8B-B14F-4D97-AF65-F5344CB8AC3E}">
        <p14:creationId xmlns:p14="http://schemas.microsoft.com/office/powerpoint/2010/main" val="4159506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624FF5-9CFF-28DC-1CBA-C4025321E16F}"/>
              </a:ext>
            </a:extLst>
          </p:cNvPr>
          <p:cNvSpPr>
            <a:spLocks noGrp="1"/>
          </p:cNvSpPr>
          <p:nvPr>
            <p:ph type="title"/>
          </p:nvPr>
        </p:nvSpPr>
        <p:spPr>
          <a:xfrm>
            <a:off x="623392" y="274638"/>
            <a:ext cx="2880320" cy="1570186"/>
          </a:xfrm>
        </p:spPr>
        <p:txBody>
          <a:bodyPr>
            <a:normAutofit/>
          </a:bodyPr>
          <a:lstStyle/>
          <a:p>
            <a:r>
              <a:rPr lang="fr-CA" dirty="0"/>
              <a:t>C7 – Geler et dégeler</a:t>
            </a:r>
          </a:p>
        </p:txBody>
      </p:sp>
      <p:sp>
        <p:nvSpPr>
          <p:cNvPr id="3" name="Espace réservé du numéro de diapositive 2">
            <a:extLst>
              <a:ext uri="{FF2B5EF4-FFF2-40B4-BE49-F238E27FC236}">
                <a16:creationId xmlns:a16="http://schemas.microsoft.com/office/drawing/2014/main" id="{19CD3E42-7140-D572-4EA4-F261E3B24C6B}"/>
              </a:ext>
            </a:extLst>
          </p:cNvPr>
          <p:cNvSpPr>
            <a:spLocks noGrp="1"/>
          </p:cNvSpPr>
          <p:nvPr>
            <p:ph type="sldNum" sz="quarter" idx="12"/>
          </p:nvPr>
        </p:nvSpPr>
        <p:spPr/>
        <p:txBody>
          <a:bodyPr/>
          <a:lstStyle/>
          <a:p>
            <a:fld id="{CF4668DC-857F-487D-BFFA-8C0CA5037977}" type="slidenum">
              <a:rPr lang="fr-BE" smtClean="0"/>
              <a:t>40</a:t>
            </a:fld>
            <a:endParaRPr lang="fr-BE"/>
          </a:p>
        </p:txBody>
      </p:sp>
      <p:sp>
        <p:nvSpPr>
          <p:cNvPr id="4" name="Espace réservé du contenu 3">
            <a:extLst>
              <a:ext uri="{FF2B5EF4-FFF2-40B4-BE49-F238E27FC236}">
                <a16:creationId xmlns:a16="http://schemas.microsoft.com/office/drawing/2014/main" id="{7C18BE22-EA5A-8521-449A-26FC6317C787}"/>
              </a:ext>
            </a:extLst>
          </p:cNvPr>
          <p:cNvSpPr>
            <a:spLocks noGrp="1"/>
          </p:cNvSpPr>
          <p:nvPr>
            <p:ph sz="quarter" idx="1"/>
          </p:nvPr>
        </p:nvSpPr>
        <p:spPr>
          <a:xfrm>
            <a:off x="623392" y="2060848"/>
            <a:ext cx="4176464" cy="3958952"/>
          </a:xfrm>
        </p:spPr>
        <p:txBody>
          <a:bodyPr/>
          <a:lstStyle/>
          <a:p>
            <a:r>
              <a:rPr lang="fr-CA" dirty="0"/>
              <a:t>L’option 7 permet de tester le gel et le dégel d’un compte.</a:t>
            </a:r>
          </a:p>
        </p:txBody>
      </p:sp>
      <p:pic>
        <p:nvPicPr>
          <p:cNvPr id="7" name="Image 6">
            <a:extLst>
              <a:ext uri="{FF2B5EF4-FFF2-40B4-BE49-F238E27FC236}">
                <a16:creationId xmlns:a16="http://schemas.microsoft.com/office/drawing/2014/main" id="{E5F6FCD9-DBC1-2B1E-059E-E980BA71F970}"/>
              </a:ext>
            </a:extLst>
          </p:cNvPr>
          <p:cNvPicPr>
            <a:picLocks noChangeAspect="1"/>
          </p:cNvPicPr>
          <p:nvPr/>
        </p:nvPicPr>
        <p:blipFill>
          <a:blip r:embed="rId2">
            <a:lum bright="70000" contrast="-70000"/>
          </a:blip>
          <a:stretch>
            <a:fillRect/>
          </a:stretch>
        </p:blipFill>
        <p:spPr>
          <a:xfrm>
            <a:off x="5303912" y="411659"/>
            <a:ext cx="6080227" cy="6034682"/>
          </a:xfrm>
          <a:prstGeom prst="rect">
            <a:avLst/>
          </a:prstGeom>
        </p:spPr>
      </p:pic>
      <p:pic>
        <p:nvPicPr>
          <p:cNvPr id="6" name="Image 5">
            <a:extLst>
              <a:ext uri="{FF2B5EF4-FFF2-40B4-BE49-F238E27FC236}">
                <a16:creationId xmlns:a16="http://schemas.microsoft.com/office/drawing/2014/main" id="{A321A31C-85D5-F9B1-91BC-4F89B5D250A6}"/>
              </a:ext>
            </a:extLst>
          </p:cNvPr>
          <p:cNvPicPr>
            <a:picLocks noChangeAspect="1"/>
          </p:cNvPicPr>
          <p:nvPr/>
        </p:nvPicPr>
        <p:blipFill>
          <a:blip r:embed="rId3"/>
          <a:stretch>
            <a:fillRect/>
          </a:stretch>
        </p:blipFill>
        <p:spPr>
          <a:xfrm>
            <a:off x="5735960" y="299412"/>
            <a:ext cx="5225344" cy="6259175"/>
          </a:xfrm>
          <a:prstGeom prst="rect">
            <a:avLst/>
          </a:prstGeom>
        </p:spPr>
      </p:pic>
    </p:spTree>
    <p:extLst>
      <p:ext uri="{BB962C8B-B14F-4D97-AF65-F5344CB8AC3E}">
        <p14:creationId xmlns:p14="http://schemas.microsoft.com/office/powerpoint/2010/main" val="5554852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DD8FF8-C9EC-5A70-BB01-E6DA3247A042}"/>
              </a:ext>
            </a:extLst>
          </p:cNvPr>
          <p:cNvSpPr>
            <a:spLocks noGrp="1"/>
          </p:cNvSpPr>
          <p:nvPr>
            <p:ph type="title"/>
          </p:nvPr>
        </p:nvSpPr>
        <p:spPr/>
        <p:txBody>
          <a:bodyPr/>
          <a:lstStyle/>
          <a:p>
            <a:r>
              <a:rPr lang="fr-CA" dirty="0"/>
              <a:t>C8 – Getters / champs calculables</a:t>
            </a:r>
          </a:p>
        </p:txBody>
      </p:sp>
      <p:sp>
        <p:nvSpPr>
          <p:cNvPr id="3" name="Espace réservé du numéro de diapositive 2">
            <a:extLst>
              <a:ext uri="{FF2B5EF4-FFF2-40B4-BE49-F238E27FC236}">
                <a16:creationId xmlns:a16="http://schemas.microsoft.com/office/drawing/2014/main" id="{D32F9345-A14E-24E1-FE4F-DD83E7962557}"/>
              </a:ext>
            </a:extLst>
          </p:cNvPr>
          <p:cNvSpPr>
            <a:spLocks noGrp="1"/>
          </p:cNvSpPr>
          <p:nvPr>
            <p:ph type="sldNum" sz="quarter" idx="12"/>
          </p:nvPr>
        </p:nvSpPr>
        <p:spPr/>
        <p:txBody>
          <a:bodyPr/>
          <a:lstStyle/>
          <a:p>
            <a:fld id="{CF4668DC-857F-487D-BFFA-8C0CA5037977}" type="slidenum">
              <a:rPr lang="fr-BE" smtClean="0"/>
              <a:t>41</a:t>
            </a:fld>
            <a:endParaRPr lang="fr-BE"/>
          </a:p>
        </p:txBody>
      </p:sp>
      <p:sp>
        <p:nvSpPr>
          <p:cNvPr id="4" name="Espace réservé du contenu 3">
            <a:extLst>
              <a:ext uri="{FF2B5EF4-FFF2-40B4-BE49-F238E27FC236}">
                <a16:creationId xmlns:a16="http://schemas.microsoft.com/office/drawing/2014/main" id="{AA59FF66-D8C4-0696-CB70-B0F27A46E424}"/>
              </a:ext>
            </a:extLst>
          </p:cNvPr>
          <p:cNvSpPr>
            <a:spLocks noGrp="1"/>
          </p:cNvSpPr>
          <p:nvPr>
            <p:ph sz="quarter" idx="1"/>
          </p:nvPr>
        </p:nvSpPr>
        <p:spPr>
          <a:xfrm>
            <a:off x="623392" y="1268760"/>
            <a:ext cx="10959008" cy="1224136"/>
          </a:xfrm>
        </p:spPr>
        <p:txBody>
          <a:bodyPr/>
          <a:lstStyle/>
          <a:p>
            <a:r>
              <a:rPr lang="fr-CA" dirty="0"/>
              <a:t>L’option 8 permet de tester les getters et champs calculables.</a:t>
            </a:r>
          </a:p>
        </p:txBody>
      </p:sp>
      <p:pic>
        <p:nvPicPr>
          <p:cNvPr id="7" name="Image 6">
            <a:extLst>
              <a:ext uri="{FF2B5EF4-FFF2-40B4-BE49-F238E27FC236}">
                <a16:creationId xmlns:a16="http://schemas.microsoft.com/office/drawing/2014/main" id="{C1AE2933-56AA-85CB-C9BD-FA6C733F1A7B}"/>
              </a:ext>
            </a:extLst>
          </p:cNvPr>
          <p:cNvPicPr>
            <a:picLocks noChangeAspect="1"/>
          </p:cNvPicPr>
          <p:nvPr/>
        </p:nvPicPr>
        <p:blipFill>
          <a:blip r:embed="rId2">
            <a:lum bright="70000" contrast="-70000"/>
          </a:blip>
          <a:stretch>
            <a:fillRect/>
          </a:stretch>
        </p:blipFill>
        <p:spPr>
          <a:xfrm>
            <a:off x="3647728" y="1988840"/>
            <a:ext cx="6552728" cy="4452495"/>
          </a:xfrm>
          <a:prstGeom prst="rect">
            <a:avLst/>
          </a:prstGeom>
        </p:spPr>
      </p:pic>
      <p:pic>
        <p:nvPicPr>
          <p:cNvPr id="6" name="Image 5">
            <a:extLst>
              <a:ext uri="{FF2B5EF4-FFF2-40B4-BE49-F238E27FC236}">
                <a16:creationId xmlns:a16="http://schemas.microsoft.com/office/drawing/2014/main" id="{8E1BFC99-D8BF-BF27-EB0F-6AB7C6CC1879}"/>
              </a:ext>
            </a:extLst>
          </p:cNvPr>
          <p:cNvPicPr>
            <a:picLocks noChangeAspect="1"/>
          </p:cNvPicPr>
          <p:nvPr/>
        </p:nvPicPr>
        <p:blipFill>
          <a:blip r:embed="rId3"/>
          <a:stretch>
            <a:fillRect/>
          </a:stretch>
        </p:blipFill>
        <p:spPr>
          <a:xfrm>
            <a:off x="4007768" y="1843568"/>
            <a:ext cx="5832648" cy="4739794"/>
          </a:xfrm>
          <a:prstGeom prst="rect">
            <a:avLst/>
          </a:prstGeom>
        </p:spPr>
      </p:pic>
    </p:spTree>
    <p:extLst>
      <p:ext uri="{BB962C8B-B14F-4D97-AF65-F5344CB8AC3E}">
        <p14:creationId xmlns:p14="http://schemas.microsoft.com/office/powerpoint/2010/main" val="5225055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EF6643-274E-4C87-6252-4071FB6EB07F}"/>
              </a:ext>
            </a:extLst>
          </p:cNvPr>
          <p:cNvSpPr>
            <a:spLocks noGrp="1"/>
          </p:cNvSpPr>
          <p:nvPr>
            <p:ph type="title"/>
          </p:nvPr>
        </p:nvSpPr>
        <p:spPr/>
        <p:txBody>
          <a:bodyPr/>
          <a:lstStyle/>
          <a:p>
            <a:r>
              <a:rPr lang="fr-CA" dirty="0"/>
              <a:t>C9 – Setter</a:t>
            </a:r>
          </a:p>
        </p:txBody>
      </p:sp>
      <p:sp>
        <p:nvSpPr>
          <p:cNvPr id="3" name="Espace réservé du numéro de diapositive 2">
            <a:extLst>
              <a:ext uri="{FF2B5EF4-FFF2-40B4-BE49-F238E27FC236}">
                <a16:creationId xmlns:a16="http://schemas.microsoft.com/office/drawing/2014/main" id="{3BA619A7-2D24-326D-E263-D6A149A2C3F8}"/>
              </a:ext>
            </a:extLst>
          </p:cNvPr>
          <p:cNvSpPr>
            <a:spLocks noGrp="1"/>
          </p:cNvSpPr>
          <p:nvPr>
            <p:ph type="sldNum" sz="quarter" idx="12"/>
          </p:nvPr>
        </p:nvSpPr>
        <p:spPr/>
        <p:txBody>
          <a:bodyPr/>
          <a:lstStyle/>
          <a:p>
            <a:fld id="{CF4668DC-857F-487D-BFFA-8C0CA5037977}" type="slidenum">
              <a:rPr lang="fr-BE" smtClean="0"/>
              <a:t>42</a:t>
            </a:fld>
            <a:endParaRPr lang="fr-BE"/>
          </a:p>
        </p:txBody>
      </p:sp>
      <p:sp>
        <p:nvSpPr>
          <p:cNvPr id="4" name="Espace réservé du contenu 3">
            <a:extLst>
              <a:ext uri="{FF2B5EF4-FFF2-40B4-BE49-F238E27FC236}">
                <a16:creationId xmlns:a16="http://schemas.microsoft.com/office/drawing/2014/main" id="{3C3C9CAB-08F4-155F-CC60-CCC0BD1E2E08}"/>
              </a:ext>
            </a:extLst>
          </p:cNvPr>
          <p:cNvSpPr>
            <a:spLocks noGrp="1"/>
          </p:cNvSpPr>
          <p:nvPr>
            <p:ph sz="quarter" idx="1"/>
          </p:nvPr>
        </p:nvSpPr>
        <p:spPr>
          <a:xfrm>
            <a:off x="623392" y="1268760"/>
            <a:ext cx="10959008" cy="862236"/>
          </a:xfrm>
        </p:spPr>
        <p:txBody>
          <a:bodyPr/>
          <a:lstStyle/>
          <a:p>
            <a:r>
              <a:rPr lang="fr-CA" dirty="0"/>
              <a:t>L’option 9 permet de tester le setter.</a:t>
            </a:r>
          </a:p>
        </p:txBody>
      </p:sp>
      <p:pic>
        <p:nvPicPr>
          <p:cNvPr id="7" name="Image 6">
            <a:extLst>
              <a:ext uri="{FF2B5EF4-FFF2-40B4-BE49-F238E27FC236}">
                <a16:creationId xmlns:a16="http://schemas.microsoft.com/office/drawing/2014/main" id="{857A319C-1F8E-D511-3928-329BA05093F5}"/>
              </a:ext>
            </a:extLst>
          </p:cNvPr>
          <p:cNvPicPr>
            <a:picLocks noChangeAspect="1"/>
          </p:cNvPicPr>
          <p:nvPr/>
        </p:nvPicPr>
        <p:blipFill>
          <a:blip r:embed="rId2">
            <a:lum bright="70000" contrast="-70000"/>
          </a:blip>
          <a:stretch>
            <a:fillRect/>
          </a:stretch>
        </p:blipFill>
        <p:spPr>
          <a:xfrm>
            <a:off x="3143672" y="2276872"/>
            <a:ext cx="6974705" cy="3888432"/>
          </a:xfrm>
          <a:prstGeom prst="rect">
            <a:avLst/>
          </a:prstGeom>
        </p:spPr>
      </p:pic>
      <p:pic>
        <p:nvPicPr>
          <p:cNvPr id="6" name="Image 5">
            <a:extLst>
              <a:ext uri="{FF2B5EF4-FFF2-40B4-BE49-F238E27FC236}">
                <a16:creationId xmlns:a16="http://schemas.microsoft.com/office/drawing/2014/main" id="{EF608611-5AEB-9739-8E62-F70990D63D0D}"/>
              </a:ext>
            </a:extLst>
          </p:cNvPr>
          <p:cNvPicPr>
            <a:picLocks noChangeAspect="1"/>
          </p:cNvPicPr>
          <p:nvPr/>
        </p:nvPicPr>
        <p:blipFill>
          <a:blip r:embed="rId3"/>
          <a:stretch>
            <a:fillRect/>
          </a:stretch>
        </p:blipFill>
        <p:spPr>
          <a:xfrm>
            <a:off x="3316138" y="2081282"/>
            <a:ext cx="6629772" cy="4279611"/>
          </a:xfrm>
          <a:prstGeom prst="rect">
            <a:avLst/>
          </a:prstGeom>
        </p:spPr>
      </p:pic>
    </p:spTree>
    <p:extLst>
      <p:ext uri="{BB962C8B-B14F-4D97-AF65-F5344CB8AC3E}">
        <p14:creationId xmlns:p14="http://schemas.microsoft.com/office/powerpoint/2010/main" val="8909659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a:extLst>
              <a:ext uri="{FF2B5EF4-FFF2-40B4-BE49-F238E27FC236}">
                <a16:creationId xmlns:a16="http://schemas.microsoft.com/office/drawing/2014/main" id="{F79D22C3-9812-5C5C-F979-F1E1B55E047D}"/>
              </a:ext>
            </a:extLst>
          </p:cNvPr>
          <p:cNvSpPr>
            <a:spLocks noGrp="1"/>
          </p:cNvSpPr>
          <p:nvPr>
            <p:ph type="subTitle" idx="1"/>
          </p:nvPr>
        </p:nvSpPr>
        <p:spPr/>
        <p:txBody>
          <a:bodyPr/>
          <a:lstStyle/>
          <a:p>
            <a:r>
              <a:rPr lang="fr-CA" dirty="0"/>
              <a:t>.</a:t>
            </a:r>
          </a:p>
        </p:txBody>
      </p:sp>
      <p:sp>
        <p:nvSpPr>
          <p:cNvPr id="3" name="Espace réservé du numéro de diapositive 2">
            <a:extLst>
              <a:ext uri="{FF2B5EF4-FFF2-40B4-BE49-F238E27FC236}">
                <a16:creationId xmlns:a16="http://schemas.microsoft.com/office/drawing/2014/main" id="{7EF9C5DD-9CB5-4AD4-F388-BCAAE3A999D0}"/>
              </a:ext>
            </a:extLst>
          </p:cNvPr>
          <p:cNvSpPr>
            <a:spLocks noGrp="1"/>
          </p:cNvSpPr>
          <p:nvPr>
            <p:ph type="sldNum" sz="quarter" idx="12"/>
          </p:nvPr>
        </p:nvSpPr>
        <p:spPr/>
        <p:txBody>
          <a:bodyPr/>
          <a:lstStyle/>
          <a:p>
            <a:fld id="{CF4668DC-857F-487D-BFFA-8C0CA5037977}" type="slidenum">
              <a:rPr lang="fr-BE" smtClean="0"/>
              <a:t>43</a:t>
            </a:fld>
            <a:endParaRPr lang="fr-BE"/>
          </a:p>
        </p:txBody>
      </p:sp>
      <p:sp>
        <p:nvSpPr>
          <p:cNvPr id="5" name="Titre 4">
            <a:extLst>
              <a:ext uri="{FF2B5EF4-FFF2-40B4-BE49-F238E27FC236}">
                <a16:creationId xmlns:a16="http://schemas.microsoft.com/office/drawing/2014/main" id="{F53D46F2-3063-05E3-8EEF-3871281683F8}"/>
              </a:ext>
            </a:extLst>
          </p:cNvPr>
          <p:cNvSpPr>
            <a:spLocks noGrp="1"/>
          </p:cNvSpPr>
          <p:nvPr>
            <p:ph type="ctrTitle"/>
          </p:nvPr>
        </p:nvSpPr>
        <p:spPr/>
        <p:txBody>
          <a:bodyPr/>
          <a:lstStyle/>
          <a:p>
            <a:r>
              <a:rPr lang="fr-CA" dirty="0"/>
              <a:t>D – Vérification des erreurs</a:t>
            </a:r>
          </a:p>
        </p:txBody>
      </p:sp>
    </p:spTree>
    <p:extLst>
      <p:ext uri="{BB962C8B-B14F-4D97-AF65-F5344CB8AC3E}">
        <p14:creationId xmlns:p14="http://schemas.microsoft.com/office/powerpoint/2010/main" val="4149345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1B3F64-34B0-F28A-103A-092765639AEB}"/>
              </a:ext>
            </a:extLst>
          </p:cNvPr>
          <p:cNvSpPr>
            <a:spLocks noGrp="1"/>
          </p:cNvSpPr>
          <p:nvPr>
            <p:ph type="title"/>
          </p:nvPr>
        </p:nvSpPr>
        <p:spPr/>
        <p:txBody>
          <a:bodyPr/>
          <a:lstStyle/>
          <a:p>
            <a:r>
              <a:rPr lang="fr-CA" dirty="0"/>
              <a:t>Gestion des erreurs</a:t>
            </a:r>
          </a:p>
        </p:txBody>
      </p:sp>
      <p:sp>
        <p:nvSpPr>
          <p:cNvPr id="3" name="Espace réservé du numéro de diapositive 2">
            <a:extLst>
              <a:ext uri="{FF2B5EF4-FFF2-40B4-BE49-F238E27FC236}">
                <a16:creationId xmlns:a16="http://schemas.microsoft.com/office/drawing/2014/main" id="{4B44F6A7-9165-FAAB-CBB2-29BA8CDB7B39}"/>
              </a:ext>
            </a:extLst>
          </p:cNvPr>
          <p:cNvSpPr>
            <a:spLocks noGrp="1"/>
          </p:cNvSpPr>
          <p:nvPr>
            <p:ph type="sldNum" sz="quarter" idx="12"/>
          </p:nvPr>
        </p:nvSpPr>
        <p:spPr/>
        <p:txBody>
          <a:bodyPr/>
          <a:lstStyle/>
          <a:p>
            <a:fld id="{CF4668DC-857F-487D-BFFA-8C0CA5037977}" type="slidenum">
              <a:rPr lang="fr-BE" smtClean="0"/>
              <a:t>44</a:t>
            </a:fld>
            <a:endParaRPr lang="fr-BE"/>
          </a:p>
        </p:txBody>
      </p:sp>
      <p:sp>
        <p:nvSpPr>
          <p:cNvPr id="4" name="Espace réservé du contenu 3">
            <a:extLst>
              <a:ext uri="{FF2B5EF4-FFF2-40B4-BE49-F238E27FC236}">
                <a16:creationId xmlns:a16="http://schemas.microsoft.com/office/drawing/2014/main" id="{03D1D3F2-E5F7-C315-620F-A1150A6C3828}"/>
              </a:ext>
            </a:extLst>
          </p:cNvPr>
          <p:cNvSpPr>
            <a:spLocks noGrp="1"/>
          </p:cNvSpPr>
          <p:nvPr>
            <p:ph sz="quarter" idx="1"/>
          </p:nvPr>
        </p:nvSpPr>
        <p:spPr/>
        <p:txBody>
          <a:bodyPr>
            <a:normAutofit lnSpcReduction="10000"/>
          </a:bodyPr>
          <a:lstStyle/>
          <a:p>
            <a:r>
              <a:rPr lang="fr-CA" dirty="0"/>
              <a:t>Certaines méthodes doivent lever des exceptions si elles ne sont pas utilisées correctement, c’est-à-dire avec des paramètres adéquats, ou alors dans les bonnes circonstances. </a:t>
            </a:r>
          </a:p>
          <a:p>
            <a:endParaRPr lang="fr-CA" dirty="0"/>
          </a:p>
          <a:p>
            <a:r>
              <a:rPr lang="fr-CA" dirty="0"/>
              <a:t>Par exemple, il ne fait aucun sens de geler un compte déjà gelé. Donc la méthode </a:t>
            </a:r>
            <a:r>
              <a:rPr lang="fr-CA" b="1" dirty="0"/>
              <a:t>Geler</a:t>
            </a:r>
            <a:r>
              <a:rPr lang="fr-CA" dirty="0"/>
              <a:t> doit lever un </a:t>
            </a:r>
            <a:r>
              <a:rPr lang="fr-CA" b="1" dirty="0" err="1"/>
              <a:t>InvalidOperationException</a:t>
            </a:r>
            <a:r>
              <a:rPr lang="fr-CA" dirty="0"/>
              <a:t> quand cela se produit.</a:t>
            </a:r>
          </a:p>
          <a:p>
            <a:endParaRPr lang="fr-CA" dirty="0"/>
          </a:p>
          <a:p>
            <a:r>
              <a:rPr lang="fr-CA" dirty="0"/>
              <a:t>La console de test permet aussi de tester les différentes exceptions.</a:t>
            </a:r>
          </a:p>
          <a:p>
            <a:pPr lvl="1"/>
            <a:r>
              <a:rPr lang="fr-CA" dirty="0"/>
              <a:t>Je ne m’attends pas à ce que vos messages d’erreurs soient exactement les mêmes que ceux que vous verrez dans les sorties, mais le sens du message doit être similaire. Mais surtout, le </a:t>
            </a:r>
            <a:r>
              <a:rPr lang="fr-CA" b="1" dirty="0"/>
              <a:t>type d’exception</a:t>
            </a:r>
            <a:r>
              <a:rPr lang="fr-CA" dirty="0"/>
              <a:t> doit être le même ainsi que le </a:t>
            </a:r>
            <a:r>
              <a:rPr lang="fr-CA" b="1" dirty="0"/>
              <a:t>paramètre</a:t>
            </a:r>
            <a:r>
              <a:rPr lang="fr-CA" dirty="0"/>
              <a:t> qui est en cause qui doit être le même aussi.  </a:t>
            </a:r>
          </a:p>
        </p:txBody>
      </p:sp>
    </p:spTree>
    <p:extLst>
      <p:ext uri="{BB962C8B-B14F-4D97-AF65-F5344CB8AC3E}">
        <p14:creationId xmlns:p14="http://schemas.microsoft.com/office/powerpoint/2010/main" val="975236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1F87DC-BF3E-E879-FC3B-F01446C9D25B}"/>
              </a:ext>
            </a:extLst>
          </p:cNvPr>
          <p:cNvSpPr>
            <a:spLocks noGrp="1"/>
          </p:cNvSpPr>
          <p:nvPr>
            <p:ph type="title"/>
          </p:nvPr>
        </p:nvSpPr>
        <p:spPr/>
        <p:txBody>
          <a:bodyPr/>
          <a:lstStyle/>
          <a:p>
            <a:r>
              <a:rPr lang="fr-CA" dirty="0"/>
              <a:t>D/a – Exceptions du constructeur</a:t>
            </a:r>
          </a:p>
        </p:txBody>
      </p:sp>
      <p:sp>
        <p:nvSpPr>
          <p:cNvPr id="3" name="Espace réservé du numéro de diapositive 2">
            <a:extLst>
              <a:ext uri="{FF2B5EF4-FFF2-40B4-BE49-F238E27FC236}">
                <a16:creationId xmlns:a16="http://schemas.microsoft.com/office/drawing/2014/main" id="{FFB5B46F-CCB0-B73B-AF0D-C668A1164333}"/>
              </a:ext>
            </a:extLst>
          </p:cNvPr>
          <p:cNvSpPr>
            <a:spLocks noGrp="1"/>
          </p:cNvSpPr>
          <p:nvPr>
            <p:ph type="sldNum" sz="quarter" idx="12"/>
          </p:nvPr>
        </p:nvSpPr>
        <p:spPr/>
        <p:txBody>
          <a:bodyPr/>
          <a:lstStyle/>
          <a:p>
            <a:fld id="{CF4668DC-857F-487D-BFFA-8C0CA5037977}" type="slidenum">
              <a:rPr lang="fr-BE" smtClean="0"/>
              <a:t>45</a:t>
            </a:fld>
            <a:endParaRPr lang="fr-BE"/>
          </a:p>
        </p:txBody>
      </p:sp>
      <p:sp>
        <p:nvSpPr>
          <p:cNvPr id="4" name="Espace réservé du contenu 3">
            <a:extLst>
              <a:ext uri="{FF2B5EF4-FFF2-40B4-BE49-F238E27FC236}">
                <a16:creationId xmlns:a16="http://schemas.microsoft.com/office/drawing/2014/main" id="{595930F1-5B19-46CA-096C-32E96DEC0644}"/>
              </a:ext>
            </a:extLst>
          </p:cNvPr>
          <p:cNvSpPr>
            <a:spLocks noGrp="1"/>
          </p:cNvSpPr>
          <p:nvPr>
            <p:ph sz="quarter" idx="1"/>
          </p:nvPr>
        </p:nvSpPr>
        <p:spPr>
          <a:xfrm>
            <a:off x="623392" y="1268760"/>
            <a:ext cx="3024336" cy="4751040"/>
          </a:xfrm>
        </p:spPr>
        <p:txBody>
          <a:bodyPr/>
          <a:lstStyle/>
          <a:p>
            <a:r>
              <a:rPr lang="fr-CA" dirty="0"/>
              <a:t>L’option ‘a’ permet de mettre en évidence les nombreuses vérifications que doit effectuer le constructeur pour chacun de ses paramètres.</a:t>
            </a:r>
          </a:p>
          <a:p>
            <a:endParaRPr lang="fr-CA" dirty="0"/>
          </a:p>
          <a:p>
            <a:r>
              <a:rPr lang="fr-CA" dirty="0"/>
              <a:t>Faites une saisie. </a:t>
            </a:r>
          </a:p>
        </p:txBody>
      </p:sp>
      <p:pic>
        <p:nvPicPr>
          <p:cNvPr id="7" name="Image 6">
            <a:extLst>
              <a:ext uri="{FF2B5EF4-FFF2-40B4-BE49-F238E27FC236}">
                <a16:creationId xmlns:a16="http://schemas.microsoft.com/office/drawing/2014/main" id="{C7CEC7A2-A1BA-D722-4B0E-5B05D587F12E}"/>
              </a:ext>
            </a:extLst>
          </p:cNvPr>
          <p:cNvPicPr>
            <a:picLocks noChangeAspect="1"/>
          </p:cNvPicPr>
          <p:nvPr/>
        </p:nvPicPr>
        <p:blipFill>
          <a:blip r:embed="rId2">
            <a:lum bright="70000" contrast="-70000"/>
          </a:blip>
          <a:stretch>
            <a:fillRect/>
          </a:stretch>
        </p:blipFill>
        <p:spPr>
          <a:xfrm>
            <a:off x="3935759" y="1447763"/>
            <a:ext cx="8061169" cy="5135599"/>
          </a:xfrm>
          <a:prstGeom prst="rect">
            <a:avLst/>
          </a:prstGeom>
        </p:spPr>
      </p:pic>
      <p:pic>
        <p:nvPicPr>
          <p:cNvPr id="9" name="Image 8">
            <a:extLst>
              <a:ext uri="{FF2B5EF4-FFF2-40B4-BE49-F238E27FC236}">
                <a16:creationId xmlns:a16="http://schemas.microsoft.com/office/drawing/2014/main" id="{8DB74062-104A-6684-2A36-1EEA536171D9}"/>
              </a:ext>
            </a:extLst>
          </p:cNvPr>
          <p:cNvPicPr>
            <a:picLocks noChangeAspect="1"/>
          </p:cNvPicPr>
          <p:nvPr/>
        </p:nvPicPr>
        <p:blipFill>
          <a:blip r:embed="rId3"/>
          <a:stretch>
            <a:fillRect/>
          </a:stretch>
        </p:blipFill>
        <p:spPr>
          <a:xfrm>
            <a:off x="4221926" y="1447763"/>
            <a:ext cx="7488833" cy="5152573"/>
          </a:xfrm>
          <a:prstGeom prst="rect">
            <a:avLst/>
          </a:prstGeom>
        </p:spPr>
      </p:pic>
    </p:spTree>
    <p:extLst>
      <p:ext uri="{BB962C8B-B14F-4D97-AF65-F5344CB8AC3E}">
        <p14:creationId xmlns:p14="http://schemas.microsoft.com/office/powerpoint/2010/main" val="32313003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6FCF96-765C-9951-DC25-D2EAD670233D}"/>
              </a:ext>
            </a:extLst>
          </p:cNvPr>
          <p:cNvSpPr>
            <a:spLocks noGrp="1"/>
          </p:cNvSpPr>
          <p:nvPr>
            <p:ph type="title"/>
          </p:nvPr>
        </p:nvSpPr>
        <p:spPr/>
        <p:txBody>
          <a:bodyPr/>
          <a:lstStyle/>
          <a:p>
            <a:r>
              <a:rPr lang="fr-CA" dirty="0"/>
              <a:t>D/b – Exception du setter</a:t>
            </a:r>
          </a:p>
        </p:txBody>
      </p:sp>
      <p:sp>
        <p:nvSpPr>
          <p:cNvPr id="3" name="Espace réservé du numéro de diapositive 2">
            <a:extLst>
              <a:ext uri="{FF2B5EF4-FFF2-40B4-BE49-F238E27FC236}">
                <a16:creationId xmlns:a16="http://schemas.microsoft.com/office/drawing/2014/main" id="{4101513D-5CF2-5B67-343D-F7BDDDFDEA15}"/>
              </a:ext>
            </a:extLst>
          </p:cNvPr>
          <p:cNvSpPr>
            <a:spLocks noGrp="1"/>
          </p:cNvSpPr>
          <p:nvPr>
            <p:ph type="sldNum" sz="quarter" idx="12"/>
          </p:nvPr>
        </p:nvSpPr>
        <p:spPr/>
        <p:txBody>
          <a:bodyPr/>
          <a:lstStyle/>
          <a:p>
            <a:fld id="{CF4668DC-857F-487D-BFFA-8C0CA5037977}" type="slidenum">
              <a:rPr lang="fr-BE" smtClean="0"/>
              <a:t>46</a:t>
            </a:fld>
            <a:endParaRPr lang="fr-BE"/>
          </a:p>
        </p:txBody>
      </p:sp>
      <p:sp>
        <p:nvSpPr>
          <p:cNvPr id="4" name="Espace réservé du contenu 3">
            <a:extLst>
              <a:ext uri="{FF2B5EF4-FFF2-40B4-BE49-F238E27FC236}">
                <a16:creationId xmlns:a16="http://schemas.microsoft.com/office/drawing/2014/main" id="{DDA0F73C-B2E3-8106-66CE-52A69084F4B3}"/>
              </a:ext>
            </a:extLst>
          </p:cNvPr>
          <p:cNvSpPr>
            <a:spLocks noGrp="1"/>
          </p:cNvSpPr>
          <p:nvPr>
            <p:ph sz="quarter" idx="1"/>
          </p:nvPr>
        </p:nvSpPr>
        <p:spPr>
          <a:xfrm>
            <a:off x="623392" y="1268760"/>
            <a:ext cx="10959008" cy="1224136"/>
          </a:xfrm>
        </p:spPr>
        <p:txBody>
          <a:bodyPr/>
          <a:lstStyle/>
          <a:p>
            <a:r>
              <a:rPr lang="fr-CA" dirty="0"/>
              <a:t>L’option ‘b’ permet de mettre en évidence les erreurs détectées par le setter.</a:t>
            </a:r>
          </a:p>
        </p:txBody>
      </p:sp>
      <p:pic>
        <p:nvPicPr>
          <p:cNvPr id="7" name="Image 6">
            <a:extLst>
              <a:ext uri="{FF2B5EF4-FFF2-40B4-BE49-F238E27FC236}">
                <a16:creationId xmlns:a16="http://schemas.microsoft.com/office/drawing/2014/main" id="{0C874838-C9F9-D30C-F1C4-07B460502EC6}"/>
              </a:ext>
            </a:extLst>
          </p:cNvPr>
          <p:cNvPicPr>
            <a:picLocks noChangeAspect="1"/>
          </p:cNvPicPr>
          <p:nvPr/>
        </p:nvPicPr>
        <p:blipFill>
          <a:blip r:embed="rId2">
            <a:lum bright="70000" contrast="-70000"/>
          </a:blip>
          <a:stretch>
            <a:fillRect/>
          </a:stretch>
        </p:blipFill>
        <p:spPr>
          <a:xfrm>
            <a:off x="983432" y="2420888"/>
            <a:ext cx="10344604" cy="3096344"/>
          </a:xfrm>
          <a:prstGeom prst="rect">
            <a:avLst/>
          </a:prstGeom>
        </p:spPr>
      </p:pic>
      <p:pic>
        <p:nvPicPr>
          <p:cNvPr id="9" name="Image 8">
            <a:extLst>
              <a:ext uri="{FF2B5EF4-FFF2-40B4-BE49-F238E27FC236}">
                <a16:creationId xmlns:a16="http://schemas.microsoft.com/office/drawing/2014/main" id="{4610B3FE-6A4E-5F85-73CD-23ADFD63F468}"/>
              </a:ext>
            </a:extLst>
          </p:cNvPr>
          <p:cNvPicPr>
            <a:picLocks noChangeAspect="1"/>
          </p:cNvPicPr>
          <p:nvPr/>
        </p:nvPicPr>
        <p:blipFill>
          <a:blip r:embed="rId3"/>
          <a:stretch>
            <a:fillRect/>
          </a:stretch>
        </p:blipFill>
        <p:spPr>
          <a:xfrm>
            <a:off x="2702624" y="1988840"/>
            <a:ext cx="6786752" cy="3943230"/>
          </a:xfrm>
          <a:prstGeom prst="rect">
            <a:avLst/>
          </a:prstGeom>
        </p:spPr>
      </p:pic>
    </p:spTree>
    <p:extLst>
      <p:ext uri="{BB962C8B-B14F-4D97-AF65-F5344CB8AC3E}">
        <p14:creationId xmlns:p14="http://schemas.microsoft.com/office/powerpoint/2010/main" val="31446156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774CAE-4A79-1D47-63BE-A587A53457D8}"/>
              </a:ext>
            </a:extLst>
          </p:cNvPr>
          <p:cNvSpPr>
            <a:spLocks noGrp="1"/>
          </p:cNvSpPr>
          <p:nvPr>
            <p:ph type="title"/>
          </p:nvPr>
        </p:nvSpPr>
        <p:spPr/>
        <p:txBody>
          <a:bodyPr/>
          <a:lstStyle/>
          <a:p>
            <a:r>
              <a:rPr lang="fr-CA" dirty="0"/>
              <a:t>D/c – Exception </a:t>
            </a:r>
            <a:r>
              <a:rPr lang="fr-CA" dirty="0" err="1"/>
              <a:t>PeutDéposer</a:t>
            </a:r>
            <a:r>
              <a:rPr lang="fr-CA" dirty="0"/>
              <a:t> et </a:t>
            </a:r>
            <a:r>
              <a:rPr lang="fr-CA" dirty="0" err="1"/>
              <a:t>PeutRetirer</a:t>
            </a:r>
            <a:endParaRPr lang="fr-CA" dirty="0"/>
          </a:p>
        </p:txBody>
      </p:sp>
      <p:sp>
        <p:nvSpPr>
          <p:cNvPr id="3" name="Espace réservé du numéro de diapositive 2">
            <a:extLst>
              <a:ext uri="{FF2B5EF4-FFF2-40B4-BE49-F238E27FC236}">
                <a16:creationId xmlns:a16="http://schemas.microsoft.com/office/drawing/2014/main" id="{2A33538D-A76A-BCC8-2277-E2D95484B320}"/>
              </a:ext>
            </a:extLst>
          </p:cNvPr>
          <p:cNvSpPr>
            <a:spLocks noGrp="1"/>
          </p:cNvSpPr>
          <p:nvPr>
            <p:ph type="sldNum" sz="quarter" idx="12"/>
          </p:nvPr>
        </p:nvSpPr>
        <p:spPr/>
        <p:txBody>
          <a:bodyPr/>
          <a:lstStyle/>
          <a:p>
            <a:fld id="{CF4668DC-857F-487D-BFFA-8C0CA5037977}" type="slidenum">
              <a:rPr lang="fr-BE" smtClean="0"/>
              <a:t>47</a:t>
            </a:fld>
            <a:endParaRPr lang="fr-BE"/>
          </a:p>
        </p:txBody>
      </p:sp>
      <p:sp>
        <p:nvSpPr>
          <p:cNvPr id="4" name="Espace réservé du contenu 3">
            <a:extLst>
              <a:ext uri="{FF2B5EF4-FFF2-40B4-BE49-F238E27FC236}">
                <a16:creationId xmlns:a16="http://schemas.microsoft.com/office/drawing/2014/main" id="{B82D4C8C-8CF7-6339-B1F3-038415392A6B}"/>
              </a:ext>
            </a:extLst>
          </p:cNvPr>
          <p:cNvSpPr>
            <a:spLocks noGrp="1"/>
          </p:cNvSpPr>
          <p:nvPr>
            <p:ph sz="quarter" idx="1"/>
          </p:nvPr>
        </p:nvSpPr>
        <p:spPr>
          <a:xfrm>
            <a:off x="623392" y="1268760"/>
            <a:ext cx="10959008" cy="1656184"/>
          </a:xfrm>
        </p:spPr>
        <p:txBody>
          <a:bodyPr/>
          <a:lstStyle/>
          <a:p>
            <a:r>
              <a:rPr lang="fr-CA" dirty="0"/>
              <a:t>L’option ‘c’ permet de mettre en évidence les exceptions au moment de tester si on peut déposer ou retirer. </a:t>
            </a:r>
          </a:p>
        </p:txBody>
      </p:sp>
      <p:pic>
        <p:nvPicPr>
          <p:cNvPr id="7" name="Image 6">
            <a:extLst>
              <a:ext uri="{FF2B5EF4-FFF2-40B4-BE49-F238E27FC236}">
                <a16:creationId xmlns:a16="http://schemas.microsoft.com/office/drawing/2014/main" id="{130C5869-FB3F-658F-933F-B76A6175C907}"/>
              </a:ext>
            </a:extLst>
          </p:cNvPr>
          <p:cNvPicPr>
            <a:picLocks noChangeAspect="1"/>
          </p:cNvPicPr>
          <p:nvPr/>
        </p:nvPicPr>
        <p:blipFill>
          <a:blip r:embed="rId2">
            <a:lum bright="70000" contrast="-70000"/>
          </a:blip>
          <a:stretch>
            <a:fillRect/>
          </a:stretch>
        </p:blipFill>
        <p:spPr>
          <a:xfrm>
            <a:off x="1703512" y="2348879"/>
            <a:ext cx="8136904" cy="4226397"/>
          </a:xfrm>
          <a:prstGeom prst="rect">
            <a:avLst/>
          </a:prstGeom>
        </p:spPr>
      </p:pic>
      <p:pic>
        <p:nvPicPr>
          <p:cNvPr id="9" name="Image 8">
            <a:extLst>
              <a:ext uri="{FF2B5EF4-FFF2-40B4-BE49-F238E27FC236}">
                <a16:creationId xmlns:a16="http://schemas.microsoft.com/office/drawing/2014/main" id="{1D606F73-EC2E-7DCB-3D78-2989FE97BD69}"/>
              </a:ext>
            </a:extLst>
          </p:cNvPr>
          <p:cNvPicPr>
            <a:picLocks noChangeAspect="1"/>
          </p:cNvPicPr>
          <p:nvPr/>
        </p:nvPicPr>
        <p:blipFill>
          <a:blip r:embed="rId3"/>
          <a:stretch>
            <a:fillRect/>
          </a:stretch>
        </p:blipFill>
        <p:spPr>
          <a:xfrm>
            <a:off x="1685763" y="2661876"/>
            <a:ext cx="8145909" cy="3600401"/>
          </a:xfrm>
          <a:prstGeom prst="rect">
            <a:avLst/>
          </a:prstGeom>
        </p:spPr>
      </p:pic>
    </p:spTree>
    <p:extLst>
      <p:ext uri="{BB962C8B-B14F-4D97-AF65-F5344CB8AC3E}">
        <p14:creationId xmlns:p14="http://schemas.microsoft.com/office/powerpoint/2010/main" val="24473802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774CAE-4A79-1D47-63BE-A587A53457D8}"/>
              </a:ext>
            </a:extLst>
          </p:cNvPr>
          <p:cNvSpPr>
            <a:spLocks noGrp="1"/>
          </p:cNvSpPr>
          <p:nvPr>
            <p:ph type="title"/>
          </p:nvPr>
        </p:nvSpPr>
        <p:spPr/>
        <p:txBody>
          <a:bodyPr/>
          <a:lstStyle/>
          <a:p>
            <a:r>
              <a:rPr lang="fr-CA" dirty="0"/>
              <a:t>D/d – Exception Déposer et Retirer</a:t>
            </a:r>
          </a:p>
        </p:txBody>
      </p:sp>
      <p:sp>
        <p:nvSpPr>
          <p:cNvPr id="3" name="Espace réservé du numéro de diapositive 2">
            <a:extLst>
              <a:ext uri="{FF2B5EF4-FFF2-40B4-BE49-F238E27FC236}">
                <a16:creationId xmlns:a16="http://schemas.microsoft.com/office/drawing/2014/main" id="{2A33538D-A76A-BCC8-2277-E2D95484B320}"/>
              </a:ext>
            </a:extLst>
          </p:cNvPr>
          <p:cNvSpPr>
            <a:spLocks noGrp="1"/>
          </p:cNvSpPr>
          <p:nvPr>
            <p:ph type="sldNum" sz="quarter" idx="12"/>
          </p:nvPr>
        </p:nvSpPr>
        <p:spPr/>
        <p:txBody>
          <a:bodyPr/>
          <a:lstStyle/>
          <a:p>
            <a:fld id="{CF4668DC-857F-487D-BFFA-8C0CA5037977}" type="slidenum">
              <a:rPr lang="fr-BE" smtClean="0"/>
              <a:t>48</a:t>
            </a:fld>
            <a:endParaRPr lang="fr-BE"/>
          </a:p>
        </p:txBody>
      </p:sp>
      <p:sp>
        <p:nvSpPr>
          <p:cNvPr id="4" name="Espace réservé du contenu 3">
            <a:extLst>
              <a:ext uri="{FF2B5EF4-FFF2-40B4-BE49-F238E27FC236}">
                <a16:creationId xmlns:a16="http://schemas.microsoft.com/office/drawing/2014/main" id="{B82D4C8C-8CF7-6339-B1F3-038415392A6B}"/>
              </a:ext>
            </a:extLst>
          </p:cNvPr>
          <p:cNvSpPr>
            <a:spLocks noGrp="1"/>
          </p:cNvSpPr>
          <p:nvPr>
            <p:ph sz="quarter" idx="1"/>
          </p:nvPr>
        </p:nvSpPr>
        <p:spPr>
          <a:xfrm>
            <a:off x="623392" y="1268760"/>
            <a:ext cx="10959008" cy="1656184"/>
          </a:xfrm>
        </p:spPr>
        <p:txBody>
          <a:bodyPr/>
          <a:lstStyle/>
          <a:p>
            <a:r>
              <a:rPr lang="fr-CA" dirty="0"/>
              <a:t>L’option ‘d’ permet de mettre en évidence les exceptions au moment de déposer ou retirer. </a:t>
            </a:r>
          </a:p>
        </p:txBody>
      </p:sp>
      <p:pic>
        <p:nvPicPr>
          <p:cNvPr id="6" name="Image 5">
            <a:extLst>
              <a:ext uri="{FF2B5EF4-FFF2-40B4-BE49-F238E27FC236}">
                <a16:creationId xmlns:a16="http://schemas.microsoft.com/office/drawing/2014/main" id="{035F32CD-6448-CA43-A874-6B1A3B39A315}"/>
              </a:ext>
            </a:extLst>
          </p:cNvPr>
          <p:cNvPicPr>
            <a:picLocks noChangeAspect="1"/>
          </p:cNvPicPr>
          <p:nvPr/>
        </p:nvPicPr>
        <p:blipFill>
          <a:blip r:embed="rId2">
            <a:lum bright="70000" contrast="-70000"/>
          </a:blip>
          <a:stretch>
            <a:fillRect/>
          </a:stretch>
        </p:blipFill>
        <p:spPr>
          <a:xfrm>
            <a:off x="2639616" y="1980432"/>
            <a:ext cx="7488832" cy="4456344"/>
          </a:xfrm>
          <a:prstGeom prst="rect">
            <a:avLst/>
          </a:prstGeom>
        </p:spPr>
      </p:pic>
      <p:pic>
        <p:nvPicPr>
          <p:cNvPr id="9" name="Image 8">
            <a:extLst>
              <a:ext uri="{FF2B5EF4-FFF2-40B4-BE49-F238E27FC236}">
                <a16:creationId xmlns:a16="http://schemas.microsoft.com/office/drawing/2014/main" id="{9654D289-AEC4-EA7C-2B30-49382E63B919}"/>
              </a:ext>
            </a:extLst>
          </p:cNvPr>
          <p:cNvPicPr>
            <a:picLocks noChangeAspect="1"/>
          </p:cNvPicPr>
          <p:nvPr/>
        </p:nvPicPr>
        <p:blipFill>
          <a:blip r:embed="rId3"/>
          <a:stretch>
            <a:fillRect/>
          </a:stretch>
        </p:blipFill>
        <p:spPr>
          <a:xfrm>
            <a:off x="2278548" y="2121980"/>
            <a:ext cx="8210968" cy="4184872"/>
          </a:xfrm>
          <a:prstGeom prst="rect">
            <a:avLst/>
          </a:prstGeom>
        </p:spPr>
      </p:pic>
    </p:spTree>
    <p:extLst>
      <p:ext uri="{BB962C8B-B14F-4D97-AF65-F5344CB8AC3E}">
        <p14:creationId xmlns:p14="http://schemas.microsoft.com/office/powerpoint/2010/main" val="3520384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774CAE-4A79-1D47-63BE-A587A53457D8}"/>
              </a:ext>
            </a:extLst>
          </p:cNvPr>
          <p:cNvSpPr>
            <a:spLocks noGrp="1"/>
          </p:cNvSpPr>
          <p:nvPr>
            <p:ph type="title"/>
          </p:nvPr>
        </p:nvSpPr>
        <p:spPr/>
        <p:txBody>
          <a:bodyPr/>
          <a:lstStyle/>
          <a:p>
            <a:r>
              <a:rPr lang="fr-CA" dirty="0"/>
              <a:t>D/e – Exception Geler, Dégeler et Vider</a:t>
            </a:r>
          </a:p>
        </p:txBody>
      </p:sp>
      <p:sp>
        <p:nvSpPr>
          <p:cNvPr id="3" name="Espace réservé du numéro de diapositive 2">
            <a:extLst>
              <a:ext uri="{FF2B5EF4-FFF2-40B4-BE49-F238E27FC236}">
                <a16:creationId xmlns:a16="http://schemas.microsoft.com/office/drawing/2014/main" id="{2A33538D-A76A-BCC8-2277-E2D95484B320}"/>
              </a:ext>
            </a:extLst>
          </p:cNvPr>
          <p:cNvSpPr>
            <a:spLocks noGrp="1"/>
          </p:cNvSpPr>
          <p:nvPr>
            <p:ph type="sldNum" sz="quarter" idx="12"/>
          </p:nvPr>
        </p:nvSpPr>
        <p:spPr/>
        <p:txBody>
          <a:bodyPr/>
          <a:lstStyle/>
          <a:p>
            <a:fld id="{CF4668DC-857F-487D-BFFA-8C0CA5037977}" type="slidenum">
              <a:rPr lang="fr-BE" smtClean="0"/>
              <a:t>49</a:t>
            </a:fld>
            <a:endParaRPr lang="fr-BE"/>
          </a:p>
        </p:txBody>
      </p:sp>
      <p:sp>
        <p:nvSpPr>
          <p:cNvPr id="4" name="Espace réservé du contenu 3">
            <a:extLst>
              <a:ext uri="{FF2B5EF4-FFF2-40B4-BE49-F238E27FC236}">
                <a16:creationId xmlns:a16="http://schemas.microsoft.com/office/drawing/2014/main" id="{B82D4C8C-8CF7-6339-B1F3-038415392A6B}"/>
              </a:ext>
            </a:extLst>
          </p:cNvPr>
          <p:cNvSpPr>
            <a:spLocks noGrp="1"/>
          </p:cNvSpPr>
          <p:nvPr>
            <p:ph sz="quarter" idx="1"/>
          </p:nvPr>
        </p:nvSpPr>
        <p:spPr>
          <a:xfrm>
            <a:off x="623392" y="1268760"/>
            <a:ext cx="10959008" cy="1656184"/>
          </a:xfrm>
        </p:spPr>
        <p:txBody>
          <a:bodyPr/>
          <a:lstStyle/>
          <a:p>
            <a:r>
              <a:rPr lang="fr-CA" dirty="0"/>
              <a:t>L’option ‘e’ permet de mettre en évidence les exceptions au moment de geler, dégeler et vider le compte. </a:t>
            </a:r>
          </a:p>
        </p:txBody>
      </p:sp>
      <p:pic>
        <p:nvPicPr>
          <p:cNvPr id="7" name="Image 6">
            <a:extLst>
              <a:ext uri="{FF2B5EF4-FFF2-40B4-BE49-F238E27FC236}">
                <a16:creationId xmlns:a16="http://schemas.microsoft.com/office/drawing/2014/main" id="{1E1F182A-C31E-EB90-E174-C9A2B8F63440}"/>
              </a:ext>
            </a:extLst>
          </p:cNvPr>
          <p:cNvPicPr>
            <a:picLocks noChangeAspect="1"/>
          </p:cNvPicPr>
          <p:nvPr/>
        </p:nvPicPr>
        <p:blipFill>
          <a:blip r:embed="rId2">
            <a:lum bright="70000" contrast="-70000"/>
          </a:blip>
          <a:stretch>
            <a:fillRect/>
          </a:stretch>
        </p:blipFill>
        <p:spPr>
          <a:xfrm>
            <a:off x="4079776" y="1988840"/>
            <a:ext cx="4824536" cy="4204992"/>
          </a:xfrm>
          <a:prstGeom prst="rect">
            <a:avLst/>
          </a:prstGeom>
        </p:spPr>
      </p:pic>
      <p:pic>
        <p:nvPicPr>
          <p:cNvPr id="9" name="Image 8">
            <a:extLst>
              <a:ext uri="{FF2B5EF4-FFF2-40B4-BE49-F238E27FC236}">
                <a16:creationId xmlns:a16="http://schemas.microsoft.com/office/drawing/2014/main" id="{33230ACC-6261-5836-33DE-E13616AD659B}"/>
              </a:ext>
            </a:extLst>
          </p:cNvPr>
          <p:cNvPicPr>
            <a:picLocks noChangeAspect="1"/>
          </p:cNvPicPr>
          <p:nvPr/>
        </p:nvPicPr>
        <p:blipFill>
          <a:blip r:embed="rId3"/>
          <a:stretch>
            <a:fillRect/>
          </a:stretch>
        </p:blipFill>
        <p:spPr>
          <a:xfrm>
            <a:off x="4079776" y="1961945"/>
            <a:ext cx="4824536" cy="4409368"/>
          </a:xfrm>
          <a:prstGeom prst="rect">
            <a:avLst/>
          </a:prstGeom>
        </p:spPr>
      </p:pic>
    </p:spTree>
    <p:extLst>
      <p:ext uri="{BB962C8B-B14F-4D97-AF65-F5344CB8AC3E}">
        <p14:creationId xmlns:p14="http://schemas.microsoft.com/office/powerpoint/2010/main" val="200800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81E395-06B0-78E3-9B75-3E947BE2D305}"/>
              </a:ext>
            </a:extLst>
          </p:cNvPr>
          <p:cNvSpPr>
            <a:spLocks noGrp="1"/>
          </p:cNvSpPr>
          <p:nvPr>
            <p:ph type="title"/>
          </p:nvPr>
        </p:nvSpPr>
        <p:spPr/>
        <p:txBody>
          <a:bodyPr/>
          <a:lstStyle/>
          <a:p>
            <a:r>
              <a:rPr lang="fr-CA" dirty="0"/>
              <a:t>Mise à jour de Visual Studio</a:t>
            </a:r>
          </a:p>
        </p:txBody>
      </p:sp>
      <p:sp>
        <p:nvSpPr>
          <p:cNvPr id="3" name="Espace réservé du numéro de diapositive 2">
            <a:extLst>
              <a:ext uri="{FF2B5EF4-FFF2-40B4-BE49-F238E27FC236}">
                <a16:creationId xmlns:a16="http://schemas.microsoft.com/office/drawing/2014/main" id="{73C5A32C-3170-04AC-5078-13F6722F65FB}"/>
              </a:ext>
            </a:extLst>
          </p:cNvPr>
          <p:cNvSpPr>
            <a:spLocks noGrp="1"/>
          </p:cNvSpPr>
          <p:nvPr>
            <p:ph type="sldNum" sz="quarter" idx="12"/>
          </p:nvPr>
        </p:nvSpPr>
        <p:spPr/>
        <p:txBody>
          <a:bodyPr/>
          <a:lstStyle/>
          <a:p>
            <a:fld id="{CF4668DC-857F-487D-BFFA-8C0CA5037977}" type="slidenum">
              <a:rPr lang="fr-BE" smtClean="0"/>
              <a:t>5</a:t>
            </a:fld>
            <a:endParaRPr lang="fr-BE"/>
          </a:p>
        </p:txBody>
      </p:sp>
      <p:sp>
        <p:nvSpPr>
          <p:cNvPr id="4" name="Espace réservé du contenu 3">
            <a:extLst>
              <a:ext uri="{FF2B5EF4-FFF2-40B4-BE49-F238E27FC236}">
                <a16:creationId xmlns:a16="http://schemas.microsoft.com/office/drawing/2014/main" id="{21C29784-207D-01C5-A10C-6B8A62F2B3AD}"/>
              </a:ext>
            </a:extLst>
          </p:cNvPr>
          <p:cNvSpPr>
            <a:spLocks noGrp="1"/>
          </p:cNvSpPr>
          <p:nvPr>
            <p:ph sz="quarter" idx="1"/>
          </p:nvPr>
        </p:nvSpPr>
        <p:spPr>
          <a:xfrm>
            <a:off x="623392" y="1268760"/>
            <a:ext cx="10959008" cy="2232248"/>
          </a:xfrm>
        </p:spPr>
        <p:txBody>
          <a:bodyPr/>
          <a:lstStyle/>
          <a:p>
            <a:r>
              <a:rPr lang="fr-CA" dirty="0"/>
              <a:t>Ce n’est pas quelque chose que vous devez faire avant chacun de vos projets, mais c’est certainement une chose que vous devez faire avant votre premier projet de la session.</a:t>
            </a:r>
          </a:p>
          <a:p>
            <a:endParaRPr lang="fr-CA" dirty="0"/>
          </a:p>
          <a:p>
            <a:r>
              <a:rPr lang="fr-CA" dirty="0"/>
              <a:t>Si ce n’est déjà fait, ouvrez </a:t>
            </a:r>
            <a:r>
              <a:rPr lang="fr-CA" b="1" dirty="0"/>
              <a:t>Visual Studio Installer</a:t>
            </a:r>
            <a:r>
              <a:rPr lang="fr-CA" dirty="0"/>
              <a:t>, et mettez à jour </a:t>
            </a:r>
            <a:r>
              <a:rPr lang="fr-CA" b="1" dirty="0"/>
              <a:t>Visual Studio</a:t>
            </a:r>
            <a:r>
              <a:rPr lang="fr-CA" dirty="0"/>
              <a:t>. </a:t>
            </a:r>
          </a:p>
        </p:txBody>
      </p:sp>
      <p:pic>
        <p:nvPicPr>
          <p:cNvPr id="6" name="Image 5">
            <a:extLst>
              <a:ext uri="{FF2B5EF4-FFF2-40B4-BE49-F238E27FC236}">
                <a16:creationId xmlns:a16="http://schemas.microsoft.com/office/drawing/2014/main" id="{3D2B25D2-6524-7C1C-95E5-7C963B1EA05D}"/>
              </a:ext>
            </a:extLst>
          </p:cNvPr>
          <p:cNvPicPr>
            <a:picLocks noChangeAspect="1"/>
          </p:cNvPicPr>
          <p:nvPr/>
        </p:nvPicPr>
        <p:blipFill>
          <a:blip r:embed="rId2"/>
          <a:stretch>
            <a:fillRect/>
          </a:stretch>
        </p:blipFill>
        <p:spPr>
          <a:xfrm>
            <a:off x="1685582" y="3429000"/>
            <a:ext cx="8834627" cy="3059680"/>
          </a:xfrm>
          <a:prstGeom prst="rect">
            <a:avLst/>
          </a:prstGeom>
        </p:spPr>
      </p:pic>
    </p:spTree>
    <p:extLst>
      <p:ext uri="{BB962C8B-B14F-4D97-AF65-F5344CB8AC3E}">
        <p14:creationId xmlns:p14="http://schemas.microsoft.com/office/powerpoint/2010/main" val="17783062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a:extLst>
              <a:ext uri="{FF2B5EF4-FFF2-40B4-BE49-F238E27FC236}">
                <a16:creationId xmlns:a16="http://schemas.microsoft.com/office/drawing/2014/main" id="{FA7667B8-0A38-5267-5739-07A71D03E488}"/>
              </a:ext>
            </a:extLst>
          </p:cNvPr>
          <p:cNvSpPr>
            <a:spLocks noGrp="1"/>
          </p:cNvSpPr>
          <p:nvPr>
            <p:ph type="subTitle" idx="1"/>
          </p:nvPr>
        </p:nvSpPr>
        <p:spPr/>
        <p:txBody>
          <a:bodyPr/>
          <a:lstStyle/>
          <a:p>
            <a:r>
              <a:rPr lang="fr-CA" dirty="0"/>
              <a:t>.</a:t>
            </a:r>
          </a:p>
        </p:txBody>
      </p:sp>
      <p:sp>
        <p:nvSpPr>
          <p:cNvPr id="3" name="Espace réservé du numéro de diapositive 2">
            <a:extLst>
              <a:ext uri="{FF2B5EF4-FFF2-40B4-BE49-F238E27FC236}">
                <a16:creationId xmlns:a16="http://schemas.microsoft.com/office/drawing/2014/main" id="{1A1E37FB-67C1-71A6-01B5-218A98140F71}"/>
              </a:ext>
            </a:extLst>
          </p:cNvPr>
          <p:cNvSpPr>
            <a:spLocks noGrp="1"/>
          </p:cNvSpPr>
          <p:nvPr>
            <p:ph type="sldNum" sz="quarter" idx="12"/>
          </p:nvPr>
        </p:nvSpPr>
        <p:spPr/>
        <p:txBody>
          <a:bodyPr/>
          <a:lstStyle/>
          <a:p>
            <a:fld id="{CF4668DC-857F-487D-BFFA-8C0CA5037977}" type="slidenum">
              <a:rPr lang="fr-BE" smtClean="0"/>
              <a:t>50</a:t>
            </a:fld>
            <a:endParaRPr lang="fr-BE"/>
          </a:p>
        </p:txBody>
      </p:sp>
      <p:sp>
        <p:nvSpPr>
          <p:cNvPr id="5" name="Titre 4">
            <a:extLst>
              <a:ext uri="{FF2B5EF4-FFF2-40B4-BE49-F238E27FC236}">
                <a16:creationId xmlns:a16="http://schemas.microsoft.com/office/drawing/2014/main" id="{9E2AFFFF-609C-58EE-2DE5-F0B04B9BBF33}"/>
              </a:ext>
            </a:extLst>
          </p:cNvPr>
          <p:cNvSpPr>
            <a:spLocks noGrp="1"/>
          </p:cNvSpPr>
          <p:nvPr>
            <p:ph type="ctrTitle"/>
          </p:nvPr>
        </p:nvSpPr>
        <p:spPr/>
        <p:txBody>
          <a:bodyPr/>
          <a:lstStyle/>
          <a:p>
            <a:r>
              <a:rPr lang="fr-CA" dirty="0"/>
              <a:t>E – Conclusion et remise</a:t>
            </a:r>
          </a:p>
        </p:txBody>
      </p:sp>
    </p:spTree>
    <p:extLst>
      <p:ext uri="{BB962C8B-B14F-4D97-AF65-F5344CB8AC3E}">
        <p14:creationId xmlns:p14="http://schemas.microsoft.com/office/powerpoint/2010/main" val="14592076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C2DB85-463E-364F-5C91-F80ED41A21CF}"/>
              </a:ext>
            </a:extLst>
          </p:cNvPr>
          <p:cNvSpPr>
            <a:spLocks noGrp="1"/>
          </p:cNvSpPr>
          <p:nvPr>
            <p:ph type="title"/>
          </p:nvPr>
        </p:nvSpPr>
        <p:spPr/>
        <p:txBody>
          <a:bodyPr/>
          <a:lstStyle/>
          <a:p>
            <a:r>
              <a:rPr lang="fr-CA" dirty="0"/>
              <a:t>Backend et frontend</a:t>
            </a:r>
          </a:p>
        </p:txBody>
      </p:sp>
      <p:sp>
        <p:nvSpPr>
          <p:cNvPr id="3" name="Espace réservé du numéro de diapositive 2">
            <a:extLst>
              <a:ext uri="{FF2B5EF4-FFF2-40B4-BE49-F238E27FC236}">
                <a16:creationId xmlns:a16="http://schemas.microsoft.com/office/drawing/2014/main" id="{6A0BB935-CC75-3A5E-DC76-7B05C1BAF7E4}"/>
              </a:ext>
            </a:extLst>
          </p:cNvPr>
          <p:cNvSpPr>
            <a:spLocks noGrp="1"/>
          </p:cNvSpPr>
          <p:nvPr>
            <p:ph type="sldNum" sz="quarter" idx="12"/>
          </p:nvPr>
        </p:nvSpPr>
        <p:spPr/>
        <p:txBody>
          <a:bodyPr/>
          <a:lstStyle/>
          <a:p>
            <a:fld id="{CF4668DC-857F-487D-BFFA-8C0CA5037977}" type="slidenum">
              <a:rPr lang="fr-BE" smtClean="0"/>
              <a:t>51</a:t>
            </a:fld>
            <a:endParaRPr lang="fr-BE"/>
          </a:p>
        </p:txBody>
      </p:sp>
      <p:sp>
        <p:nvSpPr>
          <p:cNvPr id="4" name="Espace réservé du contenu 3">
            <a:extLst>
              <a:ext uri="{FF2B5EF4-FFF2-40B4-BE49-F238E27FC236}">
                <a16:creationId xmlns:a16="http://schemas.microsoft.com/office/drawing/2014/main" id="{6A2B551F-1F3F-2F7D-E3C4-8108BDD59630}"/>
              </a:ext>
            </a:extLst>
          </p:cNvPr>
          <p:cNvSpPr>
            <a:spLocks noGrp="1"/>
          </p:cNvSpPr>
          <p:nvPr>
            <p:ph sz="quarter" idx="1"/>
          </p:nvPr>
        </p:nvSpPr>
        <p:spPr/>
        <p:txBody>
          <a:bodyPr/>
          <a:lstStyle/>
          <a:p>
            <a:r>
              <a:rPr lang="fr-CA" dirty="0"/>
              <a:t>La plupart des logiciels sont codés en au moins deux « couches » logiciels. </a:t>
            </a:r>
          </a:p>
          <a:p>
            <a:pPr lvl="1"/>
            <a:r>
              <a:rPr lang="fr-CA" dirty="0"/>
              <a:t>Le </a:t>
            </a:r>
            <a:r>
              <a:rPr lang="fr-CA" b="1" dirty="0"/>
              <a:t>backend</a:t>
            </a:r>
            <a:r>
              <a:rPr lang="fr-CA" dirty="0"/>
              <a:t> qui comprend les classes métiers, la logique du programme, et possiblement l’interaction avec une base de données par exemple. </a:t>
            </a:r>
          </a:p>
          <a:p>
            <a:pPr lvl="1"/>
            <a:r>
              <a:rPr lang="fr-CA" dirty="0"/>
              <a:t>Le </a:t>
            </a:r>
            <a:r>
              <a:rPr lang="fr-CA" b="1" dirty="0"/>
              <a:t>frontend</a:t>
            </a:r>
            <a:r>
              <a:rPr lang="fr-CA" dirty="0"/>
              <a:t> qui interagit avec l’utilisateur: un programme Console, Winforms, une page web, etc.</a:t>
            </a:r>
          </a:p>
          <a:p>
            <a:endParaRPr lang="fr-CA" dirty="0"/>
          </a:p>
          <a:p>
            <a:r>
              <a:rPr lang="fr-CA" dirty="0"/>
              <a:t>L’avantage principal est qu’une même logique (un même backend) peut posséder plusieurs frontends. </a:t>
            </a:r>
          </a:p>
          <a:p>
            <a:endParaRPr lang="fr-CA" dirty="0"/>
          </a:p>
          <a:p>
            <a:r>
              <a:rPr lang="fr-CA" dirty="0"/>
              <a:t>Nous le verrons de manière plus probante dans la partie2 de l’exercice, où nous ajouterons une 2</a:t>
            </a:r>
            <a:r>
              <a:rPr lang="fr-CA" baseline="30000" dirty="0"/>
              <a:t>e</a:t>
            </a:r>
            <a:r>
              <a:rPr lang="fr-CA" dirty="0"/>
              <a:t> console. </a:t>
            </a:r>
          </a:p>
        </p:txBody>
      </p:sp>
    </p:spTree>
    <p:extLst>
      <p:ext uri="{BB962C8B-B14F-4D97-AF65-F5344CB8AC3E}">
        <p14:creationId xmlns:p14="http://schemas.microsoft.com/office/powerpoint/2010/main" val="33844566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15A025-A5E4-E573-119F-328B4FA64112}"/>
              </a:ext>
            </a:extLst>
          </p:cNvPr>
          <p:cNvSpPr>
            <a:spLocks noGrp="1"/>
          </p:cNvSpPr>
          <p:nvPr>
            <p:ph type="title"/>
          </p:nvPr>
        </p:nvSpPr>
        <p:spPr/>
        <p:txBody>
          <a:bodyPr/>
          <a:lstStyle/>
          <a:p>
            <a:r>
              <a:rPr lang="fr-CA" dirty="0"/>
              <a:t>Classe béton et sans erreurs ?</a:t>
            </a:r>
          </a:p>
        </p:txBody>
      </p:sp>
      <p:sp>
        <p:nvSpPr>
          <p:cNvPr id="3" name="Espace réservé du numéro de diapositive 2">
            <a:extLst>
              <a:ext uri="{FF2B5EF4-FFF2-40B4-BE49-F238E27FC236}">
                <a16:creationId xmlns:a16="http://schemas.microsoft.com/office/drawing/2014/main" id="{413B4826-ECC0-59ED-6BBA-AB6C21CF8B7F}"/>
              </a:ext>
            </a:extLst>
          </p:cNvPr>
          <p:cNvSpPr>
            <a:spLocks noGrp="1"/>
          </p:cNvSpPr>
          <p:nvPr>
            <p:ph type="sldNum" sz="quarter" idx="12"/>
          </p:nvPr>
        </p:nvSpPr>
        <p:spPr/>
        <p:txBody>
          <a:bodyPr/>
          <a:lstStyle/>
          <a:p>
            <a:fld id="{CF4668DC-857F-487D-BFFA-8C0CA5037977}" type="slidenum">
              <a:rPr lang="fr-BE" smtClean="0"/>
              <a:t>52</a:t>
            </a:fld>
            <a:endParaRPr lang="fr-BE"/>
          </a:p>
        </p:txBody>
      </p:sp>
      <p:sp>
        <p:nvSpPr>
          <p:cNvPr id="4" name="Espace réservé du contenu 3">
            <a:extLst>
              <a:ext uri="{FF2B5EF4-FFF2-40B4-BE49-F238E27FC236}">
                <a16:creationId xmlns:a16="http://schemas.microsoft.com/office/drawing/2014/main" id="{56C4F763-4D4C-697D-7BD1-1FA90CC5D7A8}"/>
              </a:ext>
            </a:extLst>
          </p:cNvPr>
          <p:cNvSpPr>
            <a:spLocks noGrp="1"/>
          </p:cNvSpPr>
          <p:nvPr>
            <p:ph sz="quarter" idx="1"/>
          </p:nvPr>
        </p:nvSpPr>
        <p:spPr/>
        <p:txBody>
          <a:bodyPr/>
          <a:lstStyle/>
          <a:p>
            <a:r>
              <a:rPr lang="fr-CA" dirty="0"/>
              <a:t>Suite aux tests effectués avec la console de tests, sommes-nous certains que la classe </a:t>
            </a:r>
            <a:r>
              <a:rPr lang="fr-CA" b="1" dirty="0"/>
              <a:t>Compte</a:t>
            </a:r>
            <a:r>
              <a:rPr lang="fr-CA" dirty="0"/>
              <a:t> est sans erreurs résiduelles?</a:t>
            </a:r>
          </a:p>
          <a:p>
            <a:endParaRPr lang="fr-CA" dirty="0"/>
          </a:p>
          <a:p>
            <a:r>
              <a:rPr lang="fr-CA" dirty="0"/>
              <a:t>Je ne parierais pas un 100$ là-dessus…</a:t>
            </a:r>
          </a:p>
          <a:p>
            <a:endParaRPr lang="fr-CA" dirty="0"/>
          </a:p>
          <a:p>
            <a:r>
              <a:rPr lang="fr-CA" dirty="0"/>
              <a:t>Il reste sans doute quelques petites erreurs… les tests unitaires pourraient les débusquer...</a:t>
            </a:r>
          </a:p>
        </p:txBody>
      </p:sp>
    </p:spTree>
    <p:extLst>
      <p:ext uri="{BB962C8B-B14F-4D97-AF65-F5344CB8AC3E}">
        <p14:creationId xmlns:p14="http://schemas.microsoft.com/office/powerpoint/2010/main" val="14257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4EEE4A-6CCC-F5E7-8F5B-48D7E12E1516}"/>
              </a:ext>
            </a:extLst>
          </p:cNvPr>
          <p:cNvSpPr>
            <a:spLocks noGrp="1"/>
          </p:cNvSpPr>
          <p:nvPr>
            <p:ph type="title"/>
          </p:nvPr>
        </p:nvSpPr>
        <p:spPr/>
        <p:txBody>
          <a:bodyPr/>
          <a:lstStyle/>
          <a:p>
            <a:r>
              <a:rPr lang="fr-CA" dirty="0"/>
              <a:t>E1 – Git final</a:t>
            </a:r>
          </a:p>
        </p:txBody>
      </p:sp>
      <p:sp>
        <p:nvSpPr>
          <p:cNvPr id="3" name="Espace réservé du numéro de diapositive 2">
            <a:extLst>
              <a:ext uri="{FF2B5EF4-FFF2-40B4-BE49-F238E27FC236}">
                <a16:creationId xmlns:a16="http://schemas.microsoft.com/office/drawing/2014/main" id="{E2DD74F3-895E-5A31-322F-865CEDCFB6AA}"/>
              </a:ext>
            </a:extLst>
          </p:cNvPr>
          <p:cNvSpPr>
            <a:spLocks noGrp="1"/>
          </p:cNvSpPr>
          <p:nvPr>
            <p:ph type="sldNum" sz="quarter" idx="12"/>
          </p:nvPr>
        </p:nvSpPr>
        <p:spPr/>
        <p:txBody>
          <a:bodyPr/>
          <a:lstStyle/>
          <a:p>
            <a:fld id="{CF4668DC-857F-487D-BFFA-8C0CA5037977}" type="slidenum">
              <a:rPr lang="fr-BE" smtClean="0"/>
              <a:t>53</a:t>
            </a:fld>
            <a:endParaRPr lang="fr-BE"/>
          </a:p>
        </p:txBody>
      </p:sp>
      <p:sp>
        <p:nvSpPr>
          <p:cNvPr id="4" name="Espace réservé du contenu 3">
            <a:extLst>
              <a:ext uri="{FF2B5EF4-FFF2-40B4-BE49-F238E27FC236}">
                <a16:creationId xmlns:a16="http://schemas.microsoft.com/office/drawing/2014/main" id="{DC1EF328-EEC1-855A-7E5D-76F013D5A858}"/>
              </a:ext>
            </a:extLst>
          </p:cNvPr>
          <p:cNvSpPr>
            <a:spLocks noGrp="1"/>
          </p:cNvSpPr>
          <p:nvPr>
            <p:ph sz="quarter" idx="1"/>
          </p:nvPr>
        </p:nvSpPr>
        <p:spPr>
          <a:xfrm>
            <a:off x="623392" y="1268760"/>
            <a:ext cx="10959008" cy="2160240"/>
          </a:xfrm>
        </p:spPr>
        <p:txBody>
          <a:bodyPr>
            <a:normAutofit lnSpcReduction="10000"/>
          </a:bodyPr>
          <a:lstStyle/>
          <a:p>
            <a:r>
              <a:rPr lang="fr-CA" dirty="0"/>
              <a:t>Faites une saisie finale de votre historique Git.</a:t>
            </a:r>
          </a:p>
          <a:p>
            <a:r>
              <a:rPr lang="fr-CA" dirty="0"/>
              <a:t>Vous pourriez avoir plus d’étapes que l’historique que l’exemple fourni ci-dessous. Pas grave, saisissez toutes vos étapes.</a:t>
            </a:r>
          </a:p>
          <a:p>
            <a:r>
              <a:rPr lang="fr-CA" b="1" dirty="0"/>
              <a:t>Rappel</a:t>
            </a:r>
            <a:r>
              <a:rPr lang="fr-CA" dirty="0"/>
              <a:t> : chaque colonne doit être visible. Votre nom doit apparaître, pas votre DA. Master et Origin/Master doit être visible.</a:t>
            </a:r>
          </a:p>
        </p:txBody>
      </p:sp>
      <p:pic>
        <p:nvPicPr>
          <p:cNvPr id="6" name="Image 5">
            <a:extLst>
              <a:ext uri="{FF2B5EF4-FFF2-40B4-BE49-F238E27FC236}">
                <a16:creationId xmlns:a16="http://schemas.microsoft.com/office/drawing/2014/main" id="{E54B3960-E6A0-CFA2-0ACA-1AC33A2F8B3E}"/>
              </a:ext>
            </a:extLst>
          </p:cNvPr>
          <p:cNvPicPr>
            <a:picLocks noChangeAspect="1"/>
          </p:cNvPicPr>
          <p:nvPr/>
        </p:nvPicPr>
        <p:blipFill>
          <a:blip r:embed="rId2">
            <a:lum bright="70000" contrast="-70000"/>
          </a:blip>
          <a:stretch>
            <a:fillRect/>
          </a:stretch>
        </p:blipFill>
        <p:spPr>
          <a:xfrm>
            <a:off x="695400" y="3497333"/>
            <a:ext cx="11061628" cy="1155803"/>
          </a:xfrm>
          <a:prstGeom prst="rect">
            <a:avLst/>
          </a:prstGeom>
        </p:spPr>
      </p:pic>
      <p:pic>
        <p:nvPicPr>
          <p:cNvPr id="11" name="Image 10">
            <a:extLst>
              <a:ext uri="{FF2B5EF4-FFF2-40B4-BE49-F238E27FC236}">
                <a16:creationId xmlns:a16="http://schemas.microsoft.com/office/drawing/2014/main" id="{83026D12-A99D-EC15-BEE9-FC48A0267808}"/>
              </a:ext>
            </a:extLst>
          </p:cNvPr>
          <p:cNvPicPr>
            <a:picLocks noChangeAspect="1"/>
          </p:cNvPicPr>
          <p:nvPr/>
        </p:nvPicPr>
        <p:blipFill>
          <a:blip r:embed="rId3"/>
          <a:stretch>
            <a:fillRect/>
          </a:stretch>
        </p:blipFill>
        <p:spPr>
          <a:xfrm>
            <a:off x="0" y="3519556"/>
            <a:ext cx="12192000" cy="1061572"/>
          </a:xfrm>
          <a:prstGeom prst="rect">
            <a:avLst/>
          </a:prstGeom>
        </p:spPr>
      </p:pic>
    </p:spTree>
    <p:extLst>
      <p:ext uri="{BB962C8B-B14F-4D97-AF65-F5344CB8AC3E}">
        <p14:creationId xmlns:p14="http://schemas.microsoft.com/office/powerpoint/2010/main" val="41365030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8145D2-1947-40CD-9AD1-3E1C1DF05C65}"/>
              </a:ext>
            </a:extLst>
          </p:cNvPr>
          <p:cNvSpPr>
            <a:spLocks noGrp="1"/>
          </p:cNvSpPr>
          <p:nvPr>
            <p:ph type="title"/>
          </p:nvPr>
        </p:nvSpPr>
        <p:spPr/>
        <p:txBody>
          <a:bodyPr/>
          <a:lstStyle/>
          <a:p>
            <a:r>
              <a:rPr lang="fr-CA" dirty="0"/>
              <a:t>Récapitulatif</a:t>
            </a:r>
          </a:p>
        </p:txBody>
      </p:sp>
      <p:sp>
        <p:nvSpPr>
          <p:cNvPr id="3" name="Espace réservé du numéro de diapositive 2">
            <a:extLst>
              <a:ext uri="{FF2B5EF4-FFF2-40B4-BE49-F238E27FC236}">
                <a16:creationId xmlns:a16="http://schemas.microsoft.com/office/drawing/2014/main" id="{F269D9D9-44A9-FD87-4FC3-6C0A338F7064}"/>
              </a:ext>
            </a:extLst>
          </p:cNvPr>
          <p:cNvSpPr>
            <a:spLocks noGrp="1"/>
          </p:cNvSpPr>
          <p:nvPr>
            <p:ph type="sldNum" sz="quarter" idx="12"/>
          </p:nvPr>
        </p:nvSpPr>
        <p:spPr/>
        <p:txBody>
          <a:bodyPr/>
          <a:lstStyle/>
          <a:p>
            <a:fld id="{CF4668DC-857F-487D-BFFA-8C0CA5037977}" type="slidenum">
              <a:rPr lang="fr-BE" smtClean="0"/>
              <a:t>54</a:t>
            </a:fld>
            <a:endParaRPr lang="fr-BE"/>
          </a:p>
        </p:txBody>
      </p:sp>
      <mc:AlternateContent xmlns:mc="http://schemas.openxmlformats.org/markup-compatibility/2006">
        <mc:Choice xmlns:psuz="http://schemas.microsoft.com/office/powerpoint/2016/summaryzoom" Requires="psuz">
          <p:graphicFrame>
            <p:nvGraphicFramePr>
              <p:cNvPr id="6" name="Zoom de résumé 5">
                <a:extLst>
                  <a:ext uri="{FF2B5EF4-FFF2-40B4-BE49-F238E27FC236}">
                    <a16:creationId xmlns:a16="http://schemas.microsoft.com/office/drawing/2014/main" id="{F07589C8-A226-3816-3A59-3E32E730DCCB}"/>
                  </a:ext>
                </a:extLst>
              </p:cNvPr>
              <p:cNvGraphicFramePr>
                <a:graphicFrameLocks noChangeAspect="1"/>
              </p:cNvGraphicFramePr>
              <p:nvPr>
                <p:extLst>
                  <p:ext uri="{D42A27DB-BD31-4B8C-83A1-F6EECF244321}">
                    <p14:modId xmlns:p14="http://schemas.microsoft.com/office/powerpoint/2010/main" val="3767698039"/>
                  </p:ext>
                </p:extLst>
              </p:nvPr>
            </p:nvGraphicFramePr>
            <p:xfrm>
              <a:off x="335360" y="620689"/>
              <a:ext cx="11593288" cy="5904656"/>
            </p:xfrm>
            <a:graphic>
              <a:graphicData uri="http://schemas.microsoft.com/office/powerpoint/2016/summaryzoom">
                <psuz:summaryZm>
                  <psuz:summaryZmObj sectionId="{2C36C484-86D4-4491-8EC2-104E4217517F}">
                    <psuz:zmPr id="{6AA75C64-D805-40DE-B19B-B0FE28102C23}" transitionDur="1000">
                      <p166:blipFill xmlns:p166="http://schemas.microsoft.com/office/powerpoint/2016/6/main">
                        <a:blip r:embed="rId2"/>
                        <a:stretch>
                          <a:fillRect/>
                        </a:stretch>
                      </p166:blipFill>
                      <p166:spPr xmlns:p166="http://schemas.microsoft.com/office/powerpoint/2016/6/main">
                        <a:xfrm>
                          <a:off x="423156" y="487305"/>
                          <a:ext cx="2086791" cy="1173820"/>
                        </a:xfrm>
                        <a:prstGeom prst="rect">
                          <a:avLst/>
                        </a:prstGeom>
                        <a:ln w="3175">
                          <a:solidFill>
                            <a:prstClr val="ltGray"/>
                          </a:solidFill>
                        </a:ln>
                      </p166:spPr>
                    </psuz:zmPr>
                  </psuz:summaryZmObj>
                  <psuz:summaryZmObj sectionId="{EA4B624F-FD0C-41D2-8C62-5E49EAC4B595}">
                    <psuz:zmPr id="{85567E35-26A6-46EA-9838-01908EA2453B}" transitionDur="1000">
                      <p166:blipFill xmlns:p166="http://schemas.microsoft.com/office/powerpoint/2016/6/main">
                        <a:blip r:embed="rId3"/>
                        <a:stretch>
                          <a:fillRect/>
                        </a:stretch>
                      </p166:blipFill>
                      <p166:spPr xmlns:p166="http://schemas.microsoft.com/office/powerpoint/2016/6/main">
                        <a:xfrm>
                          <a:off x="2588202" y="487305"/>
                          <a:ext cx="2086791" cy="1173820"/>
                        </a:xfrm>
                        <a:prstGeom prst="rect">
                          <a:avLst/>
                        </a:prstGeom>
                        <a:ln w="3175">
                          <a:solidFill>
                            <a:prstClr val="ltGray"/>
                          </a:solidFill>
                        </a:ln>
                      </p166:spPr>
                    </psuz:zmPr>
                  </psuz:summaryZmObj>
                  <psuz:summaryZmObj sectionId="{7EF0EA21-8C17-46E3-96CF-D3400D2778E7}">
                    <psuz:zmPr id="{E96EACB2-F83C-4243-B64D-B6B231354C41}" transitionDur="1000">
                      <p166:blipFill xmlns:p166="http://schemas.microsoft.com/office/powerpoint/2016/6/main">
                        <a:blip r:embed="rId4"/>
                        <a:stretch>
                          <a:fillRect/>
                        </a:stretch>
                      </p166:blipFill>
                      <p166:spPr xmlns:p166="http://schemas.microsoft.com/office/powerpoint/2016/6/main">
                        <a:xfrm>
                          <a:off x="4753248" y="487305"/>
                          <a:ext cx="2086791" cy="1173820"/>
                        </a:xfrm>
                        <a:prstGeom prst="rect">
                          <a:avLst/>
                        </a:prstGeom>
                        <a:ln w="3175">
                          <a:solidFill>
                            <a:prstClr val="ltGray"/>
                          </a:solidFill>
                        </a:ln>
                      </p166:spPr>
                    </psuz:zmPr>
                  </psuz:summaryZmObj>
                  <psuz:summaryZmObj sectionId="{3DE55031-8CD6-4A71-BDA4-80244526CCE9}">
                    <psuz:zmPr id="{F771AFB7-AC54-4B64-AD29-7856B9169B04}" transitionDur="1000">
                      <p166:blipFill xmlns:p166="http://schemas.microsoft.com/office/powerpoint/2016/6/main">
                        <a:blip r:embed="rId5"/>
                        <a:stretch>
                          <a:fillRect/>
                        </a:stretch>
                      </p166:blipFill>
                      <p166:spPr xmlns:p166="http://schemas.microsoft.com/office/powerpoint/2016/6/main">
                        <a:xfrm>
                          <a:off x="6918294" y="487305"/>
                          <a:ext cx="2086791" cy="1173820"/>
                        </a:xfrm>
                        <a:prstGeom prst="rect">
                          <a:avLst/>
                        </a:prstGeom>
                        <a:ln w="3175">
                          <a:solidFill>
                            <a:prstClr val="ltGray"/>
                          </a:solidFill>
                        </a:ln>
                      </p166:spPr>
                    </psuz:zmPr>
                  </psuz:summaryZmObj>
                  <psuz:summaryZmObj sectionId="{A325F998-D9A7-4DDF-AE46-FF0454BF3534}">
                    <psuz:zmPr id="{96C532C5-B37B-4422-8A31-9C47D7FE51DD}" transitionDur="1000">
                      <p166:blipFill xmlns:p166="http://schemas.microsoft.com/office/powerpoint/2016/6/main">
                        <a:blip r:embed="rId6"/>
                        <a:stretch>
                          <a:fillRect/>
                        </a:stretch>
                      </p166:blipFill>
                      <p166:spPr xmlns:p166="http://schemas.microsoft.com/office/powerpoint/2016/6/main">
                        <a:xfrm>
                          <a:off x="9083340" y="487305"/>
                          <a:ext cx="2086791" cy="1173820"/>
                        </a:xfrm>
                        <a:prstGeom prst="rect">
                          <a:avLst/>
                        </a:prstGeom>
                        <a:ln w="3175">
                          <a:solidFill>
                            <a:prstClr val="ltGray"/>
                          </a:solidFill>
                        </a:ln>
                      </p166:spPr>
                    </psuz:zmPr>
                  </psuz:summaryZmObj>
                  <psuz:summaryZmObj sectionId="{A5591788-C67B-4EE2-8732-DC377D0623FD}">
                    <psuz:zmPr id="{E8FB4B3D-5023-4E33-8791-019DB5CCF193}" transitionDur="1000">
                      <p166:blipFill xmlns:p166="http://schemas.microsoft.com/office/powerpoint/2016/6/main">
                        <a:blip r:embed="rId7"/>
                        <a:stretch>
                          <a:fillRect/>
                        </a:stretch>
                      </p166:blipFill>
                      <p166:spPr xmlns:p166="http://schemas.microsoft.com/office/powerpoint/2016/6/main">
                        <a:xfrm>
                          <a:off x="423156" y="1739380"/>
                          <a:ext cx="2086791" cy="1173820"/>
                        </a:xfrm>
                        <a:prstGeom prst="rect">
                          <a:avLst/>
                        </a:prstGeom>
                        <a:ln w="3175">
                          <a:solidFill>
                            <a:prstClr val="ltGray"/>
                          </a:solidFill>
                        </a:ln>
                      </p166:spPr>
                    </psuz:zmPr>
                  </psuz:summaryZmObj>
                  <psuz:summaryZmObj sectionId="{AB14B872-98FE-4A9A-AA1A-5E476F88A7D1}">
                    <psuz:zmPr id="{02D9E60E-2B47-4D4B-B156-BEAE61C9ED3F}" transitionDur="1000">
                      <p166:blipFill xmlns:p166="http://schemas.microsoft.com/office/powerpoint/2016/6/main">
                        <a:blip r:embed="rId8"/>
                        <a:stretch>
                          <a:fillRect/>
                        </a:stretch>
                      </p166:blipFill>
                      <p166:spPr xmlns:p166="http://schemas.microsoft.com/office/powerpoint/2016/6/main">
                        <a:xfrm>
                          <a:off x="2588202" y="1739380"/>
                          <a:ext cx="2086791" cy="1173820"/>
                        </a:xfrm>
                        <a:prstGeom prst="rect">
                          <a:avLst/>
                        </a:prstGeom>
                        <a:ln w="3175">
                          <a:solidFill>
                            <a:prstClr val="ltGray"/>
                          </a:solidFill>
                        </a:ln>
                      </p166:spPr>
                    </psuz:zmPr>
                  </psuz:summaryZmObj>
                  <psuz:summaryZmObj sectionId="{F267ADDD-1A94-4FF6-98D4-8C6BDA3E0EF5}">
                    <psuz:zmPr id="{E8081A76-4094-4829-A239-D276C9F21343}" transitionDur="1000">
                      <p166:blipFill xmlns:p166="http://schemas.microsoft.com/office/powerpoint/2016/6/main">
                        <a:blip r:embed="rId9"/>
                        <a:stretch>
                          <a:fillRect/>
                        </a:stretch>
                      </p166:blipFill>
                      <p166:spPr xmlns:p166="http://schemas.microsoft.com/office/powerpoint/2016/6/main">
                        <a:xfrm>
                          <a:off x="4753248" y="1739380"/>
                          <a:ext cx="2086791" cy="1173820"/>
                        </a:xfrm>
                        <a:prstGeom prst="rect">
                          <a:avLst/>
                        </a:prstGeom>
                        <a:ln w="3175">
                          <a:solidFill>
                            <a:prstClr val="ltGray"/>
                          </a:solidFill>
                        </a:ln>
                      </p166:spPr>
                    </psuz:zmPr>
                  </psuz:summaryZmObj>
                  <psuz:summaryZmObj sectionId="{95DE9551-316A-456B-86E0-088767EC35F9}">
                    <psuz:zmPr id="{61F0A530-2726-492F-905E-A961C117352A}" transitionDur="1000">
                      <p166:blipFill xmlns:p166="http://schemas.microsoft.com/office/powerpoint/2016/6/main">
                        <a:blip r:embed="rId10"/>
                        <a:stretch>
                          <a:fillRect/>
                        </a:stretch>
                      </p166:blipFill>
                      <p166:spPr xmlns:p166="http://schemas.microsoft.com/office/powerpoint/2016/6/main">
                        <a:xfrm>
                          <a:off x="6918294" y="1739380"/>
                          <a:ext cx="2086791" cy="1173820"/>
                        </a:xfrm>
                        <a:prstGeom prst="rect">
                          <a:avLst/>
                        </a:prstGeom>
                        <a:ln w="3175">
                          <a:solidFill>
                            <a:prstClr val="ltGray"/>
                          </a:solidFill>
                        </a:ln>
                      </p166:spPr>
                    </psuz:zmPr>
                  </psuz:summaryZmObj>
                  <psuz:summaryZmObj sectionId="{66D3AEE5-0475-4E0D-AC61-91EC7ABCFA20}">
                    <psuz:zmPr id="{8004D19B-E74A-4DD6-92A6-2F0E74EA270C}" transitionDur="1000">
                      <p166:blipFill xmlns:p166="http://schemas.microsoft.com/office/powerpoint/2016/6/main">
                        <a:blip r:embed="rId11"/>
                        <a:stretch>
                          <a:fillRect/>
                        </a:stretch>
                      </p166:blipFill>
                      <p166:spPr xmlns:p166="http://schemas.microsoft.com/office/powerpoint/2016/6/main">
                        <a:xfrm>
                          <a:off x="9083340" y="1739380"/>
                          <a:ext cx="2086791" cy="1173820"/>
                        </a:xfrm>
                        <a:prstGeom prst="rect">
                          <a:avLst/>
                        </a:prstGeom>
                        <a:ln w="3175">
                          <a:solidFill>
                            <a:prstClr val="ltGray"/>
                          </a:solidFill>
                        </a:ln>
                      </p166:spPr>
                    </psuz:zmPr>
                  </psuz:summaryZmObj>
                  <psuz:summaryZmObj sectionId="{EC7FB7A3-F8E2-4025-93DF-E5D267B12E7A}">
                    <psuz:zmPr id="{74113088-0908-493F-A41F-C69AA54696CE}" transitionDur="1000">
                      <p166:blipFill xmlns:p166="http://schemas.microsoft.com/office/powerpoint/2016/6/main">
                        <a:blip r:embed="rId12"/>
                        <a:stretch>
                          <a:fillRect/>
                        </a:stretch>
                      </p166:blipFill>
                      <p166:spPr xmlns:p166="http://schemas.microsoft.com/office/powerpoint/2016/6/main">
                        <a:xfrm>
                          <a:off x="423156" y="2991455"/>
                          <a:ext cx="2086791" cy="1173820"/>
                        </a:xfrm>
                        <a:prstGeom prst="rect">
                          <a:avLst/>
                        </a:prstGeom>
                        <a:ln w="3175">
                          <a:solidFill>
                            <a:prstClr val="ltGray"/>
                          </a:solidFill>
                        </a:ln>
                      </p166:spPr>
                    </psuz:zmPr>
                  </psuz:summaryZmObj>
                  <psuz:summaryZmObj sectionId="{E6AA0D8A-7A27-40B9-B781-07B6717E81CF}">
                    <psuz:zmPr id="{F1E8BD84-EBC6-4A62-829F-8B3E2BC0968E}" transitionDur="1000">
                      <p166:blipFill xmlns:p166="http://schemas.microsoft.com/office/powerpoint/2016/6/main">
                        <a:blip r:embed="rId13"/>
                        <a:stretch>
                          <a:fillRect/>
                        </a:stretch>
                      </p166:blipFill>
                      <p166:spPr xmlns:p166="http://schemas.microsoft.com/office/powerpoint/2016/6/main">
                        <a:xfrm>
                          <a:off x="2588202" y="2991455"/>
                          <a:ext cx="2086791" cy="1173820"/>
                        </a:xfrm>
                        <a:prstGeom prst="rect">
                          <a:avLst/>
                        </a:prstGeom>
                        <a:ln w="3175">
                          <a:solidFill>
                            <a:prstClr val="ltGray"/>
                          </a:solidFill>
                        </a:ln>
                      </p166:spPr>
                    </psuz:zmPr>
                  </psuz:summaryZmObj>
                  <psuz:summaryZmObj sectionId="{C79F7483-3E20-4284-9C0E-1955AD1A4104}">
                    <psuz:zmPr id="{05F89CB5-2882-473D-AE81-5BF29E1831A4}" transitionDur="1000">
                      <p166:blipFill xmlns:p166="http://schemas.microsoft.com/office/powerpoint/2016/6/main">
                        <a:blip r:embed="rId14"/>
                        <a:stretch>
                          <a:fillRect/>
                        </a:stretch>
                      </p166:blipFill>
                      <p166:spPr xmlns:p166="http://schemas.microsoft.com/office/powerpoint/2016/6/main">
                        <a:xfrm>
                          <a:off x="4753248" y="2991455"/>
                          <a:ext cx="2086791" cy="1173820"/>
                        </a:xfrm>
                        <a:prstGeom prst="rect">
                          <a:avLst/>
                        </a:prstGeom>
                        <a:ln w="3175">
                          <a:solidFill>
                            <a:prstClr val="ltGray"/>
                          </a:solidFill>
                        </a:ln>
                      </p166:spPr>
                    </psuz:zmPr>
                  </psuz:summaryZmObj>
                  <psuz:summaryZmObj sectionId="{479EC56A-93B1-4010-AE21-63BD98A726FF}">
                    <psuz:zmPr id="{EAEDA6CC-8D80-4363-B1BB-D7317EAEA36B}" transitionDur="1000">
                      <p166:blipFill xmlns:p166="http://schemas.microsoft.com/office/powerpoint/2016/6/main">
                        <a:blip r:embed="rId15"/>
                        <a:stretch>
                          <a:fillRect/>
                        </a:stretch>
                      </p166:blipFill>
                      <p166:spPr xmlns:p166="http://schemas.microsoft.com/office/powerpoint/2016/6/main">
                        <a:xfrm>
                          <a:off x="6918294" y="2991455"/>
                          <a:ext cx="2086791" cy="1173820"/>
                        </a:xfrm>
                        <a:prstGeom prst="rect">
                          <a:avLst/>
                        </a:prstGeom>
                        <a:ln w="3175">
                          <a:solidFill>
                            <a:prstClr val="ltGray"/>
                          </a:solidFill>
                        </a:ln>
                      </p166:spPr>
                    </psuz:zmPr>
                  </psuz:summaryZmObj>
                  <psuz:summaryZmObj sectionId="{2F630C4B-FB6F-4355-B7E8-2FB531B16A94}">
                    <psuz:zmPr id="{EDF1E2AD-928B-490B-BB1D-98DB7544A8EB}" transitionDur="1000">
                      <p166:blipFill xmlns:p166="http://schemas.microsoft.com/office/powerpoint/2016/6/main">
                        <a:blip r:embed="rId16"/>
                        <a:stretch>
                          <a:fillRect/>
                        </a:stretch>
                      </p166:blipFill>
                      <p166:spPr xmlns:p166="http://schemas.microsoft.com/office/powerpoint/2016/6/main">
                        <a:xfrm>
                          <a:off x="9083340" y="2991455"/>
                          <a:ext cx="2086791" cy="1173820"/>
                        </a:xfrm>
                        <a:prstGeom prst="rect">
                          <a:avLst/>
                        </a:prstGeom>
                        <a:ln w="3175">
                          <a:solidFill>
                            <a:prstClr val="ltGray"/>
                          </a:solidFill>
                        </a:ln>
                      </p166:spPr>
                    </psuz:zmPr>
                  </psuz:summaryZmObj>
                  <psuz:summaryZmObj sectionId="{A8B7B0FE-289A-4210-887E-50E9D7B807C4}">
                    <psuz:zmPr id="{F63AB296-87BF-4D12-997E-F90214D832A1}" transitionDur="1000">
                      <p166:blipFill xmlns:p166="http://schemas.microsoft.com/office/powerpoint/2016/6/main">
                        <a:blip r:embed="rId17"/>
                        <a:stretch>
                          <a:fillRect/>
                        </a:stretch>
                      </p166:blipFill>
                      <p166:spPr xmlns:p166="http://schemas.microsoft.com/office/powerpoint/2016/6/main">
                        <a:xfrm>
                          <a:off x="423156" y="4243530"/>
                          <a:ext cx="2086791" cy="1173820"/>
                        </a:xfrm>
                        <a:prstGeom prst="rect">
                          <a:avLst/>
                        </a:prstGeom>
                        <a:ln w="3175">
                          <a:solidFill>
                            <a:prstClr val="ltGray"/>
                          </a:solidFill>
                        </a:ln>
                      </p166:spPr>
                    </psuz:zmPr>
                  </psuz:summaryZmObj>
                  <psuz:summaryZmObj sectionId="{570C7820-305A-4B37-988F-E0D628923B7C}">
                    <psuz:zmPr id="{EB0084F5-67D8-43EA-B594-0EA3BCBFFA62}" transitionDur="1000">
                      <p166:blipFill xmlns:p166="http://schemas.microsoft.com/office/powerpoint/2016/6/main">
                        <a:blip r:embed="rId18"/>
                        <a:stretch>
                          <a:fillRect/>
                        </a:stretch>
                      </p166:blipFill>
                      <p166:spPr xmlns:p166="http://schemas.microsoft.com/office/powerpoint/2016/6/main">
                        <a:xfrm>
                          <a:off x="2588202" y="4243530"/>
                          <a:ext cx="2086791" cy="1173820"/>
                        </a:xfrm>
                        <a:prstGeom prst="rect">
                          <a:avLst/>
                        </a:prstGeom>
                        <a:ln w="3175">
                          <a:solidFill>
                            <a:prstClr val="ltGray"/>
                          </a:solidFill>
                        </a:ln>
                      </p166:spPr>
                    </psuz:zmPr>
                  </psuz:summaryZmObj>
                  <psuz:gridLayout/>
                </psuz:summaryZm>
              </a:graphicData>
            </a:graphic>
          </p:graphicFrame>
        </mc:Choice>
        <mc:Fallback>
          <p:grpSp>
            <p:nvGrpSpPr>
              <p:cNvPr id="6" name="Zoom de résumé 5">
                <a:extLst>
                  <a:ext uri="{FF2B5EF4-FFF2-40B4-BE49-F238E27FC236}">
                    <a16:creationId xmlns:a16="http://schemas.microsoft.com/office/drawing/2014/main" id="{F07589C8-A226-3816-3A59-3E32E730DCCB}"/>
                  </a:ext>
                </a:extLst>
              </p:cNvPr>
              <p:cNvGrpSpPr>
                <a:grpSpLocks noGrp="1" noUngrp="1" noRot="1" noChangeAspect="1" noMove="1" noResize="1"/>
              </p:cNvGrpSpPr>
              <p:nvPr/>
            </p:nvGrpSpPr>
            <p:grpSpPr>
              <a:xfrm>
                <a:off x="335360" y="620689"/>
                <a:ext cx="11593288" cy="5904656"/>
                <a:chOff x="335360" y="620689"/>
                <a:chExt cx="11593288" cy="5904656"/>
              </a:xfrm>
            </p:grpSpPr>
            <p:pic>
              <p:nvPicPr>
                <p:cNvPr id="4" name="Image 4">
                  <a:hlinkClick r:id="rId19"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758516" y="1107994"/>
                  <a:ext cx="2086791" cy="1173820"/>
                </a:xfrm>
                <a:prstGeom prst="rect">
                  <a:avLst/>
                </a:prstGeom>
                <a:ln w="3175">
                  <a:solidFill>
                    <a:prstClr val="ltGray"/>
                  </a:solidFill>
                </a:ln>
              </p:spPr>
            </p:pic>
            <p:pic>
              <p:nvPicPr>
                <p:cNvPr id="5" name="Image 5">
                  <a:hlinkClick r:id="rId20"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2923562" y="1107994"/>
                  <a:ext cx="2086791" cy="1173820"/>
                </a:xfrm>
                <a:prstGeom prst="rect">
                  <a:avLst/>
                </a:prstGeom>
                <a:ln w="3175">
                  <a:solidFill>
                    <a:prstClr val="ltGray"/>
                  </a:solidFill>
                </a:ln>
              </p:spPr>
            </p:pic>
            <p:pic>
              <p:nvPicPr>
                <p:cNvPr id="7" name="Image 7">
                  <a:hlinkClick r:id="rId21"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5088608" y="1107994"/>
                  <a:ext cx="2086791" cy="1173820"/>
                </a:xfrm>
                <a:prstGeom prst="rect">
                  <a:avLst/>
                </a:prstGeom>
                <a:ln w="3175">
                  <a:solidFill>
                    <a:prstClr val="ltGray"/>
                  </a:solidFill>
                </a:ln>
              </p:spPr>
            </p:pic>
            <p:pic>
              <p:nvPicPr>
                <p:cNvPr id="8" name="Image 8">
                  <a:hlinkClick r:id="rId22"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7253654" y="1107994"/>
                  <a:ext cx="2086791" cy="1173820"/>
                </a:xfrm>
                <a:prstGeom prst="rect">
                  <a:avLst/>
                </a:prstGeom>
                <a:ln w="3175">
                  <a:solidFill>
                    <a:prstClr val="ltGray"/>
                  </a:solidFill>
                </a:ln>
              </p:spPr>
            </p:pic>
            <p:pic>
              <p:nvPicPr>
                <p:cNvPr id="9" name="Image 9">
                  <a:hlinkClick r:id="rId23"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9418700" y="1107994"/>
                  <a:ext cx="2086791" cy="1173820"/>
                </a:xfrm>
                <a:prstGeom prst="rect">
                  <a:avLst/>
                </a:prstGeom>
                <a:ln w="3175">
                  <a:solidFill>
                    <a:prstClr val="ltGray"/>
                  </a:solidFill>
                </a:ln>
              </p:spPr>
            </p:pic>
            <p:pic>
              <p:nvPicPr>
                <p:cNvPr id="10" name="Image 10">
                  <a:hlinkClick r:id="rId24"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758516" y="2360069"/>
                  <a:ext cx="2086791" cy="1173820"/>
                </a:xfrm>
                <a:prstGeom prst="rect">
                  <a:avLst/>
                </a:prstGeom>
                <a:ln w="3175">
                  <a:solidFill>
                    <a:prstClr val="ltGray"/>
                  </a:solidFill>
                </a:ln>
              </p:spPr>
            </p:pic>
            <p:pic>
              <p:nvPicPr>
                <p:cNvPr id="11" name="Image 11">
                  <a:hlinkClick r:id="rId25"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2923562" y="2360069"/>
                  <a:ext cx="2086791" cy="1173820"/>
                </a:xfrm>
                <a:prstGeom prst="rect">
                  <a:avLst/>
                </a:prstGeom>
                <a:ln w="3175">
                  <a:solidFill>
                    <a:prstClr val="ltGray"/>
                  </a:solidFill>
                </a:ln>
              </p:spPr>
            </p:pic>
            <p:pic>
              <p:nvPicPr>
                <p:cNvPr id="12" name="Image 12">
                  <a:hlinkClick r:id="rId26" action="ppaction://hlinksldjump"/>
                </p:cNvPr>
                <p:cNvPicPr>
                  <a:picLocks noSelect="1" noRot="1" noChangeAspect="1" noMove="1" noResize="1" noEditPoints="1" noAdjustHandles="1" noChangeArrowheads="1" noChangeShapeType="1"/>
                </p:cNvPicPr>
                <p:nvPr/>
              </p:nvPicPr>
              <p:blipFill>
                <a:blip r:embed="rId9"/>
                <a:stretch>
                  <a:fillRect/>
                </a:stretch>
              </p:blipFill>
              <p:spPr>
                <a:xfrm>
                  <a:off x="5088608" y="2360069"/>
                  <a:ext cx="2086791" cy="1173820"/>
                </a:xfrm>
                <a:prstGeom prst="rect">
                  <a:avLst/>
                </a:prstGeom>
                <a:ln w="3175">
                  <a:solidFill>
                    <a:prstClr val="ltGray"/>
                  </a:solidFill>
                </a:ln>
              </p:spPr>
            </p:pic>
            <p:pic>
              <p:nvPicPr>
                <p:cNvPr id="13" name="Image 13">
                  <a:hlinkClick r:id="rId27" action="ppaction://hlinksldjump"/>
                </p:cNvPr>
                <p:cNvPicPr>
                  <a:picLocks noSelect="1" noRot="1" noChangeAspect="1" noMove="1" noResize="1" noEditPoints="1" noAdjustHandles="1" noChangeArrowheads="1" noChangeShapeType="1"/>
                </p:cNvPicPr>
                <p:nvPr/>
              </p:nvPicPr>
              <p:blipFill>
                <a:blip r:embed="rId10"/>
                <a:stretch>
                  <a:fillRect/>
                </a:stretch>
              </p:blipFill>
              <p:spPr>
                <a:xfrm>
                  <a:off x="7253654" y="2360069"/>
                  <a:ext cx="2086791" cy="1173820"/>
                </a:xfrm>
                <a:prstGeom prst="rect">
                  <a:avLst/>
                </a:prstGeom>
                <a:ln w="3175">
                  <a:solidFill>
                    <a:prstClr val="ltGray"/>
                  </a:solidFill>
                </a:ln>
              </p:spPr>
            </p:pic>
            <p:pic>
              <p:nvPicPr>
                <p:cNvPr id="14" name="Image 14">
                  <a:hlinkClick r:id="rId28" action="ppaction://hlinksldjump"/>
                </p:cNvPr>
                <p:cNvPicPr>
                  <a:picLocks noSelect="1" noRot="1" noChangeAspect="1" noMove="1" noResize="1" noEditPoints="1" noAdjustHandles="1" noChangeArrowheads="1" noChangeShapeType="1"/>
                </p:cNvPicPr>
                <p:nvPr/>
              </p:nvPicPr>
              <p:blipFill>
                <a:blip r:embed="rId11"/>
                <a:stretch>
                  <a:fillRect/>
                </a:stretch>
              </p:blipFill>
              <p:spPr>
                <a:xfrm>
                  <a:off x="9418700" y="2360069"/>
                  <a:ext cx="2086791" cy="1173820"/>
                </a:xfrm>
                <a:prstGeom prst="rect">
                  <a:avLst/>
                </a:prstGeom>
                <a:ln w="3175">
                  <a:solidFill>
                    <a:prstClr val="ltGray"/>
                  </a:solidFill>
                </a:ln>
              </p:spPr>
            </p:pic>
            <p:pic>
              <p:nvPicPr>
                <p:cNvPr id="15" name="Image 15">
                  <a:hlinkClick r:id="rId29" action="ppaction://hlinksldjump"/>
                </p:cNvPr>
                <p:cNvPicPr>
                  <a:picLocks noSelect="1" noRot="1" noChangeAspect="1" noMove="1" noResize="1" noEditPoints="1" noAdjustHandles="1" noChangeArrowheads="1" noChangeShapeType="1"/>
                </p:cNvPicPr>
                <p:nvPr/>
              </p:nvPicPr>
              <p:blipFill>
                <a:blip r:embed="rId12"/>
                <a:stretch>
                  <a:fillRect/>
                </a:stretch>
              </p:blipFill>
              <p:spPr>
                <a:xfrm>
                  <a:off x="758516" y="3612144"/>
                  <a:ext cx="2086791" cy="1173820"/>
                </a:xfrm>
                <a:prstGeom prst="rect">
                  <a:avLst/>
                </a:prstGeom>
                <a:ln w="3175">
                  <a:solidFill>
                    <a:prstClr val="ltGray"/>
                  </a:solidFill>
                </a:ln>
              </p:spPr>
            </p:pic>
            <p:pic>
              <p:nvPicPr>
                <p:cNvPr id="16" name="Image 16">
                  <a:hlinkClick r:id="rId30" action="ppaction://hlinksldjump"/>
                </p:cNvPr>
                <p:cNvPicPr>
                  <a:picLocks noSelect="1" noRot="1" noChangeAspect="1" noMove="1" noResize="1" noEditPoints="1" noAdjustHandles="1" noChangeArrowheads="1" noChangeShapeType="1"/>
                </p:cNvPicPr>
                <p:nvPr/>
              </p:nvPicPr>
              <p:blipFill>
                <a:blip r:embed="rId13"/>
                <a:stretch>
                  <a:fillRect/>
                </a:stretch>
              </p:blipFill>
              <p:spPr>
                <a:xfrm>
                  <a:off x="2923562" y="3612144"/>
                  <a:ext cx="2086791" cy="1173820"/>
                </a:xfrm>
                <a:prstGeom prst="rect">
                  <a:avLst/>
                </a:prstGeom>
                <a:ln w="3175">
                  <a:solidFill>
                    <a:prstClr val="ltGray"/>
                  </a:solidFill>
                </a:ln>
              </p:spPr>
            </p:pic>
            <p:pic>
              <p:nvPicPr>
                <p:cNvPr id="17" name="Image 17">
                  <a:hlinkClick r:id="rId31" action="ppaction://hlinksldjump"/>
                </p:cNvPr>
                <p:cNvPicPr>
                  <a:picLocks noSelect="1" noRot="1" noChangeAspect="1" noMove="1" noResize="1" noEditPoints="1" noAdjustHandles="1" noChangeArrowheads="1" noChangeShapeType="1"/>
                </p:cNvPicPr>
                <p:nvPr/>
              </p:nvPicPr>
              <p:blipFill>
                <a:blip r:embed="rId14"/>
                <a:stretch>
                  <a:fillRect/>
                </a:stretch>
              </p:blipFill>
              <p:spPr>
                <a:xfrm>
                  <a:off x="5088608" y="3612144"/>
                  <a:ext cx="2086791" cy="1173820"/>
                </a:xfrm>
                <a:prstGeom prst="rect">
                  <a:avLst/>
                </a:prstGeom>
                <a:ln w="3175">
                  <a:solidFill>
                    <a:prstClr val="ltGray"/>
                  </a:solidFill>
                </a:ln>
              </p:spPr>
            </p:pic>
            <p:pic>
              <p:nvPicPr>
                <p:cNvPr id="18" name="Image 18">
                  <a:hlinkClick r:id="rId32" action="ppaction://hlinksldjump"/>
                </p:cNvPr>
                <p:cNvPicPr>
                  <a:picLocks noSelect="1" noRot="1" noChangeAspect="1" noMove="1" noResize="1" noEditPoints="1" noAdjustHandles="1" noChangeArrowheads="1" noChangeShapeType="1"/>
                </p:cNvPicPr>
                <p:nvPr/>
              </p:nvPicPr>
              <p:blipFill>
                <a:blip r:embed="rId15"/>
                <a:stretch>
                  <a:fillRect/>
                </a:stretch>
              </p:blipFill>
              <p:spPr>
                <a:xfrm>
                  <a:off x="7253654" y="3612144"/>
                  <a:ext cx="2086791" cy="1173820"/>
                </a:xfrm>
                <a:prstGeom prst="rect">
                  <a:avLst/>
                </a:prstGeom>
                <a:ln w="3175">
                  <a:solidFill>
                    <a:prstClr val="ltGray"/>
                  </a:solidFill>
                </a:ln>
              </p:spPr>
            </p:pic>
            <p:pic>
              <p:nvPicPr>
                <p:cNvPr id="19" name="Image 19">
                  <a:hlinkClick r:id="rId33" action="ppaction://hlinksldjump"/>
                </p:cNvPr>
                <p:cNvPicPr>
                  <a:picLocks noSelect="1" noRot="1" noChangeAspect="1" noMove="1" noResize="1" noEditPoints="1" noAdjustHandles="1" noChangeArrowheads="1" noChangeShapeType="1"/>
                </p:cNvPicPr>
                <p:nvPr/>
              </p:nvPicPr>
              <p:blipFill>
                <a:blip r:embed="rId16"/>
                <a:stretch>
                  <a:fillRect/>
                </a:stretch>
              </p:blipFill>
              <p:spPr>
                <a:xfrm>
                  <a:off x="9418700" y="3612144"/>
                  <a:ext cx="2086791" cy="1173820"/>
                </a:xfrm>
                <a:prstGeom prst="rect">
                  <a:avLst/>
                </a:prstGeom>
                <a:ln w="3175">
                  <a:solidFill>
                    <a:prstClr val="ltGray"/>
                  </a:solidFill>
                </a:ln>
              </p:spPr>
            </p:pic>
            <p:pic>
              <p:nvPicPr>
                <p:cNvPr id="20" name="Image 20">
                  <a:hlinkClick r:id="rId34" action="ppaction://hlinksldjump"/>
                </p:cNvPr>
                <p:cNvPicPr>
                  <a:picLocks noSelect="1" noRot="1" noChangeAspect="1" noMove="1" noResize="1" noEditPoints="1" noAdjustHandles="1" noChangeArrowheads="1" noChangeShapeType="1"/>
                </p:cNvPicPr>
                <p:nvPr/>
              </p:nvPicPr>
              <p:blipFill>
                <a:blip r:embed="rId17"/>
                <a:stretch>
                  <a:fillRect/>
                </a:stretch>
              </p:blipFill>
              <p:spPr>
                <a:xfrm>
                  <a:off x="758516" y="4864219"/>
                  <a:ext cx="2086791" cy="1173820"/>
                </a:xfrm>
                <a:prstGeom prst="rect">
                  <a:avLst/>
                </a:prstGeom>
                <a:ln w="3175">
                  <a:solidFill>
                    <a:prstClr val="ltGray"/>
                  </a:solidFill>
                </a:ln>
              </p:spPr>
            </p:pic>
            <p:pic>
              <p:nvPicPr>
                <p:cNvPr id="21" name="Image 21">
                  <a:hlinkClick r:id="rId35" action="ppaction://hlinksldjump"/>
                </p:cNvPr>
                <p:cNvPicPr>
                  <a:picLocks noSelect="1" noRot="1" noChangeAspect="1" noMove="1" noResize="1" noEditPoints="1" noAdjustHandles="1" noChangeArrowheads="1" noChangeShapeType="1"/>
                </p:cNvPicPr>
                <p:nvPr/>
              </p:nvPicPr>
              <p:blipFill>
                <a:blip r:embed="rId18"/>
                <a:stretch>
                  <a:fillRect/>
                </a:stretch>
              </p:blipFill>
              <p:spPr>
                <a:xfrm>
                  <a:off x="2923562" y="4864219"/>
                  <a:ext cx="2086791" cy="1173820"/>
                </a:xfrm>
                <a:prstGeom prst="rect">
                  <a:avLst/>
                </a:prstGeom>
                <a:ln w="3175">
                  <a:solidFill>
                    <a:prstClr val="ltGray"/>
                  </a:solidFill>
                </a:ln>
              </p:spPr>
            </p:pic>
          </p:grpSp>
        </mc:Fallback>
      </mc:AlternateContent>
    </p:spTree>
    <p:extLst>
      <p:ext uri="{BB962C8B-B14F-4D97-AF65-F5344CB8AC3E}">
        <p14:creationId xmlns:p14="http://schemas.microsoft.com/office/powerpoint/2010/main" val="32268364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BD8D0FB-D550-4C1B-B455-F8855EE8A265}"/>
              </a:ext>
            </a:extLst>
          </p:cNvPr>
          <p:cNvSpPr>
            <a:spLocks noGrp="1"/>
          </p:cNvSpPr>
          <p:nvPr>
            <p:ph type="title"/>
            <p:custDataLst>
              <p:tags r:id="rId1"/>
            </p:custDataLst>
          </p:nvPr>
        </p:nvSpPr>
        <p:spPr>
          <a:xfrm>
            <a:off x="623392" y="274638"/>
            <a:ext cx="10959008" cy="778098"/>
          </a:xfrm>
        </p:spPr>
        <p:txBody>
          <a:bodyPr/>
          <a:lstStyle/>
          <a:p>
            <a:r>
              <a:rPr lang="fr-CA" dirty="0"/>
              <a:t>Votre auto-évaluation</a:t>
            </a:r>
          </a:p>
        </p:txBody>
      </p:sp>
      <p:sp>
        <p:nvSpPr>
          <p:cNvPr id="4" name="Espace réservé du numéro de diapositive 3">
            <a:extLst>
              <a:ext uri="{FF2B5EF4-FFF2-40B4-BE49-F238E27FC236}">
                <a16:creationId xmlns:a16="http://schemas.microsoft.com/office/drawing/2014/main" id="{C82DE09A-72B4-473F-99E2-A190CDB80CC5}"/>
              </a:ext>
            </a:extLst>
          </p:cNvPr>
          <p:cNvSpPr>
            <a:spLocks noGrp="1"/>
          </p:cNvSpPr>
          <p:nvPr>
            <p:ph type="sldNum" sz="quarter" idx="12"/>
            <p:custDataLst>
              <p:tags r:id="rId2"/>
            </p:custDataLst>
          </p:nvPr>
        </p:nvSpPr>
        <p:spPr>
          <a:xfrm>
            <a:off x="195071" y="5805264"/>
            <a:ext cx="935301" cy="862236"/>
          </a:xfrm>
        </p:spPr>
        <p:txBody>
          <a:bodyPr/>
          <a:lstStyle/>
          <a:p>
            <a:fld id="{CF4668DC-857F-487D-BFFA-8C0CA5037977}" type="slidenum">
              <a:rPr lang="fr-BE" smtClean="0"/>
              <a:pPr/>
              <a:t>55</a:t>
            </a:fld>
            <a:endParaRPr lang="fr-BE"/>
          </a:p>
        </p:txBody>
      </p:sp>
      <p:sp>
        <p:nvSpPr>
          <p:cNvPr id="6" name="Espace réservé du contenu 5">
            <a:extLst>
              <a:ext uri="{FF2B5EF4-FFF2-40B4-BE49-F238E27FC236}">
                <a16:creationId xmlns:a16="http://schemas.microsoft.com/office/drawing/2014/main" id="{9A866411-B5A5-4677-AA45-87E5D0A9E424}"/>
              </a:ext>
            </a:extLst>
          </p:cNvPr>
          <p:cNvSpPr>
            <a:spLocks noGrp="1"/>
          </p:cNvSpPr>
          <p:nvPr>
            <p:ph sz="quarter" idx="1"/>
            <p:custDataLst>
              <p:tags r:id="rId3"/>
            </p:custDataLst>
          </p:nvPr>
        </p:nvSpPr>
        <p:spPr>
          <a:xfrm>
            <a:off x="623888" y="1268413"/>
            <a:ext cx="3599904" cy="4169747"/>
          </a:xfrm>
        </p:spPr>
        <p:txBody>
          <a:bodyPr>
            <a:normAutofit fontScale="92500" lnSpcReduction="10000"/>
          </a:bodyPr>
          <a:lstStyle/>
          <a:p>
            <a:r>
              <a:rPr lang="fr-CA" dirty="0"/>
              <a:t>Auto-évaluez votre travail à l'aide de la grille, puis remettez sur LÉA ce PPT de la manière habituelle.</a:t>
            </a:r>
          </a:p>
          <a:p>
            <a:endParaRPr lang="fr-CA" dirty="0"/>
          </a:p>
          <a:p>
            <a:r>
              <a:rPr lang="fr-CA" dirty="0"/>
              <a:t>Déposer aussi le fichier de code de votre classe </a:t>
            </a:r>
            <a:r>
              <a:rPr lang="fr-CA" b="1" dirty="0"/>
              <a:t>Compte</a:t>
            </a:r>
            <a:r>
              <a:rPr lang="fr-CA" dirty="0"/>
              <a:t> et uniquement ce code (par le projet ni la solution) dans une remise séparée.</a:t>
            </a:r>
          </a:p>
        </p:txBody>
      </p:sp>
      <mc:AlternateContent xmlns:mc="http://schemas.openxmlformats.org/markup-compatibility/2006">
        <mc:Choice xmlns:a14="http://schemas.microsoft.com/office/drawing/2010/main" Requires="a14">
          <p:graphicFrame>
            <p:nvGraphicFramePr>
              <p:cNvPr id="9" name="Tableau 5">
                <a:extLst>
                  <a:ext uri="{FF2B5EF4-FFF2-40B4-BE49-F238E27FC236}">
                    <a16:creationId xmlns:a16="http://schemas.microsoft.com/office/drawing/2014/main" id="{DE0EE853-9AAA-42F6-B9C4-A19DD139711E}"/>
                  </a:ext>
                </a:extLst>
              </p:cNvPr>
              <p:cNvGraphicFramePr>
                <a:graphicFrameLocks noGrp="1"/>
              </p:cNvGraphicFramePr>
              <p:nvPr>
                <p:custDataLst>
                  <p:tags r:id="rId4"/>
                </p:custDataLst>
                <p:extLst>
                  <p:ext uri="{D42A27DB-BD31-4B8C-83A1-F6EECF244321}">
                    <p14:modId xmlns:p14="http://schemas.microsoft.com/office/powerpoint/2010/main" val="1989920536"/>
                  </p:ext>
                </p:extLst>
              </p:nvPr>
            </p:nvGraphicFramePr>
            <p:xfrm>
              <a:off x="5015880" y="2060848"/>
              <a:ext cx="6107286" cy="2707640"/>
            </p:xfrm>
            <a:graphic>
              <a:graphicData uri="http://schemas.openxmlformats.org/drawingml/2006/table">
                <a:tbl>
                  <a:tblPr firstRow="1" firstCol="1" lastRow="1" bandRow="1">
                    <a:tableStyleId>{5C22544A-7EE6-4342-B048-85BDC9FD1C3A}</a:tableStyleId>
                  </a:tblPr>
                  <a:tblGrid>
                    <a:gridCol w="3421761">
                      <a:extLst>
                        <a:ext uri="{9D8B030D-6E8A-4147-A177-3AD203B41FA5}">
                          <a16:colId xmlns:a16="http://schemas.microsoft.com/office/drawing/2014/main" val="1686930651"/>
                        </a:ext>
                      </a:extLst>
                    </a:gridCol>
                    <a:gridCol w="1389380">
                      <a:extLst>
                        <a:ext uri="{9D8B030D-6E8A-4147-A177-3AD203B41FA5}">
                          <a16:colId xmlns:a16="http://schemas.microsoft.com/office/drawing/2014/main" val="938557199"/>
                        </a:ext>
                      </a:extLst>
                    </a:gridCol>
                    <a:gridCol w="1296145">
                      <a:extLst>
                        <a:ext uri="{9D8B030D-6E8A-4147-A177-3AD203B41FA5}">
                          <a16:colId xmlns:a16="http://schemas.microsoft.com/office/drawing/2014/main" val="1465013674"/>
                        </a:ext>
                      </a:extLst>
                    </a:gridCol>
                  </a:tblGrid>
                  <a:tr h="370840">
                    <a:tc>
                      <a:txBody>
                        <a:bodyPr/>
                        <a:lstStyle/>
                        <a:p>
                          <a:r>
                            <a:rPr lang="fr-CA" sz="2000" dirty="0"/>
                            <a:t>Étapes</a:t>
                          </a:r>
                        </a:p>
                      </a:txBody>
                      <a:tcPr/>
                    </a:tc>
                    <a:tc>
                      <a:txBody>
                        <a:bodyPr/>
                        <a:lstStyle/>
                        <a:p>
                          <a:pPr algn="ctr"/>
                          <a:r>
                            <a:rPr lang="fr-CA" sz="2000" dirty="0"/>
                            <a:t>Pointage</a:t>
                          </a:r>
                        </a:p>
                      </a:txBody>
                      <a:tcPr/>
                    </a:tc>
                    <a:tc>
                      <a:txBody>
                        <a:bodyPr/>
                        <a:lstStyle/>
                        <a:p>
                          <a:pPr algn="ctr"/>
                          <a:r>
                            <a:rPr lang="fr-CA" sz="2000" dirty="0"/>
                            <a:t>Vos points</a:t>
                          </a:r>
                        </a:p>
                      </a:txBody>
                      <a:tcPr/>
                    </a:tc>
                    <a:extLst>
                      <a:ext uri="{0D108BD9-81ED-4DB2-BD59-A6C34878D82A}">
                        <a16:rowId xmlns:a16="http://schemas.microsoft.com/office/drawing/2014/main" val="2811364724"/>
                      </a:ext>
                    </a:extLst>
                  </a:tr>
                  <a:tr h="370840">
                    <a:tc>
                      <a:txBody>
                        <a:bodyPr/>
                        <a:lstStyle/>
                        <a:p>
                          <a:r>
                            <a:rPr lang="fr-CA" dirty="0"/>
                            <a:t>A – Mise en place</a:t>
                          </a:r>
                        </a:p>
                      </a:txBody>
                      <a:tcPr/>
                    </a:tc>
                    <a:tc>
                      <a:txBody>
                        <a:bodyPr/>
                        <a:lstStyle/>
                        <a:p>
                          <a:pPr algn="ctr"/>
                          <a:r>
                            <a:rPr lang="fr-CA" dirty="0"/>
                            <a:t>1</a:t>
                          </a:r>
                        </a:p>
                      </a:txBody>
                      <a:tcPr/>
                    </a:tc>
                    <a:tc>
                      <a:txBody>
                        <a:bodyPr/>
                        <a:lstStyle/>
                        <a:p>
                          <a:pPr algn="ctr"/>
                          <a:r>
                            <a:rPr lang="fr-CA" b="1" dirty="0">
                              <a:solidFill>
                                <a:srgbClr val="FF0000"/>
                              </a:solidFill>
                            </a:rPr>
                            <a:t>1</a:t>
                          </a:r>
                        </a:p>
                      </a:txBody>
                      <a:tcPr/>
                    </a:tc>
                    <a:extLst>
                      <a:ext uri="{0D108BD9-81ED-4DB2-BD59-A6C34878D82A}">
                        <a16:rowId xmlns:a16="http://schemas.microsoft.com/office/drawing/2014/main" val="1878188869"/>
                      </a:ext>
                    </a:extLst>
                  </a:tr>
                  <a:tr h="370840">
                    <a:tc>
                      <a:txBody>
                        <a:bodyPr/>
                        <a:lstStyle/>
                        <a:p>
                          <a:r>
                            <a:rPr lang="fr-CA" dirty="0"/>
                            <a:t>B – Codage de la classe</a:t>
                          </a:r>
                        </a:p>
                      </a:txBody>
                      <a:tcPr/>
                    </a:tc>
                    <a:tc>
                      <a:txBody>
                        <a:bodyPr/>
                        <a:lstStyle/>
                        <a:p>
                          <a:pPr algn="ctr"/>
                          <a:r>
                            <a:rPr lang="fr-CA" dirty="0"/>
                            <a:t>1</a:t>
                          </a:r>
                        </a:p>
                      </a:txBody>
                      <a:tcPr/>
                    </a:tc>
                    <a:tc>
                      <a:txBody>
                        <a:bodyPr/>
                        <a:lstStyle/>
                        <a:p>
                          <a:pPr algn="ctr"/>
                          <a:r>
                            <a:rPr lang="fr-CA" b="1" dirty="0">
                              <a:solidFill>
                                <a:srgbClr val="FF0000"/>
                              </a:solidFill>
                            </a:rPr>
                            <a:t>1</a:t>
                          </a:r>
                        </a:p>
                      </a:txBody>
                      <a:tcPr/>
                    </a:tc>
                    <a:extLst>
                      <a:ext uri="{0D108BD9-81ED-4DB2-BD59-A6C34878D82A}">
                        <a16:rowId xmlns:a16="http://schemas.microsoft.com/office/drawing/2014/main" val="2317996816"/>
                      </a:ext>
                    </a:extLst>
                  </a:tr>
                  <a:tr h="370840">
                    <a:tc>
                      <a:txBody>
                        <a:bodyPr/>
                        <a:lstStyle/>
                        <a:p>
                          <a:r>
                            <a:rPr lang="fr-CA" dirty="0"/>
                            <a:t>C – Console de test</a:t>
                          </a:r>
                        </a:p>
                      </a:txBody>
                      <a:tcPr/>
                    </a:tc>
                    <a:tc>
                      <a:txBody>
                        <a:bodyPr/>
                        <a:lstStyle/>
                        <a:p>
                          <a:pPr algn="ctr"/>
                          <a:r>
                            <a:rPr lang="fr-CA" dirty="0"/>
                            <a:t>5</a:t>
                          </a:r>
                        </a:p>
                      </a:txBody>
                      <a:tcPr/>
                    </a:tc>
                    <a:tc>
                      <a:txBody>
                        <a:bodyPr/>
                        <a:lstStyle/>
                        <a:p>
                          <a:pPr algn="ctr"/>
                          <a:r>
                            <a:rPr lang="fr-CA" b="1" dirty="0">
                              <a:solidFill>
                                <a:srgbClr val="FF0000"/>
                              </a:solidFill>
                            </a:rPr>
                            <a:t>4.75</a:t>
                          </a:r>
                        </a:p>
                      </a:txBody>
                      <a:tcPr/>
                    </a:tc>
                    <a:extLst>
                      <a:ext uri="{0D108BD9-81ED-4DB2-BD59-A6C34878D82A}">
                        <a16:rowId xmlns:a16="http://schemas.microsoft.com/office/drawing/2014/main" val="104433217"/>
                      </a:ext>
                    </a:extLst>
                  </a:tr>
                  <a:tr h="370840">
                    <a:tc>
                      <a:txBody>
                        <a:bodyPr/>
                        <a:lstStyle/>
                        <a:p>
                          <a:r>
                            <a:rPr lang="fr-CA" dirty="0"/>
                            <a:t>D – Vérification des erreurs</a:t>
                          </a:r>
                        </a:p>
                      </a:txBody>
                      <a:tcPr/>
                    </a:tc>
                    <a:tc>
                      <a:txBody>
                        <a:bodyPr/>
                        <a:lstStyle/>
                        <a:p>
                          <a:pPr algn="ctr"/>
                          <a:r>
                            <a:rPr lang="fr-CA" dirty="0"/>
                            <a:t>3</a:t>
                          </a:r>
                        </a:p>
                      </a:txBody>
                      <a:tcPr/>
                    </a:tc>
                    <a:tc>
                      <a:txBody>
                        <a:bodyPr/>
                        <a:lstStyle/>
                        <a:p>
                          <a:pPr algn="ctr"/>
                          <a:r>
                            <a:rPr lang="fr-CA" b="1" dirty="0">
                              <a:solidFill>
                                <a:srgbClr val="FF0000"/>
                              </a:solidFill>
                            </a:rPr>
                            <a:t>3</a:t>
                          </a:r>
                        </a:p>
                      </a:txBody>
                      <a:tcPr/>
                    </a:tc>
                    <a:extLst>
                      <a:ext uri="{0D108BD9-81ED-4DB2-BD59-A6C34878D82A}">
                        <a16:rowId xmlns:a16="http://schemas.microsoft.com/office/drawing/2014/main" val="498111877"/>
                      </a:ext>
                    </a:extLst>
                  </a:tr>
                  <a:tr h="370840">
                    <a:tc>
                      <a:txBody>
                        <a:bodyPr/>
                        <a:lstStyle/>
                        <a:p>
                          <a:r>
                            <a:rPr lang="fr-CA" dirty="0"/>
                            <a:t>E – Git final</a:t>
                          </a:r>
                        </a:p>
                      </a:txBody>
                      <a:tcPr/>
                    </a:tc>
                    <a:tc>
                      <a:txBody>
                        <a:bodyPr/>
                        <a:lstStyle/>
                        <a:p>
                          <a:pPr algn="ctr"/>
                          <a14:m>
                            <m:oMath xmlns:m="http://schemas.openxmlformats.org/officeDocument/2006/math">
                              <m:r>
                                <a:rPr lang="fr-CA" i="1" dirty="0" smtClean="0">
                                  <a:latin typeface="Cambria Math" panose="02040503050406030204" pitchFamily="18" charset="0"/>
                                </a:rPr>
                                <m:t>−</m:t>
                              </m:r>
                              <m:r>
                                <a:rPr lang="fr-CA" b="0" i="1" dirty="0" smtClean="0">
                                  <a:latin typeface="Cambria Math" panose="02040503050406030204" pitchFamily="18" charset="0"/>
                                </a:rPr>
                                <m:t>2</m:t>
                              </m:r>
                            </m:oMath>
                          </a14:m>
                          <a:r>
                            <a:rPr lang="fr-CA" dirty="0"/>
                            <a:t> (sinon)</a:t>
                          </a:r>
                        </a:p>
                      </a:txBody>
                      <a:tcPr/>
                    </a:tc>
                    <a:tc>
                      <a:txBody>
                        <a:bodyPr/>
                        <a:lstStyle/>
                        <a:p>
                          <a:pPr algn="ctr"/>
                          <a:r>
                            <a:rPr lang="fr-CA" b="1" dirty="0">
                              <a:solidFill>
                                <a:srgbClr val="FF0000"/>
                              </a:solidFill>
                            </a:rPr>
                            <a:t>OK</a:t>
                          </a:r>
                        </a:p>
                      </a:txBody>
                      <a:tcPr/>
                    </a:tc>
                    <a:extLst>
                      <a:ext uri="{0D108BD9-81ED-4DB2-BD59-A6C34878D82A}">
                        <a16:rowId xmlns:a16="http://schemas.microsoft.com/office/drawing/2014/main" val="3739367595"/>
                      </a:ext>
                    </a:extLst>
                  </a:tr>
                  <a:tr h="370840">
                    <a:tc>
                      <a:txBody>
                        <a:bodyPr/>
                        <a:lstStyle/>
                        <a:p>
                          <a:r>
                            <a:rPr lang="fr-CA" sz="2400" dirty="0"/>
                            <a:t>TOTAL</a:t>
                          </a:r>
                        </a:p>
                      </a:txBody>
                      <a:tcPr anchor="ctr"/>
                    </a:tc>
                    <a:tc>
                      <a:txBody>
                        <a:bodyPr/>
                        <a:lstStyle/>
                        <a:p>
                          <a:pPr algn="ctr"/>
                          <a:r>
                            <a:rPr lang="fr-CA" sz="2400" dirty="0"/>
                            <a:t>10</a:t>
                          </a:r>
                        </a:p>
                      </a:txBody>
                      <a:tcPr anchor="ctr"/>
                    </a:tc>
                    <a:tc>
                      <a:txBody>
                        <a:bodyPr/>
                        <a:lstStyle/>
                        <a:p>
                          <a:pPr algn="ctr"/>
                          <a:r>
                            <a:rPr lang="fr-CA" sz="2400" b="1" dirty="0">
                              <a:solidFill>
                                <a:srgbClr val="FFFF00"/>
                              </a:solidFill>
                            </a:rPr>
                            <a:t>9.75</a:t>
                          </a:r>
                        </a:p>
                      </a:txBody>
                      <a:tcPr anchor="ctr"/>
                    </a:tc>
                    <a:extLst>
                      <a:ext uri="{0D108BD9-81ED-4DB2-BD59-A6C34878D82A}">
                        <a16:rowId xmlns:a16="http://schemas.microsoft.com/office/drawing/2014/main" val="300041013"/>
                      </a:ext>
                    </a:extLst>
                  </a:tr>
                </a:tbl>
              </a:graphicData>
            </a:graphic>
          </p:graphicFrame>
        </mc:Choice>
        <mc:Fallback>
          <p:graphicFrame>
            <p:nvGraphicFramePr>
              <p:cNvPr id="9" name="Tableau 5">
                <a:extLst>
                  <a:ext uri="{FF2B5EF4-FFF2-40B4-BE49-F238E27FC236}">
                    <a16:creationId xmlns:a16="http://schemas.microsoft.com/office/drawing/2014/main" id="{DE0EE853-9AAA-42F6-B9C4-A19DD139711E}"/>
                  </a:ext>
                </a:extLst>
              </p:cNvPr>
              <p:cNvGraphicFramePr>
                <a:graphicFrameLocks noGrp="1"/>
              </p:cNvGraphicFramePr>
              <p:nvPr>
                <p:custDataLst>
                  <p:tags r:id="rId4"/>
                </p:custDataLst>
                <p:extLst>
                  <p:ext uri="{D42A27DB-BD31-4B8C-83A1-F6EECF244321}">
                    <p14:modId xmlns:p14="http://schemas.microsoft.com/office/powerpoint/2010/main" val="1989920536"/>
                  </p:ext>
                </p:extLst>
              </p:nvPr>
            </p:nvGraphicFramePr>
            <p:xfrm>
              <a:off x="5015880" y="2060848"/>
              <a:ext cx="6107286" cy="2707640"/>
            </p:xfrm>
            <a:graphic>
              <a:graphicData uri="http://schemas.openxmlformats.org/drawingml/2006/table">
                <a:tbl>
                  <a:tblPr firstRow="1" firstCol="1" lastRow="1" bandRow="1">
                    <a:tableStyleId>{5C22544A-7EE6-4342-B048-85BDC9FD1C3A}</a:tableStyleId>
                  </a:tblPr>
                  <a:tblGrid>
                    <a:gridCol w="3421761">
                      <a:extLst>
                        <a:ext uri="{9D8B030D-6E8A-4147-A177-3AD203B41FA5}">
                          <a16:colId xmlns:a16="http://schemas.microsoft.com/office/drawing/2014/main" val="1686930651"/>
                        </a:ext>
                      </a:extLst>
                    </a:gridCol>
                    <a:gridCol w="1389380">
                      <a:extLst>
                        <a:ext uri="{9D8B030D-6E8A-4147-A177-3AD203B41FA5}">
                          <a16:colId xmlns:a16="http://schemas.microsoft.com/office/drawing/2014/main" val="938557199"/>
                        </a:ext>
                      </a:extLst>
                    </a:gridCol>
                    <a:gridCol w="1296145">
                      <a:extLst>
                        <a:ext uri="{9D8B030D-6E8A-4147-A177-3AD203B41FA5}">
                          <a16:colId xmlns:a16="http://schemas.microsoft.com/office/drawing/2014/main" val="1465013674"/>
                        </a:ext>
                      </a:extLst>
                    </a:gridCol>
                  </a:tblGrid>
                  <a:tr h="396240">
                    <a:tc>
                      <a:txBody>
                        <a:bodyPr/>
                        <a:lstStyle/>
                        <a:p>
                          <a:r>
                            <a:rPr lang="fr-CA" sz="2000" dirty="0"/>
                            <a:t>Étapes</a:t>
                          </a:r>
                        </a:p>
                      </a:txBody>
                      <a:tcPr/>
                    </a:tc>
                    <a:tc>
                      <a:txBody>
                        <a:bodyPr/>
                        <a:lstStyle/>
                        <a:p>
                          <a:pPr algn="ctr"/>
                          <a:r>
                            <a:rPr lang="fr-CA" sz="2000" dirty="0"/>
                            <a:t>Pointage</a:t>
                          </a:r>
                        </a:p>
                      </a:txBody>
                      <a:tcPr/>
                    </a:tc>
                    <a:tc>
                      <a:txBody>
                        <a:bodyPr/>
                        <a:lstStyle/>
                        <a:p>
                          <a:pPr algn="ctr"/>
                          <a:r>
                            <a:rPr lang="fr-CA" sz="2000" dirty="0"/>
                            <a:t>Vos points</a:t>
                          </a:r>
                        </a:p>
                      </a:txBody>
                      <a:tcPr/>
                    </a:tc>
                    <a:extLst>
                      <a:ext uri="{0D108BD9-81ED-4DB2-BD59-A6C34878D82A}">
                        <a16:rowId xmlns:a16="http://schemas.microsoft.com/office/drawing/2014/main" val="2811364724"/>
                      </a:ext>
                    </a:extLst>
                  </a:tr>
                  <a:tr h="370840">
                    <a:tc>
                      <a:txBody>
                        <a:bodyPr/>
                        <a:lstStyle/>
                        <a:p>
                          <a:r>
                            <a:rPr lang="fr-CA" dirty="0"/>
                            <a:t>A – Mise en place</a:t>
                          </a:r>
                        </a:p>
                      </a:txBody>
                      <a:tcPr/>
                    </a:tc>
                    <a:tc>
                      <a:txBody>
                        <a:bodyPr/>
                        <a:lstStyle/>
                        <a:p>
                          <a:pPr algn="ctr"/>
                          <a:r>
                            <a:rPr lang="fr-CA" dirty="0"/>
                            <a:t>1</a:t>
                          </a:r>
                        </a:p>
                      </a:txBody>
                      <a:tcPr/>
                    </a:tc>
                    <a:tc>
                      <a:txBody>
                        <a:bodyPr/>
                        <a:lstStyle/>
                        <a:p>
                          <a:pPr algn="ctr"/>
                          <a:r>
                            <a:rPr lang="fr-CA" b="1" dirty="0">
                              <a:solidFill>
                                <a:srgbClr val="FF0000"/>
                              </a:solidFill>
                            </a:rPr>
                            <a:t>1</a:t>
                          </a:r>
                        </a:p>
                      </a:txBody>
                      <a:tcPr/>
                    </a:tc>
                    <a:extLst>
                      <a:ext uri="{0D108BD9-81ED-4DB2-BD59-A6C34878D82A}">
                        <a16:rowId xmlns:a16="http://schemas.microsoft.com/office/drawing/2014/main" val="1878188869"/>
                      </a:ext>
                    </a:extLst>
                  </a:tr>
                  <a:tr h="370840">
                    <a:tc>
                      <a:txBody>
                        <a:bodyPr/>
                        <a:lstStyle/>
                        <a:p>
                          <a:r>
                            <a:rPr lang="fr-CA" dirty="0"/>
                            <a:t>B – Codage de la classe</a:t>
                          </a:r>
                        </a:p>
                      </a:txBody>
                      <a:tcPr/>
                    </a:tc>
                    <a:tc>
                      <a:txBody>
                        <a:bodyPr/>
                        <a:lstStyle/>
                        <a:p>
                          <a:pPr algn="ctr"/>
                          <a:r>
                            <a:rPr lang="fr-CA" dirty="0"/>
                            <a:t>1</a:t>
                          </a:r>
                        </a:p>
                      </a:txBody>
                      <a:tcPr/>
                    </a:tc>
                    <a:tc>
                      <a:txBody>
                        <a:bodyPr/>
                        <a:lstStyle/>
                        <a:p>
                          <a:pPr algn="ctr"/>
                          <a:r>
                            <a:rPr lang="fr-CA" b="1" dirty="0">
                              <a:solidFill>
                                <a:srgbClr val="FF0000"/>
                              </a:solidFill>
                            </a:rPr>
                            <a:t>1</a:t>
                          </a:r>
                        </a:p>
                      </a:txBody>
                      <a:tcPr/>
                    </a:tc>
                    <a:extLst>
                      <a:ext uri="{0D108BD9-81ED-4DB2-BD59-A6C34878D82A}">
                        <a16:rowId xmlns:a16="http://schemas.microsoft.com/office/drawing/2014/main" val="2317996816"/>
                      </a:ext>
                    </a:extLst>
                  </a:tr>
                  <a:tr h="370840">
                    <a:tc>
                      <a:txBody>
                        <a:bodyPr/>
                        <a:lstStyle/>
                        <a:p>
                          <a:r>
                            <a:rPr lang="fr-CA" dirty="0"/>
                            <a:t>C – Console de test</a:t>
                          </a:r>
                        </a:p>
                      </a:txBody>
                      <a:tcPr/>
                    </a:tc>
                    <a:tc>
                      <a:txBody>
                        <a:bodyPr/>
                        <a:lstStyle/>
                        <a:p>
                          <a:pPr algn="ctr"/>
                          <a:r>
                            <a:rPr lang="fr-CA" dirty="0"/>
                            <a:t>5</a:t>
                          </a:r>
                        </a:p>
                      </a:txBody>
                      <a:tcPr/>
                    </a:tc>
                    <a:tc>
                      <a:txBody>
                        <a:bodyPr/>
                        <a:lstStyle/>
                        <a:p>
                          <a:pPr algn="ctr"/>
                          <a:r>
                            <a:rPr lang="fr-CA" b="1" dirty="0">
                              <a:solidFill>
                                <a:srgbClr val="FF0000"/>
                              </a:solidFill>
                            </a:rPr>
                            <a:t>4.75</a:t>
                          </a:r>
                        </a:p>
                      </a:txBody>
                      <a:tcPr/>
                    </a:tc>
                    <a:extLst>
                      <a:ext uri="{0D108BD9-81ED-4DB2-BD59-A6C34878D82A}">
                        <a16:rowId xmlns:a16="http://schemas.microsoft.com/office/drawing/2014/main" val="104433217"/>
                      </a:ext>
                    </a:extLst>
                  </a:tr>
                  <a:tr h="370840">
                    <a:tc>
                      <a:txBody>
                        <a:bodyPr/>
                        <a:lstStyle/>
                        <a:p>
                          <a:r>
                            <a:rPr lang="fr-CA" dirty="0"/>
                            <a:t>D – Vérification des erreurs</a:t>
                          </a:r>
                        </a:p>
                      </a:txBody>
                      <a:tcPr/>
                    </a:tc>
                    <a:tc>
                      <a:txBody>
                        <a:bodyPr/>
                        <a:lstStyle/>
                        <a:p>
                          <a:pPr algn="ctr"/>
                          <a:r>
                            <a:rPr lang="fr-CA" dirty="0"/>
                            <a:t>3</a:t>
                          </a:r>
                        </a:p>
                      </a:txBody>
                      <a:tcPr/>
                    </a:tc>
                    <a:tc>
                      <a:txBody>
                        <a:bodyPr/>
                        <a:lstStyle/>
                        <a:p>
                          <a:pPr algn="ctr"/>
                          <a:r>
                            <a:rPr lang="fr-CA" b="1" dirty="0">
                              <a:solidFill>
                                <a:srgbClr val="FF0000"/>
                              </a:solidFill>
                            </a:rPr>
                            <a:t>3</a:t>
                          </a:r>
                        </a:p>
                      </a:txBody>
                      <a:tcPr/>
                    </a:tc>
                    <a:extLst>
                      <a:ext uri="{0D108BD9-81ED-4DB2-BD59-A6C34878D82A}">
                        <a16:rowId xmlns:a16="http://schemas.microsoft.com/office/drawing/2014/main" val="498111877"/>
                      </a:ext>
                    </a:extLst>
                  </a:tr>
                  <a:tr h="370840">
                    <a:tc>
                      <a:txBody>
                        <a:bodyPr/>
                        <a:lstStyle/>
                        <a:p>
                          <a:r>
                            <a:rPr lang="fr-CA" dirty="0"/>
                            <a:t>E – Git final</a:t>
                          </a:r>
                        </a:p>
                      </a:txBody>
                      <a:tcPr/>
                    </a:tc>
                    <a:tc>
                      <a:txBody>
                        <a:bodyPr/>
                        <a:lstStyle/>
                        <a:p>
                          <a:endParaRPr lang="fr-FR"/>
                        </a:p>
                      </a:txBody>
                      <a:tcPr>
                        <a:blipFill>
                          <a:blip r:embed="rId6"/>
                          <a:stretch>
                            <a:fillRect l="-246930" t="-513115" r="-95175" b="-159016"/>
                          </a:stretch>
                        </a:blipFill>
                      </a:tcPr>
                    </a:tc>
                    <a:tc>
                      <a:txBody>
                        <a:bodyPr/>
                        <a:lstStyle/>
                        <a:p>
                          <a:pPr algn="ctr"/>
                          <a:r>
                            <a:rPr lang="fr-CA" b="1" dirty="0">
                              <a:solidFill>
                                <a:srgbClr val="FF0000"/>
                              </a:solidFill>
                            </a:rPr>
                            <a:t>OK</a:t>
                          </a:r>
                        </a:p>
                      </a:txBody>
                      <a:tcPr/>
                    </a:tc>
                    <a:extLst>
                      <a:ext uri="{0D108BD9-81ED-4DB2-BD59-A6C34878D82A}">
                        <a16:rowId xmlns:a16="http://schemas.microsoft.com/office/drawing/2014/main" val="3739367595"/>
                      </a:ext>
                    </a:extLst>
                  </a:tr>
                  <a:tr h="457200">
                    <a:tc>
                      <a:txBody>
                        <a:bodyPr/>
                        <a:lstStyle/>
                        <a:p>
                          <a:r>
                            <a:rPr lang="fr-CA" sz="2400" dirty="0"/>
                            <a:t>TOTAL</a:t>
                          </a:r>
                        </a:p>
                      </a:txBody>
                      <a:tcPr anchor="ctr"/>
                    </a:tc>
                    <a:tc>
                      <a:txBody>
                        <a:bodyPr/>
                        <a:lstStyle/>
                        <a:p>
                          <a:pPr algn="ctr"/>
                          <a:r>
                            <a:rPr lang="fr-CA" sz="2400" dirty="0"/>
                            <a:t>10</a:t>
                          </a:r>
                        </a:p>
                      </a:txBody>
                      <a:tcPr anchor="ctr"/>
                    </a:tc>
                    <a:tc>
                      <a:txBody>
                        <a:bodyPr/>
                        <a:lstStyle/>
                        <a:p>
                          <a:pPr algn="ctr"/>
                          <a:r>
                            <a:rPr lang="fr-CA" sz="2400" b="1" dirty="0">
                              <a:solidFill>
                                <a:srgbClr val="FFFF00"/>
                              </a:solidFill>
                            </a:rPr>
                            <a:t>9.75</a:t>
                          </a:r>
                        </a:p>
                      </a:txBody>
                      <a:tcPr anchor="ctr"/>
                    </a:tc>
                    <a:extLst>
                      <a:ext uri="{0D108BD9-81ED-4DB2-BD59-A6C34878D82A}">
                        <a16:rowId xmlns:a16="http://schemas.microsoft.com/office/drawing/2014/main" val="300041013"/>
                      </a:ext>
                    </a:extLst>
                  </a:tr>
                </a:tbl>
              </a:graphicData>
            </a:graphic>
          </p:graphicFrame>
        </mc:Fallback>
      </mc:AlternateContent>
    </p:spTree>
    <p:extLst>
      <p:ext uri="{BB962C8B-B14F-4D97-AF65-F5344CB8AC3E}">
        <p14:creationId xmlns:p14="http://schemas.microsoft.com/office/powerpoint/2010/main" val="805130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56A356-90E4-D88D-3E44-5F3D728EA5EF}"/>
              </a:ext>
            </a:extLst>
          </p:cNvPr>
          <p:cNvSpPr>
            <a:spLocks noGrp="1"/>
          </p:cNvSpPr>
          <p:nvPr>
            <p:ph type="title"/>
          </p:nvPr>
        </p:nvSpPr>
        <p:spPr/>
        <p:txBody>
          <a:bodyPr/>
          <a:lstStyle/>
          <a:p>
            <a:r>
              <a:rPr lang="fr-CA" dirty="0"/>
              <a:t>Création d’une bibliothèque de classes</a:t>
            </a:r>
          </a:p>
        </p:txBody>
      </p:sp>
      <p:sp>
        <p:nvSpPr>
          <p:cNvPr id="3" name="Espace réservé du numéro de diapositive 2">
            <a:extLst>
              <a:ext uri="{FF2B5EF4-FFF2-40B4-BE49-F238E27FC236}">
                <a16:creationId xmlns:a16="http://schemas.microsoft.com/office/drawing/2014/main" id="{951AD2ED-0EE1-2F5E-1357-4AC959079CB6}"/>
              </a:ext>
            </a:extLst>
          </p:cNvPr>
          <p:cNvSpPr>
            <a:spLocks noGrp="1"/>
          </p:cNvSpPr>
          <p:nvPr>
            <p:ph type="sldNum" sz="quarter" idx="12"/>
          </p:nvPr>
        </p:nvSpPr>
        <p:spPr/>
        <p:txBody>
          <a:bodyPr/>
          <a:lstStyle/>
          <a:p>
            <a:fld id="{CF4668DC-857F-487D-BFFA-8C0CA5037977}" type="slidenum">
              <a:rPr lang="fr-BE" smtClean="0"/>
              <a:t>6</a:t>
            </a:fld>
            <a:endParaRPr lang="fr-BE"/>
          </a:p>
        </p:txBody>
      </p:sp>
      <p:sp>
        <p:nvSpPr>
          <p:cNvPr id="4" name="Espace réservé du contenu 3">
            <a:extLst>
              <a:ext uri="{FF2B5EF4-FFF2-40B4-BE49-F238E27FC236}">
                <a16:creationId xmlns:a16="http://schemas.microsoft.com/office/drawing/2014/main" id="{59AC34B9-451A-EA9A-E0BE-2469FF98CB3E}"/>
              </a:ext>
            </a:extLst>
          </p:cNvPr>
          <p:cNvSpPr>
            <a:spLocks noGrp="1"/>
          </p:cNvSpPr>
          <p:nvPr>
            <p:ph sz="quarter" idx="1"/>
          </p:nvPr>
        </p:nvSpPr>
        <p:spPr>
          <a:xfrm>
            <a:off x="623392" y="1268760"/>
            <a:ext cx="6480720" cy="3024336"/>
          </a:xfrm>
        </p:spPr>
        <p:txBody>
          <a:bodyPr/>
          <a:lstStyle/>
          <a:p>
            <a:r>
              <a:rPr lang="fr-CA" dirty="0"/>
              <a:t>Lancez ensuite VS (Visual Studio) et choisissez </a:t>
            </a:r>
            <a:r>
              <a:rPr lang="fr-CA" b="1" dirty="0"/>
              <a:t>Créer un projet</a:t>
            </a:r>
            <a:r>
              <a:rPr lang="fr-CA" dirty="0"/>
              <a:t> . ▶ </a:t>
            </a:r>
          </a:p>
          <a:p>
            <a:endParaRPr lang="fr-CA" dirty="0"/>
          </a:p>
          <a:p>
            <a:r>
              <a:rPr lang="fr-CA" dirty="0"/>
              <a:t>Dans la liste des projets disponibles, choisissez ou cherchez </a:t>
            </a:r>
            <a:r>
              <a:rPr lang="fr-CA" b="1" dirty="0"/>
              <a:t>Bibliothèque de classe C#</a:t>
            </a:r>
            <a:r>
              <a:rPr lang="fr-CA" dirty="0"/>
              <a:t> (</a:t>
            </a:r>
            <a:r>
              <a:rPr lang="fr-CA" i="1" dirty="0"/>
              <a:t>class </a:t>
            </a:r>
            <a:r>
              <a:rPr lang="fr-CA" i="1" dirty="0" err="1"/>
              <a:t>library</a:t>
            </a:r>
            <a:r>
              <a:rPr lang="fr-CA" dirty="0"/>
              <a:t>). ▼</a:t>
            </a:r>
          </a:p>
          <a:p>
            <a:endParaRPr lang="fr-CA" dirty="0"/>
          </a:p>
        </p:txBody>
      </p:sp>
      <p:pic>
        <p:nvPicPr>
          <p:cNvPr id="6" name="Image 5">
            <a:extLst>
              <a:ext uri="{FF2B5EF4-FFF2-40B4-BE49-F238E27FC236}">
                <a16:creationId xmlns:a16="http://schemas.microsoft.com/office/drawing/2014/main" id="{98849AFB-E760-2387-E17A-C41BDCCD2222}"/>
              </a:ext>
            </a:extLst>
          </p:cNvPr>
          <p:cNvPicPr>
            <a:picLocks noChangeAspect="1"/>
          </p:cNvPicPr>
          <p:nvPr/>
        </p:nvPicPr>
        <p:blipFill>
          <a:blip r:embed="rId2"/>
          <a:stretch>
            <a:fillRect/>
          </a:stretch>
        </p:blipFill>
        <p:spPr>
          <a:xfrm>
            <a:off x="7752184" y="1484784"/>
            <a:ext cx="3682063" cy="4666530"/>
          </a:xfrm>
          <a:prstGeom prst="rect">
            <a:avLst/>
          </a:prstGeom>
        </p:spPr>
      </p:pic>
      <p:pic>
        <p:nvPicPr>
          <p:cNvPr id="8" name="Image 7">
            <a:extLst>
              <a:ext uri="{FF2B5EF4-FFF2-40B4-BE49-F238E27FC236}">
                <a16:creationId xmlns:a16="http://schemas.microsoft.com/office/drawing/2014/main" id="{5108C046-4E50-FB28-70DB-F32E5685AB85}"/>
              </a:ext>
            </a:extLst>
          </p:cNvPr>
          <p:cNvPicPr>
            <a:picLocks noChangeAspect="1"/>
          </p:cNvPicPr>
          <p:nvPr/>
        </p:nvPicPr>
        <p:blipFill>
          <a:blip r:embed="rId3"/>
          <a:stretch>
            <a:fillRect/>
          </a:stretch>
        </p:blipFill>
        <p:spPr>
          <a:xfrm>
            <a:off x="1271464" y="4231659"/>
            <a:ext cx="6089902" cy="1911745"/>
          </a:xfrm>
          <a:prstGeom prst="rect">
            <a:avLst/>
          </a:prstGeom>
        </p:spPr>
      </p:pic>
    </p:spTree>
    <p:extLst>
      <p:ext uri="{BB962C8B-B14F-4D97-AF65-F5344CB8AC3E}">
        <p14:creationId xmlns:p14="http://schemas.microsoft.com/office/powerpoint/2010/main" val="2362292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36EB8B-8F47-E3E2-5698-D09113BFCC2C}"/>
              </a:ext>
            </a:extLst>
          </p:cNvPr>
          <p:cNvSpPr>
            <a:spLocks noGrp="1"/>
          </p:cNvSpPr>
          <p:nvPr>
            <p:ph type="title"/>
          </p:nvPr>
        </p:nvSpPr>
        <p:spPr/>
        <p:txBody>
          <a:bodyPr/>
          <a:lstStyle/>
          <a:p>
            <a:r>
              <a:rPr lang="fr-CA" dirty="0"/>
              <a:t>Configuration du projet (et de la solution) *</a:t>
            </a:r>
          </a:p>
        </p:txBody>
      </p:sp>
      <p:sp>
        <p:nvSpPr>
          <p:cNvPr id="3" name="Espace réservé du numéro de diapositive 2">
            <a:extLst>
              <a:ext uri="{FF2B5EF4-FFF2-40B4-BE49-F238E27FC236}">
                <a16:creationId xmlns:a16="http://schemas.microsoft.com/office/drawing/2014/main" id="{CF7494D3-3D2F-A2F4-C733-875CFB9CA8AD}"/>
              </a:ext>
            </a:extLst>
          </p:cNvPr>
          <p:cNvSpPr>
            <a:spLocks noGrp="1"/>
          </p:cNvSpPr>
          <p:nvPr>
            <p:ph type="sldNum" sz="quarter" idx="12"/>
          </p:nvPr>
        </p:nvSpPr>
        <p:spPr/>
        <p:txBody>
          <a:bodyPr/>
          <a:lstStyle/>
          <a:p>
            <a:fld id="{CF4668DC-857F-487D-BFFA-8C0CA5037977}" type="slidenum">
              <a:rPr lang="fr-BE" smtClean="0"/>
              <a:t>7</a:t>
            </a:fld>
            <a:endParaRPr lang="fr-BE"/>
          </a:p>
        </p:txBody>
      </p:sp>
      <p:sp>
        <p:nvSpPr>
          <p:cNvPr id="4" name="Espace réservé du contenu 3">
            <a:extLst>
              <a:ext uri="{FF2B5EF4-FFF2-40B4-BE49-F238E27FC236}">
                <a16:creationId xmlns:a16="http://schemas.microsoft.com/office/drawing/2014/main" id="{927E710B-A65E-062F-C9E6-8CD1995BD5E0}"/>
              </a:ext>
            </a:extLst>
          </p:cNvPr>
          <p:cNvSpPr>
            <a:spLocks noGrp="1"/>
          </p:cNvSpPr>
          <p:nvPr>
            <p:ph sz="quarter" idx="1"/>
          </p:nvPr>
        </p:nvSpPr>
        <p:spPr>
          <a:xfrm>
            <a:off x="623392" y="1268760"/>
            <a:ext cx="10959008" cy="1728192"/>
          </a:xfrm>
        </p:spPr>
        <p:txBody>
          <a:bodyPr/>
          <a:lstStyle/>
          <a:p>
            <a:r>
              <a:rPr lang="fr-CA" dirty="0"/>
              <a:t>Puisque notre solution aura plusieurs projets (c’est comme ça que fonctionne VS, ne me demandez pas pourquoi ils ont choisi ces noms-là), nous devons nommer notre projet avec un nom différent de notre solution.</a:t>
            </a:r>
          </a:p>
        </p:txBody>
      </p:sp>
      <p:pic>
        <p:nvPicPr>
          <p:cNvPr id="8" name="Image 7">
            <a:extLst>
              <a:ext uri="{FF2B5EF4-FFF2-40B4-BE49-F238E27FC236}">
                <a16:creationId xmlns:a16="http://schemas.microsoft.com/office/drawing/2014/main" id="{3419B602-E7F5-B128-D06A-59D4171259C8}"/>
              </a:ext>
            </a:extLst>
          </p:cNvPr>
          <p:cNvPicPr>
            <a:picLocks noChangeAspect="1"/>
          </p:cNvPicPr>
          <p:nvPr/>
        </p:nvPicPr>
        <p:blipFill>
          <a:blip r:embed="rId2"/>
          <a:stretch>
            <a:fillRect/>
          </a:stretch>
        </p:blipFill>
        <p:spPr>
          <a:xfrm>
            <a:off x="1487488" y="2771786"/>
            <a:ext cx="6105525" cy="3638550"/>
          </a:xfrm>
          <a:prstGeom prst="rect">
            <a:avLst/>
          </a:prstGeom>
        </p:spPr>
      </p:pic>
      <p:sp>
        <p:nvSpPr>
          <p:cNvPr id="7" name="Bulle narrative : rectangle à coins arrondis 6">
            <a:extLst>
              <a:ext uri="{FF2B5EF4-FFF2-40B4-BE49-F238E27FC236}">
                <a16:creationId xmlns:a16="http://schemas.microsoft.com/office/drawing/2014/main" id="{E9660A79-66C3-308A-1C53-2EDBED0A57A6}"/>
              </a:ext>
            </a:extLst>
          </p:cNvPr>
          <p:cNvSpPr/>
          <p:nvPr/>
        </p:nvSpPr>
        <p:spPr>
          <a:xfrm>
            <a:off x="5663952" y="5013176"/>
            <a:ext cx="3240360" cy="792088"/>
          </a:xfrm>
          <a:prstGeom prst="wedgeRoundRectCallout">
            <a:avLst>
              <a:gd name="adj1" fmla="val -70361"/>
              <a:gd name="adj2" fmla="val 365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Ne cochez jamais cette case, </a:t>
            </a:r>
            <a:br>
              <a:rPr lang="fr-CA" dirty="0"/>
            </a:br>
            <a:r>
              <a:rPr lang="fr-CA" dirty="0"/>
              <a:t>elle cause problème.</a:t>
            </a:r>
          </a:p>
        </p:txBody>
      </p:sp>
    </p:spTree>
    <p:extLst>
      <p:ext uri="{BB962C8B-B14F-4D97-AF65-F5344CB8AC3E}">
        <p14:creationId xmlns:p14="http://schemas.microsoft.com/office/powerpoint/2010/main" val="1877929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19A03D-D2C7-15D4-C791-348A4379FCB9}"/>
              </a:ext>
            </a:extLst>
          </p:cNvPr>
          <p:cNvSpPr>
            <a:spLocks noGrp="1"/>
          </p:cNvSpPr>
          <p:nvPr>
            <p:ph type="title"/>
          </p:nvPr>
        </p:nvSpPr>
        <p:spPr/>
        <p:txBody>
          <a:bodyPr/>
          <a:lstStyle/>
          <a:p>
            <a:r>
              <a:rPr lang="fr-CA" dirty="0"/>
              <a:t>Choix du framework .NET</a:t>
            </a:r>
          </a:p>
        </p:txBody>
      </p:sp>
      <p:sp>
        <p:nvSpPr>
          <p:cNvPr id="3" name="Espace réservé du numéro de diapositive 2">
            <a:extLst>
              <a:ext uri="{FF2B5EF4-FFF2-40B4-BE49-F238E27FC236}">
                <a16:creationId xmlns:a16="http://schemas.microsoft.com/office/drawing/2014/main" id="{48B1CD6C-4BB0-592F-8885-D2F6D585A160}"/>
              </a:ext>
            </a:extLst>
          </p:cNvPr>
          <p:cNvSpPr>
            <a:spLocks noGrp="1"/>
          </p:cNvSpPr>
          <p:nvPr>
            <p:ph type="sldNum" sz="quarter" idx="12"/>
          </p:nvPr>
        </p:nvSpPr>
        <p:spPr/>
        <p:txBody>
          <a:bodyPr/>
          <a:lstStyle/>
          <a:p>
            <a:fld id="{CF4668DC-857F-487D-BFFA-8C0CA5037977}" type="slidenum">
              <a:rPr lang="fr-BE" smtClean="0"/>
              <a:t>8</a:t>
            </a:fld>
            <a:endParaRPr lang="fr-BE"/>
          </a:p>
        </p:txBody>
      </p:sp>
      <p:sp>
        <p:nvSpPr>
          <p:cNvPr id="4" name="Espace réservé du contenu 3">
            <a:extLst>
              <a:ext uri="{FF2B5EF4-FFF2-40B4-BE49-F238E27FC236}">
                <a16:creationId xmlns:a16="http://schemas.microsoft.com/office/drawing/2014/main" id="{5BA2E021-6550-2D75-0AE6-6ADE8EEF8126}"/>
              </a:ext>
            </a:extLst>
          </p:cNvPr>
          <p:cNvSpPr>
            <a:spLocks noGrp="1"/>
          </p:cNvSpPr>
          <p:nvPr>
            <p:ph sz="quarter" idx="1"/>
          </p:nvPr>
        </p:nvSpPr>
        <p:spPr>
          <a:xfrm>
            <a:off x="623392" y="1268760"/>
            <a:ext cx="10959008" cy="2016224"/>
          </a:xfrm>
        </p:spPr>
        <p:txBody>
          <a:bodyPr>
            <a:normAutofit/>
          </a:bodyPr>
          <a:lstStyle/>
          <a:p>
            <a:r>
              <a:rPr lang="fr-CA" dirty="0"/>
              <a:t>Pour le choix du framework (infrastructure), vous devez prendre minimalement la version 8.0 pour cet exercice. </a:t>
            </a:r>
          </a:p>
        </p:txBody>
      </p:sp>
      <p:pic>
        <p:nvPicPr>
          <p:cNvPr id="7" name="Image 6">
            <a:extLst>
              <a:ext uri="{FF2B5EF4-FFF2-40B4-BE49-F238E27FC236}">
                <a16:creationId xmlns:a16="http://schemas.microsoft.com/office/drawing/2014/main" id="{57F3BF6F-A6CA-159B-765D-ED52ACAA5294}"/>
              </a:ext>
            </a:extLst>
          </p:cNvPr>
          <p:cNvPicPr>
            <a:picLocks noChangeAspect="1"/>
          </p:cNvPicPr>
          <p:nvPr/>
        </p:nvPicPr>
        <p:blipFill>
          <a:blip r:embed="rId2"/>
          <a:stretch>
            <a:fillRect/>
          </a:stretch>
        </p:blipFill>
        <p:spPr>
          <a:xfrm>
            <a:off x="2135560" y="3865215"/>
            <a:ext cx="7509002" cy="2228081"/>
          </a:xfrm>
          <a:prstGeom prst="rect">
            <a:avLst/>
          </a:prstGeom>
        </p:spPr>
      </p:pic>
    </p:spTree>
    <p:extLst>
      <p:ext uri="{BB962C8B-B14F-4D97-AF65-F5344CB8AC3E}">
        <p14:creationId xmlns:p14="http://schemas.microsoft.com/office/powerpoint/2010/main" val="3066459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A941B9-AB19-B8F4-BD68-D97EAF3C6C63}"/>
              </a:ext>
            </a:extLst>
          </p:cNvPr>
          <p:cNvSpPr>
            <a:spLocks noGrp="1"/>
          </p:cNvSpPr>
          <p:nvPr>
            <p:ph type="title"/>
          </p:nvPr>
        </p:nvSpPr>
        <p:spPr/>
        <p:txBody>
          <a:bodyPr/>
          <a:lstStyle/>
          <a:p>
            <a:r>
              <a:rPr lang="fr-CA" dirty="0"/>
              <a:t>Suite à la création</a:t>
            </a:r>
          </a:p>
        </p:txBody>
      </p:sp>
      <p:sp>
        <p:nvSpPr>
          <p:cNvPr id="3" name="Espace réservé du numéro de diapositive 2">
            <a:extLst>
              <a:ext uri="{FF2B5EF4-FFF2-40B4-BE49-F238E27FC236}">
                <a16:creationId xmlns:a16="http://schemas.microsoft.com/office/drawing/2014/main" id="{FED3801D-AE71-1DE1-4F3E-02DFCD9681C8}"/>
              </a:ext>
            </a:extLst>
          </p:cNvPr>
          <p:cNvSpPr>
            <a:spLocks noGrp="1"/>
          </p:cNvSpPr>
          <p:nvPr>
            <p:ph type="sldNum" sz="quarter" idx="12"/>
          </p:nvPr>
        </p:nvSpPr>
        <p:spPr/>
        <p:txBody>
          <a:bodyPr/>
          <a:lstStyle/>
          <a:p>
            <a:fld id="{CF4668DC-857F-487D-BFFA-8C0CA5037977}" type="slidenum">
              <a:rPr lang="fr-BE" smtClean="0"/>
              <a:t>9</a:t>
            </a:fld>
            <a:endParaRPr lang="fr-BE"/>
          </a:p>
        </p:txBody>
      </p:sp>
      <p:sp>
        <p:nvSpPr>
          <p:cNvPr id="4" name="Espace réservé du contenu 3">
            <a:extLst>
              <a:ext uri="{FF2B5EF4-FFF2-40B4-BE49-F238E27FC236}">
                <a16:creationId xmlns:a16="http://schemas.microsoft.com/office/drawing/2014/main" id="{41A5D164-5837-5AC9-F883-D80E45BB25C0}"/>
              </a:ext>
            </a:extLst>
          </p:cNvPr>
          <p:cNvSpPr>
            <a:spLocks noGrp="1"/>
          </p:cNvSpPr>
          <p:nvPr>
            <p:ph sz="quarter" idx="1"/>
          </p:nvPr>
        </p:nvSpPr>
        <p:spPr>
          <a:xfrm>
            <a:off x="623392" y="1268759"/>
            <a:ext cx="10959008" cy="1810749"/>
          </a:xfrm>
        </p:spPr>
        <p:txBody>
          <a:bodyPr>
            <a:normAutofit/>
          </a:bodyPr>
          <a:lstStyle/>
          <a:p>
            <a:r>
              <a:rPr lang="fr-CA" dirty="0"/>
              <a:t>VS va vous créer un projet simple avec une classe squelette dedans. </a:t>
            </a:r>
          </a:p>
          <a:p>
            <a:r>
              <a:rPr lang="fr-CA" dirty="0"/>
              <a:t>Dans l’explorateur de solutions, renommez le fichier </a:t>
            </a:r>
            <a:r>
              <a:rPr lang="fr-CA" b="1" dirty="0"/>
              <a:t>Class1</a:t>
            </a:r>
            <a:r>
              <a:rPr lang="fr-CA" dirty="0"/>
              <a:t> pour </a:t>
            </a:r>
            <a:r>
              <a:rPr lang="fr-CA" b="1" dirty="0"/>
              <a:t>Compte</a:t>
            </a:r>
            <a:r>
              <a:rPr lang="fr-CA" dirty="0"/>
              <a:t>.</a:t>
            </a:r>
          </a:p>
          <a:p>
            <a:pPr lvl="1"/>
            <a:r>
              <a:rPr lang="fr-CA" dirty="0"/>
              <a:t>VS affiche un Popup. Acceptez. Le nom de la classe correspondante devrait changer automatiquement. </a:t>
            </a:r>
          </a:p>
        </p:txBody>
      </p:sp>
      <p:pic>
        <p:nvPicPr>
          <p:cNvPr id="6" name="Image 5">
            <a:extLst>
              <a:ext uri="{FF2B5EF4-FFF2-40B4-BE49-F238E27FC236}">
                <a16:creationId xmlns:a16="http://schemas.microsoft.com/office/drawing/2014/main" id="{BE41382E-F478-3086-3990-999436D2CD15}"/>
              </a:ext>
            </a:extLst>
          </p:cNvPr>
          <p:cNvPicPr>
            <a:picLocks noChangeAspect="1"/>
          </p:cNvPicPr>
          <p:nvPr/>
        </p:nvPicPr>
        <p:blipFill>
          <a:blip r:embed="rId2"/>
          <a:stretch>
            <a:fillRect/>
          </a:stretch>
        </p:blipFill>
        <p:spPr>
          <a:xfrm>
            <a:off x="1487489" y="3243177"/>
            <a:ext cx="3800345" cy="1296144"/>
          </a:xfrm>
          <a:prstGeom prst="rect">
            <a:avLst/>
          </a:prstGeom>
        </p:spPr>
      </p:pic>
      <p:pic>
        <p:nvPicPr>
          <p:cNvPr id="8" name="Image 7">
            <a:extLst>
              <a:ext uri="{FF2B5EF4-FFF2-40B4-BE49-F238E27FC236}">
                <a16:creationId xmlns:a16="http://schemas.microsoft.com/office/drawing/2014/main" id="{2DEF2930-ABDC-65CF-7B7E-9B41F4425BF9}"/>
              </a:ext>
            </a:extLst>
          </p:cNvPr>
          <p:cNvPicPr>
            <a:picLocks noChangeAspect="1"/>
          </p:cNvPicPr>
          <p:nvPr/>
        </p:nvPicPr>
        <p:blipFill>
          <a:blip r:embed="rId3"/>
          <a:stretch>
            <a:fillRect/>
          </a:stretch>
        </p:blipFill>
        <p:spPr>
          <a:xfrm>
            <a:off x="1487489" y="4614594"/>
            <a:ext cx="3384376" cy="1810749"/>
          </a:xfrm>
          <a:prstGeom prst="rect">
            <a:avLst/>
          </a:prstGeom>
        </p:spPr>
      </p:pic>
      <p:pic>
        <p:nvPicPr>
          <p:cNvPr id="10" name="Image 9">
            <a:extLst>
              <a:ext uri="{FF2B5EF4-FFF2-40B4-BE49-F238E27FC236}">
                <a16:creationId xmlns:a16="http://schemas.microsoft.com/office/drawing/2014/main" id="{0B3D81CC-092A-8C6E-C2B5-81B1418D83F6}"/>
              </a:ext>
            </a:extLst>
          </p:cNvPr>
          <p:cNvPicPr>
            <a:picLocks noChangeAspect="1"/>
          </p:cNvPicPr>
          <p:nvPr/>
        </p:nvPicPr>
        <p:blipFill>
          <a:blip r:embed="rId4"/>
          <a:stretch>
            <a:fillRect/>
          </a:stretch>
        </p:blipFill>
        <p:spPr>
          <a:xfrm>
            <a:off x="6384032" y="3243177"/>
            <a:ext cx="3989884" cy="1151443"/>
          </a:xfrm>
          <a:prstGeom prst="rect">
            <a:avLst/>
          </a:prstGeom>
        </p:spPr>
      </p:pic>
      <p:pic>
        <p:nvPicPr>
          <p:cNvPr id="12" name="Image 11">
            <a:extLst>
              <a:ext uri="{FF2B5EF4-FFF2-40B4-BE49-F238E27FC236}">
                <a16:creationId xmlns:a16="http://schemas.microsoft.com/office/drawing/2014/main" id="{3931B9EB-C7C3-AE20-E7CD-7E6815FCB76B}"/>
              </a:ext>
            </a:extLst>
          </p:cNvPr>
          <p:cNvPicPr>
            <a:picLocks noChangeAspect="1"/>
          </p:cNvPicPr>
          <p:nvPr/>
        </p:nvPicPr>
        <p:blipFill>
          <a:blip r:embed="rId5"/>
          <a:stretch>
            <a:fillRect/>
          </a:stretch>
        </p:blipFill>
        <p:spPr>
          <a:xfrm>
            <a:off x="6600056" y="4642242"/>
            <a:ext cx="3456384" cy="1755451"/>
          </a:xfrm>
          <a:prstGeom prst="rect">
            <a:avLst/>
          </a:prstGeom>
        </p:spPr>
      </p:pic>
      <p:sp>
        <p:nvSpPr>
          <p:cNvPr id="13" name="Flèche : droite 12">
            <a:extLst>
              <a:ext uri="{FF2B5EF4-FFF2-40B4-BE49-F238E27FC236}">
                <a16:creationId xmlns:a16="http://schemas.microsoft.com/office/drawing/2014/main" id="{D0E0C6C6-3F88-6FFE-B7C8-E48919517D3D}"/>
              </a:ext>
            </a:extLst>
          </p:cNvPr>
          <p:cNvSpPr/>
          <p:nvPr/>
        </p:nvSpPr>
        <p:spPr>
          <a:xfrm>
            <a:off x="5015880" y="5123923"/>
            <a:ext cx="1440160"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automatique</a:t>
            </a:r>
          </a:p>
        </p:txBody>
      </p:sp>
      <p:sp>
        <p:nvSpPr>
          <p:cNvPr id="5" name="Bulle narrative : rectangle à coins arrondis 4">
            <a:extLst>
              <a:ext uri="{FF2B5EF4-FFF2-40B4-BE49-F238E27FC236}">
                <a16:creationId xmlns:a16="http://schemas.microsoft.com/office/drawing/2014/main" id="{F9AE1ACD-9169-2BCA-91F7-4CD1E83BC588}"/>
              </a:ext>
            </a:extLst>
          </p:cNvPr>
          <p:cNvSpPr/>
          <p:nvPr/>
        </p:nvSpPr>
        <p:spPr>
          <a:xfrm>
            <a:off x="9192344" y="2924944"/>
            <a:ext cx="2160240" cy="1296144"/>
          </a:xfrm>
          <a:prstGeom prst="wedgeRoundRectCallout">
            <a:avLst>
              <a:gd name="adj1" fmla="val -68031"/>
              <a:gd name="adj2" fmla="val -18037"/>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CA" dirty="0"/>
              <a:t>L’année peut varier en fonction de votre année courante.</a:t>
            </a:r>
          </a:p>
        </p:txBody>
      </p:sp>
    </p:spTree>
    <p:extLst>
      <p:ext uri="{BB962C8B-B14F-4D97-AF65-F5344CB8AC3E}">
        <p14:creationId xmlns:p14="http://schemas.microsoft.com/office/powerpoint/2010/main" val="1406450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5.xml><?xml version="1.0" encoding="utf-8"?>
<p:tagLst xmlns:a="http://schemas.openxmlformats.org/drawingml/2006/main" xmlns:r="http://schemas.openxmlformats.org/officeDocument/2006/relationships" xmlns:p="http://schemas.openxmlformats.org/presentationml/2006/main">
  <p:tag name="NUM" val="3"/>
</p:tagLst>
</file>

<file path=ppt/tags/tag6.xml><?xml version="1.0" encoding="utf-8"?>
<p:tagLst xmlns:a="http://schemas.openxmlformats.org/drawingml/2006/main" xmlns:r="http://schemas.openxmlformats.org/officeDocument/2006/relationships" xmlns:p="http://schemas.openxmlformats.org/presentationml/2006/main">
  <p:tag name="NUM" val="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ème FG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Thème FG1" id="{DE663AEA-8F10-415D-864D-CBAD16410287}" vid="{570C2127-7FB8-43B2-A9B3-C19B268386E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e680f6e-00b8-45d0-9637-a3a9a1092a0f">
      <Terms xmlns="http://schemas.microsoft.com/office/infopath/2007/PartnerControls"/>
    </lcf76f155ced4ddcb4097134ff3c332f>
    <TaxCatchAll xmlns="d5fc17b7-5162-4436-8561-9e120948f30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B0AB0A34E5B14C847813A7C331BE6B" ma:contentTypeVersion="18" ma:contentTypeDescription="Crée un document." ma:contentTypeScope="" ma:versionID="6e329f5720d838046c697143c9aa70fc">
  <xsd:schema xmlns:xsd="http://www.w3.org/2001/XMLSchema" xmlns:xs="http://www.w3.org/2001/XMLSchema" xmlns:p="http://schemas.microsoft.com/office/2006/metadata/properties" xmlns:ns2="8e680f6e-00b8-45d0-9637-a3a9a1092a0f" xmlns:ns3="034a77ba-45dd-4c86-b4ae-c222efb3c743" xmlns:ns4="d5fc17b7-5162-4436-8561-9e120948f30a" targetNamespace="http://schemas.microsoft.com/office/2006/metadata/properties" ma:root="true" ma:fieldsID="642e4a9ed61bf97db3e6a7f2ab1ea1aa" ns2:_="" ns3:_="" ns4:_="">
    <xsd:import namespace="8e680f6e-00b8-45d0-9637-a3a9a1092a0f"/>
    <xsd:import namespace="034a77ba-45dd-4c86-b4ae-c222efb3c743"/>
    <xsd:import namespace="d5fc17b7-5162-4436-8561-9e120948f30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LengthInSeconds" minOccurs="0"/>
                <xsd:element ref="ns2:lcf76f155ced4ddcb4097134ff3c332f" minOccurs="0"/>
                <xsd:element ref="ns4: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680f6e-00b8-45d0-9637-a3a9a1092a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b817dc5a-2375-456f-89a2-c82d409c6359"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4a77ba-45dd-4c86-b4ae-c222efb3c743" elementFormDefault="qualified">
    <xsd:import namespace="http://schemas.microsoft.com/office/2006/documentManagement/types"/>
    <xsd:import namespace="http://schemas.microsoft.com/office/infopath/2007/PartnerControls"/>
    <xsd:element name="SharedWithUsers" ma:index="16"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Partagé avec dé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fc17b7-5162-4436-8561-9e120948f30a"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4d50d24f-e3a9-405d-abfe-c9b8a03cc6e7}" ma:internalName="TaxCatchAll" ma:showField="CatchAllData" ma:web="034a77ba-45dd-4c86-b4ae-c222efb3c74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D7A567-50D3-42CE-8DAF-008428DBCB45}">
  <ds:schemaRefs>
    <ds:schemaRef ds:uri="http://schemas.microsoft.com/sharepoint/v3/contenttype/forms"/>
  </ds:schemaRefs>
</ds:datastoreItem>
</file>

<file path=customXml/itemProps2.xml><?xml version="1.0" encoding="utf-8"?>
<ds:datastoreItem xmlns:ds="http://schemas.openxmlformats.org/officeDocument/2006/customXml" ds:itemID="{1F35276E-5003-4A22-A9CE-67E5BA63335E}">
  <ds:schemaRefs>
    <ds:schemaRef ds:uri="http://schemas.microsoft.com/office/2006/metadata/properties"/>
    <ds:schemaRef ds:uri="http://schemas.microsoft.com/office/infopath/2007/PartnerControls"/>
    <ds:schemaRef ds:uri="8e680f6e-00b8-45d0-9637-a3a9a1092a0f"/>
    <ds:schemaRef ds:uri="d5fc17b7-5162-4436-8561-9e120948f30a"/>
  </ds:schemaRefs>
</ds:datastoreItem>
</file>

<file path=customXml/itemProps3.xml><?xml version="1.0" encoding="utf-8"?>
<ds:datastoreItem xmlns:ds="http://schemas.openxmlformats.org/officeDocument/2006/customXml" ds:itemID="{50A9B123-7C5B-4734-8913-DAC8644A59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680f6e-00b8-45d0-9637-a3a9a1092a0f"/>
    <ds:schemaRef ds:uri="034a77ba-45dd-4c86-b4ae-c222efb3c743"/>
    <ds:schemaRef ds:uri="d5fc17b7-5162-4436-8561-9e120948f3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Thème FG1</Template>
  <TotalTime>28601</TotalTime>
  <Words>3141</Words>
  <Application>Microsoft Office PowerPoint</Application>
  <PresentationFormat>Grand écran</PresentationFormat>
  <Paragraphs>338</Paragraphs>
  <Slides>55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55</vt:i4>
      </vt:variant>
    </vt:vector>
  </HeadingPairs>
  <TitlesOfParts>
    <vt:vector size="62" baseType="lpstr">
      <vt:lpstr>Calibri</vt:lpstr>
      <vt:lpstr>Cambria Math</vt:lpstr>
      <vt:lpstr>Franklin Gothic Book</vt:lpstr>
      <vt:lpstr>Perpetua</vt:lpstr>
      <vt:lpstr>Wingdings</vt:lpstr>
      <vt:lpstr>Wingdings 2</vt:lpstr>
      <vt:lpstr>Thème FG1</vt:lpstr>
      <vt:lpstr>Exercice Compte partie 1 (compte bancaire + console de test) </vt:lpstr>
      <vt:lpstr>Avertissement *</vt:lpstr>
      <vt:lpstr>Démarche générale *</vt:lpstr>
      <vt:lpstr>A – Mise en place du projet</vt:lpstr>
      <vt:lpstr>Mise à jour de Visual Studio</vt:lpstr>
      <vt:lpstr>Création d’une bibliothèque de classes</vt:lpstr>
      <vt:lpstr>Configuration du projet (et de la solution) *</vt:lpstr>
      <vt:lpstr>Choix du framework .NET</vt:lpstr>
      <vt:lpstr>Suite à la création</vt:lpstr>
      <vt:lpstr>1 classe = 1 fichier *</vt:lpstr>
      <vt:lpstr>Propriétés du projet</vt:lpstr>
      <vt:lpstr>Exécuter la classe ?</vt:lpstr>
      <vt:lpstr>A1 – Git et GitHub</vt:lpstr>
      <vt:lpstr>B – Codage de la classe</vt:lpstr>
      <vt:lpstr>Compte bancaire *</vt:lpstr>
      <vt:lpstr>Précision à 2 décimales</vt:lpstr>
      <vt:lpstr>Détecter un excès de précision</vt:lpstr>
      <vt:lpstr>Constructeur(s)</vt:lpstr>
      <vt:lpstr>Accesseurs et champs calculés</vt:lpstr>
      <vt:lpstr>Description</vt:lpstr>
      <vt:lpstr>PeutDéposer(montant): bool</vt:lpstr>
      <vt:lpstr>PeutRetirer(montant): bool</vt:lpstr>
      <vt:lpstr>Déposer(montant) et Retirer(Montant)</vt:lpstr>
      <vt:lpstr>Vider, geler, dégeler</vt:lpstr>
      <vt:lpstr>Notes sur le codage *</vt:lpstr>
      <vt:lpstr>B1 – Git</vt:lpstr>
      <vt:lpstr>C – Console de test </vt:lpstr>
      <vt:lpstr>Console de test *</vt:lpstr>
      <vt:lpstr>Ajout d’un projet Console</vt:lpstr>
      <vt:lpstr>Ajout d’une dépendance</vt:lpstr>
      <vt:lpstr>Ajoutez le code fourni *</vt:lpstr>
      <vt:lpstr>Ça ne compile pas, que dois-je faire? *</vt:lpstr>
      <vt:lpstr>C0. Exécuter la Console</vt:lpstr>
      <vt:lpstr>C1 – Création d’un compte simple</vt:lpstr>
      <vt:lpstr>C2 – Création d’un compte avec solde</vt:lpstr>
      <vt:lpstr>C3 – Création d’un compte gelé</vt:lpstr>
      <vt:lpstr>C4 – Déposer </vt:lpstr>
      <vt:lpstr>C5 – Retirer </vt:lpstr>
      <vt:lpstr>C6 – Vider </vt:lpstr>
      <vt:lpstr>C7 – Geler et dégeler</vt:lpstr>
      <vt:lpstr>C8 – Getters / champs calculables</vt:lpstr>
      <vt:lpstr>C9 – Setter</vt:lpstr>
      <vt:lpstr>D – Vérification des erreurs</vt:lpstr>
      <vt:lpstr>Gestion des erreurs</vt:lpstr>
      <vt:lpstr>D/a – Exceptions du constructeur</vt:lpstr>
      <vt:lpstr>D/b – Exception du setter</vt:lpstr>
      <vt:lpstr>D/c – Exception PeutDéposer et PeutRetirer</vt:lpstr>
      <vt:lpstr>D/d – Exception Déposer et Retirer</vt:lpstr>
      <vt:lpstr>D/e – Exception Geler, Dégeler et Vider</vt:lpstr>
      <vt:lpstr>E – Conclusion et remise</vt:lpstr>
      <vt:lpstr>Backend et frontend</vt:lpstr>
      <vt:lpstr>Classe béton et sans erreurs ?</vt:lpstr>
      <vt:lpstr>E1 – Git final</vt:lpstr>
      <vt:lpstr>Récapitulatif</vt:lpstr>
      <vt:lpstr>Votre auto-évaluation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Révision des types</dc:title>
  <dc:creator>Frédéric Guérin</dc:creator>
  <cp:lastModifiedBy>Tristan Gordon</cp:lastModifiedBy>
  <cp:revision>464</cp:revision>
  <dcterms:created xsi:type="dcterms:W3CDTF">2018-01-19T02:20:37Z</dcterms:created>
  <dcterms:modified xsi:type="dcterms:W3CDTF">2025-03-17T17:59:27Z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0x010100DEB0AB0A34E5B14C847813A7C331BE6B</vt:lpwstr>
  </property>
</Properties>
</file>