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sldIdLst>
    <p:sldId id="256" r:id="rId5"/>
    <p:sldId id="1671" r:id="rId6"/>
    <p:sldId id="1672" r:id="rId7"/>
    <p:sldId id="1673" r:id="rId8"/>
    <p:sldId id="1674" r:id="rId9"/>
    <p:sldId id="1675" r:id="rId10"/>
    <p:sldId id="1676" r:id="rId11"/>
    <p:sldId id="1677" r:id="rId12"/>
    <p:sldId id="1678" r:id="rId13"/>
    <p:sldId id="1679" r:id="rId14"/>
    <p:sldId id="1680" r:id="rId15"/>
    <p:sldId id="1681" r:id="rId16"/>
    <p:sldId id="1682" r:id="rId17"/>
    <p:sldId id="1683" r:id="rId18"/>
    <p:sldId id="1684" r:id="rId19"/>
    <p:sldId id="1667" r:id="rId20"/>
    <p:sldId id="1685" r:id="rId21"/>
    <p:sldId id="1686" r:id="rId22"/>
    <p:sldId id="507"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B757F09-11D2-4E3B-8F3B-CAE2793A410B}">
          <p14:sldIdLst>
            <p14:sldId id="256"/>
            <p14:sldId id="1671"/>
            <p14:sldId id="1672"/>
            <p14:sldId id="1673"/>
          </p14:sldIdLst>
        </p14:section>
        <p14:section name="1. Affichage d’un menu" id="{8FED748A-3600-4471-A9B2-760C5AFD70CF}">
          <p14:sldIdLst>
            <p14:sldId id="1674"/>
          </p14:sldIdLst>
        </p14:section>
        <p14:section name="2. Modifier détenteur" id="{1C7554DD-E5DB-4D67-8839-B99EB1DBC317}">
          <p14:sldIdLst>
            <p14:sldId id="1675"/>
          </p14:sldIdLst>
        </p14:section>
        <p14:section name="3. Geler" id="{CBBAF2F6-3423-424B-A5F3-9447A43767EF}">
          <p14:sldIdLst>
            <p14:sldId id="1676"/>
          </p14:sldIdLst>
        </p14:section>
        <p14:section name="4. Dégeler" id="{CADA40D0-B249-49C5-B003-B423834AF607}">
          <p14:sldIdLst>
            <p14:sldId id="1677"/>
          </p14:sldIdLst>
        </p14:section>
        <p14:section name="5. Peut déposer" id="{6E3179F4-2449-425B-9BF6-97D185DDD68E}">
          <p14:sldIdLst>
            <p14:sldId id="1678"/>
          </p14:sldIdLst>
        </p14:section>
        <p14:section name="6. Déposer (montant)" id="{D5D368D3-BAFC-42CF-BB74-A8C4FA6855BD}">
          <p14:sldIdLst>
            <p14:sldId id="1679"/>
          </p14:sldIdLst>
        </p14:section>
        <p14:section name="7. Peut retirer" id="{54EF45F1-42CD-42B5-B85F-5209704C8B6F}">
          <p14:sldIdLst>
            <p14:sldId id="1680"/>
          </p14:sldIdLst>
        </p14:section>
        <p14:section name="8. Vider" id="{E854648E-E93E-4DDF-A8C4-C6492BDC8FF8}">
          <p14:sldIdLst>
            <p14:sldId id="1681"/>
          </p14:sldIdLst>
        </p14:section>
        <p14:section name="9. Peut retirer (montant) " id="{E3BE6069-FB03-4646-9B0F-260D4B6CA393}">
          <p14:sldIdLst>
            <p14:sldId id="1682"/>
          </p14:sldIdLst>
        </p14:section>
        <p14:section name="10. Retirer (montant)" id="{3C397581-1768-4193-BACF-8FA4E9264D8E}">
          <p14:sldIdLst>
            <p14:sldId id="1683"/>
          </p14:sldIdLst>
        </p14:section>
        <p14:section name="11. Reset" id="{A2DE16C0-694D-4131-988C-FC0170BE32E2}">
          <p14:sldIdLst>
            <p14:sldId id="1684"/>
          </p14:sldIdLst>
        </p14:section>
        <p14:section name="12 – Git final" id="{82550E05-68A1-4F69-B9C0-F1232D56B196}">
          <p14:sldIdLst>
            <p14:sldId id="1667"/>
          </p14:sldIdLst>
        </p14:section>
        <p14:section name="Section récapitulative" id="{67D51EFC-D624-4A9A-8965-66165B5285D7}">
          <p14:sldIdLst>
            <p14:sldId id="1685"/>
            <p14:sldId id="1686"/>
            <p14:sldId id="50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660"/>
  </p:normalViewPr>
  <p:slideViewPr>
    <p:cSldViewPr>
      <p:cViewPr varScale="1">
        <p:scale>
          <a:sx n="105" d="100"/>
          <a:sy n="105" d="100"/>
        </p:scale>
        <p:origin x="876"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4A157-BD60-46E7-B90B-5275298D9C6B}" type="datetimeFigureOut">
              <a:rPr lang="fr-CA" smtClean="0"/>
              <a:t>2025-03-21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E3556-A962-4511-88EC-E8E7C58E81CA}" type="slidenum">
              <a:rPr lang="fr-CA" smtClean="0"/>
              <a:t>‹n°›</a:t>
            </a:fld>
            <a:endParaRPr lang="fr-CA"/>
          </a:p>
        </p:txBody>
      </p:sp>
    </p:spTree>
    <p:extLst>
      <p:ext uri="{BB962C8B-B14F-4D97-AF65-F5344CB8AC3E}">
        <p14:creationId xmlns:p14="http://schemas.microsoft.com/office/powerpoint/2010/main" val="98355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r>
              <a:rPr lang="fr-FR"/>
              <a:t>Hiver 2021, CC by FG</a:t>
            </a:r>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3600">
                <a:solidFill>
                  <a:srgbClr val="FFFFFF"/>
                </a:solidFill>
              </a:defRPr>
            </a:lvl1pPr>
          </a:lstStyle>
          <a:p>
            <a:fld id="{CF4668DC-857F-487D-BFFA-8C0CA5037977}" type="slidenum">
              <a:rPr lang="fr-BE" smtClean="0"/>
              <a:pPr/>
              <a:t>‹n°›</a:t>
            </a:fld>
            <a:endParaRPr lang="fr-BE" sz="360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extLst>
      <p:ext uri="{BB962C8B-B14F-4D97-AF65-F5344CB8AC3E}">
        <p14:creationId xmlns:p14="http://schemas.microsoft.com/office/powerpoint/2010/main" val="41017021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4663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027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623392" y="1268760"/>
            <a:ext cx="10959008" cy="475104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57983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Modifier les styles du texte du masque</a:t>
            </a:r>
          </a:p>
        </p:txBody>
      </p:sp>
      <p:sp>
        <p:nvSpPr>
          <p:cNvPr id="4" name="Espace réservé de la date 3"/>
          <p:cNvSpPr>
            <a:spLocks noGrp="1"/>
          </p:cNvSpPr>
          <p:nvPr>
            <p:ph type="dt" sz="half" idx="10"/>
          </p:nvPr>
        </p:nvSpPr>
        <p:spPr/>
        <p:txBody>
          <a:bodyPr/>
          <a:lstStyle/>
          <a:p>
            <a:r>
              <a:rPr lang="fr-FR"/>
              <a:t>Hiver 2021, CC by FG</a:t>
            </a:r>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endParaRPr lang="fr-BE"/>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0185654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90627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7" name="Espace réservé de la date 6"/>
          <p:cNvSpPr>
            <a:spLocks noGrp="1"/>
          </p:cNvSpPr>
          <p:nvPr>
            <p:ph type="dt" sz="half" idx="10"/>
          </p:nvPr>
        </p:nvSpPr>
        <p:spPr/>
        <p:txBody>
          <a:bodyPr/>
          <a:lstStyle/>
          <a:p>
            <a:r>
              <a:rPr lang="fr-FR"/>
              <a:t>Hiver 2021, CC by FG</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80586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r>
              <a:rPr lang="fr-FR"/>
              <a:t>Hiver 2021, CC by FG</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8877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Hiver 2021, CC by FG</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68852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89991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a:t>
            </a:r>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endParaRPr lang="fr-BE"/>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extLst>
      <p:ext uri="{BB962C8B-B14F-4D97-AF65-F5344CB8AC3E}">
        <p14:creationId xmlns:p14="http://schemas.microsoft.com/office/powerpoint/2010/main" val="217245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623392" y="274638"/>
            <a:ext cx="10959008" cy="778098"/>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623392" y="1257619"/>
            <a:ext cx="10959008" cy="4762181"/>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r>
              <a:rPr lang="fr-FR"/>
              <a:t>Hiver 2021, CC by FG</a:t>
            </a:r>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95071" y="5805264"/>
            <a:ext cx="935301" cy="862236"/>
          </a:xfrm>
          <a:prstGeom prst="ellipse">
            <a:avLst/>
          </a:prstGeom>
          <a:solidFill>
            <a:schemeClr val="accent1"/>
          </a:solidFill>
        </p:spPr>
        <p:txBody>
          <a:bodyPr wrap="none" lIns="0" tIns="0" rIns="0" bIns="0" anchor="ctr" anchorCtr="1">
            <a:noAutofit/>
          </a:bodyPr>
          <a:lstStyle>
            <a:lvl1pPr algn="ctr" eaLnBrk="1" latinLnBrk="0" hangingPunct="1">
              <a:defRPr kumimoji="0" sz="3600">
                <a:solidFill>
                  <a:srgbClr val="FFFFFF"/>
                </a:solidFill>
                <a:latin typeface="+mj-lt"/>
                <a:ea typeface="+mj-ea"/>
                <a:cs typeface="+mj-cs"/>
              </a:defRPr>
            </a:lvl1pPr>
          </a:lstStyle>
          <a:p>
            <a:fld id="{CF4668DC-857F-487D-BFFA-8C0CA5037977}" type="slidenum">
              <a:rPr lang="fr-BE" smtClean="0"/>
              <a:pPr/>
              <a:t>‹n°›</a:t>
            </a:fld>
            <a:endParaRPr lang="fr-BE" sz="3600"/>
          </a:p>
        </p:txBody>
      </p:sp>
    </p:spTree>
    <p:extLst>
      <p:ext uri="{BB962C8B-B14F-4D97-AF65-F5344CB8AC3E}">
        <p14:creationId xmlns:p14="http://schemas.microsoft.com/office/powerpoint/2010/main" val="254127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slide" Target="slide9.xml"/><Relationship Id="rId3" Type="http://schemas.openxmlformats.org/officeDocument/2006/relationships/image" Target="../media/image71.png"/><Relationship Id="rId21" Type="http://schemas.openxmlformats.org/officeDocument/2006/relationships/slide" Target="slide12.xml"/><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slide" Target="slide8.xml"/><Relationship Id="rId25" Type="http://schemas.openxmlformats.org/officeDocument/2006/relationships/slide" Target="slide16.xml"/><Relationship Id="rId2" Type="http://schemas.openxmlformats.org/officeDocument/2006/relationships/image" Target="../media/image70.png"/><Relationship Id="rId16" Type="http://schemas.openxmlformats.org/officeDocument/2006/relationships/slide" Target="slide7.xml"/><Relationship Id="rId20"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24" Type="http://schemas.openxmlformats.org/officeDocument/2006/relationships/slide" Target="slide15.xml"/><Relationship Id="rId5" Type="http://schemas.openxmlformats.org/officeDocument/2006/relationships/image" Target="../media/image73.png"/><Relationship Id="rId15" Type="http://schemas.openxmlformats.org/officeDocument/2006/relationships/slide" Target="slide6.xml"/><Relationship Id="rId23" Type="http://schemas.openxmlformats.org/officeDocument/2006/relationships/slide" Target="slide14.xml"/><Relationship Id="rId10" Type="http://schemas.openxmlformats.org/officeDocument/2006/relationships/image" Target="../media/image78.png"/><Relationship Id="rId19" Type="http://schemas.openxmlformats.org/officeDocument/2006/relationships/slide" Target="slide10.xml"/><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slide" Target="slide5.xml"/><Relationship Id="rId22" Type="http://schemas.openxmlformats.org/officeDocument/2006/relationships/slide" Target="slide13.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2.png"/><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14B7B-9DAB-4DF0-99BB-1F471D28FE2A}"/>
              </a:ext>
            </a:extLst>
          </p:cNvPr>
          <p:cNvSpPr>
            <a:spLocks noGrp="1"/>
          </p:cNvSpPr>
          <p:nvPr>
            <p:ph type="ctrTitle"/>
            <p:custDataLst>
              <p:tags r:id="rId1"/>
            </p:custDataLst>
          </p:nvPr>
        </p:nvSpPr>
        <p:spPr>
          <a:xfrm>
            <a:off x="609600" y="1505931"/>
            <a:ext cx="10972800" cy="1470025"/>
          </a:xfrm>
        </p:spPr>
        <p:txBody>
          <a:bodyPr/>
          <a:lstStyle/>
          <a:p>
            <a:r>
              <a:rPr lang="fr-CA"/>
              <a:t>Exercice Compte </a:t>
            </a:r>
            <a:r>
              <a:rPr lang="fr-CA" dirty="0"/>
              <a:t>partie 2</a:t>
            </a:r>
            <a:br>
              <a:rPr lang="fr-CA" dirty="0"/>
            </a:br>
            <a:r>
              <a:rPr lang="fr-CA" sz="2800" dirty="0"/>
              <a:t>(simulation d’un compte)</a:t>
            </a:r>
            <a:r>
              <a:rPr lang="fr-CA" dirty="0"/>
              <a:t> </a:t>
            </a:r>
          </a:p>
        </p:txBody>
      </p:sp>
      <p:pic>
        <p:nvPicPr>
          <p:cNvPr id="1026" name="Picture 2" descr="Why do we need banks and branches? - Chris Skinner's blog">
            <a:extLst>
              <a:ext uri="{FF2B5EF4-FFF2-40B4-BE49-F238E27FC236}">
                <a16:creationId xmlns:a16="http://schemas.microsoft.com/office/drawing/2014/main" id="{FC4A7EC6-753D-DFD3-8C1E-348E895ED8A8}"/>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5583" y="3986756"/>
            <a:ext cx="3640834" cy="273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2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680FE6-E237-889A-F5A5-CF67EDDAC149}"/>
              </a:ext>
            </a:extLst>
          </p:cNvPr>
          <p:cNvSpPr>
            <a:spLocks noGrp="1"/>
          </p:cNvSpPr>
          <p:nvPr>
            <p:ph type="title"/>
          </p:nvPr>
        </p:nvSpPr>
        <p:spPr/>
        <p:txBody>
          <a:bodyPr/>
          <a:lstStyle/>
          <a:p>
            <a:r>
              <a:rPr lang="fr-CA" dirty="0"/>
              <a:t>6. Déposer (montant)</a:t>
            </a:r>
          </a:p>
        </p:txBody>
      </p:sp>
      <p:sp>
        <p:nvSpPr>
          <p:cNvPr id="3" name="Espace réservé du numéro de diapositive 2">
            <a:extLst>
              <a:ext uri="{FF2B5EF4-FFF2-40B4-BE49-F238E27FC236}">
                <a16:creationId xmlns:a16="http://schemas.microsoft.com/office/drawing/2014/main" id="{2E7E7EF9-9BE3-B183-9ECA-7E2B0BCD4CFB}"/>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935D7708-940D-C2A3-5991-56F74AB3DADD}"/>
              </a:ext>
            </a:extLst>
          </p:cNvPr>
          <p:cNvSpPr>
            <a:spLocks noGrp="1"/>
          </p:cNvSpPr>
          <p:nvPr>
            <p:ph sz="quarter" idx="1"/>
          </p:nvPr>
        </p:nvSpPr>
        <p:spPr>
          <a:xfrm>
            <a:off x="623392" y="1268760"/>
            <a:ext cx="5184576" cy="4925552"/>
          </a:xfrm>
        </p:spPr>
        <p:txBody>
          <a:bodyPr>
            <a:normAutofit lnSpcReduction="10000"/>
          </a:bodyPr>
          <a:lstStyle/>
          <a:p>
            <a:r>
              <a:rPr lang="fr-CA" dirty="0"/>
              <a:t>Cette option permet de déposer un montant aléatoire compris entre 0.01$ et 99.99$</a:t>
            </a:r>
          </a:p>
          <a:p>
            <a:endParaRPr lang="fr-CA" dirty="0"/>
          </a:p>
          <a:p>
            <a:r>
              <a:rPr lang="fr-CA" dirty="0"/>
              <a:t>Pour la saisie, faites deux dépôts consécutifs, puis afficher la description du compte (avec son solde!)</a:t>
            </a:r>
          </a:p>
          <a:p>
            <a:endParaRPr lang="fr-CA" dirty="0"/>
          </a:p>
          <a:p>
            <a:r>
              <a:rPr lang="fr-CA" dirty="0"/>
              <a:t>Puis geler le compte et tentez un dernier dépôt (qui doit échouer). Il n’est pas nécessaire de préciser la raison dans le message.</a:t>
            </a:r>
          </a:p>
        </p:txBody>
      </p:sp>
      <p:pic>
        <p:nvPicPr>
          <p:cNvPr id="7" name="Image 6">
            <a:extLst>
              <a:ext uri="{FF2B5EF4-FFF2-40B4-BE49-F238E27FC236}">
                <a16:creationId xmlns:a16="http://schemas.microsoft.com/office/drawing/2014/main" id="{91A5B6A5-3A18-7C81-0D5A-BEFE55A0540C}"/>
              </a:ext>
            </a:extLst>
          </p:cNvPr>
          <p:cNvPicPr>
            <a:picLocks noChangeAspect="1"/>
          </p:cNvPicPr>
          <p:nvPr/>
        </p:nvPicPr>
        <p:blipFill>
          <a:blip r:embed="rId2">
            <a:lum bright="70000" contrast="-70000"/>
          </a:blip>
          <a:stretch>
            <a:fillRect/>
          </a:stretch>
        </p:blipFill>
        <p:spPr>
          <a:xfrm>
            <a:off x="6450879" y="666973"/>
            <a:ext cx="2885481" cy="961827"/>
          </a:xfrm>
          <a:prstGeom prst="rect">
            <a:avLst/>
          </a:prstGeom>
        </p:spPr>
      </p:pic>
      <p:pic>
        <p:nvPicPr>
          <p:cNvPr id="11" name="Image 10">
            <a:extLst>
              <a:ext uri="{FF2B5EF4-FFF2-40B4-BE49-F238E27FC236}">
                <a16:creationId xmlns:a16="http://schemas.microsoft.com/office/drawing/2014/main" id="{A84EB086-CFF9-ED8E-30FC-20E2C2A48191}"/>
              </a:ext>
            </a:extLst>
          </p:cNvPr>
          <p:cNvPicPr>
            <a:picLocks noChangeAspect="1"/>
          </p:cNvPicPr>
          <p:nvPr/>
        </p:nvPicPr>
        <p:blipFill>
          <a:blip r:embed="rId3">
            <a:lum bright="70000" contrast="-70000"/>
          </a:blip>
          <a:stretch>
            <a:fillRect/>
          </a:stretch>
        </p:blipFill>
        <p:spPr>
          <a:xfrm>
            <a:off x="6456040" y="1830356"/>
            <a:ext cx="2847381" cy="968110"/>
          </a:xfrm>
          <a:prstGeom prst="rect">
            <a:avLst/>
          </a:prstGeom>
        </p:spPr>
      </p:pic>
      <p:pic>
        <p:nvPicPr>
          <p:cNvPr id="14" name="Image 13">
            <a:extLst>
              <a:ext uri="{FF2B5EF4-FFF2-40B4-BE49-F238E27FC236}">
                <a16:creationId xmlns:a16="http://schemas.microsoft.com/office/drawing/2014/main" id="{0D386A8F-302B-8659-6E40-57E98DA972B8}"/>
              </a:ext>
            </a:extLst>
          </p:cNvPr>
          <p:cNvPicPr>
            <a:picLocks noChangeAspect="1"/>
          </p:cNvPicPr>
          <p:nvPr/>
        </p:nvPicPr>
        <p:blipFill>
          <a:blip r:embed="rId4">
            <a:lum bright="70000" contrast="-70000"/>
          </a:blip>
          <a:stretch>
            <a:fillRect/>
          </a:stretch>
        </p:blipFill>
        <p:spPr>
          <a:xfrm>
            <a:off x="6469682" y="3087985"/>
            <a:ext cx="5314950" cy="1781175"/>
          </a:xfrm>
          <a:prstGeom prst="rect">
            <a:avLst/>
          </a:prstGeom>
        </p:spPr>
      </p:pic>
      <p:pic>
        <p:nvPicPr>
          <p:cNvPr id="16" name="Image 15">
            <a:extLst>
              <a:ext uri="{FF2B5EF4-FFF2-40B4-BE49-F238E27FC236}">
                <a16:creationId xmlns:a16="http://schemas.microsoft.com/office/drawing/2014/main" id="{34D5598F-3EE1-018B-E377-89FA8142FE97}"/>
              </a:ext>
            </a:extLst>
          </p:cNvPr>
          <p:cNvPicPr>
            <a:picLocks noChangeAspect="1"/>
          </p:cNvPicPr>
          <p:nvPr/>
        </p:nvPicPr>
        <p:blipFill>
          <a:blip r:embed="rId5">
            <a:lum bright="70000" contrast="-70000"/>
          </a:blip>
          <a:stretch>
            <a:fillRect/>
          </a:stretch>
        </p:blipFill>
        <p:spPr>
          <a:xfrm>
            <a:off x="6465931" y="5178327"/>
            <a:ext cx="3662517" cy="986977"/>
          </a:xfrm>
          <a:prstGeom prst="rect">
            <a:avLst/>
          </a:prstGeom>
        </p:spPr>
      </p:pic>
      <p:pic>
        <p:nvPicPr>
          <p:cNvPr id="15" name="Image 14">
            <a:extLst>
              <a:ext uri="{FF2B5EF4-FFF2-40B4-BE49-F238E27FC236}">
                <a16:creationId xmlns:a16="http://schemas.microsoft.com/office/drawing/2014/main" id="{F6413779-5424-1360-17A3-44574F05A598}"/>
              </a:ext>
            </a:extLst>
          </p:cNvPr>
          <p:cNvPicPr>
            <a:picLocks noChangeAspect="1"/>
          </p:cNvPicPr>
          <p:nvPr/>
        </p:nvPicPr>
        <p:blipFill>
          <a:blip r:embed="rId6"/>
          <a:stretch>
            <a:fillRect/>
          </a:stretch>
        </p:blipFill>
        <p:spPr>
          <a:xfrm>
            <a:off x="6422132" y="663687"/>
            <a:ext cx="3672432" cy="961827"/>
          </a:xfrm>
          <a:prstGeom prst="rect">
            <a:avLst/>
          </a:prstGeom>
        </p:spPr>
      </p:pic>
      <p:pic>
        <p:nvPicPr>
          <p:cNvPr id="18" name="Image 17">
            <a:extLst>
              <a:ext uri="{FF2B5EF4-FFF2-40B4-BE49-F238E27FC236}">
                <a16:creationId xmlns:a16="http://schemas.microsoft.com/office/drawing/2014/main" id="{9EB762E2-1640-8887-519D-BB761E276137}"/>
              </a:ext>
            </a:extLst>
          </p:cNvPr>
          <p:cNvPicPr>
            <a:picLocks noChangeAspect="1"/>
          </p:cNvPicPr>
          <p:nvPr/>
        </p:nvPicPr>
        <p:blipFill>
          <a:blip r:embed="rId7"/>
          <a:stretch>
            <a:fillRect/>
          </a:stretch>
        </p:blipFill>
        <p:spPr>
          <a:xfrm>
            <a:off x="6469373" y="1827070"/>
            <a:ext cx="4269645" cy="951748"/>
          </a:xfrm>
          <a:prstGeom prst="rect">
            <a:avLst/>
          </a:prstGeom>
        </p:spPr>
      </p:pic>
      <p:pic>
        <p:nvPicPr>
          <p:cNvPr id="20" name="Image 19">
            <a:extLst>
              <a:ext uri="{FF2B5EF4-FFF2-40B4-BE49-F238E27FC236}">
                <a16:creationId xmlns:a16="http://schemas.microsoft.com/office/drawing/2014/main" id="{C25FE360-8DEE-D810-DCB1-2A860621DACA}"/>
              </a:ext>
            </a:extLst>
          </p:cNvPr>
          <p:cNvPicPr>
            <a:picLocks noChangeAspect="1"/>
          </p:cNvPicPr>
          <p:nvPr/>
        </p:nvPicPr>
        <p:blipFill>
          <a:blip r:embed="rId8"/>
          <a:stretch>
            <a:fillRect/>
          </a:stretch>
        </p:blipFill>
        <p:spPr>
          <a:xfrm>
            <a:off x="6459262" y="3087985"/>
            <a:ext cx="5314949" cy="1880674"/>
          </a:xfrm>
          <a:prstGeom prst="rect">
            <a:avLst/>
          </a:prstGeom>
        </p:spPr>
      </p:pic>
      <p:pic>
        <p:nvPicPr>
          <p:cNvPr id="22" name="Image 21">
            <a:extLst>
              <a:ext uri="{FF2B5EF4-FFF2-40B4-BE49-F238E27FC236}">
                <a16:creationId xmlns:a16="http://schemas.microsoft.com/office/drawing/2014/main" id="{4BE7EFBA-A740-E67D-81DA-5306ECC17606}"/>
              </a:ext>
            </a:extLst>
          </p:cNvPr>
          <p:cNvPicPr>
            <a:picLocks noChangeAspect="1"/>
          </p:cNvPicPr>
          <p:nvPr/>
        </p:nvPicPr>
        <p:blipFill>
          <a:blip r:embed="rId9"/>
          <a:stretch>
            <a:fillRect/>
          </a:stretch>
        </p:blipFill>
        <p:spPr>
          <a:xfrm>
            <a:off x="6465931" y="5187471"/>
            <a:ext cx="4534875" cy="977833"/>
          </a:xfrm>
          <a:prstGeom prst="rect">
            <a:avLst/>
          </a:prstGeom>
        </p:spPr>
      </p:pic>
    </p:spTree>
    <p:extLst>
      <p:ext uri="{BB962C8B-B14F-4D97-AF65-F5344CB8AC3E}">
        <p14:creationId xmlns:p14="http://schemas.microsoft.com/office/powerpoint/2010/main" val="314374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DA71A-F7D6-ABD5-4C0C-9CF72B6057C7}"/>
              </a:ext>
            </a:extLst>
          </p:cNvPr>
          <p:cNvSpPr>
            <a:spLocks noGrp="1"/>
          </p:cNvSpPr>
          <p:nvPr>
            <p:ph type="title"/>
          </p:nvPr>
        </p:nvSpPr>
        <p:spPr/>
        <p:txBody>
          <a:bodyPr/>
          <a:lstStyle/>
          <a:p>
            <a:r>
              <a:rPr lang="fr-CA" dirty="0"/>
              <a:t>7. Peut retirer</a:t>
            </a:r>
          </a:p>
        </p:txBody>
      </p:sp>
      <p:sp>
        <p:nvSpPr>
          <p:cNvPr id="3" name="Espace réservé du numéro de diapositive 2">
            <a:extLst>
              <a:ext uri="{FF2B5EF4-FFF2-40B4-BE49-F238E27FC236}">
                <a16:creationId xmlns:a16="http://schemas.microsoft.com/office/drawing/2014/main" id="{944F8C58-3C42-EA49-1B01-AFFFABE18B83}"/>
              </a:ext>
            </a:extLst>
          </p:cNvPr>
          <p:cNvSpPr>
            <a:spLocks noGrp="1"/>
          </p:cNvSpPr>
          <p:nvPr>
            <p:ph type="sldNum" sz="quarter" idx="12"/>
          </p:nvPr>
        </p:nvSpPr>
        <p:spPr/>
        <p:txBody>
          <a:bodyPr/>
          <a:lstStyle/>
          <a:p>
            <a:fld id="{CF4668DC-857F-487D-BFFA-8C0CA5037977}" type="slidenum">
              <a:rPr lang="fr-BE" smtClean="0"/>
              <a:t>11</a:t>
            </a:fld>
            <a:endParaRPr lang="fr-BE"/>
          </a:p>
        </p:txBody>
      </p:sp>
      <p:sp>
        <p:nvSpPr>
          <p:cNvPr id="4" name="Espace réservé du contenu 3">
            <a:extLst>
              <a:ext uri="{FF2B5EF4-FFF2-40B4-BE49-F238E27FC236}">
                <a16:creationId xmlns:a16="http://schemas.microsoft.com/office/drawing/2014/main" id="{2F6141A9-218E-C309-AE7E-A46FA80E9AC8}"/>
              </a:ext>
            </a:extLst>
          </p:cNvPr>
          <p:cNvSpPr>
            <a:spLocks noGrp="1"/>
          </p:cNvSpPr>
          <p:nvPr>
            <p:ph sz="quarter" idx="1"/>
          </p:nvPr>
        </p:nvSpPr>
        <p:spPr>
          <a:xfrm>
            <a:off x="623392" y="1268760"/>
            <a:ext cx="4464496" cy="4751040"/>
          </a:xfrm>
        </p:spPr>
        <p:txBody>
          <a:bodyPr/>
          <a:lstStyle/>
          <a:p>
            <a:r>
              <a:rPr lang="fr-CA" dirty="0"/>
              <a:t>Cette option permet de vérifier si on peut retirer quelque chose du compte.</a:t>
            </a:r>
          </a:p>
          <a:p>
            <a:r>
              <a:rPr lang="fr-CA" dirty="0"/>
              <a:t>La réponse est oui si le compte est non gelé et non vide.</a:t>
            </a:r>
          </a:p>
          <a:p>
            <a:r>
              <a:rPr lang="fr-CA" dirty="0"/>
              <a:t>Affichez une description d’un compte non vide,  mais gelé. Puis activez l’option Peut retirer. Puis dégelez le compte et affichez sa description. Puis activez à nouveau l’option Peut retirer.</a:t>
            </a:r>
          </a:p>
        </p:txBody>
      </p:sp>
      <p:pic>
        <p:nvPicPr>
          <p:cNvPr id="7" name="Image 6">
            <a:extLst>
              <a:ext uri="{FF2B5EF4-FFF2-40B4-BE49-F238E27FC236}">
                <a16:creationId xmlns:a16="http://schemas.microsoft.com/office/drawing/2014/main" id="{F06BA34D-1954-EAC4-1745-C7D60E7B17DA}"/>
              </a:ext>
            </a:extLst>
          </p:cNvPr>
          <p:cNvPicPr>
            <a:picLocks noChangeAspect="1"/>
          </p:cNvPicPr>
          <p:nvPr/>
        </p:nvPicPr>
        <p:blipFill>
          <a:blip r:embed="rId2">
            <a:lum bright="70000" contrast="-70000"/>
          </a:blip>
          <a:stretch>
            <a:fillRect/>
          </a:stretch>
        </p:blipFill>
        <p:spPr>
          <a:xfrm>
            <a:off x="6162600" y="260648"/>
            <a:ext cx="5334000" cy="1771650"/>
          </a:xfrm>
          <a:prstGeom prst="rect">
            <a:avLst/>
          </a:prstGeom>
        </p:spPr>
      </p:pic>
      <p:pic>
        <p:nvPicPr>
          <p:cNvPr id="11" name="Image 10">
            <a:extLst>
              <a:ext uri="{FF2B5EF4-FFF2-40B4-BE49-F238E27FC236}">
                <a16:creationId xmlns:a16="http://schemas.microsoft.com/office/drawing/2014/main" id="{17BFF26C-1C22-1CCE-36ED-751F4337DBEC}"/>
              </a:ext>
            </a:extLst>
          </p:cNvPr>
          <p:cNvPicPr>
            <a:picLocks noChangeAspect="1"/>
          </p:cNvPicPr>
          <p:nvPr/>
        </p:nvPicPr>
        <p:blipFill>
          <a:blip r:embed="rId3">
            <a:lum bright="70000" contrast="-70000"/>
          </a:blip>
          <a:stretch>
            <a:fillRect/>
          </a:stretch>
        </p:blipFill>
        <p:spPr>
          <a:xfrm>
            <a:off x="6145113" y="2420888"/>
            <a:ext cx="2543175" cy="809625"/>
          </a:xfrm>
          <a:prstGeom prst="rect">
            <a:avLst/>
          </a:prstGeom>
        </p:spPr>
      </p:pic>
      <p:pic>
        <p:nvPicPr>
          <p:cNvPr id="14" name="Image 13">
            <a:extLst>
              <a:ext uri="{FF2B5EF4-FFF2-40B4-BE49-F238E27FC236}">
                <a16:creationId xmlns:a16="http://schemas.microsoft.com/office/drawing/2014/main" id="{27D33CAB-D3A0-B8B1-F2E4-D0A78E6A1AF7}"/>
              </a:ext>
            </a:extLst>
          </p:cNvPr>
          <p:cNvPicPr>
            <a:picLocks noChangeAspect="1"/>
          </p:cNvPicPr>
          <p:nvPr/>
        </p:nvPicPr>
        <p:blipFill>
          <a:blip r:embed="rId4">
            <a:lum bright="70000" contrast="-70000"/>
          </a:blip>
          <a:stretch>
            <a:fillRect/>
          </a:stretch>
        </p:blipFill>
        <p:spPr>
          <a:xfrm>
            <a:off x="6173266" y="3620616"/>
            <a:ext cx="5467350" cy="1752600"/>
          </a:xfrm>
          <a:prstGeom prst="rect">
            <a:avLst/>
          </a:prstGeom>
        </p:spPr>
      </p:pic>
      <p:pic>
        <p:nvPicPr>
          <p:cNvPr id="16" name="Image 15">
            <a:extLst>
              <a:ext uri="{FF2B5EF4-FFF2-40B4-BE49-F238E27FC236}">
                <a16:creationId xmlns:a16="http://schemas.microsoft.com/office/drawing/2014/main" id="{850F639A-201D-38FE-0BA8-4773D1A2113D}"/>
              </a:ext>
            </a:extLst>
          </p:cNvPr>
          <p:cNvPicPr>
            <a:picLocks noChangeAspect="1"/>
          </p:cNvPicPr>
          <p:nvPr/>
        </p:nvPicPr>
        <p:blipFill>
          <a:blip r:embed="rId5">
            <a:lum bright="70000" contrast="-70000"/>
          </a:blip>
          <a:stretch>
            <a:fillRect/>
          </a:stretch>
        </p:blipFill>
        <p:spPr>
          <a:xfrm>
            <a:off x="6215980" y="5661248"/>
            <a:ext cx="2400300" cy="781050"/>
          </a:xfrm>
          <a:prstGeom prst="rect">
            <a:avLst/>
          </a:prstGeom>
        </p:spPr>
      </p:pic>
      <p:pic>
        <p:nvPicPr>
          <p:cNvPr id="6" name="Image 5">
            <a:extLst>
              <a:ext uri="{FF2B5EF4-FFF2-40B4-BE49-F238E27FC236}">
                <a16:creationId xmlns:a16="http://schemas.microsoft.com/office/drawing/2014/main" id="{17FC13D6-7B4B-01E4-9396-B3AB433A4F31}"/>
              </a:ext>
            </a:extLst>
          </p:cNvPr>
          <p:cNvPicPr>
            <a:picLocks noChangeAspect="1"/>
          </p:cNvPicPr>
          <p:nvPr/>
        </p:nvPicPr>
        <p:blipFill>
          <a:blip r:embed="rId6"/>
          <a:stretch>
            <a:fillRect/>
          </a:stretch>
        </p:blipFill>
        <p:spPr>
          <a:xfrm>
            <a:off x="6156857" y="3519665"/>
            <a:ext cx="5467350" cy="1971633"/>
          </a:xfrm>
          <a:prstGeom prst="rect">
            <a:avLst/>
          </a:prstGeom>
        </p:spPr>
      </p:pic>
      <p:pic>
        <p:nvPicPr>
          <p:cNvPr id="9" name="Image 8">
            <a:extLst>
              <a:ext uri="{FF2B5EF4-FFF2-40B4-BE49-F238E27FC236}">
                <a16:creationId xmlns:a16="http://schemas.microsoft.com/office/drawing/2014/main" id="{9977744B-B477-0932-5F1B-1AB8DE797548}"/>
              </a:ext>
            </a:extLst>
          </p:cNvPr>
          <p:cNvPicPr>
            <a:picLocks noChangeAspect="1"/>
          </p:cNvPicPr>
          <p:nvPr/>
        </p:nvPicPr>
        <p:blipFill>
          <a:blip r:embed="rId7"/>
          <a:stretch>
            <a:fillRect/>
          </a:stretch>
        </p:blipFill>
        <p:spPr>
          <a:xfrm>
            <a:off x="6203362" y="5661248"/>
            <a:ext cx="3167590" cy="781050"/>
          </a:xfrm>
          <a:prstGeom prst="rect">
            <a:avLst/>
          </a:prstGeom>
        </p:spPr>
      </p:pic>
      <p:pic>
        <p:nvPicPr>
          <p:cNvPr id="12" name="Image 11">
            <a:extLst>
              <a:ext uri="{FF2B5EF4-FFF2-40B4-BE49-F238E27FC236}">
                <a16:creationId xmlns:a16="http://schemas.microsoft.com/office/drawing/2014/main" id="{F58DE3C1-B9C6-A3F3-3B64-C5D66C2D5924}"/>
              </a:ext>
            </a:extLst>
          </p:cNvPr>
          <p:cNvPicPr>
            <a:picLocks noChangeAspect="1"/>
          </p:cNvPicPr>
          <p:nvPr/>
        </p:nvPicPr>
        <p:blipFill>
          <a:blip r:embed="rId8"/>
          <a:stretch>
            <a:fillRect/>
          </a:stretch>
        </p:blipFill>
        <p:spPr>
          <a:xfrm>
            <a:off x="6157987" y="260231"/>
            <a:ext cx="5373031" cy="1871505"/>
          </a:xfrm>
          <a:prstGeom prst="rect">
            <a:avLst/>
          </a:prstGeom>
        </p:spPr>
      </p:pic>
      <p:pic>
        <p:nvPicPr>
          <p:cNvPr id="15" name="Image 14">
            <a:extLst>
              <a:ext uri="{FF2B5EF4-FFF2-40B4-BE49-F238E27FC236}">
                <a16:creationId xmlns:a16="http://schemas.microsoft.com/office/drawing/2014/main" id="{022BF26E-92CE-CB8B-74AB-373D025906CF}"/>
              </a:ext>
            </a:extLst>
          </p:cNvPr>
          <p:cNvPicPr>
            <a:picLocks noChangeAspect="1"/>
          </p:cNvPicPr>
          <p:nvPr/>
        </p:nvPicPr>
        <p:blipFill>
          <a:blip r:embed="rId9"/>
          <a:stretch>
            <a:fillRect/>
          </a:stretch>
        </p:blipFill>
        <p:spPr>
          <a:xfrm>
            <a:off x="6156857" y="2415250"/>
            <a:ext cx="3881057" cy="809625"/>
          </a:xfrm>
          <a:prstGeom prst="rect">
            <a:avLst/>
          </a:prstGeom>
        </p:spPr>
      </p:pic>
    </p:spTree>
    <p:extLst>
      <p:ext uri="{BB962C8B-B14F-4D97-AF65-F5344CB8AC3E}">
        <p14:creationId xmlns:p14="http://schemas.microsoft.com/office/powerpoint/2010/main" val="148416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5E65C-71B2-BE9E-E68E-9E07DFA7CF17}"/>
              </a:ext>
            </a:extLst>
          </p:cNvPr>
          <p:cNvSpPr>
            <a:spLocks noGrp="1"/>
          </p:cNvSpPr>
          <p:nvPr>
            <p:ph type="title"/>
          </p:nvPr>
        </p:nvSpPr>
        <p:spPr/>
        <p:txBody>
          <a:bodyPr/>
          <a:lstStyle/>
          <a:p>
            <a:r>
              <a:rPr lang="fr-CA" dirty="0"/>
              <a:t>8. Vider</a:t>
            </a:r>
          </a:p>
        </p:txBody>
      </p:sp>
      <p:sp>
        <p:nvSpPr>
          <p:cNvPr id="3" name="Espace réservé du numéro de diapositive 2">
            <a:extLst>
              <a:ext uri="{FF2B5EF4-FFF2-40B4-BE49-F238E27FC236}">
                <a16:creationId xmlns:a16="http://schemas.microsoft.com/office/drawing/2014/main" id="{A8B15D9A-8ECE-3641-7595-4DFB2DE59E40}"/>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4" name="Espace réservé du contenu 3">
            <a:extLst>
              <a:ext uri="{FF2B5EF4-FFF2-40B4-BE49-F238E27FC236}">
                <a16:creationId xmlns:a16="http://schemas.microsoft.com/office/drawing/2014/main" id="{6D78DDD9-DC76-6E61-2EC1-305D061E54FA}"/>
              </a:ext>
            </a:extLst>
          </p:cNvPr>
          <p:cNvSpPr>
            <a:spLocks noGrp="1"/>
          </p:cNvSpPr>
          <p:nvPr>
            <p:ph sz="quarter" idx="1"/>
          </p:nvPr>
        </p:nvSpPr>
        <p:spPr>
          <a:xfrm>
            <a:off x="623392" y="1268760"/>
            <a:ext cx="5472608" cy="4751040"/>
          </a:xfrm>
        </p:spPr>
        <p:txBody>
          <a:bodyPr>
            <a:normAutofit lnSpcReduction="10000"/>
          </a:bodyPr>
          <a:lstStyle/>
          <a:p>
            <a:r>
              <a:rPr lang="fr-CA" dirty="0"/>
              <a:t>Cette action permet de vider le compte.</a:t>
            </a:r>
          </a:p>
          <a:p>
            <a:endParaRPr lang="fr-CA" dirty="0"/>
          </a:p>
          <a:p>
            <a:r>
              <a:rPr lang="fr-CA" dirty="0"/>
              <a:t>On affiche le montant ainsi retiré.</a:t>
            </a:r>
          </a:p>
          <a:p>
            <a:endParaRPr lang="fr-CA" dirty="0"/>
          </a:p>
          <a:p>
            <a:r>
              <a:rPr lang="fr-CA" dirty="0"/>
              <a:t>S’il est impossible de retirer du compte, on affiche un message à cet effet.</a:t>
            </a:r>
          </a:p>
          <a:p>
            <a:endParaRPr lang="fr-CA" dirty="0"/>
          </a:p>
          <a:p>
            <a:r>
              <a:rPr lang="fr-CA" dirty="0"/>
              <a:t>Pour les saisies, affichez un compte avec un solde. Videz le compte. Tentez de le vider à nouveau. Puis affichez l’état final du compte.</a:t>
            </a:r>
          </a:p>
        </p:txBody>
      </p:sp>
      <p:pic>
        <p:nvPicPr>
          <p:cNvPr id="5" name="Image 4">
            <a:extLst>
              <a:ext uri="{FF2B5EF4-FFF2-40B4-BE49-F238E27FC236}">
                <a16:creationId xmlns:a16="http://schemas.microsoft.com/office/drawing/2014/main" id="{7FB89E70-8A9B-0D7E-3E62-8144A895E2BA}"/>
              </a:ext>
            </a:extLst>
          </p:cNvPr>
          <p:cNvPicPr>
            <a:picLocks noChangeAspect="1"/>
          </p:cNvPicPr>
          <p:nvPr/>
        </p:nvPicPr>
        <p:blipFill>
          <a:blip r:embed="rId2">
            <a:lum bright="70000" contrast="-70000"/>
          </a:blip>
          <a:stretch>
            <a:fillRect/>
          </a:stretch>
        </p:blipFill>
        <p:spPr>
          <a:xfrm>
            <a:off x="6461298" y="548680"/>
            <a:ext cx="5467350" cy="1752600"/>
          </a:xfrm>
          <a:prstGeom prst="rect">
            <a:avLst/>
          </a:prstGeom>
        </p:spPr>
      </p:pic>
      <p:pic>
        <p:nvPicPr>
          <p:cNvPr id="9" name="Image 8">
            <a:extLst>
              <a:ext uri="{FF2B5EF4-FFF2-40B4-BE49-F238E27FC236}">
                <a16:creationId xmlns:a16="http://schemas.microsoft.com/office/drawing/2014/main" id="{5DC4A50F-D6A2-F8D7-9AE8-EB423C97D5E1}"/>
              </a:ext>
            </a:extLst>
          </p:cNvPr>
          <p:cNvPicPr>
            <a:picLocks noChangeAspect="1"/>
          </p:cNvPicPr>
          <p:nvPr/>
        </p:nvPicPr>
        <p:blipFill>
          <a:blip r:embed="rId3">
            <a:lum bright="70000" contrast="-70000"/>
          </a:blip>
          <a:stretch>
            <a:fillRect/>
          </a:stretch>
        </p:blipFill>
        <p:spPr>
          <a:xfrm>
            <a:off x="6456040" y="2492896"/>
            <a:ext cx="2981325" cy="1019175"/>
          </a:xfrm>
          <a:prstGeom prst="rect">
            <a:avLst/>
          </a:prstGeom>
        </p:spPr>
      </p:pic>
      <p:pic>
        <p:nvPicPr>
          <p:cNvPr id="13" name="Image 12">
            <a:extLst>
              <a:ext uri="{FF2B5EF4-FFF2-40B4-BE49-F238E27FC236}">
                <a16:creationId xmlns:a16="http://schemas.microsoft.com/office/drawing/2014/main" id="{A4C818B0-BAA1-5EC7-DE3B-89BE19B6D75A}"/>
              </a:ext>
            </a:extLst>
          </p:cNvPr>
          <p:cNvPicPr>
            <a:picLocks noChangeAspect="1"/>
          </p:cNvPicPr>
          <p:nvPr/>
        </p:nvPicPr>
        <p:blipFill>
          <a:blip r:embed="rId4">
            <a:lum bright="70000" contrast="-70000"/>
          </a:blip>
          <a:stretch>
            <a:fillRect/>
          </a:stretch>
        </p:blipFill>
        <p:spPr>
          <a:xfrm>
            <a:off x="6480348" y="4888185"/>
            <a:ext cx="5448300" cy="1781175"/>
          </a:xfrm>
          <a:prstGeom prst="rect">
            <a:avLst/>
          </a:prstGeom>
        </p:spPr>
      </p:pic>
      <p:pic>
        <p:nvPicPr>
          <p:cNvPr id="15" name="Image 14">
            <a:extLst>
              <a:ext uri="{FF2B5EF4-FFF2-40B4-BE49-F238E27FC236}">
                <a16:creationId xmlns:a16="http://schemas.microsoft.com/office/drawing/2014/main" id="{B5DDD072-5E98-446D-19C9-8184D994E6CE}"/>
              </a:ext>
            </a:extLst>
          </p:cNvPr>
          <p:cNvPicPr>
            <a:picLocks noChangeAspect="1"/>
          </p:cNvPicPr>
          <p:nvPr/>
        </p:nvPicPr>
        <p:blipFill>
          <a:blip r:embed="rId5">
            <a:lum bright="70000" contrast="-70000"/>
          </a:blip>
          <a:stretch>
            <a:fillRect/>
          </a:stretch>
        </p:blipFill>
        <p:spPr>
          <a:xfrm>
            <a:off x="6456040" y="3710161"/>
            <a:ext cx="4333875" cy="942975"/>
          </a:xfrm>
          <a:prstGeom prst="rect">
            <a:avLst/>
          </a:prstGeom>
        </p:spPr>
      </p:pic>
      <p:pic>
        <p:nvPicPr>
          <p:cNvPr id="16" name="Image 15">
            <a:extLst>
              <a:ext uri="{FF2B5EF4-FFF2-40B4-BE49-F238E27FC236}">
                <a16:creationId xmlns:a16="http://schemas.microsoft.com/office/drawing/2014/main" id="{FE4AB02A-1773-53F8-61D1-3953FF021582}"/>
              </a:ext>
            </a:extLst>
          </p:cNvPr>
          <p:cNvPicPr>
            <a:picLocks noChangeAspect="1"/>
          </p:cNvPicPr>
          <p:nvPr/>
        </p:nvPicPr>
        <p:blipFill>
          <a:blip r:embed="rId6"/>
          <a:stretch>
            <a:fillRect/>
          </a:stretch>
        </p:blipFill>
        <p:spPr>
          <a:xfrm>
            <a:off x="6484014" y="477094"/>
            <a:ext cx="5444634" cy="1951395"/>
          </a:xfrm>
          <a:prstGeom prst="rect">
            <a:avLst/>
          </a:prstGeom>
        </p:spPr>
      </p:pic>
      <p:pic>
        <p:nvPicPr>
          <p:cNvPr id="18" name="Image 17">
            <a:extLst>
              <a:ext uri="{FF2B5EF4-FFF2-40B4-BE49-F238E27FC236}">
                <a16:creationId xmlns:a16="http://schemas.microsoft.com/office/drawing/2014/main" id="{7C921D3B-E60A-E7F0-5797-0592066C7A0E}"/>
              </a:ext>
            </a:extLst>
          </p:cNvPr>
          <p:cNvPicPr>
            <a:picLocks noChangeAspect="1"/>
          </p:cNvPicPr>
          <p:nvPr/>
        </p:nvPicPr>
        <p:blipFill>
          <a:blip r:embed="rId7"/>
          <a:stretch>
            <a:fillRect/>
          </a:stretch>
        </p:blipFill>
        <p:spPr>
          <a:xfrm>
            <a:off x="6456040" y="2499370"/>
            <a:ext cx="4416424" cy="1019175"/>
          </a:xfrm>
          <a:prstGeom prst="rect">
            <a:avLst/>
          </a:prstGeom>
        </p:spPr>
      </p:pic>
      <p:pic>
        <p:nvPicPr>
          <p:cNvPr id="20" name="Image 19">
            <a:extLst>
              <a:ext uri="{FF2B5EF4-FFF2-40B4-BE49-F238E27FC236}">
                <a16:creationId xmlns:a16="http://schemas.microsoft.com/office/drawing/2014/main" id="{8178A57F-3867-3509-CF58-B4E6B9575D70}"/>
              </a:ext>
            </a:extLst>
          </p:cNvPr>
          <p:cNvPicPr>
            <a:picLocks noChangeAspect="1"/>
          </p:cNvPicPr>
          <p:nvPr/>
        </p:nvPicPr>
        <p:blipFill>
          <a:blip r:embed="rId8"/>
          <a:stretch>
            <a:fillRect/>
          </a:stretch>
        </p:blipFill>
        <p:spPr>
          <a:xfrm>
            <a:off x="6491182" y="4771610"/>
            <a:ext cx="5444634" cy="1957621"/>
          </a:xfrm>
          <a:prstGeom prst="rect">
            <a:avLst/>
          </a:prstGeom>
        </p:spPr>
      </p:pic>
      <p:pic>
        <p:nvPicPr>
          <p:cNvPr id="22" name="Image 21">
            <a:extLst>
              <a:ext uri="{FF2B5EF4-FFF2-40B4-BE49-F238E27FC236}">
                <a16:creationId xmlns:a16="http://schemas.microsoft.com/office/drawing/2014/main" id="{037056B2-5F59-D099-25F1-5D81C6084C0F}"/>
              </a:ext>
            </a:extLst>
          </p:cNvPr>
          <p:cNvPicPr>
            <a:picLocks noChangeAspect="1"/>
          </p:cNvPicPr>
          <p:nvPr/>
        </p:nvPicPr>
        <p:blipFill>
          <a:blip r:embed="rId9"/>
          <a:stretch>
            <a:fillRect/>
          </a:stretch>
        </p:blipFill>
        <p:spPr>
          <a:xfrm>
            <a:off x="6480348" y="3710161"/>
            <a:ext cx="5413473" cy="934240"/>
          </a:xfrm>
          <a:prstGeom prst="rect">
            <a:avLst/>
          </a:prstGeom>
        </p:spPr>
      </p:pic>
    </p:spTree>
    <p:extLst>
      <p:ext uri="{BB962C8B-B14F-4D97-AF65-F5344CB8AC3E}">
        <p14:creationId xmlns:p14="http://schemas.microsoft.com/office/powerpoint/2010/main" val="345868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1DB9A-BD44-7AF1-A740-3125AEB18945}"/>
              </a:ext>
            </a:extLst>
          </p:cNvPr>
          <p:cNvSpPr>
            <a:spLocks noGrp="1"/>
          </p:cNvSpPr>
          <p:nvPr>
            <p:ph type="title"/>
          </p:nvPr>
        </p:nvSpPr>
        <p:spPr/>
        <p:txBody>
          <a:bodyPr/>
          <a:lstStyle/>
          <a:p>
            <a:r>
              <a:rPr lang="fr-CA" dirty="0"/>
              <a:t>9. Peut retirer (montant) </a:t>
            </a:r>
          </a:p>
        </p:txBody>
      </p:sp>
      <p:sp>
        <p:nvSpPr>
          <p:cNvPr id="3" name="Espace réservé du numéro de diapositive 2">
            <a:extLst>
              <a:ext uri="{FF2B5EF4-FFF2-40B4-BE49-F238E27FC236}">
                <a16:creationId xmlns:a16="http://schemas.microsoft.com/office/drawing/2014/main" id="{DD632A64-2A77-C361-9262-64CC31A95DEB}"/>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4" name="Espace réservé du contenu 3">
            <a:extLst>
              <a:ext uri="{FF2B5EF4-FFF2-40B4-BE49-F238E27FC236}">
                <a16:creationId xmlns:a16="http://schemas.microsoft.com/office/drawing/2014/main" id="{F05A1834-933E-B33B-9F77-D4EC7AD23BD1}"/>
              </a:ext>
            </a:extLst>
          </p:cNvPr>
          <p:cNvSpPr>
            <a:spLocks noGrp="1"/>
          </p:cNvSpPr>
          <p:nvPr>
            <p:ph sz="quarter" idx="1"/>
          </p:nvPr>
        </p:nvSpPr>
        <p:spPr>
          <a:xfrm>
            <a:off x="623392" y="1268760"/>
            <a:ext cx="5544616" cy="4751040"/>
          </a:xfrm>
        </p:spPr>
        <p:txBody>
          <a:bodyPr>
            <a:normAutofit lnSpcReduction="10000"/>
          </a:bodyPr>
          <a:lstStyle/>
          <a:p>
            <a:r>
              <a:rPr lang="fr-CA" dirty="0"/>
              <a:t>Cette option tente de savoir s’il est possible de retirer du compte un certain montant.</a:t>
            </a:r>
          </a:p>
          <a:p>
            <a:r>
              <a:rPr lang="fr-CA" dirty="0"/>
              <a:t>Ce montant est déterminé aléatoirement entre 0.01 et 99.99.</a:t>
            </a:r>
          </a:p>
          <a:p>
            <a:r>
              <a:rPr lang="fr-CA" dirty="0"/>
              <a:t>Si le compte est gelé ou si le solde est insuffisant, la réponse est évidemment non.</a:t>
            </a:r>
          </a:p>
          <a:p>
            <a:r>
              <a:rPr lang="fr-CA" dirty="0"/>
              <a:t>Faites une saisie d’un compte avec un solde entre 30 et 70$, puis exécutez l’option assez souvent pour obtenir les deux cas de figures possibles </a:t>
            </a:r>
            <a:r>
              <a:rPr lang="fr-CA" dirty="0">
                <a:sym typeface="Wingdings" panose="05000000000000000000" pitchFamily="2" charset="2"/>
              </a:rPr>
              <a:t></a:t>
            </a:r>
            <a:endParaRPr lang="fr-CA" dirty="0"/>
          </a:p>
        </p:txBody>
      </p:sp>
      <p:pic>
        <p:nvPicPr>
          <p:cNvPr id="13" name="Image 12">
            <a:extLst>
              <a:ext uri="{FF2B5EF4-FFF2-40B4-BE49-F238E27FC236}">
                <a16:creationId xmlns:a16="http://schemas.microsoft.com/office/drawing/2014/main" id="{DFDA8437-6C6A-7EC2-C8A8-64BC9DCB9A47}"/>
              </a:ext>
            </a:extLst>
          </p:cNvPr>
          <p:cNvPicPr>
            <a:picLocks noChangeAspect="1"/>
          </p:cNvPicPr>
          <p:nvPr/>
        </p:nvPicPr>
        <p:blipFill>
          <a:blip r:embed="rId2">
            <a:lum bright="70000" contrast="-70000"/>
          </a:blip>
          <a:stretch>
            <a:fillRect/>
          </a:stretch>
        </p:blipFill>
        <p:spPr>
          <a:xfrm>
            <a:off x="6527973" y="764704"/>
            <a:ext cx="5400675" cy="1752600"/>
          </a:xfrm>
          <a:prstGeom prst="rect">
            <a:avLst/>
          </a:prstGeom>
        </p:spPr>
      </p:pic>
      <p:pic>
        <p:nvPicPr>
          <p:cNvPr id="15" name="Image 14">
            <a:extLst>
              <a:ext uri="{FF2B5EF4-FFF2-40B4-BE49-F238E27FC236}">
                <a16:creationId xmlns:a16="http://schemas.microsoft.com/office/drawing/2014/main" id="{A189EE05-388F-9EA6-EEB1-DF78E974CCD6}"/>
              </a:ext>
            </a:extLst>
          </p:cNvPr>
          <p:cNvPicPr>
            <a:picLocks noChangeAspect="1"/>
          </p:cNvPicPr>
          <p:nvPr/>
        </p:nvPicPr>
        <p:blipFill>
          <a:blip r:embed="rId3">
            <a:lum bright="70000" contrast="-70000"/>
          </a:blip>
          <a:stretch>
            <a:fillRect/>
          </a:stretch>
        </p:blipFill>
        <p:spPr>
          <a:xfrm>
            <a:off x="6600056" y="4194026"/>
            <a:ext cx="2476500" cy="819150"/>
          </a:xfrm>
          <a:prstGeom prst="rect">
            <a:avLst/>
          </a:prstGeom>
        </p:spPr>
      </p:pic>
      <p:pic>
        <p:nvPicPr>
          <p:cNvPr id="17" name="Image 16">
            <a:extLst>
              <a:ext uri="{FF2B5EF4-FFF2-40B4-BE49-F238E27FC236}">
                <a16:creationId xmlns:a16="http://schemas.microsoft.com/office/drawing/2014/main" id="{33CBC261-F898-B745-F5C4-6E08571688F0}"/>
              </a:ext>
            </a:extLst>
          </p:cNvPr>
          <p:cNvPicPr>
            <a:picLocks noChangeAspect="1"/>
          </p:cNvPicPr>
          <p:nvPr/>
        </p:nvPicPr>
        <p:blipFill>
          <a:blip r:embed="rId4">
            <a:lum bright="70000" contrast="-70000"/>
          </a:blip>
          <a:stretch>
            <a:fillRect/>
          </a:stretch>
        </p:blipFill>
        <p:spPr>
          <a:xfrm>
            <a:off x="6563444" y="3005137"/>
            <a:ext cx="2628900" cy="847725"/>
          </a:xfrm>
          <a:prstGeom prst="rect">
            <a:avLst/>
          </a:prstGeom>
        </p:spPr>
      </p:pic>
      <p:pic>
        <p:nvPicPr>
          <p:cNvPr id="8" name="Image 7">
            <a:extLst>
              <a:ext uri="{FF2B5EF4-FFF2-40B4-BE49-F238E27FC236}">
                <a16:creationId xmlns:a16="http://schemas.microsoft.com/office/drawing/2014/main" id="{76D5226B-4467-CB66-41A6-79B7ABFF8354}"/>
              </a:ext>
            </a:extLst>
          </p:cNvPr>
          <p:cNvPicPr>
            <a:picLocks noChangeAspect="1"/>
          </p:cNvPicPr>
          <p:nvPr/>
        </p:nvPicPr>
        <p:blipFill>
          <a:blip r:embed="rId5"/>
          <a:stretch>
            <a:fillRect/>
          </a:stretch>
        </p:blipFill>
        <p:spPr>
          <a:xfrm>
            <a:off x="6531836" y="726582"/>
            <a:ext cx="5366934" cy="1937391"/>
          </a:xfrm>
          <a:prstGeom prst="rect">
            <a:avLst/>
          </a:prstGeom>
        </p:spPr>
      </p:pic>
      <p:pic>
        <p:nvPicPr>
          <p:cNvPr id="10" name="Image 9">
            <a:extLst>
              <a:ext uri="{FF2B5EF4-FFF2-40B4-BE49-F238E27FC236}">
                <a16:creationId xmlns:a16="http://schemas.microsoft.com/office/drawing/2014/main" id="{56CF2FEE-9652-4945-C2B7-A6AED6A93919}"/>
              </a:ext>
            </a:extLst>
          </p:cNvPr>
          <p:cNvPicPr>
            <a:picLocks noChangeAspect="1"/>
          </p:cNvPicPr>
          <p:nvPr/>
        </p:nvPicPr>
        <p:blipFill>
          <a:blip r:embed="rId6"/>
          <a:stretch>
            <a:fillRect/>
          </a:stretch>
        </p:blipFill>
        <p:spPr>
          <a:xfrm>
            <a:off x="6593273" y="4222548"/>
            <a:ext cx="2953162" cy="762106"/>
          </a:xfrm>
          <a:prstGeom prst="rect">
            <a:avLst/>
          </a:prstGeom>
        </p:spPr>
      </p:pic>
      <p:pic>
        <p:nvPicPr>
          <p:cNvPr id="12" name="Image 11">
            <a:extLst>
              <a:ext uri="{FF2B5EF4-FFF2-40B4-BE49-F238E27FC236}">
                <a16:creationId xmlns:a16="http://schemas.microsoft.com/office/drawing/2014/main" id="{F94EA8EC-A205-E1F2-56FB-E7F961E1F60B}"/>
              </a:ext>
            </a:extLst>
          </p:cNvPr>
          <p:cNvPicPr>
            <a:picLocks noChangeAspect="1"/>
          </p:cNvPicPr>
          <p:nvPr/>
        </p:nvPicPr>
        <p:blipFill>
          <a:blip r:embed="rId7"/>
          <a:stretch>
            <a:fillRect/>
          </a:stretch>
        </p:blipFill>
        <p:spPr>
          <a:xfrm>
            <a:off x="6527973" y="3005137"/>
            <a:ext cx="3986957" cy="847725"/>
          </a:xfrm>
          <a:prstGeom prst="rect">
            <a:avLst/>
          </a:prstGeom>
        </p:spPr>
      </p:pic>
    </p:spTree>
    <p:extLst>
      <p:ext uri="{BB962C8B-B14F-4D97-AF65-F5344CB8AC3E}">
        <p14:creationId xmlns:p14="http://schemas.microsoft.com/office/powerpoint/2010/main" val="347972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F98B4-C6A4-BB25-D709-B37E696BD9D3}"/>
              </a:ext>
            </a:extLst>
          </p:cNvPr>
          <p:cNvSpPr>
            <a:spLocks noGrp="1"/>
          </p:cNvSpPr>
          <p:nvPr>
            <p:ph type="title"/>
          </p:nvPr>
        </p:nvSpPr>
        <p:spPr/>
        <p:txBody>
          <a:bodyPr/>
          <a:lstStyle/>
          <a:p>
            <a:r>
              <a:rPr lang="fr-CA" dirty="0"/>
              <a:t>10. Retirer (montant)</a:t>
            </a:r>
          </a:p>
        </p:txBody>
      </p:sp>
      <p:sp>
        <p:nvSpPr>
          <p:cNvPr id="3" name="Espace réservé du numéro de diapositive 2">
            <a:extLst>
              <a:ext uri="{FF2B5EF4-FFF2-40B4-BE49-F238E27FC236}">
                <a16:creationId xmlns:a16="http://schemas.microsoft.com/office/drawing/2014/main" id="{EBBE7676-7A39-803F-4028-3ADEBC291EB0}"/>
              </a:ext>
            </a:extLst>
          </p:cNvPr>
          <p:cNvSpPr>
            <a:spLocks noGrp="1"/>
          </p:cNvSpPr>
          <p:nvPr>
            <p:ph type="sldNum" sz="quarter" idx="12"/>
          </p:nvPr>
        </p:nvSpPr>
        <p:spPr/>
        <p:txBody>
          <a:bodyPr/>
          <a:lstStyle/>
          <a:p>
            <a:fld id="{CF4668DC-857F-487D-BFFA-8C0CA5037977}" type="slidenum">
              <a:rPr lang="fr-BE" smtClean="0"/>
              <a:t>14</a:t>
            </a:fld>
            <a:endParaRPr lang="fr-BE"/>
          </a:p>
        </p:txBody>
      </p:sp>
      <p:sp>
        <p:nvSpPr>
          <p:cNvPr id="4" name="Espace réservé du contenu 3">
            <a:extLst>
              <a:ext uri="{FF2B5EF4-FFF2-40B4-BE49-F238E27FC236}">
                <a16:creationId xmlns:a16="http://schemas.microsoft.com/office/drawing/2014/main" id="{724C4976-3D75-8B42-BD08-B7E0FB8AE21C}"/>
              </a:ext>
            </a:extLst>
          </p:cNvPr>
          <p:cNvSpPr>
            <a:spLocks noGrp="1"/>
          </p:cNvSpPr>
          <p:nvPr>
            <p:ph sz="quarter" idx="1"/>
          </p:nvPr>
        </p:nvSpPr>
        <p:spPr>
          <a:xfrm>
            <a:off x="623392" y="1268760"/>
            <a:ext cx="5760640" cy="4751040"/>
          </a:xfrm>
        </p:spPr>
        <p:txBody>
          <a:bodyPr/>
          <a:lstStyle/>
          <a:p>
            <a:r>
              <a:rPr lang="fr-CA" dirty="0"/>
              <a:t>Cette option permet de retirer un montant choisi aléatoirement entre 0.01 et 99.99.</a:t>
            </a:r>
          </a:p>
          <a:p>
            <a:endParaRPr lang="fr-CA" dirty="0"/>
          </a:p>
          <a:p>
            <a:r>
              <a:rPr lang="fr-CA" dirty="0"/>
              <a:t>Sinon on affiche un message d’erreur.</a:t>
            </a:r>
          </a:p>
          <a:p>
            <a:endParaRPr lang="fr-CA" dirty="0"/>
          </a:p>
          <a:p>
            <a:r>
              <a:rPr lang="fr-CA" dirty="0"/>
              <a:t>Pour les saisies, affichez un compte avec un solde. Faites la saisie d’un retrait réussi, et celle d’un avec échec, puis la saisie du solde final. </a:t>
            </a:r>
          </a:p>
          <a:p>
            <a:pPr lvl="1"/>
            <a:r>
              <a:rPr lang="fr-CA" dirty="0"/>
              <a:t>Il peut y avoir plusieurs succès ou plusieurs échecs entre temps… </a:t>
            </a:r>
          </a:p>
        </p:txBody>
      </p:sp>
      <p:pic>
        <p:nvPicPr>
          <p:cNvPr id="7" name="Image 6">
            <a:extLst>
              <a:ext uri="{FF2B5EF4-FFF2-40B4-BE49-F238E27FC236}">
                <a16:creationId xmlns:a16="http://schemas.microsoft.com/office/drawing/2014/main" id="{C69D93D5-5F0A-23FD-3DE0-FF244D2CC45E}"/>
              </a:ext>
            </a:extLst>
          </p:cNvPr>
          <p:cNvPicPr>
            <a:picLocks noChangeAspect="1"/>
          </p:cNvPicPr>
          <p:nvPr/>
        </p:nvPicPr>
        <p:blipFill>
          <a:blip r:embed="rId2">
            <a:lum bright="70000" contrast="-70000"/>
          </a:blip>
          <a:stretch>
            <a:fillRect/>
          </a:stretch>
        </p:blipFill>
        <p:spPr>
          <a:xfrm>
            <a:off x="6499398" y="476672"/>
            <a:ext cx="5429250" cy="1743075"/>
          </a:xfrm>
          <a:prstGeom prst="rect">
            <a:avLst/>
          </a:prstGeom>
        </p:spPr>
      </p:pic>
      <p:pic>
        <p:nvPicPr>
          <p:cNvPr id="11" name="Image 10">
            <a:extLst>
              <a:ext uri="{FF2B5EF4-FFF2-40B4-BE49-F238E27FC236}">
                <a16:creationId xmlns:a16="http://schemas.microsoft.com/office/drawing/2014/main" id="{CFF8AB8E-5DB8-5078-7DA4-9357E9B99E50}"/>
              </a:ext>
            </a:extLst>
          </p:cNvPr>
          <p:cNvPicPr>
            <a:picLocks noChangeAspect="1"/>
          </p:cNvPicPr>
          <p:nvPr/>
        </p:nvPicPr>
        <p:blipFill>
          <a:blip r:embed="rId3">
            <a:lum bright="70000" contrast="-70000"/>
          </a:blip>
          <a:stretch>
            <a:fillRect/>
          </a:stretch>
        </p:blipFill>
        <p:spPr>
          <a:xfrm>
            <a:off x="6495628" y="2564904"/>
            <a:ext cx="2552700" cy="838200"/>
          </a:xfrm>
          <a:prstGeom prst="rect">
            <a:avLst/>
          </a:prstGeom>
        </p:spPr>
      </p:pic>
      <p:pic>
        <p:nvPicPr>
          <p:cNvPr id="14" name="Image 13">
            <a:extLst>
              <a:ext uri="{FF2B5EF4-FFF2-40B4-BE49-F238E27FC236}">
                <a16:creationId xmlns:a16="http://schemas.microsoft.com/office/drawing/2014/main" id="{F4BAE1A3-DDA1-E82F-9449-24E1AA12D48C}"/>
              </a:ext>
            </a:extLst>
          </p:cNvPr>
          <p:cNvPicPr>
            <a:picLocks noChangeAspect="1"/>
          </p:cNvPicPr>
          <p:nvPr/>
        </p:nvPicPr>
        <p:blipFill>
          <a:blip r:embed="rId4">
            <a:lum bright="70000" contrast="-70000"/>
          </a:blip>
          <a:stretch>
            <a:fillRect/>
          </a:stretch>
        </p:blipFill>
        <p:spPr>
          <a:xfrm>
            <a:off x="6508576" y="3742928"/>
            <a:ext cx="2971800" cy="838200"/>
          </a:xfrm>
          <a:prstGeom prst="rect">
            <a:avLst/>
          </a:prstGeom>
        </p:spPr>
      </p:pic>
      <p:pic>
        <p:nvPicPr>
          <p:cNvPr id="16" name="Image 15">
            <a:extLst>
              <a:ext uri="{FF2B5EF4-FFF2-40B4-BE49-F238E27FC236}">
                <a16:creationId xmlns:a16="http://schemas.microsoft.com/office/drawing/2014/main" id="{F1491C28-26F2-5190-77F3-5C7C1B3DF517}"/>
              </a:ext>
            </a:extLst>
          </p:cNvPr>
          <p:cNvPicPr>
            <a:picLocks noChangeAspect="1"/>
          </p:cNvPicPr>
          <p:nvPr/>
        </p:nvPicPr>
        <p:blipFill>
          <a:blip r:embed="rId5">
            <a:lum bright="70000" contrast="-70000"/>
          </a:blip>
          <a:stretch>
            <a:fillRect/>
          </a:stretch>
        </p:blipFill>
        <p:spPr>
          <a:xfrm>
            <a:off x="6532165" y="4782269"/>
            <a:ext cx="5324475" cy="1743075"/>
          </a:xfrm>
          <a:prstGeom prst="rect">
            <a:avLst/>
          </a:prstGeom>
        </p:spPr>
      </p:pic>
      <p:pic>
        <p:nvPicPr>
          <p:cNvPr id="9" name="Image 8">
            <a:extLst>
              <a:ext uri="{FF2B5EF4-FFF2-40B4-BE49-F238E27FC236}">
                <a16:creationId xmlns:a16="http://schemas.microsoft.com/office/drawing/2014/main" id="{F7B63A32-6D4A-5FC9-5C0A-A40FB0842B05}"/>
              </a:ext>
            </a:extLst>
          </p:cNvPr>
          <p:cNvPicPr>
            <a:picLocks noChangeAspect="1"/>
          </p:cNvPicPr>
          <p:nvPr/>
        </p:nvPicPr>
        <p:blipFill>
          <a:blip r:embed="rId6"/>
          <a:stretch>
            <a:fillRect/>
          </a:stretch>
        </p:blipFill>
        <p:spPr>
          <a:xfrm>
            <a:off x="6495628" y="434190"/>
            <a:ext cx="5409204" cy="1916740"/>
          </a:xfrm>
          <a:prstGeom prst="rect">
            <a:avLst/>
          </a:prstGeom>
        </p:spPr>
      </p:pic>
      <p:pic>
        <p:nvPicPr>
          <p:cNvPr id="12" name="Image 11">
            <a:extLst>
              <a:ext uri="{FF2B5EF4-FFF2-40B4-BE49-F238E27FC236}">
                <a16:creationId xmlns:a16="http://schemas.microsoft.com/office/drawing/2014/main" id="{C1ECB495-8D56-6320-C10C-28BEC8B7D03C}"/>
              </a:ext>
            </a:extLst>
          </p:cNvPr>
          <p:cNvPicPr>
            <a:picLocks noChangeAspect="1"/>
          </p:cNvPicPr>
          <p:nvPr/>
        </p:nvPicPr>
        <p:blipFill>
          <a:blip r:embed="rId7"/>
          <a:stretch>
            <a:fillRect/>
          </a:stretch>
        </p:blipFill>
        <p:spPr>
          <a:xfrm>
            <a:off x="6490293" y="2552070"/>
            <a:ext cx="3638072" cy="876929"/>
          </a:xfrm>
          <a:prstGeom prst="rect">
            <a:avLst/>
          </a:prstGeom>
        </p:spPr>
      </p:pic>
      <p:pic>
        <p:nvPicPr>
          <p:cNvPr id="15" name="Image 14">
            <a:extLst>
              <a:ext uri="{FF2B5EF4-FFF2-40B4-BE49-F238E27FC236}">
                <a16:creationId xmlns:a16="http://schemas.microsoft.com/office/drawing/2014/main" id="{DC3E9045-832B-E560-E092-FF9CFBAC5F30}"/>
              </a:ext>
            </a:extLst>
          </p:cNvPr>
          <p:cNvPicPr>
            <a:picLocks noChangeAspect="1"/>
          </p:cNvPicPr>
          <p:nvPr/>
        </p:nvPicPr>
        <p:blipFill>
          <a:blip r:embed="rId8"/>
          <a:stretch>
            <a:fillRect/>
          </a:stretch>
        </p:blipFill>
        <p:spPr>
          <a:xfrm>
            <a:off x="6532165" y="4769692"/>
            <a:ext cx="5324475" cy="1941588"/>
          </a:xfrm>
          <a:prstGeom prst="rect">
            <a:avLst/>
          </a:prstGeom>
        </p:spPr>
      </p:pic>
      <p:pic>
        <p:nvPicPr>
          <p:cNvPr id="18" name="Image 17">
            <a:extLst>
              <a:ext uri="{FF2B5EF4-FFF2-40B4-BE49-F238E27FC236}">
                <a16:creationId xmlns:a16="http://schemas.microsoft.com/office/drawing/2014/main" id="{9B783307-C5BE-EC87-8D2E-09482CEEEF15}"/>
              </a:ext>
            </a:extLst>
          </p:cNvPr>
          <p:cNvPicPr>
            <a:picLocks noChangeAspect="1"/>
          </p:cNvPicPr>
          <p:nvPr/>
        </p:nvPicPr>
        <p:blipFill>
          <a:blip r:embed="rId9"/>
          <a:stretch>
            <a:fillRect/>
          </a:stretch>
        </p:blipFill>
        <p:spPr>
          <a:xfrm>
            <a:off x="6499398" y="3748850"/>
            <a:ext cx="3844892" cy="832278"/>
          </a:xfrm>
          <a:prstGeom prst="rect">
            <a:avLst/>
          </a:prstGeom>
        </p:spPr>
      </p:pic>
    </p:spTree>
    <p:extLst>
      <p:ext uri="{BB962C8B-B14F-4D97-AF65-F5344CB8AC3E}">
        <p14:creationId xmlns:p14="http://schemas.microsoft.com/office/powerpoint/2010/main" val="272722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FA78C0-73C7-9BC1-9338-0D80B48705B8}"/>
              </a:ext>
            </a:extLst>
          </p:cNvPr>
          <p:cNvSpPr>
            <a:spLocks noGrp="1"/>
          </p:cNvSpPr>
          <p:nvPr>
            <p:ph type="title"/>
          </p:nvPr>
        </p:nvSpPr>
        <p:spPr/>
        <p:txBody>
          <a:bodyPr/>
          <a:lstStyle/>
          <a:p>
            <a:r>
              <a:rPr lang="fr-CA" dirty="0"/>
              <a:t>11. Reset</a:t>
            </a:r>
          </a:p>
        </p:txBody>
      </p:sp>
      <p:sp>
        <p:nvSpPr>
          <p:cNvPr id="3" name="Espace réservé du numéro de diapositive 2">
            <a:extLst>
              <a:ext uri="{FF2B5EF4-FFF2-40B4-BE49-F238E27FC236}">
                <a16:creationId xmlns:a16="http://schemas.microsoft.com/office/drawing/2014/main" id="{B982D762-B69D-D7D0-69A4-7E528108FE83}"/>
              </a:ext>
            </a:extLst>
          </p:cNvPr>
          <p:cNvSpPr>
            <a:spLocks noGrp="1"/>
          </p:cNvSpPr>
          <p:nvPr>
            <p:ph type="sldNum" sz="quarter" idx="12"/>
          </p:nvPr>
        </p:nvSpPr>
        <p:spPr/>
        <p:txBody>
          <a:bodyPr/>
          <a:lstStyle/>
          <a:p>
            <a:fld id="{CF4668DC-857F-487D-BFFA-8C0CA5037977}" type="slidenum">
              <a:rPr lang="fr-BE" smtClean="0"/>
              <a:t>15</a:t>
            </a:fld>
            <a:endParaRPr lang="fr-BE"/>
          </a:p>
        </p:txBody>
      </p:sp>
      <p:sp>
        <p:nvSpPr>
          <p:cNvPr id="4" name="Espace réservé du contenu 3">
            <a:extLst>
              <a:ext uri="{FF2B5EF4-FFF2-40B4-BE49-F238E27FC236}">
                <a16:creationId xmlns:a16="http://schemas.microsoft.com/office/drawing/2014/main" id="{0E727CAB-CA54-24D7-7068-367C7D1D180F}"/>
              </a:ext>
            </a:extLst>
          </p:cNvPr>
          <p:cNvSpPr>
            <a:spLocks noGrp="1"/>
          </p:cNvSpPr>
          <p:nvPr>
            <p:ph sz="quarter" idx="1"/>
          </p:nvPr>
        </p:nvSpPr>
        <p:spPr>
          <a:xfrm>
            <a:off x="623392" y="1268760"/>
            <a:ext cx="3960440" cy="4751040"/>
          </a:xfrm>
        </p:spPr>
        <p:txBody>
          <a:bodyPr/>
          <a:lstStyle/>
          <a:p>
            <a:r>
              <a:rPr lang="fr-CA" dirty="0"/>
              <a:t>Cette option permet de remplacer le compte actuel pour un nouveau compte, avec un numéro aléatoire entre 100 et 999, votre nom et un solde de 0.</a:t>
            </a:r>
          </a:p>
        </p:txBody>
      </p:sp>
      <p:pic>
        <p:nvPicPr>
          <p:cNvPr id="5" name="Image 4">
            <a:extLst>
              <a:ext uri="{FF2B5EF4-FFF2-40B4-BE49-F238E27FC236}">
                <a16:creationId xmlns:a16="http://schemas.microsoft.com/office/drawing/2014/main" id="{E417C4AF-0EB9-24B0-2BE4-2490E9059C2C}"/>
              </a:ext>
            </a:extLst>
          </p:cNvPr>
          <p:cNvPicPr>
            <a:picLocks noChangeAspect="1"/>
          </p:cNvPicPr>
          <p:nvPr/>
        </p:nvPicPr>
        <p:blipFill>
          <a:blip r:embed="rId2">
            <a:lum bright="70000" contrast="-70000"/>
          </a:blip>
          <a:stretch>
            <a:fillRect/>
          </a:stretch>
        </p:blipFill>
        <p:spPr>
          <a:xfrm>
            <a:off x="6532165" y="692696"/>
            <a:ext cx="5324475" cy="1743075"/>
          </a:xfrm>
          <a:prstGeom prst="rect">
            <a:avLst/>
          </a:prstGeom>
        </p:spPr>
      </p:pic>
      <p:pic>
        <p:nvPicPr>
          <p:cNvPr id="12" name="Image 11">
            <a:extLst>
              <a:ext uri="{FF2B5EF4-FFF2-40B4-BE49-F238E27FC236}">
                <a16:creationId xmlns:a16="http://schemas.microsoft.com/office/drawing/2014/main" id="{76309CD0-2CBE-1187-4A97-C85B0FBF03E9}"/>
              </a:ext>
            </a:extLst>
          </p:cNvPr>
          <p:cNvPicPr>
            <a:picLocks noChangeAspect="1"/>
          </p:cNvPicPr>
          <p:nvPr/>
        </p:nvPicPr>
        <p:blipFill>
          <a:blip r:embed="rId3">
            <a:lum bright="70000" contrast="-70000"/>
          </a:blip>
          <a:stretch>
            <a:fillRect/>
          </a:stretch>
        </p:blipFill>
        <p:spPr>
          <a:xfrm>
            <a:off x="6456040" y="2780928"/>
            <a:ext cx="3162300" cy="1000125"/>
          </a:xfrm>
          <a:prstGeom prst="rect">
            <a:avLst/>
          </a:prstGeom>
        </p:spPr>
      </p:pic>
      <p:pic>
        <p:nvPicPr>
          <p:cNvPr id="14" name="Image 13">
            <a:extLst>
              <a:ext uri="{FF2B5EF4-FFF2-40B4-BE49-F238E27FC236}">
                <a16:creationId xmlns:a16="http://schemas.microsoft.com/office/drawing/2014/main" id="{5CB72E5B-A204-7810-54B4-D047AE608642}"/>
              </a:ext>
            </a:extLst>
          </p:cNvPr>
          <p:cNvPicPr>
            <a:picLocks noChangeAspect="1"/>
          </p:cNvPicPr>
          <p:nvPr/>
        </p:nvPicPr>
        <p:blipFill>
          <a:blip r:embed="rId4">
            <a:lum bright="70000" contrast="-70000"/>
          </a:blip>
          <a:stretch>
            <a:fillRect/>
          </a:stretch>
        </p:blipFill>
        <p:spPr>
          <a:xfrm>
            <a:off x="6537498" y="4234780"/>
            <a:ext cx="5391150" cy="1714500"/>
          </a:xfrm>
          <a:prstGeom prst="rect">
            <a:avLst/>
          </a:prstGeom>
        </p:spPr>
      </p:pic>
      <p:pic>
        <p:nvPicPr>
          <p:cNvPr id="7" name="Image 6">
            <a:extLst>
              <a:ext uri="{FF2B5EF4-FFF2-40B4-BE49-F238E27FC236}">
                <a16:creationId xmlns:a16="http://schemas.microsoft.com/office/drawing/2014/main" id="{2B89D379-BDAE-C5E7-70E6-266FBDB07D54}"/>
              </a:ext>
            </a:extLst>
          </p:cNvPr>
          <p:cNvPicPr>
            <a:picLocks noChangeAspect="1"/>
          </p:cNvPicPr>
          <p:nvPr/>
        </p:nvPicPr>
        <p:blipFill>
          <a:blip r:embed="rId5"/>
          <a:stretch>
            <a:fillRect/>
          </a:stretch>
        </p:blipFill>
        <p:spPr>
          <a:xfrm>
            <a:off x="6532165" y="621261"/>
            <a:ext cx="5335961" cy="1932804"/>
          </a:xfrm>
          <a:prstGeom prst="rect">
            <a:avLst/>
          </a:prstGeom>
        </p:spPr>
      </p:pic>
      <p:pic>
        <p:nvPicPr>
          <p:cNvPr id="9" name="Image 8">
            <a:extLst>
              <a:ext uri="{FF2B5EF4-FFF2-40B4-BE49-F238E27FC236}">
                <a16:creationId xmlns:a16="http://schemas.microsoft.com/office/drawing/2014/main" id="{CF0351B0-32A7-2D69-FA69-479B54AFEEDF}"/>
              </a:ext>
            </a:extLst>
          </p:cNvPr>
          <p:cNvPicPr>
            <a:picLocks noChangeAspect="1"/>
          </p:cNvPicPr>
          <p:nvPr/>
        </p:nvPicPr>
        <p:blipFill>
          <a:blip r:embed="rId6"/>
          <a:stretch>
            <a:fillRect/>
          </a:stretch>
        </p:blipFill>
        <p:spPr>
          <a:xfrm>
            <a:off x="6456040" y="2780928"/>
            <a:ext cx="4431103" cy="1000124"/>
          </a:xfrm>
          <a:prstGeom prst="rect">
            <a:avLst/>
          </a:prstGeom>
        </p:spPr>
      </p:pic>
      <p:pic>
        <p:nvPicPr>
          <p:cNvPr id="11" name="Image 10">
            <a:extLst>
              <a:ext uri="{FF2B5EF4-FFF2-40B4-BE49-F238E27FC236}">
                <a16:creationId xmlns:a16="http://schemas.microsoft.com/office/drawing/2014/main" id="{4D2F7ADC-B85E-B672-02E2-A47DC3EA5FB4}"/>
              </a:ext>
            </a:extLst>
          </p:cNvPr>
          <p:cNvPicPr>
            <a:picLocks noChangeAspect="1"/>
          </p:cNvPicPr>
          <p:nvPr/>
        </p:nvPicPr>
        <p:blipFill>
          <a:blip r:embed="rId7"/>
          <a:stretch>
            <a:fillRect/>
          </a:stretch>
        </p:blipFill>
        <p:spPr>
          <a:xfrm>
            <a:off x="6556745" y="4206763"/>
            <a:ext cx="5397265" cy="1932804"/>
          </a:xfrm>
          <a:prstGeom prst="rect">
            <a:avLst/>
          </a:prstGeom>
        </p:spPr>
      </p:pic>
    </p:spTree>
    <p:extLst>
      <p:ext uri="{BB962C8B-B14F-4D97-AF65-F5344CB8AC3E}">
        <p14:creationId xmlns:p14="http://schemas.microsoft.com/office/powerpoint/2010/main" val="412848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4EEE4A-6CCC-F5E7-8F5B-48D7E12E1516}"/>
              </a:ext>
            </a:extLst>
          </p:cNvPr>
          <p:cNvSpPr>
            <a:spLocks noGrp="1"/>
          </p:cNvSpPr>
          <p:nvPr>
            <p:ph type="title"/>
          </p:nvPr>
        </p:nvSpPr>
        <p:spPr/>
        <p:txBody>
          <a:bodyPr/>
          <a:lstStyle/>
          <a:p>
            <a:r>
              <a:rPr lang="fr-CA" dirty="0"/>
              <a:t>12 – Git final</a:t>
            </a:r>
          </a:p>
        </p:txBody>
      </p:sp>
      <p:sp>
        <p:nvSpPr>
          <p:cNvPr id="3" name="Espace réservé du numéro de diapositive 2">
            <a:extLst>
              <a:ext uri="{FF2B5EF4-FFF2-40B4-BE49-F238E27FC236}">
                <a16:creationId xmlns:a16="http://schemas.microsoft.com/office/drawing/2014/main" id="{E2DD74F3-895E-5A31-322F-865CEDCFB6AA}"/>
              </a:ext>
            </a:extLst>
          </p:cNvPr>
          <p:cNvSpPr>
            <a:spLocks noGrp="1"/>
          </p:cNvSpPr>
          <p:nvPr>
            <p:ph type="sldNum" sz="quarter" idx="12"/>
          </p:nvPr>
        </p:nvSpPr>
        <p:spPr/>
        <p:txBody>
          <a:bodyPr/>
          <a:lstStyle/>
          <a:p>
            <a:fld id="{CF4668DC-857F-487D-BFFA-8C0CA5037977}" type="slidenum">
              <a:rPr lang="fr-BE" smtClean="0"/>
              <a:t>16</a:t>
            </a:fld>
            <a:endParaRPr lang="fr-BE"/>
          </a:p>
        </p:txBody>
      </p:sp>
      <p:sp>
        <p:nvSpPr>
          <p:cNvPr id="4" name="Espace réservé du contenu 3">
            <a:extLst>
              <a:ext uri="{FF2B5EF4-FFF2-40B4-BE49-F238E27FC236}">
                <a16:creationId xmlns:a16="http://schemas.microsoft.com/office/drawing/2014/main" id="{DC1EF328-EEC1-855A-7E5D-76F013D5A858}"/>
              </a:ext>
            </a:extLst>
          </p:cNvPr>
          <p:cNvSpPr>
            <a:spLocks noGrp="1"/>
          </p:cNvSpPr>
          <p:nvPr>
            <p:ph sz="quarter" idx="1"/>
          </p:nvPr>
        </p:nvSpPr>
        <p:spPr>
          <a:xfrm>
            <a:off x="623392" y="1268760"/>
            <a:ext cx="10959008" cy="2160240"/>
          </a:xfrm>
        </p:spPr>
        <p:txBody>
          <a:bodyPr/>
          <a:lstStyle/>
          <a:p>
            <a:r>
              <a:rPr lang="fr-CA" dirty="0"/>
              <a:t>Faites une saisie finale de votre historique Git.</a:t>
            </a:r>
          </a:p>
        </p:txBody>
      </p:sp>
      <p:pic>
        <p:nvPicPr>
          <p:cNvPr id="6" name="Image 5">
            <a:extLst>
              <a:ext uri="{FF2B5EF4-FFF2-40B4-BE49-F238E27FC236}">
                <a16:creationId xmlns:a16="http://schemas.microsoft.com/office/drawing/2014/main" id="{0DE3F1A6-3428-965E-8169-C6F00DFBBCD9}"/>
              </a:ext>
            </a:extLst>
          </p:cNvPr>
          <p:cNvPicPr>
            <a:picLocks noChangeAspect="1"/>
          </p:cNvPicPr>
          <p:nvPr/>
        </p:nvPicPr>
        <p:blipFill>
          <a:blip r:embed="rId2">
            <a:lum bright="70000" contrast="-70000"/>
          </a:blip>
          <a:stretch>
            <a:fillRect/>
          </a:stretch>
        </p:blipFill>
        <p:spPr>
          <a:xfrm>
            <a:off x="857250" y="1916832"/>
            <a:ext cx="10477500" cy="1514475"/>
          </a:xfrm>
          <a:prstGeom prst="rect">
            <a:avLst/>
          </a:prstGeom>
        </p:spPr>
      </p:pic>
    </p:spTree>
    <p:extLst>
      <p:ext uri="{BB962C8B-B14F-4D97-AF65-F5344CB8AC3E}">
        <p14:creationId xmlns:p14="http://schemas.microsoft.com/office/powerpoint/2010/main" val="41365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E5B6E-5444-AF88-FD38-14A0314BEDB3}"/>
              </a:ext>
            </a:extLst>
          </p:cNvPr>
          <p:cNvSpPr>
            <a:spLocks noGrp="1"/>
          </p:cNvSpPr>
          <p:nvPr>
            <p:ph type="title"/>
          </p:nvPr>
        </p:nvSpPr>
        <p:spPr/>
        <p:txBody>
          <a:bodyPr/>
          <a:lstStyle/>
          <a:p>
            <a:r>
              <a:rPr lang="fr-CA" dirty="0"/>
              <a:t>Simulation exhaustive ?</a:t>
            </a:r>
          </a:p>
        </p:txBody>
      </p:sp>
      <p:sp>
        <p:nvSpPr>
          <p:cNvPr id="3" name="Espace réservé du numéro de diapositive 2">
            <a:extLst>
              <a:ext uri="{FF2B5EF4-FFF2-40B4-BE49-F238E27FC236}">
                <a16:creationId xmlns:a16="http://schemas.microsoft.com/office/drawing/2014/main" id="{B98F7C97-427B-BDB6-79CA-5357547CCE67}"/>
              </a:ext>
            </a:extLst>
          </p:cNvPr>
          <p:cNvSpPr>
            <a:spLocks noGrp="1"/>
          </p:cNvSpPr>
          <p:nvPr>
            <p:ph type="sldNum" sz="quarter" idx="12"/>
          </p:nvPr>
        </p:nvSpPr>
        <p:spPr/>
        <p:txBody>
          <a:bodyPr/>
          <a:lstStyle/>
          <a:p>
            <a:fld id="{CF4668DC-857F-487D-BFFA-8C0CA5037977}" type="slidenum">
              <a:rPr lang="fr-BE" smtClean="0"/>
              <a:t>17</a:t>
            </a:fld>
            <a:endParaRPr lang="fr-BE"/>
          </a:p>
        </p:txBody>
      </p:sp>
      <p:sp>
        <p:nvSpPr>
          <p:cNvPr id="4" name="Espace réservé du contenu 3">
            <a:extLst>
              <a:ext uri="{FF2B5EF4-FFF2-40B4-BE49-F238E27FC236}">
                <a16:creationId xmlns:a16="http://schemas.microsoft.com/office/drawing/2014/main" id="{359F3FE8-C65F-28F2-60F7-86FE95807BD9}"/>
              </a:ext>
            </a:extLst>
          </p:cNvPr>
          <p:cNvSpPr>
            <a:spLocks noGrp="1"/>
          </p:cNvSpPr>
          <p:nvPr>
            <p:ph sz="quarter" idx="1"/>
          </p:nvPr>
        </p:nvSpPr>
        <p:spPr/>
        <p:txBody>
          <a:bodyPr>
            <a:normAutofit fontScale="92500" lnSpcReduction="10000"/>
          </a:bodyPr>
          <a:lstStyle/>
          <a:p>
            <a:r>
              <a:rPr lang="fr-CA" dirty="0"/>
              <a:t>La simulation que nous avons faite dans cette 2</a:t>
            </a:r>
            <a:r>
              <a:rPr lang="fr-CA" baseline="30000" dirty="0"/>
              <a:t>e</a:t>
            </a:r>
            <a:r>
              <a:rPr lang="fr-CA" dirty="0"/>
              <a:t> partie va plus loin que les tests console de la première partie.</a:t>
            </a:r>
          </a:p>
          <a:p>
            <a:r>
              <a:rPr lang="fr-CA" dirty="0"/>
              <a:t>Mais, est-ce que les saisies que vous avez faites dans les précédentes diapos permettent de valider entièrement tous les cas de figures possibles ?</a:t>
            </a:r>
          </a:p>
          <a:p>
            <a:r>
              <a:rPr lang="fr-CA" dirty="0"/>
              <a:t>Avons-nous vérifié à chaque fois ce qui se passait lorsqu’on tentait de retirer alors que le compte était gelé ?</a:t>
            </a:r>
          </a:p>
          <a:p>
            <a:r>
              <a:rPr lang="fr-CA" dirty="0"/>
              <a:t>Vous pouvez vous assurer par vous-même que votre compte fonctionne correctement, avec cette simulation, car toutes les méthodes sont couvertes, mais les saisies que je vous ai demandées ne couvrent pas toutes les combinaisons possibles de ces méthodes. </a:t>
            </a:r>
          </a:p>
          <a:p>
            <a:r>
              <a:rPr lang="fr-CA" dirty="0"/>
              <a:t>Il est très difficile, et très fastidieux de couvrir à la main toutes ces possibilités. </a:t>
            </a:r>
          </a:p>
          <a:p>
            <a:r>
              <a:rPr lang="fr-CA" dirty="0"/>
              <a:t>C’est pour ça que les programmeurs ont développé des tests automatiques. Ce sera le sujet de la 3</a:t>
            </a:r>
            <a:r>
              <a:rPr lang="fr-CA" baseline="30000" dirty="0"/>
              <a:t>e</a:t>
            </a:r>
            <a:r>
              <a:rPr lang="fr-CA" dirty="0"/>
              <a:t> partie.</a:t>
            </a:r>
          </a:p>
        </p:txBody>
      </p:sp>
    </p:spTree>
    <p:extLst>
      <p:ext uri="{BB962C8B-B14F-4D97-AF65-F5344CB8AC3E}">
        <p14:creationId xmlns:p14="http://schemas.microsoft.com/office/powerpoint/2010/main" val="2018340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0EC36A-280E-7D0D-DDCD-E9425C5A1463}"/>
              </a:ext>
            </a:extLst>
          </p:cNvPr>
          <p:cNvSpPr>
            <a:spLocks noGrp="1"/>
          </p:cNvSpPr>
          <p:nvPr>
            <p:ph type="title"/>
          </p:nvPr>
        </p:nvSpPr>
        <p:spPr/>
        <p:txBody>
          <a:bodyPr/>
          <a:lstStyle/>
          <a:p>
            <a:r>
              <a:rPr lang="fr-CA" dirty="0"/>
              <a:t>Récapitulatif</a:t>
            </a:r>
          </a:p>
        </p:txBody>
      </p:sp>
      <p:sp>
        <p:nvSpPr>
          <p:cNvPr id="3" name="Espace réservé du numéro de diapositive 2">
            <a:extLst>
              <a:ext uri="{FF2B5EF4-FFF2-40B4-BE49-F238E27FC236}">
                <a16:creationId xmlns:a16="http://schemas.microsoft.com/office/drawing/2014/main" id="{44E857CA-01D5-7070-3131-80DF95A4C35C}"/>
              </a:ext>
            </a:extLst>
          </p:cNvPr>
          <p:cNvSpPr>
            <a:spLocks noGrp="1"/>
          </p:cNvSpPr>
          <p:nvPr>
            <p:ph type="sldNum" sz="quarter" idx="12"/>
          </p:nvPr>
        </p:nvSpPr>
        <p:spPr/>
        <p:txBody>
          <a:bodyPr/>
          <a:lstStyle/>
          <a:p>
            <a:fld id="{CF4668DC-857F-487D-BFFA-8C0CA5037977}" type="slidenum">
              <a:rPr lang="fr-BE" smtClean="0"/>
              <a:t>18</a:t>
            </a:fld>
            <a:endParaRPr lang="fr-BE"/>
          </a:p>
        </p:txBody>
      </p:sp>
      <mc:AlternateContent xmlns:mc="http://schemas.openxmlformats.org/markup-compatibility/2006">
        <mc:Choice xmlns:psuz="http://schemas.microsoft.com/office/powerpoint/2016/summaryzoom" Requires="psuz">
          <p:graphicFrame>
            <p:nvGraphicFramePr>
              <p:cNvPr id="6" name="Zoom de résumé 5">
                <a:extLst>
                  <a:ext uri="{FF2B5EF4-FFF2-40B4-BE49-F238E27FC236}">
                    <a16:creationId xmlns:a16="http://schemas.microsoft.com/office/drawing/2014/main" id="{C8294997-D8D4-8320-196A-996C3F4B0269}"/>
                  </a:ext>
                </a:extLst>
              </p:cNvPr>
              <p:cNvGraphicFramePr>
                <a:graphicFrameLocks noChangeAspect="1"/>
              </p:cNvGraphicFramePr>
              <p:nvPr>
                <p:extLst>
                  <p:ext uri="{D42A27DB-BD31-4B8C-83A1-F6EECF244321}">
                    <p14:modId xmlns:p14="http://schemas.microsoft.com/office/powerpoint/2010/main" val="1186295318"/>
                  </p:ext>
                </p:extLst>
              </p:nvPr>
            </p:nvGraphicFramePr>
            <p:xfrm>
              <a:off x="335360" y="1052736"/>
              <a:ext cx="11521280" cy="5184575"/>
            </p:xfrm>
            <a:graphic>
              <a:graphicData uri="http://schemas.microsoft.com/office/powerpoint/2016/summaryzoom">
                <psuz:summaryZm>
                  <psuz:summaryZmObj sectionId="{8FED748A-3600-4471-A9B2-760C5AFD70CF}">
                    <psuz:zmPr id="{A342048C-4780-4900-AFC8-F2D708BDEDF3}" transitionDur="1000">
                      <p166:blipFill xmlns:p166="http://schemas.microsoft.com/office/powerpoint/2016/6/main">
                        <a:blip r:embed="rId2"/>
                        <a:stretch>
                          <a:fillRect/>
                        </a:stretch>
                      </p166:blipFill>
                      <p166:spPr xmlns:p166="http://schemas.microsoft.com/office/powerpoint/2016/6/main">
                        <a:xfrm>
                          <a:off x="430247" y="307833"/>
                          <a:ext cx="2592288" cy="1458162"/>
                        </a:xfrm>
                        <a:prstGeom prst="rect">
                          <a:avLst/>
                        </a:prstGeom>
                        <a:ln w="3175">
                          <a:solidFill>
                            <a:prstClr val="ltGray"/>
                          </a:solidFill>
                        </a:ln>
                      </p166:spPr>
                    </psuz:zmPr>
                  </psuz:summaryZmObj>
                  <psuz:summaryZmObj sectionId="{1C7554DD-E5DB-4D67-8839-B99EB1DBC317}">
                    <psuz:zmPr id="{F771D3C3-7040-45F6-A661-FF1C6908302D}" transitionDur="1000">
                      <p166:blipFill xmlns:p166="http://schemas.microsoft.com/office/powerpoint/2016/6/main">
                        <a:blip r:embed="rId3"/>
                        <a:stretch>
                          <a:fillRect/>
                        </a:stretch>
                      </p166:blipFill>
                      <p166:spPr xmlns:p166="http://schemas.microsoft.com/office/powerpoint/2016/6/main">
                        <a:xfrm>
                          <a:off x="3119746" y="307833"/>
                          <a:ext cx="2592288" cy="1458162"/>
                        </a:xfrm>
                        <a:prstGeom prst="rect">
                          <a:avLst/>
                        </a:prstGeom>
                        <a:ln w="3175">
                          <a:solidFill>
                            <a:prstClr val="ltGray"/>
                          </a:solidFill>
                        </a:ln>
                      </p166:spPr>
                    </psuz:zmPr>
                  </psuz:summaryZmObj>
                  <psuz:summaryZmObj sectionId="{CBBAF2F6-3423-424B-A5F3-9447A43767EF}">
                    <psuz:zmPr id="{CEF581E1-D5D3-41F8-B023-F55921683AC4}" transitionDur="1000">
                      <p166:blipFill xmlns:p166="http://schemas.microsoft.com/office/powerpoint/2016/6/main">
                        <a:blip r:embed="rId4"/>
                        <a:stretch>
                          <a:fillRect/>
                        </a:stretch>
                      </p166:blipFill>
                      <p166:spPr xmlns:p166="http://schemas.microsoft.com/office/powerpoint/2016/6/main">
                        <a:xfrm>
                          <a:off x="5809245" y="307833"/>
                          <a:ext cx="2592288" cy="1458162"/>
                        </a:xfrm>
                        <a:prstGeom prst="rect">
                          <a:avLst/>
                        </a:prstGeom>
                        <a:ln w="3175">
                          <a:solidFill>
                            <a:prstClr val="ltGray"/>
                          </a:solidFill>
                        </a:ln>
                      </p166:spPr>
                    </psuz:zmPr>
                  </psuz:summaryZmObj>
                  <psuz:summaryZmObj sectionId="{CADA40D0-B249-49C5-B003-B423834AF607}">
                    <psuz:zmPr id="{41B91B55-C98E-4F9D-AB5E-C90781638EF2}" transitionDur="1000">
                      <p166:blipFill xmlns:p166="http://schemas.microsoft.com/office/powerpoint/2016/6/main">
                        <a:blip r:embed="rId5"/>
                        <a:stretch>
                          <a:fillRect/>
                        </a:stretch>
                      </p166:blipFill>
                      <p166:spPr xmlns:p166="http://schemas.microsoft.com/office/powerpoint/2016/6/main">
                        <a:xfrm>
                          <a:off x="8498744" y="307833"/>
                          <a:ext cx="2592288" cy="1458162"/>
                        </a:xfrm>
                        <a:prstGeom prst="rect">
                          <a:avLst/>
                        </a:prstGeom>
                        <a:ln w="3175">
                          <a:solidFill>
                            <a:prstClr val="ltGray"/>
                          </a:solidFill>
                        </a:ln>
                      </p166:spPr>
                    </psuz:zmPr>
                  </psuz:summaryZmObj>
                  <psuz:summaryZmObj sectionId="{6E3179F4-2449-425B-9BF6-97D185DDD68E}">
                    <psuz:zmPr id="{466E7D6D-7B44-4A0C-9328-D3A83C1A31BA}" transitionDur="1000">
                      <p166:blipFill xmlns:p166="http://schemas.microsoft.com/office/powerpoint/2016/6/main">
                        <a:blip r:embed="rId6"/>
                        <a:stretch>
                          <a:fillRect/>
                        </a:stretch>
                      </p166:blipFill>
                      <p166:spPr xmlns:p166="http://schemas.microsoft.com/office/powerpoint/2016/6/main">
                        <a:xfrm>
                          <a:off x="430247" y="1863206"/>
                          <a:ext cx="2592288" cy="1458162"/>
                        </a:xfrm>
                        <a:prstGeom prst="rect">
                          <a:avLst/>
                        </a:prstGeom>
                        <a:ln w="3175">
                          <a:solidFill>
                            <a:prstClr val="ltGray"/>
                          </a:solidFill>
                        </a:ln>
                      </p166:spPr>
                    </psuz:zmPr>
                  </psuz:summaryZmObj>
                  <psuz:summaryZmObj sectionId="{D5D368D3-BAFC-42CF-BB74-A8C4FA6855BD}">
                    <psuz:zmPr id="{CE5EE589-644F-48A5-8A9F-7859E0268E5A}" transitionDur="1000">
                      <p166:blipFill xmlns:p166="http://schemas.microsoft.com/office/powerpoint/2016/6/main">
                        <a:blip r:embed="rId7"/>
                        <a:stretch>
                          <a:fillRect/>
                        </a:stretch>
                      </p166:blipFill>
                      <p166:spPr xmlns:p166="http://schemas.microsoft.com/office/powerpoint/2016/6/main">
                        <a:xfrm>
                          <a:off x="3119746" y="1863206"/>
                          <a:ext cx="2592288" cy="1458162"/>
                        </a:xfrm>
                        <a:prstGeom prst="rect">
                          <a:avLst/>
                        </a:prstGeom>
                        <a:ln w="3175">
                          <a:solidFill>
                            <a:prstClr val="ltGray"/>
                          </a:solidFill>
                        </a:ln>
                      </p166:spPr>
                    </psuz:zmPr>
                  </psuz:summaryZmObj>
                  <psuz:summaryZmObj sectionId="{54EF45F1-42CD-42B5-B85F-5209704C8B6F}">
                    <psuz:zmPr id="{8FC1C501-E1D4-4691-9C99-B5750892DC91}" transitionDur="1000">
                      <p166:blipFill xmlns:p166="http://schemas.microsoft.com/office/powerpoint/2016/6/main">
                        <a:blip r:embed="rId8"/>
                        <a:stretch>
                          <a:fillRect/>
                        </a:stretch>
                      </p166:blipFill>
                      <p166:spPr xmlns:p166="http://schemas.microsoft.com/office/powerpoint/2016/6/main">
                        <a:xfrm>
                          <a:off x="5809245" y="1863206"/>
                          <a:ext cx="2592288" cy="1458162"/>
                        </a:xfrm>
                        <a:prstGeom prst="rect">
                          <a:avLst/>
                        </a:prstGeom>
                        <a:ln w="3175">
                          <a:solidFill>
                            <a:prstClr val="ltGray"/>
                          </a:solidFill>
                        </a:ln>
                      </p166:spPr>
                    </psuz:zmPr>
                  </psuz:summaryZmObj>
                  <psuz:summaryZmObj sectionId="{E854648E-E93E-4DDF-A8C4-C6492BDC8FF8}">
                    <psuz:zmPr id="{40847A3A-FBB0-4D50-9075-0C39468A1FAD}" transitionDur="1000">
                      <p166:blipFill xmlns:p166="http://schemas.microsoft.com/office/powerpoint/2016/6/main">
                        <a:blip r:embed="rId9"/>
                        <a:stretch>
                          <a:fillRect/>
                        </a:stretch>
                      </p166:blipFill>
                      <p166:spPr xmlns:p166="http://schemas.microsoft.com/office/powerpoint/2016/6/main">
                        <a:xfrm>
                          <a:off x="8498744" y="1863206"/>
                          <a:ext cx="2592288" cy="1458162"/>
                        </a:xfrm>
                        <a:prstGeom prst="rect">
                          <a:avLst/>
                        </a:prstGeom>
                        <a:ln w="3175">
                          <a:solidFill>
                            <a:prstClr val="ltGray"/>
                          </a:solidFill>
                        </a:ln>
                      </p166:spPr>
                    </psuz:zmPr>
                  </psuz:summaryZmObj>
                  <psuz:summaryZmObj sectionId="{E3BE6069-FB03-4646-9B0F-260D4B6CA393}">
                    <psuz:zmPr id="{DCE8E583-36F1-40E8-A866-FD4693DBB93C}" transitionDur="1000">
                      <p166:blipFill xmlns:p166="http://schemas.microsoft.com/office/powerpoint/2016/6/main">
                        <a:blip r:embed="rId10"/>
                        <a:stretch>
                          <a:fillRect/>
                        </a:stretch>
                      </p166:blipFill>
                      <p166:spPr xmlns:p166="http://schemas.microsoft.com/office/powerpoint/2016/6/main">
                        <a:xfrm>
                          <a:off x="430247" y="3418579"/>
                          <a:ext cx="2592288" cy="1458162"/>
                        </a:xfrm>
                        <a:prstGeom prst="rect">
                          <a:avLst/>
                        </a:prstGeom>
                        <a:ln w="3175">
                          <a:solidFill>
                            <a:prstClr val="ltGray"/>
                          </a:solidFill>
                        </a:ln>
                      </p166:spPr>
                    </psuz:zmPr>
                  </psuz:summaryZmObj>
                  <psuz:summaryZmObj sectionId="{3C397581-1768-4193-BACF-8FA4E9264D8E}">
                    <psuz:zmPr id="{3C7C9BD8-1994-440B-A3FD-54C0E1B55148}" transitionDur="1000">
                      <p166:blipFill xmlns:p166="http://schemas.microsoft.com/office/powerpoint/2016/6/main">
                        <a:blip r:embed="rId11"/>
                        <a:stretch>
                          <a:fillRect/>
                        </a:stretch>
                      </p166:blipFill>
                      <p166:spPr xmlns:p166="http://schemas.microsoft.com/office/powerpoint/2016/6/main">
                        <a:xfrm>
                          <a:off x="3119746" y="3418579"/>
                          <a:ext cx="2592288" cy="1458162"/>
                        </a:xfrm>
                        <a:prstGeom prst="rect">
                          <a:avLst/>
                        </a:prstGeom>
                        <a:ln w="3175">
                          <a:solidFill>
                            <a:prstClr val="ltGray"/>
                          </a:solidFill>
                        </a:ln>
                      </p166:spPr>
                    </psuz:zmPr>
                  </psuz:summaryZmObj>
                  <psuz:summaryZmObj sectionId="{A2DE16C0-694D-4131-988C-FC0170BE32E2}">
                    <psuz:zmPr id="{EB50225D-9183-48B0-B9DB-F9DF64D41BA3}" transitionDur="1000">
                      <p166:blipFill xmlns:p166="http://schemas.microsoft.com/office/powerpoint/2016/6/main">
                        <a:blip r:embed="rId12"/>
                        <a:stretch>
                          <a:fillRect/>
                        </a:stretch>
                      </p166:blipFill>
                      <p166:spPr xmlns:p166="http://schemas.microsoft.com/office/powerpoint/2016/6/main">
                        <a:xfrm>
                          <a:off x="5809245" y="3418579"/>
                          <a:ext cx="2592288" cy="1458162"/>
                        </a:xfrm>
                        <a:prstGeom prst="rect">
                          <a:avLst/>
                        </a:prstGeom>
                        <a:ln w="3175">
                          <a:solidFill>
                            <a:prstClr val="ltGray"/>
                          </a:solidFill>
                        </a:ln>
                      </p166:spPr>
                    </psuz:zmPr>
                  </psuz:summaryZmObj>
                  <psuz:summaryZmObj sectionId="{82550E05-68A1-4F69-B9C0-F1232D56B196}">
                    <psuz:zmPr id="{204D49AC-929A-4D15-9771-7F5F34E18EE7}" transitionDur="1000">
                      <p166:blipFill xmlns:p166="http://schemas.microsoft.com/office/powerpoint/2016/6/main">
                        <a:blip r:embed="rId13"/>
                        <a:stretch>
                          <a:fillRect/>
                        </a:stretch>
                      </p166:blipFill>
                      <p166:spPr xmlns:p166="http://schemas.microsoft.com/office/powerpoint/2016/6/main">
                        <a:xfrm>
                          <a:off x="8498744" y="3418579"/>
                          <a:ext cx="2592288" cy="1458162"/>
                        </a:xfrm>
                        <a:prstGeom prst="rect">
                          <a:avLst/>
                        </a:prstGeom>
                        <a:ln w="3175">
                          <a:solidFill>
                            <a:prstClr val="ltGray"/>
                          </a:solidFill>
                        </a:ln>
                      </p166:spPr>
                    </psuz:zmPr>
                  </psuz:summaryZmObj>
                  <psuz:gridLayout/>
                </psuz:summaryZm>
              </a:graphicData>
            </a:graphic>
          </p:graphicFrame>
        </mc:Choice>
        <mc:Fallback>
          <p:grpSp>
            <p:nvGrpSpPr>
              <p:cNvPr id="6" name="Zoom de résumé 5">
                <a:extLst>
                  <a:ext uri="{FF2B5EF4-FFF2-40B4-BE49-F238E27FC236}">
                    <a16:creationId xmlns:a16="http://schemas.microsoft.com/office/drawing/2014/main" id="{C8294997-D8D4-8320-196A-996C3F4B0269}"/>
                  </a:ext>
                </a:extLst>
              </p:cNvPr>
              <p:cNvGrpSpPr>
                <a:grpSpLocks noGrp="1" noUngrp="1" noRot="1" noChangeAspect="1" noMove="1" noResize="1"/>
              </p:cNvGrpSpPr>
              <p:nvPr/>
            </p:nvGrpSpPr>
            <p:grpSpPr>
              <a:xfrm>
                <a:off x="335360" y="1052736"/>
                <a:ext cx="11521280" cy="5184575"/>
                <a:chOff x="335360" y="1052736"/>
                <a:chExt cx="11521280" cy="5184575"/>
              </a:xfrm>
            </p:grpSpPr>
            <p:pic>
              <p:nvPicPr>
                <p:cNvPr id="4" name="Image 4">
                  <a:hlinkClick r:id="rId14"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765607" y="1360569"/>
                  <a:ext cx="2592288" cy="1458162"/>
                </a:xfrm>
                <a:prstGeom prst="rect">
                  <a:avLst/>
                </a:prstGeom>
                <a:ln w="3175">
                  <a:solidFill>
                    <a:prstClr val="ltGray"/>
                  </a:solidFill>
                </a:ln>
              </p:spPr>
            </p:pic>
            <p:pic>
              <p:nvPicPr>
                <p:cNvPr id="5" name="Image 5">
                  <a:hlinkClick r:id="rId15"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455106" y="1360569"/>
                  <a:ext cx="2592288" cy="1458162"/>
                </a:xfrm>
                <a:prstGeom prst="rect">
                  <a:avLst/>
                </a:prstGeom>
                <a:ln w="3175">
                  <a:solidFill>
                    <a:prstClr val="ltGray"/>
                  </a:solidFill>
                </a:ln>
              </p:spPr>
            </p:pic>
            <p:pic>
              <p:nvPicPr>
                <p:cNvPr id="7" name="Image 7">
                  <a:hlinkClick r:id="rId16"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44605" y="1360569"/>
                  <a:ext cx="2592288" cy="1458162"/>
                </a:xfrm>
                <a:prstGeom prst="rect">
                  <a:avLst/>
                </a:prstGeom>
                <a:ln w="3175">
                  <a:solidFill>
                    <a:prstClr val="ltGray"/>
                  </a:solidFill>
                </a:ln>
              </p:spPr>
            </p:pic>
            <p:pic>
              <p:nvPicPr>
                <p:cNvPr id="8" name="Image 8">
                  <a:hlinkClick r:id="rId17"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8834104" y="1360569"/>
                  <a:ext cx="2592288" cy="1458162"/>
                </a:xfrm>
                <a:prstGeom prst="rect">
                  <a:avLst/>
                </a:prstGeom>
                <a:ln w="3175">
                  <a:solidFill>
                    <a:prstClr val="ltGray"/>
                  </a:solidFill>
                </a:ln>
              </p:spPr>
            </p:pic>
            <p:pic>
              <p:nvPicPr>
                <p:cNvPr id="9" name="Image 9">
                  <a:hlinkClick r:id="rId18"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765607" y="2915942"/>
                  <a:ext cx="2592288" cy="1458162"/>
                </a:xfrm>
                <a:prstGeom prst="rect">
                  <a:avLst/>
                </a:prstGeom>
                <a:ln w="3175">
                  <a:solidFill>
                    <a:prstClr val="ltGray"/>
                  </a:solidFill>
                </a:ln>
              </p:spPr>
            </p:pic>
            <p:pic>
              <p:nvPicPr>
                <p:cNvPr id="10" name="Image 10">
                  <a:hlinkClick r:id="rId19"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455106" y="2915942"/>
                  <a:ext cx="2592288" cy="1458162"/>
                </a:xfrm>
                <a:prstGeom prst="rect">
                  <a:avLst/>
                </a:prstGeom>
                <a:ln w="3175">
                  <a:solidFill>
                    <a:prstClr val="ltGray"/>
                  </a:solidFill>
                </a:ln>
              </p:spPr>
            </p:pic>
            <p:pic>
              <p:nvPicPr>
                <p:cNvPr id="11" name="Image 11">
                  <a:hlinkClick r:id="rId20"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44605" y="2915942"/>
                  <a:ext cx="2592288" cy="1458162"/>
                </a:xfrm>
                <a:prstGeom prst="rect">
                  <a:avLst/>
                </a:prstGeom>
                <a:ln w="3175">
                  <a:solidFill>
                    <a:prstClr val="ltGray"/>
                  </a:solidFill>
                </a:ln>
              </p:spPr>
            </p:pic>
            <p:pic>
              <p:nvPicPr>
                <p:cNvPr id="12" name="Image 12">
                  <a:hlinkClick r:id="rId21"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8834104" y="2915942"/>
                  <a:ext cx="2592288" cy="1458162"/>
                </a:xfrm>
                <a:prstGeom prst="rect">
                  <a:avLst/>
                </a:prstGeom>
                <a:ln w="3175">
                  <a:solidFill>
                    <a:prstClr val="ltGray"/>
                  </a:solidFill>
                </a:ln>
              </p:spPr>
            </p:pic>
            <p:pic>
              <p:nvPicPr>
                <p:cNvPr id="13" name="Image 13">
                  <a:hlinkClick r:id="rId22"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765607" y="4471315"/>
                  <a:ext cx="2592288" cy="1458162"/>
                </a:xfrm>
                <a:prstGeom prst="rect">
                  <a:avLst/>
                </a:prstGeom>
                <a:ln w="3175">
                  <a:solidFill>
                    <a:prstClr val="ltGray"/>
                  </a:solidFill>
                </a:ln>
              </p:spPr>
            </p:pic>
            <p:pic>
              <p:nvPicPr>
                <p:cNvPr id="14" name="Image 14">
                  <a:hlinkClick r:id="rId23"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3455106" y="4471315"/>
                  <a:ext cx="2592288" cy="1458162"/>
                </a:xfrm>
                <a:prstGeom prst="rect">
                  <a:avLst/>
                </a:prstGeom>
                <a:ln w="3175">
                  <a:solidFill>
                    <a:prstClr val="ltGray"/>
                  </a:solidFill>
                </a:ln>
              </p:spPr>
            </p:pic>
            <p:pic>
              <p:nvPicPr>
                <p:cNvPr id="15" name="Image 15">
                  <a:hlinkClick r:id="rId24" action="ppaction://hlinksldjump"/>
                </p:cNvPr>
                <p:cNvPicPr>
                  <a:picLocks noSelect="1" noRot="1" noChangeAspect="1" noMove="1" noResize="1" noEditPoints="1" noAdjustHandles="1" noChangeArrowheads="1" noChangeShapeType="1"/>
                </p:cNvPicPr>
                <p:nvPr/>
              </p:nvPicPr>
              <p:blipFill>
                <a:blip r:embed="rId12"/>
                <a:stretch>
                  <a:fillRect/>
                </a:stretch>
              </p:blipFill>
              <p:spPr>
                <a:xfrm>
                  <a:off x="6144605" y="4471315"/>
                  <a:ext cx="2592288" cy="1458162"/>
                </a:xfrm>
                <a:prstGeom prst="rect">
                  <a:avLst/>
                </a:prstGeom>
                <a:ln w="3175">
                  <a:solidFill>
                    <a:prstClr val="ltGray"/>
                  </a:solidFill>
                </a:ln>
              </p:spPr>
            </p:pic>
            <p:pic>
              <p:nvPicPr>
                <p:cNvPr id="16" name="Image 16">
                  <a:hlinkClick r:id="rId25" action="ppaction://hlinksldjump"/>
                </p:cNvPr>
                <p:cNvPicPr>
                  <a:picLocks noSelect="1" noRot="1" noChangeAspect="1" noMove="1" noResize="1" noEditPoints="1" noAdjustHandles="1" noChangeArrowheads="1" noChangeShapeType="1"/>
                </p:cNvPicPr>
                <p:nvPr/>
              </p:nvPicPr>
              <p:blipFill>
                <a:blip r:embed="rId13"/>
                <a:stretch>
                  <a:fillRect/>
                </a:stretch>
              </p:blipFill>
              <p:spPr>
                <a:xfrm>
                  <a:off x="8834104" y="4471315"/>
                  <a:ext cx="2592288" cy="1458162"/>
                </a:xfrm>
                <a:prstGeom prst="rect">
                  <a:avLst/>
                </a:prstGeom>
                <a:ln w="3175">
                  <a:solidFill>
                    <a:prstClr val="ltGray"/>
                  </a:solidFill>
                </a:ln>
              </p:spPr>
            </p:pic>
          </p:grpSp>
        </mc:Fallback>
      </mc:AlternateContent>
    </p:spTree>
    <p:extLst>
      <p:ext uri="{BB962C8B-B14F-4D97-AF65-F5344CB8AC3E}">
        <p14:creationId xmlns:p14="http://schemas.microsoft.com/office/powerpoint/2010/main" val="843372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BD8D0FB-D550-4C1B-B455-F8855EE8A265}"/>
              </a:ext>
            </a:extLst>
          </p:cNvPr>
          <p:cNvSpPr>
            <a:spLocks noGrp="1"/>
          </p:cNvSpPr>
          <p:nvPr>
            <p:ph type="title"/>
            <p:custDataLst>
              <p:tags r:id="rId1"/>
            </p:custDataLst>
          </p:nvPr>
        </p:nvSpPr>
        <p:spPr>
          <a:xfrm>
            <a:off x="623392" y="274638"/>
            <a:ext cx="10959008" cy="778098"/>
          </a:xfrm>
        </p:spPr>
        <p:txBody>
          <a:bodyPr/>
          <a:lstStyle/>
          <a:p>
            <a:r>
              <a:rPr lang="fr-CA" dirty="0"/>
              <a:t>Votre auto-évaluation</a:t>
            </a:r>
          </a:p>
        </p:txBody>
      </p:sp>
      <p:sp>
        <p:nvSpPr>
          <p:cNvPr id="4" name="Espace réservé du numéro de diapositive 3">
            <a:extLst>
              <a:ext uri="{FF2B5EF4-FFF2-40B4-BE49-F238E27FC236}">
                <a16:creationId xmlns:a16="http://schemas.microsoft.com/office/drawing/2014/main" id="{C82DE09A-72B4-473F-99E2-A190CDB80CC5}"/>
              </a:ext>
            </a:extLst>
          </p:cNvPr>
          <p:cNvSpPr>
            <a:spLocks noGrp="1"/>
          </p:cNvSpPr>
          <p:nvPr>
            <p:ph type="sldNum" sz="quarter" idx="12"/>
            <p:custDataLst>
              <p:tags r:id="rId2"/>
            </p:custDataLst>
          </p:nvPr>
        </p:nvSpPr>
        <p:spPr>
          <a:xfrm>
            <a:off x="195071" y="5805264"/>
            <a:ext cx="935301" cy="862236"/>
          </a:xfrm>
        </p:spPr>
        <p:txBody>
          <a:bodyPr/>
          <a:lstStyle/>
          <a:p>
            <a:fld id="{CF4668DC-857F-487D-BFFA-8C0CA5037977}" type="slidenum">
              <a:rPr lang="fr-BE" smtClean="0"/>
              <a:pPr/>
              <a:t>19</a:t>
            </a:fld>
            <a:endParaRPr lang="fr-BE"/>
          </a:p>
        </p:txBody>
      </p:sp>
      <p:sp>
        <p:nvSpPr>
          <p:cNvPr id="6" name="Espace réservé du contenu 5">
            <a:extLst>
              <a:ext uri="{FF2B5EF4-FFF2-40B4-BE49-F238E27FC236}">
                <a16:creationId xmlns:a16="http://schemas.microsoft.com/office/drawing/2014/main" id="{9A866411-B5A5-4677-AA45-87E5D0A9E424}"/>
              </a:ext>
            </a:extLst>
          </p:cNvPr>
          <p:cNvSpPr>
            <a:spLocks noGrp="1"/>
          </p:cNvSpPr>
          <p:nvPr>
            <p:ph sz="quarter" idx="1"/>
            <p:custDataLst>
              <p:tags r:id="rId3"/>
            </p:custDataLst>
          </p:nvPr>
        </p:nvSpPr>
        <p:spPr>
          <a:xfrm>
            <a:off x="623888" y="1268413"/>
            <a:ext cx="4247976" cy="4536851"/>
          </a:xfrm>
        </p:spPr>
        <p:txBody>
          <a:bodyPr>
            <a:normAutofit/>
          </a:bodyPr>
          <a:lstStyle/>
          <a:p>
            <a:r>
              <a:rPr lang="fr-CA" dirty="0"/>
              <a:t>Auto-évaluez votre travail à l'aide de la grille, puis remettez sur LÉA ce PPT de la manière habituelle.</a:t>
            </a:r>
          </a:p>
          <a:p>
            <a:endParaRPr lang="fr-CA" dirty="0"/>
          </a:p>
          <a:p>
            <a:r>
              <a:rPr lang="fr-CA" dirty="0"/>
              <a:t>Déposer aussi </a:t>
            </a:r>
            <a:r>
              <a:rPr lang="fr-CA" dirty="0">
                <a:highlight>
                  <a:srgbClr val="FFFF00"/>
                </a:highlight>
              </a:rPr>
              <a:t>votre solution complète</a:t>
            </a:r>
            <a:r>
              <a:rPr lang="fr-CA" dirty="0"/>
              <a:t> dans une remise séparée sur LÉA (aucun commentaire nécessaire sauf si pertinent au code lui-même).</a:t>
            </a:r>
          </a:p>
        </p:txBody>
      </p:sp>
      <mc:AlternateContent xmlns:mc="http://schemas.openxmlformats.org/markup-compatibility/2006">
        <mc:Choice xmlns:a14="http://schemas.microsoft.com/office/drawing/2010/main" Requires="a14">
          <p:graphicFrame>
            <p:nvGraphicFramePr>
              <p:cNvPr id="9" name="Tableau 5">
                <a:extLst>
                  <a:ext uri="{FF2B5EF4-FFF2-40B4-BE49-F238E27FC236}">
                    <a16:creationId xmlns:a16="http://schemas.microsoft.com/office/drawing/2014/main" id="{DE0EE853-9AAA-42F6-B9C4-A19DD139711E}"/>
                  </a:ext>
                </a:extLst>
              </p:cNvPr>
              <p:cNvGraphicFramePr>
                <a:graphicFrameLocks noGrp="1"/>
              </p:cNvGraphicFramePr>
              <p:nvPr>
                <p:custDataLst>
                  <p:tags r:id="rId4"/>
                </p:custDataLst>
                <p:extLst>
                  <p:ext uri="{D42A27DB-BD31-4B8C-83A1-F6EECF244321}">
                    <p14:modId xmlns:p14="http://schemas.microsoft.com/office/powerpoint/2010/main" val="4170614212"/>
                  </p:ext>
                </p:extLst>
              </p:nvPr>
            </p:nvGraphicFramePr>
            <p:xfrm>
              <a:off x="5126293" y="1356608"/>
              <a:ext cx="6107286" cy="2504440"/>
            </p:xfrm>
            <a:graphic>
              <a:graphicData uri="http://schemas.openxmlformats.org/drawingml/2006/table">
                <a:tbl>
                  <a:tblPr firstRow="1" firstCol="1" lastRow="1" bandRow="1">
                    <a:tableStyleId>{5C22544A-7EE6-4342-B048-85BDC9FD1C3A}</a:tableStyleId>
                  </a:tblPr>
                  <a:tblGrid>
                    <a:gridCol w="3421761">
                      <a:extLst>
                        <a:ext uri="{9D8B030D-6E8A-4147-A177-3AD203B41FA5}">
                          <a16:colId xmlns:a16="http://schemas.microsoft.com/office/drawing/2014/main" val="1686930651"/>
                        </a:ext>
                      </a:extLst>
                    </a:gridCol>
                    <a:gridCol w="1389380">
                      <a:extLst>
                        <a:ext uri="{9D8B030D-6E8A-4147-A177-3AD203B41FA5}">
                          <a16:colId xmlns:a16="http://schemas.microsoft.com/office/drawing/2014/main" val="938557199"/>
                        </a:ext>
                      </a:extLst>
                    </a:gridCol>
                    <a:gridCol w="1296145">
                      <a:extLst>
                        <a:ext uri="{9D8B030D-6E8A-4147-A177-3AD203B41FA5}">
                          <a16:colId xmlns:a16="http://schemas.microsoft.com/office/drawing/2014/main" val="1465013674"/>
                        </a:ext>
                      </a:extLst>
                    </a:gridCol>
                  </a:tblGrid>
                  <a:tr h="370840">
                    <a:tc>
                      <a:txBody>
                        <a:bodyPr/>
                        <a:lstStyle/>
                        <a:p>
                          <a:r>
                            <a:rPr lang="fr-CA" sz="2000" dirty="0"/>
                            <a:t>Étapes</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370840">
                    <a:tc>
                      <a:txBody>
                        <a:bodyPr/>
                        <a:lstStyle/>
                        <a:p>
                          <a:r>
                            <a:rPr lang="fr-CA" dirty="0"/>
                            <a:t>Création du projet, affichage du compte et du menu.</a:t>
                          </a:r>
                        </a:p>
                      </a:txBody>
                      <a:tcPr anchor="ctr"/>
                    </a:tc>
                    <a:tc>
                      <a:txBody>
                        <a:bodyPr/>
                        <a:lstStyle/>
                        <a:p>
                          <a:pPr algn="ctr"/>
                          <a:r>
                            <a:rPr lang="fr-CA" dirty="0"/>
                            <a:t>2</a:t>
                          </a:r>
                        </a:p>
                      </a:txBody>
                      <a:tcPr anchor="ctr"/>
                    </a:tc>
                    <a:tc>
                      <a:txBody>
                        <a:bodyPr/>
                        <a:lstStyle/>
                        <a:p>
                          <a:pPr algn="ctr"/>
                          <a:r>
                            <a:rPr lang="fr-CA" b="1" dirty="0">
                              <a:solidFill>
                                <a:srgbClr val="FF0000"/>
                              </a:solidFill>
                            </a:rPr>
                            <a:t>2</a:t>
                          </a:r>
                        </a:p>
                      </a:txBody>
                      <a:tcPr anchor="ctr"/>
                    </a:tc>
                    <a:extLst>
                      <a:ext uri="{0D108BD9-81ED-4DB2-BD59-A6C34878D82A}">
                        <a16:rowId xmlns:a16="http://schemas.microsoft.com/office/drawing/2014/main" val="808317818"/>
                      </a:ext>
                    </a:extLst>
                  </a:tr>
                  <a:tr h="370840">
                    <a:tc>
                      <a:txBody>
                        <a:bodyPr/>
                        <a:lstStyle/>
                        <a:p>
                          <a:r>
                            <a:rPr lang="fr-CA" dirty="0"/>
                            <a:t>Bon fonctionnement de la simulation</a:t>
                          </a:r>
                        </a:p>
                      </a:txBody>
                      <a:tcPr anchor="ctr"/>
                    </a:tc>
                    <a:tc>
                      <a:txBody>
                        <a:bodyPr/>
                        <a:lstStyle/>
                        <a:p>
                          <a:pPr algn="ctr"/>
                          <a:r>
                            <a:rPr lang="fr-CA" dirty="0"/>
                            <a:t>8</a:t>
                          </a:r>
                        </a:p>
                      </a:txBody>
                      <a:tcPr anchor="ctr"/>
                    </a:tc>
                    <a:tc>
                      <a:txBody>
                        <a:bodyPr/>
                        <a:lstStyle/>
                        <a:p>
                          <a:pPr algn="ctr"/>
                          <a:r>
                            <a:rPr lang="fr-CA" b="1" dirty="0">
                              <a:solidFill>
                                <a:srgbClr val="FF0000"/>
                              </a:solidFill>
                            </a:rPr>
                            <a:t>8</a:t>
                          </a:r>
                        </a:p>
                      </a:txBody>
                      <a:tcPr anchor="ctr"/>
                    </a:tc>
                    <a:extLst>
                      <a:ext uri="{0D108BD9-81ED-4DB2-BD59-A6C34878D82A}">
                        <a16:rowId xmlns:a16="http://schemas.microsoft.com/office/drawing/2014/main" val="1878188869"/>
                      </a:ext>
                    </a:extLst>
                  </a:tr>
                  <a:tr h="370840">
                    <a:tc>
                      <a:txBody>
                        <a:bodyPr/>
                        <a:lstStyle/>
                        <a:p>
                          <a:r>
                            <a:rPr lang="fr-CA" dirty="0"/>
                            <a:t>Git</a:t>
                          </a:r>
                        </a:p>
                      </a:txBody>
                      <a:tcPr anchor="ctr"/>
                    </a:tc>
                    <a:tc>
                      <a:txBody>
                        <a:bodyPr/>
                        <a:lstStyle/>
                        <a:p>
                          <a:pPr algn="ctr"/>
                          <a:r>
                            <a:rPr lang="fr-CA" dirty="0"/>
                            <a:t>(</a:t>
                          </a:r>
                          <a14:m>
                            <m:oMath xmlns:m="http://schemas.openxmlformats.org/officeDocument/2006/math">
                              <m:r>
                                <a:rPr lang="fr-CA" i="1" dirty="0" smtClean="0">
                                  <a:latin typeface="Cambria Math" panose="02040503050406030204" pitchFamily="18" charset="0"/>
                                </a:rPr>
                                <m:t>−</m:t>
                              </m:r>
                              <m:r>
                                <a:rPr lang="fr-CA" b="0" i="1" dirty="0" smtClean="0">
                                  <a:latin typeface="Cambria Math" panose="02040503050406030204" pitchFamily="18" charset="0"/>
                                </a:rPr>
                                <m:t>2</m:t>
                              </m:r>
                            </m:oMath>
                          </a14:m>
                          <a:r>
                            <a:rPr lang="fr-CA" dirty="0"/>
                            <a:t> sinon)</a:t>
                          </a:r>
                        </a:p>
                      </a:txBody>
                      <a:tcPr anchor="ctr"/>
                    </a:tc>
                    <a:tc>
                      <a:txBody>
                        <a:bodyPr/>
                        <a:lstStyle/>
                        <a:p>
                          <a:pPr algn="ctr"/>
                          <a:endParaRPr lang="fr-CA" b="1" dirty="0">
                            <a:solidFill>
                              <a:srgbClr val="FF0000"/>
                            </a:solidFill>
                          </a:endParaRPr>
                        </a:p>
                      </a:txBody>
                      <a:tcPr anchor="ctr"/>
                    </a:tc>
                    <a:extLst>
                      <a:ext uri="{0D108BD9-81ED-4DB2-BD59-A6C34878D82A}">
                        <a16:rowId xmlns:a16="http://schemas.microsoft.com/office/drawing/2014/main" val="2945438985"/>
                      </a:ext>
                    </a:extLst>
                  </a:tr>
                  <a:tr h="37084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a:solidFill>
                                <a:srgbClr val="FFFF00"/>
                              </a:solidFill>
                            </a:rPr>
                            <a:t>10</a:t>
                          </a:r>
                          <a:endParaRPr lang="fr-CA" sz="2400" b="1" dirty="0">
                            <a:solidFill>
                              <a:srgbClr val="FFFF00"/>
                            </a:solidFill>
                          </a:endParaRPr>
                        </a:p>
                      </a:txBody>
                      <a:tcPr anchor="ctr"/>
                    </a:tc>
                    <a:extLst>
                      <a:ext uri="{0D108BD9-81ED-4DB2-BD59-A6C34878D82A}">
                        <a16:rowId xmlns:a16="http://schemas.microsoft.com/office/drawing/2014/main" val="300041013"/>
                      </a:ext>
                    </a:extLst>
                  </a:tr>
                </a:tbl>
              </a:graphicData>
            </a:graphic>
          </p:graphicFrame>
        </mc:Choice>
        <mc:Fallback>
          <p:graphicFrame>
            <p:nvGraphicFramePr>
              <p:cNvPr id="9" name="Tableau 5">
                <a:extLst>
                  <a:ext uri="{FF2B5EF4-FFF2-40B4-BE49-F238E27FC236}">
                    <a16:creationId xmlns:a16="http://schemas.microsoft.com/office/drawing/2014/main" id="{DE0EE853-9AAA-42F6-B9C4-A19DD139711E}"/>
                  </a:ext>
                </a:extLst>
              </p:cNvPr>
              <p:cNvGraphicFramePr>
                <a:graphicFrameLocks noGrp="1"/>
              </p:cNvGraphicFramePr>
              <p:nvPr>
                <p:custDataLst>
                  <p:tags r:id="rId4"/>
                </p:custDataLst>
                <p:extLst>
                  <p:ext uri="{D42A27DB-BD31-4B8C-83A1-F6EECF244321}">
                    <p14:modId xmlns:p14="http://schemas.microsoft.com/office/powerpoint/2010/main" val="4170614212"/>
                  </p:ext>
                </p:extLst>
              </p:nvPr>
            </p:nvGraphicFramePr>
            <p:xfrm>
              <a:off x="5126293" y="1356608"/>
              <a:ext cx="6107286" cy="2504440"/>
            </p:xfrm>
            <a:graphic>
              <a:graphicData uri="http://schemas.openxmlformats.org/drawingml/2006/table">
                <a:tbl>
                  <a:tblPr firstRow="1" firstCol="1" lastRow="1" bandRow="1">
                    <a:tableStyleId>{5C22544A-7EE6-4342-B048-85BDC9FD1C3A}</a:tableStyleId>
                  </a:tblPr>
                  <a:tblGrid>
                    <a:gridCol w="3421761">
                      <a:extLst>
                        <a:ext uri="{9D8B030D-6E8A-4147-A177-3AD203B41FA5}">
                          <a16:colId xmlns:a16="http://schemas.microsoft.com/office/drawing/2014/main" val="1686930651"/>
                        </a:ext>
                      </a:extLst>
                    </a:gridCol>
                    <a:gridCol w="1389380">
                      <a:extLst>
                        <a:ext uri="{9D8B030D-6E8A-4147-A177-3AD203B41FA5}">
                          <a16:colId xmlns:a16="http://schemas.microsoft.com/office/drawing/2014/main" val="938557199"/>
                        </a:ext>
                      </a:extLst>
                    </a:gridCol>
                    <a:gridCol w="1296145">
                      <a:extLst>
                        <a:ext uri="{9D8B030D-6E8A-4147-A177-3AD203B41FA5}">
                          <a16:colId xmlns:a16="http://schemas.microsoft.com/office/drawing/2014/main" val="1465013674"/>
                        </a:ext>
                      </a:extLst>
                    </a:gridCol>
                  </a:tblGrid>
                  <a:tr h="396240">
                    <a:tc>
                      <a:txBody>
                        <a:bodyPr/>
                        <a:lstStyle/>
                        <a:p>
                          <a:r>
                            <a:rPr lang="fr-CA" sz="2000" dirty="0"/>
                            <a:t>Étapes</a:t>
                          </a:r>
                        </a:p>
                      </a:txBody>
                      <a:tcPr/>
                    </a:tc>
                    <a:tc>
                      <a:txBody>
                        <a:bodyPr/>
                        <a:lstStyle/>
                        <a:p>
                          <a:pPr algn="ctr"/>
                          <a:r>
                            <a:rPr lang="fr-CA" sz="2000" dirty="0"/>
                            <a:t>Pointage</a:t>
                          </a:r>
                        </a:p>
                      </a:txBody>
                      <a:tcPr/>
                    </a:tc>
                    <a:tc>
                      <a:txBody>
                        <a:bodyPr/>
                        <a:lstStyle/>
                        <a:p>
                          <a:pPr algn="ctr"/>
                          <a:r>
                            <a:rPr lang="fr-CA" sz="2000" dirty="0"/>
                            <a:t>Vos points</a:t>
                          </a:r>
                        </a:p>
                      </a:txBody>
                      <a:tcPr/>
                    </a:tc>
                    <a:extLst>
                      <a:ext uri="{0D108BD9-81ED-4DB2-BD59-A6C34878D82A}">
                        <a16:rowId xmlns:a16="http://schemas.microsoft.com/office/drawing/2014/main" val="2811364724"/>
                      </a:ext>
                    </a:extLst>
                  </a:tr>
                  <a:tr h="640080">
                    <a:tc>
                      <a:txBody>
                        <a:bodyPr/>
                        <a:lstStyle/>
                        <a:p>
                          <a:r>
                            <a:rPr lang="fr-CA" dirty="0"/>
                            <a:t>Création du projet, affichage du compte et du menu.</a:t>
                          </a:r>
                        </a:p>
                      </a:txBody>
                      <a:tcPr anchor="ctr"/>
                    </a:tc>
                    <a:tc>
                      <a:txBody>
                        <a:bodyPr/>
                        <a:lstStyle/>
                        <a:p>
                          <a:pPr algn="ctr"/>
                          <a:r>
                            <a:rPr lang="fr-CA" dirty="0"/>
                            <a:t>2</a:t>
                          </a:r>
                        </a:p>
                      </a:txBody>
                      <a:tcPr anchor="ctr"/>
                    </a:tc>
                    <a:tc>
                      <a:txBody>
                        <a:bodyPr/>
                        <a:lstStyle/>
                        <a:p>
                          <a:pPr algn="ctr"/>
                          <a:r>
                            <a:rPr lang="fr-CA" b="1" dirty="0">
                              <a:solidFill>
                                <a:srgbClr val="FF0000"/>
                              </a:solidFill>
                            </a:rPr>
                            <a:t>2</a:t>
                          </a:r>
                        </a:p>
                      </a:txBody>
                      <a:tcPr anchor="ctr"/>
                    </a:tc>
                    <a:extLst>
                      <a:ext uri="{0D108BD9-81ED-4DB2-BD59-A6C34878D82A}">
                        <a16:rowId xmlns:a16="http://schemas.microsoft.com/office/drawing/2014/main" val="808317818"/>
                      </a:ext>
                    </a:extLst>
                  </a:tr>
                  <a:tr h="640080">
                    <a:tc>
                      <a:txBody>
                        <a:bodyPr/>
                        <a:lstStyle/>
                        <a:p>
                          <a:r>
                            <a:rPr lang="fr-CA" dirty="0"/>
                            <a:t>Bon fonctionnement de la simulation</a:t>
                          </a:r>
                        </a:p>
                      </a:txBody>
                      <a:tcPr anchor="ctr"/>
                    </a:tc>
                    <a:tc>
                      <a:txBody>
                        <a:bodyPr/>
                        <a:lstStyle/>
                        <a:p>
                          <a:pPr algn="ctr"/>
                          <a:r>
                            <a:rPr lang="fr-CA" dirty="0"/>
                            <a:t>8</a:t>
                          </a:r>
                        </a:p>
                      </a:txBody>
                      <a:tcPr anchor="ctr"/>
                    </a:tc>
                    <a:tc>
                      <a:txBody>
                        <a:bodyPr/>
                        <a:lstStyle/>
                        <a:p>
                          <a:pPr algn="ctr"/>
                          <a:r>
                            <a:rPr lang="fr-CA" b="1" dirty="0">
                              <a:solidFill>
                                <a:srgbClr val="FF0000"/>
                              </a:solidFill>
                            </a:rPr>
                            <a:t>8</a:t>
                          </a:r>
                        </a:p>
                      </a:txBody>
                      <a:tcPr anchor="ctr"/>
                    </a:tc>
                    <a:extLst>
                      <a:ext uri="{0D108BD9-81ED-4DB2-BD59-A6C34878D82A}">
                        <a16:rowId xmlns:a16="http://schemas.microsoft.com/office/drawing/2014/main" val="1878188869"/>
                      </a:ext>
                    </a:extLst>
                  </a:tr>
                  <a:tr h="370840">
                    <a:tc>
                      <a:txBody>
                        <a:bodyPr/>
                        <a:lstStyle/>
                        <a:p>
                          <a:r>
                            <a:rPr lang="fr-CA" dirty="0"/>
                            <a:t>Git</a:t>
                          </a:r>
                        </a:p>
                      </a:txBody>
                      <a:tcPr anchor="ctr"/>
                    </a:tc>
                    <a:tc>
                      <a:txBody>
                        <a:bodyPr/>
                        <a:lstStyle/>
                        <a:p>
                          <a:endParaRPr lang="fr-FR"/>
                        </a:p>
                      </a:txBody>
                      <a:tcPr anchor="ctr">
                        <a:blipFill>
                          <a:blip r:embed="rId6"/>
                          <a:stretch>
                            <a:fillRect l="-246930" t="-459016" r="-95175" b="-159016"/>
                          </a:stretch>
                        </a:blipFill>
                      </a:tcPr>
                    </a:tc>
                    <a:tc>
                      <a:txBody>
                        <a:bodyPr/>
                        <a:lstStyle/>
                        <a:p>
                          <a:pPr algn="ctr"/>
                          <a:endParaRPr lang="fr-CA" b="1" dirty="0">
                            <a:solidFill>
                              <a:srgbClr val="FF0000"/>
                            </a:solidFill>
                          </a:endParaRPr>
                        </a:p>
                      </a:txBody>
                      <a:tcPr anchor="ctr"/>
                    </a:tc>
                    <a:extLst>
                      <a:ext uri="{0D108BD9-81ED-4DB2-BD59-A6C34878D82A}">
                        <a16:rowId xmlns:a16="http://schemas.microsoft.com/office/drawing/2014/main" val="2945438985"/>
                      </a:ext>
                    </a:extLst>
                  </a:tr>
                  <a:tr h="45720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a:solidFill>
                                <a:srgbClr val="FFFF00"/>
                              </a:solidFill>
                            </a:rPr>
                            <a:t>10</a:t>
                          </a:r>
                          <a:endParaRPr lang="fr-CA" sz="2400" b="1" dirty="0">
                            <a:solidFill>
                              <a:srgbClr val="FFFF00"/>
                            </a:solidFill>
                          </a:endParaRPr>
                        </a:p>
                      </a:txBody>
                      <a:tcPr anchor="ctr"/>
                    </a:tc>
                    <a:extLst>
                      <a:ext uri="{0D108BD9-81ED-4DB2-BD59-A6C34878D82A}">
                        <a16:rowId xmlns:a16="http://schemas.microsoft.com/office/drawing/2014/main" val="300041013"/>
                      </a:ext>
                    </a:extLst>
                  </a:tr>
                </a:tbl>
              </a:graphicData>
            </a:graphic>
          </p:graphicFrame>
        </mc:Fallback>
      </mc:AlternateContent>
      <p:sp>
        <p:nvSpPr>
          <p:cNvPr id="2" name="Parchemin : horizontal 1">
            <a:extLst>
              <a:ext uri="{FF2B5EF4-FFF2-40B4-BE49-F238E27FC236}">
                <a16:creationId xmlns:a16="http://schemas.microsoft.com/office/drawing/2014/main" id="{082A01FB-75E6-2D11-78C2-A5230A4DFC98}"/>
              </a:ext>
            </a:extLst>
          </p:cNvPr>
          <p:cNvSpPr/>
          <p:nvPr/>
        </p:nvSpPr>
        <p:spPr>
          <a:xfrm>
            <a:off x="5407628" y="4365104"/>
            <a:ext cx="5544616" cy="1080120"/>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t>La solution remise doit être compilable et elle ne doit comporter aucun avertissement.</a:t>
            </a:r>
          </a:p>
        </p:txBody>
      </p:sp>
    </p:spTree>
    <p:extLst>
      <p:ext uri="{BB962C8B-B14F-4D97-AF65-F5344CB8AC3E}">
        <p14:creationId xmlns:p14="http://schemas.microsoft.com/office/powerpoint/2010/main" val="80513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86BB0A-62F0-340B-A8AE-C139992123A7}"/>
              </a:ext>
            </a:extLst>
          </p:cNvPr>
          <p:cNvSpPr>
            <a:spLocks noGrp="1"/>
          </p:cNvSpPr>
          <p:nvPr>
            <p:ph type="title"/>
          </p:nvPr>
        </p:nvSpPr>
        <p:spPr/>
        <p:txBody>
          <a:bodyPr/>
          <a:lstStyle/>
          <a:p>
            <a:r>
              <a:rPr lang="fr-CA" dirty="0"/>
              <a:t>Simulation d’un compte</a:t>
            </a:r>
          </a:p>
        </p:txBody>
      </p:sp>
      <p:sp>
        <p:nvSpPr>
          <p:cNvPr id="3" name="Espace réservé du numéro de diapositive 2">
            <a:extLst>
              <a:ext uri="{FF2B5EF4-FFF2-40B4-BE49-F238E27FC236}">
                <a16:creationId xmlns:a16="http://schemas.microsoft.com/office/drawing/2014/main" id="{49D2BF54-3D70-6803-C4D4-FC5CD6C6A9F1}"/>
              </a:ext>
            </a:extLst>
          </p:cNvPr>
          <p:cNvSpPr>
            <a:spLocks noGrp="1"/>
          </p:cNvSpPr>
          <p:nvPr>
            <p:ph type="sldNum" sz="quarter" idx="12"/>
          </p:nvPr>
        </p:nvSpPr>
        <p:spPr/>
        <p:txBody>
          <a:bodyPr/>
          <a:lstStyle/>
          <a:p>
            <a:fld id="{CF4668DC-857F-487D-BFFA-8C0CA5037977}" type="slidenum">
              <a:rPr lang="fr-BE" smtClean="0"/>
              <a:t>2</a:t>
            </a:fld>
            <a:endParaRPr lang="fr-BE"/>
          </a:p>
        </p:txBody>
      </p:sp>
      <p:sp>
        <p:nvSpPr>
          <p:cNvPr id="4" name="Espace réservé du contenu 3">
            <a:extLst>
              <a:ext uri="{FF2B5EF4-FFF2-40B4-BE49-F238E27FC236}">
                <a16:creationId xmlns:a16="http://schemas.microsoft.com/office/drawing/2014/main" id="{C6DB5694-6D42-EE76-2C0C-6C63D6167BF9}"/>
              </a:ext>
            </a:extLst>
          </p:cNvPr>
          <p:cNvSpPr>
            <a:spLocks noGrp="1"/>
          </p:cNvSpPr>
          <p:nvPr>
            <p:ph sz="quarter" idx="1"/>
          </p:nvPr>
        </p:nvSpPr>
        <p:spPr>
          <a:xfrm>
            <a:off x="623392" y="1268760"/>
            <a:ext cx="10959008" cy="5112568"/>
          </a:xfrm>
        </p:spPr>
        <p:txBody>
          <a:bodyPr>
            <a:normAutofit/>
          </a:bodyPr>
          <a:lstStyle/>
          <a:p>
            <a:r>
              <a:rPr lang="fr-CA" dirty="0"/>
              <a:t>Dans la partie 1, vous avez codez la classe </a:t>
            </a:r>
            <a:r>
              <a:rPr lang="fr-CA" b="1" dirty="0"/>
              <a:t>Compte</a:t>
            </a:r>
            <a:r>
              <a:rPr lang="fr-CA" dirty="0"/>
              <a:t>.</a:t>
            </a:r>
          </a:p>
          <a:p>
            <a:r>
              <a:rPr lang="fr-CA" dirty="0"/>
              <a:t>Puis on vous a fourni un pilote (un programme console) pour tester la classe.</a:t>
            </a:r>
          </a:p>
          <a:p>
            <a:r>
              <a:rPr lang="fr-CA" dirty="0"/>
              <a:t>C’est maintenant à vous de coder votre propre pilote (votre propre programme console).</a:t>
            </a:r>
          </a:p>
          <a:p>
            <a:r>
              <a:rPr lang="fr-CA" dirty="0"/>
              <a:t>Ce programme permettra de simuler le bon fonctionnement d’un compte.</a:t>
            </a:r>
          </a:p>
          <a:p>
            <a:pPr lvl="1"/>
            <a:r>
              <a:rPr lang="fr-CA" dirty="0"/>
              <a:t>Le fonctionnement de cette simulation vous sera expliquée dans les prochaines diapos.</a:t>
            </a:r>
          </a:p>
          <a:p>
            <a:r>
              <a:rPr lang="fr-CA" dirty="0">
                <a:highlight>
                  <a:srgbClr val="FF00FF"/>
                </a:highlight>
              </a:rPr>
              <a:t>Le programme console existant doit rester en place.</a:t>
            </a:r>
          </a:p>
          <a:p>
            <a:r>
              <a:rPr lang="fr-CA" dirty="0"/>
              <a:t>Nous allons ajouter un nouveau projet console.</a:t>
            </a:r>
          </a:p>
          <a:p>
            <a:r>
              <a:rPr lang="fr-CA" dirty="0"/>
              <a:t>Donc à la fin de cette partie, la solution comprendra une librairie (</a:t>
            </a:r>
            <a:r>
              <a:rPr lang="fr-CA" b="1" dirty="0" err="1"/>
              <a:t>BanqueLib</a:t>
            </a:r>
            <a:r>
              <a:rPr lang="fr-CA" dirty="0"/>
              <a:t>), et deux consoles (</a:t>
            </a:r>
            <a:r>
              <a:rPr lang="fr-CA" b="1" dirty="0" err="1"/>
              <a:t>ConsoleTesterCompte</a:t>
            </a:r>
            <a:r>
              <a:rPr lang="fr-CA" dirty="0"/>
              <a:t> et </a:t>
            </a:r>
            <a:r>
              <a:rPr lang="fr-CA" b="1" dirty="0" err="1"/>
              <a:t>ConsoleSimulerCompte</a:t>
            </a:r>
            <a:r>
              <a:rPr lang="fr-CA" dirty="0"/>
              <a:t>).</a:t>
            </a:r>
          </a:p>
          <a:p>
            <a:pPr lvl="1"/>
            <a:r>
              <a:rPr lang="fr-CA" dirty="0">
                <a:sym typeface="Wingdings" panose="05000000000000000000" pitchFamily="2" charset="2"/>
              </a:rPr>
              <a:t> </a:t>
            </a:r>
            <a:r>
              <a:rPr lang="fr-CA" dirty="0"/>
              <a:t>Les deux consoles doivent être fonctionnelles!</a:t>
            </a:r>
          </a:p>
        </p:txBody>
      </p:sp>
    </p:spTree>
    <p:extLst>
      <p:ext uri="{BB962C8B-B14F-4D97-AF65-F5344CB8AC3E}">
        <p14:creationId xmlns:p14="http://schemas.microsoft.com/office/powerpoint/2010/main" val="66474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B0D906-7100-A71B-B472-730263FF5E32}"/>
              </a:ext>
            </a:extLst>
          </p:cNvPr>
          <p:cNvSpPr>
            <a:spLocks noGrp="1"/>
          </p:cNvSpPr>
          <p:nvPr>
            <p:ph type="title"/>
          </p:nvPr>
        </p:nvSpPr>
        <p:spPr/>
        <p:txBody>
          <a:bodyPr/>
          <a:lstStyle/>
          <a:p>
            <a:r>
              <a:rPr lang="fr-CA" dirty="0"/>
              <a:t>Ajouter une nouvelle console</a:t>
            </a:r>
          </a:p>
        </p:txBody>
      </p:sp>
      <p:sp>
        <p:nvSpPr>
          <p:cNvPr id="3" name="Espace réservé du numéro de diapositive 2">
            <a:extLst>
              <a:ext uri="{FF2B5EF4-FFF2-40B4-BE49-F238E27FC236}">
                <a16:creationId xmlns:a16="http://schemas.microsoft.com/office/drawing/2014/main" id="{6D5C85EC-585B-3E9C-3D06-AC99E0A91FBC}"/>
              </a:ext>
            </a:extLst>
          </p:cNvPr>
          <p:cNvSpPr>
            <a:spLocks noGrp="1"/>
          </p:cNvSpPr>
          <p:nvPr>
            <p:ph type="sldNum" sz="quarter" idx="12"/>
          </p:nvPr>
        </p:nvSpPr>
        <p:spPr/>
        <p:txBody>
          <a:bodyPr/>
          <a:lstStyle/>
          <a:p>
            <a:fld id="{CF4668DC-857F-487D-BFFA-8C0CA5037977}" type="slidenum">
              <a:rPr lang="fr-BE" smtClean="0"/>
              <a:t>3</a:t>
            </a:fld>
            <a:endParaRPr lang="fr-BE"/>
          </a:p>
        </p:txBody>
      </p:sp>
      <p:sp>
        <p:nvSpPr>
          <p:cNvPr id="4" name="Espace réservé du contenu 3">
            <a:extLst>
              <a:ext uri="{FF2B5EF4-FFF2-40B4-BE49-F238E27FC236}">
                <a16:creationId xmlns:a16="http://schemas.microsoft.com/office/drawing/2014/main" id="{09F35D3F-1341-104C-72C1-D87692E87A34}"/>
              </a:ext>
            </a:extLst>
          </p:cNvPr>
          <p:cNvSpPr>
            <a:spLocks noGrp="1"/>
          </p:cNvSpPr>
          <p:nvPr>
            <p:ph sz="quarter" idx="1"/>
          </p:nvPr>
        </p:nvSpPr>
        <p:spPr>
          <a:xfrm>
            <a:off x="623392" y="1268760"/>
            <a:ext cx="10959008" cy="1944216"/>
          </a:xfrm>
        </p:spPr>
        <p:txBody>
          <a:bodyPr/>
          <a:lstStyle/>
          <a:p>
            <a:r>
              <a:rPr lang="fr-CA" dirty="0"/>
              <a:t>Ajoutez un nouveau projet console appelé </a:t>
            </a:r>
            <a:r>
              <a:rPr lang="fr-CA" b="1" dirty="0" err="1"/>
              <a:t>ConsoleSimulerCompte</a:t>
            </a:r>
            <a:r>
              <a:rPr lang="fr-CA" dirty="0"/>
              <a:t>.</a:t>
            </a:r>
          </a:p>
          <a:p>
            <a:r>
              <a:rPr lang="fr-CA" dirty="0"/>
              <a:t>Ajoutez la dépendance envers </a:t>
            </a:r>
            <a:r>
              <a:rPr lang="fr-CA" b="1" dirty="0" err="1"/>
              <a:t>BanqueLib</a:t>
            </a:r>
            <a:r>
              <a:rPr lang="fr-CA" dirty="0"/>
              <a:t>.</a:t>
            </a:r>
          </a:p>
          <a:p>
            <a:r>
              <a:rPr lang="fr-CA" dirty="0"/>
              <a:t>Faites de </a:t>
            </a:r>
            <a:r>
              <a:rPr lang="fr-CA" b="1" dirty="0" err="1"/>
              <a:t>ConsoleSimulerCompte</a:t>
            </a:r>
            <a:r>
              <a:rPr lang="fr-CA" dirty="0"/>
              <a:t> votre projet de démarrage par défaut.</a:t>
            </a:r>
          </a:p>
          <a:p>
            <a:endParaRPr lang="fr-CA" dirty="0"/>
          </a:p>
          <a:p>
            <a:endParaRPr lang="fr-CA" dirty="0"/>
          </a:p>
        </p:txBody>
      </p:sp>
      <p:pic>
        <p:nvPicPr>
          <p:cNvPr id="7" name="Image 6">
            <a:extLst>
              <a:ext uri="{FF2B5EF4-FFF2-40B4-BE49-F238E27FC236}">
                <a16:creationId xmlns:a16="http://schemas.microsoft.com/office/drawing/2014/main" id="{C00C4520-ECF3-8F95-5F2E-A570C73894E6}"/>
              </a:ext>
            </a:extLst>
          </p:cNvPr>
          <p:cNvPicPr>
            <a:picLocks noChangeAspect="1"/>
          </p:cNvPicPr>
          <p:nvPr/>
        </p:nvPicPr>
        <p:blipFill>
          <a:blip r:embed="rId2"/>
          <a:stretch>
            <a:fillRect/>
          </a:stretch>
        </p:blipFill>
        <p:spPr>
          <a:xfrm>
            <a:off x="3343275" y="3046065"/>
            <a:ext cx="5505450" cy="2543175"/>
          </a:xfrm>
          <a:prstGeom prst="rect">
            <a:avLst/>
          </a:prstGeom>
        </p:spPr>
      </p:pic>
    </p:spTree>
    <p:extLst>
      <p:ext uri="{BB962C8B-B14F-4D97-AF65-F5344CB8AC3E}">
        <p14:creationId xmlns:p14="http://schemas.microsoft.com/office/powerpoint/2010/main" val="55303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8D5E5-819A-C042-922E-39CAD3F62BBB}"/>
              </a:ext>
            </a:extLst>
          </p:cNvPr>
          <p:cNvSpPr>
            <a:spLocks noGrp="1"/>
          </p:cNvSpPr>
          <p:nvPr>
            <p:ph type="title"/>
          </p:nvPr>
        </p:nvSpPr>
        <p:spPr/>
        <p:txBody>
          <a:bodyPr/>
          <a:lstStyle/>
          <a:p>
            <a:r>
              <a:rPr lang="fr-CA" dirty="0"/>
              <a:t>Création d’un compte</a:t>
            </a:r>
          </a:p>
        </p:txBody>
      </p:sp>
      <p:sp>
        <p:nvSpPr>
          <p:cNvPr id="3" name="Espace réservé du numéro de diapositive 2">
            <a:extLst>
              <a:ext uri="{FF2B5EF4-FFF2-40B4-BE49-F238E27FC236}">
                <a16:creationId xmlns:a16="http://schemas.microsoft.com/office/drawing/2014/main" id="{9F29AE6C-5CDD-B191-35DF-0528D41DECE1}"/>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4" name="Espace réservé du contenu 3">
            <a:extLst>
              <a:ext uri="{FF2B5EF4-FFF2-40B4-BE49-F238E27FC236}">
                <a16:creationId xmlns:a16="http://schemas.microsoft.com/office/drawing/2014/main" id="{68C8E11D-BBC8-B392-58DB-C8533EA5A4B3}"/>
              </a:ext>
            </a:extLst>
          </p:cNvPr>
          <p:cNvSpPr>
            <a:spLocks noGrp="1"/>
          </p:cNvSpPr>
          <p:nvPr>
            <p:ph sz="quarter" idx="1"/>
          </p:nvPr>
        </p:nvSpPr>
        <p:spPr>
          <a:xfrm>
            <a:off x="623392" y="1268760"/>
            <a:ext cx="10959008" cy="1800200"/>
          </a:xfrm>
        </p:spPr>
        <p:txBody>
          <a:bodyPr>
            <a:normAutofit/>
          </a:bodyPr>
          <a:lstStyle/>
          <a:p>
            <a:r>
              <a:rPr lang="fr-CA" dirty="0"/>
              <a:t>La simulation commence par créer un compte dont le solde est 0. </a:t>
            </a:r>
          </a:p>
          <a:p>
            <a:r>
              <a:rPr lang="fr-CA" dirty="0"/>
              <a:t>Le nom du détenteur est votre nom (pas le mien).</a:t>
            </a:r>
          </a:p>
          <a:p>
            <a:r>
              <a:rPr lang="fr-CA" dirty="0"/>
              <a:t>Au démarrage, le numéro de compte est choisi au hasard entre 100 et 999.</a:t>
            </a:r>
          </a:p>
        </p:txBody>
      </p:sp>
      <p:pic>
        <p:nvPicPr>
          <p:cNvPr id="13" name="Image 12">
            <a:extLst>
              <a:ext uri="{FF2B5EF4-FFF2-40B4-BE49-F238E27FC236}">
                <a16:creationId xmlns:a16="http://schemas.microsoft.com/office/drawing/2014/main" id="{176AA201-5B28-8C22-AF90-1A8604FAA451}"/>
              </a:ext>
            </a:extLst>
          </p:cNvPr>
          <p:cNvPicPr>
            <a:picLocks noChangeAspect="1"/>
          </p:cNvPicPr>
          <p:nvPr/>
        </p:nvPicPr>
        <p:blipFill>
          <a:blip r:embed="rId2"/>
          <a:stretch>
            <a:fillRect/>
          </a:stretch>
        </p:blipFill>
        <p:spPr>
          <a:xfrm>
            <a:off x="2279576" y="3180718"/>
            <a:ext cx="6924798" cy="2336514"/>
          </a:xfrm>
          <a:prstGeom prst="rect">
            <a:avLst/>
          </a:prstGeom>
        </p:spPr>
      </p:pic>
    </p:spTree>
    <p:extLst>
      <p:ext uri="{BB962C8B-B14F-4D97-AF65-F5344CB8AC3E}">
        <p14:creationId xmlns:p14="http://schemas.microsoft.com/office/powerpoint/2010/main" val="303249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03AC4-4DBF-755C-F8F4-1EAD706B6D5B}"/>
              </a:ext>
            </a:extLst>
          </p:cNvPr>
          <p:cNvSpPr>
            <a:spLocks noGrp="1"/>
          </p:cNvSpPr>
          <p:nvPr>
            <p:ph type="title"/>
          </p:nvPr>
        </p:nvSpPr>
        <p:spPr/>
        <p:txBody>
          <a:bodyPr/>
          <a:lstStyle/>
          <a:p>
            <a:r>
              <a:rPr lang="fr-CA" dirty="0"/>
              <a:t>1. Affichage d’un menu</a:t>
            </a:r>
          </a:p>
        </p:txBody>
      </p:sp>
      <p:sp>
        <p:nvSpPr>
          <p:cNvPr id="3" name="Espace réservé du numéro de diapositive 2">
            <a:extLst>
              <a:ext uri="{FF2B5EF4-FFF2-40B4-BE49-F238E27FC236}">
                <a16:creationId xmlns:a16="http://schemas.microsoft.com/office/drawing/2014/main" id="{02B12EAD-B461-CBF4-0100-1D99720E872E}"/>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4" name="Espace réservé du contenu 3">
            <a:extLst>
              <a:ext uri="{FF2B5EF4-FFF2-40B4-BE49-F238E27FC236}">
                <a16:creationId xmlns:a16="http://schemas.microsoft.com/office/drawing/2014/main" id="{FC1D579A-F125-B337-FA6C-C8FFF61805D3}"/>
              </a:ext>
            </a:extLst>
          </p:cNvPr>
          <p:cNvSpPr>
            <a:spLocks noGrp="1"/>
          </p:cNvSpPr>
          <p:nvPr>
            <p:ph sz="quarter" idx="1"/>
          </p:nvPr>
        </p:nvSpPr>
        <p:spPr>
          <a:xfrm>
            <a:off x="623392" y="1268760"/>
            <a:ext cx="4464496" cy="4751040"/>
          </a:xfrm>
        </p:spPr>
        <p:txBody>
          <a:bodyPr>
            <a:normAutofit lnSpcReduction="10000"/>
          </a:bodyPr>
          <a:lstStyle/>
          <a:p>
            <a:r>
              <a:rPr lang="fr-CA" dirty="0"/>
              <a:t>Après avoir créé le compte, la simulation affiche la description du compte, puis elle affiche un menu.</a:t>
            </a:r>
          </a:p>
          <a:p>
            <a:endParaRPr lang="fr-CA" dirty="0"/>
          </a:p>
          <a:p>
            <a:r>
              <a:rPr lang="fr-CA" dirty="0"/>
              <a:t>Ce menu fonctionne exactement comme celui de </a:t>
            </a:r>
            <a:r>
              <a:rPr lang="fr-CA" b="1" dirty="0" err="1"/>
              <a:t>ConsoleTesterCompte</a:t>
            </a:r>
            <a:r>
              <a:rPr lang="fr-CA" dirty="0"/>
              <a:t>.</a:t>
            </a:r>
          </a:p>
          <a:p>
            <a:endParaRPr lang="fr-CA" dirty="0"/>
          </a:p>
          <a:p>
            <a:r>
              <a:rPr lang="fr-CA" dirty="0"/>
              <a:t>Le programmeur doit savoir faire du copier-coller intelligent. C’est le cas ici…</a:t>
            </a:r>
          </a:p>
        </p:txBody>
      </p:sp>
      <p:pic>
        <p:nvPicPr>
          <p:cNvPr id="11" name="Image 10">
            <a:extLst>
              <a:ext uri="{FF2B5EF4-FFF2-40B4-BE49-F238E27FC236}">
                <a16:creationId xmlns:a16="http://schemas.microsoft.com/office/drawing/2014/main" id="{0B1A1F64-9394-1BCC-BA3C-A1A50AA5C80B}"/>
              </a:ext>
            </a:extLst>
          </p:cNvPr>
          <p:cNvPicPr>
            <a:picLocks noChangeAspect="1"/>
          </p:cNvPicPr>
          <p:nvPr/>
        </p:nvPicPr>
        <p:blipFill>
          <a:blip r:embed="rId2">
            <a:lum bright="70000" contrast="-70000"/>
          </a:blip>
          <a:stretch>
            <a:fillRect/>
          </a:stretch>
        </p:blipFill>
        <p:spPr>
          <a:xfrm>
            <a:off x="5375920" y="1259066"/>
            <a:ext cx="5608523" cy="4906238"/>
          </a:xfrm>
          <a:prstGeom prst="rect">
            <a:avLst/>
          </a:prstGeom>
        </p:spPr>
      </p:pic>
      <p:pic>
        <p:nvPicPr>
          <p:cNvPr id="6" name="Image 5">
            <a:extLst>
              <a:ext uri="{FF2B5EF4-FFF2-40B4-BE49-F238E27FC236}">
                <a16:creationId xmlns:a16="http://schemas.microsoft.com/office/drawing/2014/main" id="{547FDD8A-457C-BB4C-F827-AEC88517A6A2}"/>
              </a:ext>
            </a:extLst>
          </p:cNvPr>
          <p:cNvPicPr>
            <a:picLocks noChangeAspect="1"/>
          </p:cNvPicPr>
          <p:nvPr/>
        </p:nvPicPr>
        <p:blipFill>
          <a:blip r:embed="rId3"/>
          <a:stretch>
            <a:fillRect/>
          </a:stretch>
        </p:blipFill>
        <p:spPr>
          <a:xfrm>
            <a:off x="5873899" y="1271134"/>
            <a:ext cx="4612563" cy="4883890"/>
          </a:xfrm>
          <a:prstGeom prst="rect">
            <a:avLst/>
          </a:prstGeom>
        </p:spPr>
      </p:pic>
    </p:spTree>
    <p:extLst>
      <p:ext uri="{BB962C8B-B14F-4D97-AF65-F5344CB8AC3E}">
        <p14:creationId xmlns:p14="http://schemas.microsoft.com/office/powerpoint/2010/main" val="682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820F4E-BAD8-7B28-5886-7ABE18E26F33}"/>
              </a:ext>
            </a:extLst>
          </p:cNvPr>
          <p:cNvSpPr>
            <a:spLocks noGrp="1"/>
          </p:cNvSpPr>
          <p:nvPr>
            <p:ph type="title"/>
          </p:nvPr>
        </p:nvSpPr>
        <p:spPr/>
        <p:txBody>
          <a:bodyPr/>
          <a:lstStyle/>
          <a:p>
            <a:r>
              <a:rPr lang="fr-CA" dirty="0"/>
              <a:t>2. Modifier détenteur</a:t>
            </a:r>
          </a:p>
        </p:txBody>
      </p:sp>
      <p:sp>
        <p:nvSpPr>
          <p:cNvPr id="3" name="Espace réservé du numéro de diapositive 2">
            <a:extLst>
              <a:ext uri="{FF2B5EF4-FFF2-40B4-BE49-F238E27FC236}">
                <a16:creationId xmlns:a16="http://schemas.microsoft.com/office/drawing/2014/main" id="{8196E39A-019D-4819-7ED3-D1C34BDBC0E8}"/>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51471D10-C616-6AC6-16C2-212987F79857}"/>
              </a:ext>
            </a:extLst>
          </p:cNvPr>
          <p:cNvSpPr>
            <a:spLocks noGrp="1"/>
          </p:cNvSpPr>
          <p:nvPr>
            <p:ph sz="quarter" idx="1"/>
          </p:nvPr>
        </p:nvSpPr>
        <p:spPr>
          <a:xfrm>
            <a:off x="623392" y="1268760"/>
            <a:ext cx="5400600" cy="4751040"/>
          </a:xfrm>
        </p:spPr>
        <p:txBody>
          <a:bodyPr>
            <a:normAutofit lnSpcReduction="10000"/>
          </a:bodyPr>
          <a:lstStyle/>
          <a:p>
            <a:r>
              <a:rPr lang="fr-CA" dirty="0"/>
              <a:t>Si l’utilisateur choisit cette option, alors le nom du détenteur est modifié pour votre nom, suivi d’un nombre aléatoire de 1 à 99. </a:t>
            </a:r>
          </a:p>
          <a:p>
            <a:r>
              <a:rPr lang="fr-CA" dirty="0"/>
              <a:t>Un message informatif indique que le nom a été modifié.</a:t>
            </a:r>
          </a:p>
          <a:p>
            <a:r>
              <a:rPr lang="fr-CA" dirty="0"/>
              <a:t>Puis après avoir appuyé sur ENTER, on affiche la nouvelle description suivi du menu.</a:t>
            </a:r>
          </a:p>
          <a:p>
            <a:r>
              <a:rPr lang="fr-CA" dirty="0"/>
              <a:t>Notez que c’est toujours le même compte qui est concerné. On ne crée pas un nouveau compte.</a:t>
            </a:r>
          </a:p>
        </p:txBody>
      </p:sp>
      <p:pic>
        <p:nvPicPr>
          <p:cNvPr id="8" name="Image 7">
            <a:extLst>
              <a:ext uri="{FF2B5EF4-FFF2-40B4-BE49-F238E27FC236}">
                <a16:creationId xmlns:a16="http://schemas.microsoft.com/office/drawing/2014/main" id="{B731D9E8-5BC5-9684-B336-112894709BF7}"/>
              </a:ext>
            </a:extLst>
          </p:cNvPr>
          <p:cNvPicPr>
            <a:picLocks noChangeAspect="1"/>
          </p:cNvPicPr>
          <p:nvPr/>
        </p:nvPicPr>
        <p:blipFill>
          <a:blip r:embed="rId2">
            <a:lum bright="70000" contrast="-70000"/>
          </a:blip>
          <a:stretch>
            <a:fillRect/>
          </a:stretch>
        </p:blipFill>
        <p:spPr>
          <a:xfrm>
            <a:off x="6670104" y="1196752"/>
            <a:ext cx="3962400" cy="1333500"/>
          </a:xfrm>
          <a:prstGeom prst="rect">
            <a:avLst/>
          </a:prstGeom>
        </p:spPr>
      </p:pic>
      <p:pic>
        <p:nvPicPr>
          <p:cNvPr id="11" name="Image 10">
            <a:extLst>
              <a:ext uri="{FF2B5EF4-FFF2-40B4-BE49-F238E27FC236}">
                <a16:creationId xmlns:a16="http://schemas.microsoft.com/office/drawing/2014/main" id="{62C1ED1C-EB81-8D91-3D21-8F42EEDD5679}"/>
              </a:ext>
            </a:extLst>
          </p:cNvPr>
          <p:cNvPicPr>
            <a:picLocks noChangeAspect="1"/>
          </p:cNvPicPr>
          <p:nvPr/>
        </p:nvPicPr>
        <p:blipFill>
          <a:blip r:embed="rId3">
            <a:lum bright="70000" contrast="-70000"/>
          </a:blip>
          <a:stretch>
            <a:fillRect/>
          </a:stretch>
        </p:blipFill>
        <p:spPr>
          <a:xfrm>
            <a:off x="6423198" y="3155032"/>
            <a:ext cx="5505450" cy="2362200"/>
          </a:xfrm>
          <a:prstGeom prst="rect">
            <a:avLst/>
          </a:prstGeom>
        </p:spPr>
      </p:pic>
      <p:pic>
        <p:nvPicPr>
          <p:cNvPr id="9" name="Image 8">
            <a:extLst>
              <a:ext uri="{FF2B5EF4-FFF2-40B4-BE49-F238E27FC236}">
                <a16:creationId xmlns:a16="http://schemas.microsoft.com/office/drawing/2014/main" id="{7A066B8E-D3F7-DCD3-C544-8E9E0FC56275}"/>
              </a:ext>
            </a:extLst>
          </p:cNvPr>
          <p:cNvPicPr>
            <a:picLocks noChangeAspect="1"/>
          </p:cNvPicPr>
          <p:nvPr/>
        </p:nvPicPr>
        <p:blipFill>
          <a:blip r:embed="rId4"/>
          <a:stretch>
            <a:fillRect/>
          </a:stretch>
        </p:blipFill>
        <p:spPr>
          <a:xfrm>
            <a:off x="6453801" y="1194487"/>
            <a:ext cx="4477520" cy="1333499"/>
          </a:xfrm>
          <a:prstGeom prst="rect">
            <a:avLst/>
          </a:prstGeom>
        </p:spPr>
      </p:pic>
      <p:pic>
        <p:nvPicPr>
          <p:cNvPr id="12" name="Image 11">
            <a:extLst>
              <a:ext uri="{FF2B5EF4-FFF2-40B4-BE49-F238E27FC236}">
                <a16:creationId xmlns:a16="http://schemas.microsoft.com/office/drawing/2014/main" id="{797AA3D1-53D5-8F03-D037-447F559073B9}"/>
              </a:ext>
            </a:extLst>
          </p:cNvPr>
          <p:cNvPicPr>
            <a:picLocks noChangeAspect="1"/>
          </p:cNvPicPr>
          <p:nvPr/>
        </p:nvPicPr>
        <p:blipFill>
          <a:blip r:embed="rId5"/>
          <a:stretch>
            <a:fillRect/>
          </a:stretch>
        </p:blipFill>
        <p:spPr>
          <a:xfrm>
            <a:off x="6801505" y="3155032"/>
            <a:ext cx="4813231" cy="2864768"/>
          </a:xfrm>
          <a:prstGeom prst="rect">
            <a:avLst/>
          </a:prstGeom>
        </p:spPr>
      </p:pic>
    </p:spTree>
    <p:extLst>
      <p:ext uri="{BB962C8B-B14F-4D97-AF65-F5344CB8AC3E}">
        <p14:creationId xmlns:p14="http://schemas.microsoft.com/office/powerpoint/2010/main" val="338352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996FE5-07DC-9901-50CC-FB840C426286}"/>
              </a:ext>
            </a:extLst>
          </p:cNvPr>
          <p:cNvSpPr>
            <a:spLocks noGrp="1"/>
          </p:cNvSpPr>
          <p:nvPr>
            <p:ph type="title"/>
          </p:nvPr>
        </p:nvSpPr>
        <p:spPr/>
        <p:txBody>
          <a:bodyPr/>
          <a:lstStyle/>
          <a:p>
            <a:r>
              <a:rPr lang="fr-CA" dirty="0"/>
              <a:t>3. Geler</a:t>
            </a:r>
          </a:p>
        </p:txBody>
      </p:sp>
      <p:sp>
        <p:nvSpPr>
          <p:cNvPr id="3" name="Espace réservé du numéro de diapositive 2">
            <a:extLst>
              <a:ext uri="{FF2B5EF4-FFF2-40B4-BE49-F238E27FC236}">
                <a16:creationId xmlns:a16="http://schemas.microsoft.com/office/drawing/2014/main" id="{BB3C7BC9-C15E-0570-4EC3-5423A4086BB7}"/>
              </a:ext>
            </a:extLst>
          </p:cNvPr>
          <p:cNvSpPr>
            <a:spLocks noGrp="1"/>
          </p:cNvSpPr>
          <p:nvPr>
            <p:ph type="sldNum" sz="quarter" idx="12"/>
          </p:nvPr>
        </p:nvSpPr>
        <p:spPr/>
        <p:txBody>
          <a:bodyPr/>
          <a:lstStyle/>
          <a:p>
            <a:fld id="{CF4668DC-857F-487D-BFFA-8C0CA5037977}" type="slidenum">
              <a:rPr lang="fr-BE" smtClean="0"/>
              <a:t>7</a:t>
            </a:fld>
            <a:endParaRPr lang="fr-BE"/>
          </a:p>
        </p:txBody>
      </p:sp>
      <p:sp>
        <p:nvSpPr>
          <p:cNvPr id="4" name="Espace réservé du contenu 3">
            <a:extLst>
              <a:ext uri="{FF2B5EF4-FFF2-40B4-BE49-F238E27FC236}">
                <a16:creationId xmlns:a16="http://schemas.microsoft.com/office/drawing/2014/main" id="{EAA0BD94-24D5-EE02-65D1-83E33CD2C30F}"/>
              </a:ext>
            </a:extLst>
          </p:cNvPr>
          <p:cNvSpPr>
            <a:spLocks noGrp="1"/>
          </p:cNvSpPr>
          <p:nvPr>
            <p:ph sz="quarter" idx="1"/>
          </p:nvPr>
        </p:nvSpPr>
        <p:spPr>
          <a:xfrm>
            <a:off x="623392" y="1268760"/>
            <a:ext cx="5472608" cy="4751040"/>
          </a:xfrm>
        </p:spPr>
        <p:txBody>
          <a:bodyPr>
            <a:normAutofit/>
          </a:bodyPr>
          <a:lstStyle/>
          <a:p>
            <a:r>
              <a:rPr lang="fr-CA" dirty="0"/>
              <a:t>Cette option permet de geler le compte. </a:t>
            </a:r>
          </a:p>
          <a:p>
            <a:r>
              <a:rPr lang="fr-CA" dirty="0"/>
              <a:t>Un message informatif apparaît.</a:t>
            </a:r>
          </a:p>
          <a:p>
            <a:r>
              <a:rPr lang="fr-CA" dirty="0"/>
              <a:t>Si le compte est déjà gelé, un message indique qu’il est impossible de geler le compte.</a:t>
            </a:r>
          </a:p>
          <a:p>
            <a:r>
              <a:rPr lang="fr-CA" dirty="0"/>
              <a:t>Faites une saisie de la description du compte une fois gelé (le numéro peut changer si vous avez du redémarrer la console)</a:t>
            </a:r>
          </a:p>
        </p:txBody>
      </p:sp>
      <p:pic>
        <p:nvPicPr>
          <p:cNvPr id="7" name="Image 6">
            <a:extLst>
              <a:ext uri="{FF2B5EF4-FFF2-40B4-BE49-F238E27FC236}">
                <a16:creationId xmlns:a16="http://schemas.microsoft.com/office/drawing/2014/main" id="{C3C37EA9-ADD4-AC3B-890F-9CA9758B8B50}"/>
              </a:ext>
            </a:extLst>
          </p:cNvPr>
          <p:cNvPicPr>
            <a:picLocks noChangeAspect="1"/>
          </p:cNvPicPr>
          <p:nvPr/>
        </p:nvPicPr>
        <p:blipFill>
          <a:blip r:embed="rId2">
            <a:lum bright="70000" contrast="-70000"/>
          </a:blip>
          <a:stretch>
            <a:fillRect/>
          </a:stretch>
        </p:blipFill>
        <p:spPr>
          <a:xfrm>
            <a:off x="6661572" y="1280728"/>
            <a:ext cx="4114948" cy="959384"/>
          </a:xfrm>
          <a:prstGeom prst="rect">
            <a:avLst/>
          </a:prstGeom>
        </p:spPr>
      </p:pic>
      <p:pic>
        <p:nvPicPr>
          <p:cNvPr id="11" name="Image 10">
            <a:extLst>
              <a:ext uri="{FF2B5EF4-FFF2-40B4-BE49-F238E27FC236}">
                <a16:creationId xmlns:a16="http://schemas.microsoft.com/office/drawing/2014/main" id="{5A212FA3-3AA1-3518-3A4C-98B164A5DAFD}"/>
              </a:ext>
            </a:extLst>
          </p:cNvPr>
          <p:cNvPicPr>
            <a:picLocks noChangeAspect="1"/>
          </p:cNvPicPr>
          <p:nvPr/>
        </p:nvPicPr>
        <p:blipFill>
          <a:blip r:embed="rId3">
            <a:lum bright="70000" contrast="-70000"/>
          </a:blip>
          <a:stretch>
            <a:fillRect/>
          </a:stretch>
        </p:blipFill>
        <p:spPr>
          <a:xfrm>
            <a:off x="6269657" y="4235921"/>
            <a:ext cx="5514975" cy="1857375"/>
          </a:xfrm>
          <a:prstGeom prst="rect">
            <a:avLst/>
          </a:prstGeom>
        </p:spPr>
      </p:pic>
      <p:pic>
        <p:nvPicPr>
          <p:cNvPr id="13" name="Image 12">
            <a:extLst>
              <a:ext uri="{FF2B5EF4-FFF2-40B4-BE49-F238E27FC236}">
                <a16:creationId xmlns:a16="http://schemas.microsoft.com/office/drawing/2014/main" id="{6BE078B2-DFBF-AF85-1BD7-1F254DBD5382}"/>
              </a:ext>
            </a:extLst>
          </p:cNvPr>
          <p:cNvPicPr>
            <a:picLocks noChangeAspect="1"/>
          </p:cNvPicPr>
          <p:nvPr/>
        </p:nvPicPr>
        <p:blipFill>
          <a:blip r:embed="rId4">
            <a:lum bright="70000" contrast="-70000"/>
          </a:blip>
          <a:stretch>
            <a:fillRect/>
          </a:stretch>
        </p:blipFill>
        <p:spPr>
          <a:xfrm>
            <a:off x="6677371" y="2852936"/>
            <a:ext cx="4099149" cy="1090414"/>
          </a:xfrm>
          <a:prstGeom prst="rect">
            <a:avLst/>
          </a:prstGeom>
        </p:spPr>
      </p:pic>
      <p:pic>
        <p:nvPicPr>
          <p:cNvPr id="15" name="Image 14">
            <a:extLst>
              <a:ext uri="{FF2B5EF4-FFF2-40B4-BE49-F238E27FC236}">
                <a16:creationId xmlns:a16="http://schemas.microsoft.com/office/drawing/2014/main" id="{A09BD7DD-7BAD-5888-AADA-40522C1C9189}"/>
              </a:ext>
            </a:extLst>
          </p:cNvPr>
          <p:cNvPicPr>
            <a:picLocks noChangeAspect="1"/>
          </p:cNvPicPr>
          <p:nvPr/>
        </p:nvPicPr>
        <p:blipFill>
          <a:blip r:embed="rId5"/>
          <a:stretch>
            <a:fillRect/>
          </a:stretch>
        </p:blipFill>
        <p:spPr>
          <a:xfrm>
            <a:off x="6677371" y="1268760"/>
            <a:ext cx="4546006" cy="959384"/>
          </a:xfrm>
          <a:prstGeom prst="rect">
            <a:avLst/>
          </a:prstGeom>
        </p:spPr>
      </p:pic>
      <p:pic>
        <p:nvPicPr>
          <p:cNvPr id="17" name="Image 16">
            <a:extLst>
              <a:ext uri="{FF2B5EF4-FFF2-40B4-BE49-F238E27FC236}">
                <a16:creationId xmlns:a16="http://schemas.microsoft.com/office/drawing/2014/main" id="{47205E12-7A9D-C0FA-F9FA-4E1E248301AB}"/>
              </a:ext>
            </a:extLst>
          </p:cNvPr>
          <p:cNvPicPr>
            <a:picLocks noChangeAspect="1"/>
          </p:cNvPicPr>
          <p:nvPr/>
        </p:nvPicPr>
        <p:blipFill>
          <a:blip r:embed="rId6"/>
          <a:stretch>
            <a:fillRect/>
          </a:stretch>
        </p:blipFill>
        <p:spPr>
          <a:xfrm>
            <a:off x="6269657" y="4252472"/>
            <a:ext cx="5514975" cy="1988808"/>
          </a:xfrm>
          <a:prstGeom prst="rect">
            <a:avLst/>
          </a:prstGeom>
        </p:spPr>
      </p:pic>
      <p:pic>
        <p:nvPicPr>
          <p:cNvPr id="19" name="Image 18">
            <a:extLst>
              <a:ext uri="{FF2B5EF4-FFF2-40B4-BE49-F238E27FC236}">
                <a16:creationId xmlns:a16="http://schemas.microsoft.com/office/drawing/2014/main" id="{38DFC690-D2C2-5258-F63A-E8024D3E4FF3}"/>
              </a:ext>
            </a:extLst>
          </p:cNvPr>
          <p:cNvPicPr>
            <a:picLocks noChangeAspect="1"/>
          </p:cNvPicPr>
          <p:nvPr/>
        </p:nvPicPr>
        <p:blipFill>
          <a:blip r:embed="rId7"/>
          <a:stretch>
            <a:fillRect/>
          </a:stretch>
        </p:blipFill>
        <p:spPr>
          <a:xfrm>
            <a:off x="6158805" y="2989989"/>
            <a:ext cx="4977755" cy="793556"/>
          </a:xfrm>
          <a:prstGeom prst="rect">
            <a:avLst/>
          </a:prstGeom>
        </p:spPr>
      </p:pic>
    </p:spTree>
    <p:extLst>
      <p:ext uri="{BB962C8B-B14F-4D97-AF65-F5344CB8AC3E}">
        <p14:creationId xmlns:p14="http://schemas.microsoft.com/office/powerpoint/2010/main" val="243128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8C19B-64D0-E88E-210C-D76E8646D5D7}"/>
              </a:ext>
            </a:extLst>
          </p:cNvPr>
          <p:cNvSpPr>
            <a:spLocks noGrp="1"/>
          </p:cNvSpPr>
          <p:nvPr>
            <p:ph type="title"/>
          </p:nvPr>
        </p:nvSpPr>
        <p:spPr/>
        <p:txBody>
          <a:bodyPr/>
          <a:lstStyle/>
          <a:p>
            <a:r>
              <a:rPr lang="fr-CA" dirty="0"/>
              <a:t>4. Dégeler</a:t>
            </a:r>
          </a:p>
        </p:txBody>
      </p:sp>
      <p:sp>
        <p:nvSpPr>
          <p:cNvPr id="3" name="Espace réservé du numéro de diapositive 2">
            <a:extLst>
              <a:ext uri="{FF2B5EF4-FFF2-40B4-BE49-F238E27FC236}">
                <a16:creationId xmlns:a16="http://schemas.microsoft.com/office/drawing/2014/main" id="{4F67DDC4-FDD7-B5A9-1138-B1E36B09E9E5}"/>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4" name="Espace réservé du contenu 3">
            <a:extLst>
              <a:ext uri="{FF2B5EF4-FFF2-40B4-BE49-F238E27FC236}">
                <a16:creationId xmlns:a16="http://schemas.microsoft.com/office/drawing/2014/main" id="{BC47DF1C-418D-5FF8-961D-25AA7051447E}"/>
              </a:ext>
            </a:extLst>
          </p:cNvPr>
          <p:cNvSpPr>
            <a:spLocks noGrp="1"/>
          </p:cNvSpPr>
          <p:nvPr>
            <p:ph sz="quarter" idx="1"/>
          </p:nvPr>
        </p:nvSpPr>
        <p:spPr>
          <a:xfrm>
            <a:off x="623392" y="1268760"/>
            <a:ext cx="5832648" cy="4751040"/>
          </a:xfrm>
        </p:spPr>
        <p:txBody>
          <a:bodyPr/>
          <a:lstStyle/>
          <a:p>
            <a:r>
              <a:rPr lang="fr-CA" dirty="0"/>
              <a:t>Cette option permet de dégeler un compte.</a:t>
            </a:r>
          </a:p>
          <a:p>
            <a:r>
              <a:rPr lang="fr-CA" dirty="0"/>
              <a:t>Un message informatif apparaît.</a:t>
            </a:r>
          </a:p>
          <a:p>
            <a:r>
              <a:rPr lang="fr-CA" dirty="0"/>
              <a:t>Si le compte n’est pas gelé, un message indique qu’il est impossible de dégeler le compte.</a:t>
            </a:r>
          </a:p>
          <a:p>
            <a:r>
              <a:rPr lang="fr-CA" dirty="0"/>
              <a:t>Faites une saisie de la description du compte une fois dégelé, </a:t>
            </a:r>
            <a:r>
              <a:rPr lang="fr-CA" b="1" dirty="0"/>
              <a:t>avec le même numéro de compte que la diapo précédente</a:t>
            </a:r>
            <a:r>
              <a:rPr lang="fr-CA" dirty="0"/>
              <a:t>.</a:t>
            </a:r>
          </a:p>
          <a:p>
            <a:endParaRPr lang="fr-CA" dirty="0"/>
          </a:p>
        </p:txBody>
      </p:sp>
      <p:pic>
        <p:nvPicPr>
          <p:cNvPr id="7" name="Image 6">
            <a:extLst>
              <a:ext uri="{FF2B5EF4-FFF2-40B4-BE49-F238E27FC236}">
                <a16:creationId xmlns:a16="http://schemas.microsoft.com/office/drawing/2014/main" id="{278A75B0-6197-FB20-9694-97E1F96EF80C}"/>
              </a:ext>
            </a:extLst>
          </p:cNvPr>
          <p:cNvPicPr>
            <a:picLocks noChangeAspect="1"/>
          </p:cNvPicPr>
          <p:nvPr/>
        </p:nvPicPr>
        <p:blipFill>
          <a:blip r:embed="rId2">
            <a:lum bright="70000" contrast="-70000"/>
          </a:blip>
          <a:stretch>
            <a:fillRect/>
          </a:stretch>
        </p:blipFill>
        <p:spPr>
          <a:xfrm>
            <a:off x="6960096" y="1484784"/>
            <a:ext cx="3045950" cy="971647"/>
          </a:xfrm>
          <a:prstGeom prst="rect">
            <a:avLst/>
          </a:prstGeom>
        </p:spPr>
      </p:pic>
      <p:pic>
        <p:nvPicPr>
          <p:cNvPr id="11" name="Image 10">
            <a:extLst>
              <a:ext uri="{FF2B5EF4-FFF2-40B4-BE49-F238E27FC236}">
                <a16:creationId xmlns:a16="http://schemas.microsoft.com/office/drawing/2014/main" id="{03BFA6B7-74DB-6238-5A5F-98F9EFD0DB6E}"/>
              </a:ext>
            </a:extLst>
          </p:cNvPr>
          <p:cNvPicPr>
            <a:picLocks noChangeAspect="1"/>
          </p:cNvPicPr>
          <p:nvPr/>
        </p:nvPicPr>
        <p:blipFill>
          <a:blip r:embed="rId3">
            <a:lum bright="70000" contrast="-70000"/>
          </a:blip>
          <a:stretch>
            <a:fillRect/>
          </a:stretch>
        </p:blipFill>
        <p:spPr>
          <a:xfrm>
            <a:off x="6960096" y="4244881"/>
            <a:ext cx="4824534" cy="1560383"/>
          </a:xfrm>
          <a:prstGeom prst="rect">
            <a:avLst/>
          </a:prstGeom>
        </p:spPr>
      </p:pic>
      <p:pic>
        <p:nvPicPr>
          <p:cNvPr id="13" name="Image 12">
            <a:extLst>
              <a:ext uri="{FF2B5EF4-FFF2-40B4-BE49-F238E27FC236}">
                <a16:creationId xmlns:a16="http://schemas.microsoft.com/office/drawing/2014/main" id="{D070D84C-B4D4-921D-00A5-D246F4DEEFAF}"/>
              </a:ext>
            </a:extLst>
          </p:cNvPr>
          <p:cNvPicPr>
            <a:picLocks noChangeAspect="1"/>
          </p:cNvPicPr>
          <p:nvPr/>
        </p:nvPicPr>
        <p:blipFill>
          <a:blip r:embed="rId4">
            <a:lum bright="70000" contrast="-70000"/>
          </a:blip>
          <a:stretch>
            <a:fillRect/>
          </a:stretch>
        </p:blipFill>
        <p:spPr>
          <a:xfrm>
            <a:off x="6953944" y="2802780"/>
            <a:ext cx="4597140" cy="1116758"/>
          </a:xfrm>
          <a:prstGeom prst="rect">
            <a:avLst/>
          </a:prstGeom>
        </p:spPr>
      </p:pic>
      <p:pic>
        <p:nvPicPr>
          <p:cNvPr id="6" name="Image 5">
            <a:extLst>
              <a:ext uri="{FF2B5EF4-FFF2-40B4-BE49-F238E27FC236}">
                <a16:creationId xmlns:a16="http://schemas.microsoft.com/office/drawing/2014/main" id="{4C061966-36B3-E093-C0B5-7BA4E9DF0680}"/>
              </a:ext>
            </a:extLst>
          </p:cNvPr>
          <p:cNvPicPr>
            <a:picLocks noChangeAspect="1"/>
          </p:cNvPicPr>
          <p:nvPr/>
        </p:nvPicPr>
        <p:blipFill>
          <a:blip r:embed="rId5"/>
          <a:stretch>
            <a:fillRect/>
          </a:stretch>
        </p:blipFill>
        <p:spPr>
          <a:xfrm>
            <a:off x="6953944" y="1484783"/>
            <a:ext cx="4044154" cy="971647"/>
          </a:xfrm>
          <a:prstGeom prst="rect">
            <a:avLst/>
          </a:prstGeom>
        </p:spPr>
      </p:pic>
      <p:pic>
        <p:nvPicPr>
          <p:cNvPr id="9" name="Image 8">
            <a:extLst>
              <a:ext uri="{FF2B5EF4-FFF2-40B4-BE49-F238E27FC236}">
                <a16:creationId xmlns:a16="http://schemas.microsoft.com/office/drawing/2014/main" id="{1A854B38-1B6B-4D61-598E-ED5DB9562D4C}"/>
              </a:ext>
            </a:extLst>
          </p:cNvPr>
          <p:cNvPicPr>
            <a:picLocks noChangeAspect="1"/>
          </p:cNvPicPr>
          <p:nvPr/>
        </p:nvPicPr>
        <p:blipFill>
          <a:blip r:embed="rId6"/>
          <a:stretch>
            <a:fillRect/>
          </a:stretch>
        </p:blipFill>
        <p:spPr>
          <a:xfrm>
            <a:off x="6971472" y="4244881"/>
            <a:ext cx="4813158" cy="1800984"/>
          </a:xfrm>
          <a:prstGeom prst="rect">
            <a:avLst/>
          </a:prstGeom>
        </p:spPr>
      </p:pic>
      <p:pic>
        <p:nvPicPr>
          <p:cNvPr id="12" name="Image 11">
            <a:extLst>
              <a:ext uri="{FF2B5EF4-FFF2-40B4-BE49-F238E27FC236}">
                <a16:creationId xmlns:a16="http://schemas.microsoft.com/office/drawing/2014/main" id="{06E18281-A39E-B390-18DB-C68ACBD06037}"/>
              </a:ext>
            </a:extLst>
          </p:cNvPr>
          <p:cNvPicPr>
            <a:picLocks noChangeAspect="1"/>
          </p:cNvPicPr>
          <p:nvPr/>
        </p:nvPicPr>
        <p:blipFill>
          <a:blip r:embed="rId7"/>
          <a:stretch>
            <a:fillRect/>
          </a:stretch>
        </p:blipFill>
        <p:spPr>
          <a:xfrm>
            <a:off x="6898477" y="2918320"/>
            <a:ext cx="4708073" cy="885677"/>
          </a:xfrm>
          <a:prstGeom prst="rect">
            <a:avLst/>
          </a:prstGeom>
        </p:spPr>
      </p:pic>
    </p:spTree>
    <p:extLst>
      <p:ext uri="{BB962C8B-B14F-4D97-AF65-F5344CB8AC3E}">
        <p14:creationId xmlns:p14="http://schemas.microsoft.com/office/powerpoint/2010/main" val="353208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BFACA-F80C-8203-807C-DB065B054BAE}"/>
              </a:ext>
            </a:extLst>
          </p:cNvPr>
          <p:cNvSpPr>
            <a:spLocks noGrp="1"/>
          </p:cNvSpPr>
          <p:nvPr>
            <p:ph type="title"/>
          </p:nvPr>
        </p:nvSpPr>
        <p:spPr/>
        <p:txBody>
          <a:bodyPr/>
          <a:lstStyle/>
          <a:p>
            <a:r>
              <a:rPr lang="fr-CA" dirty="0"/>
              <a:t>5. Peut déposer</a:t>
            </a:r>
          </a:p>
        </p:txBody>
      </p:sp>
      <p:sp>
        <p:nvSpPr>
          <p:cNvPr id="3" name="Espace réservé du numéro de diapositive 2">
            <a:extLst>
              <a:ext uri="{FF2B5EF4-FFF2-40B4-BE49-F238E27FC236}">
                <a16:creationId xmlns:a16="http://schemas.microsoft.com/office/drawing/2014/main" id="{6C7872C3-4D8D-0F08-8827-3536554A7AB7}"/>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82D6120C-5BB8-2B3F-75EB-7815C9961AA9}"/>
              </a:ext>
            </a:extLst>
          </p:cNvPr>
          <p:cNvSpPr>
            <a:spLocks noGrp="1"/>
          </p:cNvSpPr>
          <p:nvPr>
            <p:ph sz="quarter" idx="1"/>
          </p:nvPr>
        </p:nvSpPr>
        <p:spPr>
          <a:xfrm>
            <a:off x="623392" y="1268760"/>
            <a:ext cx="4608512" cy="4751040"/>
          </a:xfrm>
        </p:spPr>
        <p:txBody>
          <a:bodyPr/>
          <a:lstStyle/>
          <a:p>
            <a:r>
              <a:rPr lang="fr-CA" dirty="0"/>
              <a:t>Cette option permet de vérifier si on peut déposer quelque chose dans le compte.</a:t>
            </a:r>
          </a:p>
          <a:p>
            <a:endParaRPr lang="fr-CA" dirty="0"/>
          </a:p>
          <a:p>
            <a:r>
              <a:rPr lang="fr-CA" dirty="0"/>
              <a:t>La réponse est généralement oui, sauf si le compte est gelé.</a:t>
            </a:r>
          </a:p>
          <a:p>
            <a:endParaRPr lang="fr-CA" dirty="0"/>
          </a:p>
          <a:p>
            <a:r>
              <a:rPr lang="fr-CA" dirty="0"/>
              <a:t>Faites deux saisies pour illustrer ces deux cas de figure.</a:t>
            </a:r>
          </a:p>
        </p:txBody>
      </p:sp>
      <p:pic>
        <p:nvPicPr>
          <p:cNvPr id="7" name="Image 6">
            <a:extLst>
              <a:ext uri="{FF2B5EF4-FFF2-40B4-BE49-F238E27FC236}">
                <a16:creationId xmlns:a16="http://schemas.microsoft.com/office/drawing/2014/main" id="{18DA469E-8542-BC33-B8BF-7DF4BC89D1C7}"/>
              </a:ext>
            </a:extLst>
          </p:cNvPr>
          <p:cNvPicPr>
            <a:picLocks noChangeAspect="1"/>
          </p:cNvPicPr>
          <p:nvPr/>
        </p:nvPicPr>
        <p:blipFill>
          <a:blip r:embed="rId2">
            <a:lum bright="70000" contrast="-70000"/>
          </a:blip>
          <a:stretch>
            <a:fillRect/>
          </a:stretch>
        </p:blipFill>
        <p:spPr>
          <a:xfrm>
            <a:off x="6168008" y="1340768"/>
            <a:ext cx="2593038" cy="881633"/>
          </a:xfrm>
          <a:prstGeom prst="rect">
            <a:avLst/>
          </a:prstGeom>
        </p:spPr>
      </p:pic>
      <p:pic>
        <p:nvPicPr>
          <p:cNvPr id="10" name="Image 9">
            <a:extLst>
              <a:ext uri="{FF2B5EF4-FFF2-40B4-BE49-F238E27FC236}">
                <a16:creationId xmlns:a16="http://schemas.microsoft.com/office/drawing/2014/main" id="{3595E425-8FCE-64AD-A609-8AEBEB2EDDE5}"/>
              </a:ext>
            </a:extLst>
          </p:cNvPr>
          <p:cNvPicPr>
            <a:picLocks noChangeAspect="1"/>
          </p:cNvPicPr>
          <p:nvPr/>
        </p:nvPicPr>
        <p:blipFill>
          <a:blip r:embed="rId3">
            <a:lum bright="70000" contrast="-70000"/>
          </a:blip>
          <a:stretch>
            <a:fillRect/>
          </a:stretch>
        </p:blipFill>
        <p:spPr>
          <a:xfrm>
            <a:off x="6168008" y="3014662"/>
            <a:ext cx="2914286" cy="990402"/>
          </a:xfrm>
          <a:prstGeom prst="rect">
            <a:avLst/>
          </a:prstGeom>
        </p:spPr>
      </p:pic>
      <p:pic>
        <p:nvPicPr>
          <p:cNvPr id="6" name="Image 5">
            <a:extLst>
              <a:ext uri="{FF2B5EF4-FFF2-40B4-BE49-F238E27FC236}">
                <a16:creationId xmlns:a16="http://schemas.microsoft.com/office/drawing/2014/main" id="{630C345B-1335-C6B1-276D-7C5BFE112D21}"/>
              </a:ext>
            </a:extLst>
          </p:cNvPr>
          <p:cNvPicPr>
            <a:picLocks noChangeAspect="1"/>
          </p:cNvPicPr>
          <p:nvPr/>
        </p:nvPicPr>
        <p:blipFill>
          <a:blip r:embed="rId4"/>
          <a:stretch>
            <a:fillRect/>
          </a:stretch>
        </p:blipFill>
        <p:spPr>
          <a:xfrm>
            <a:off x="5519936" y="1337360"/>
            <a:ext cx="4086297" cy="881633"/>
          </a:xfrm>
          <a:prstGeom prst="rect">
            <a:avLst/>
          </a:prstGeom>
        </p:spPr>
      </p:pic>
      <p:pic>
        <p:nvPicPr>
          <p:cNvPr id="9" name="Image 8">
            <a:extLst>
              <a:ext uri="{FF2B5EF4-FFF2-40B4-BE49-F238E27FC236}">
                <a16:creationId xmlns:a16="http://schemas.microsoft.com/office/drawing/2014/main" id="{4689B1F2-9F27-AB87-4840-B951080604A4}"/>
              </a:ext>
            </a:extLst>
          </p:cNvPr>
          <p:cNvPicPr>
            <a:picLocks noChangeAspect="1"/>
          </p:cNvPicPr>
          <p:nvPr/>
        </p:nvPicPr>
        <p:blipFill>
          <a:blip r:embed="rId5"/>
          <a:stretch>
            <a:fillRect/>
          </a:stretch>
        </p:blipFill>
        <p:spPr>
          <a:xfrm>
            <a:off x="5513094" y="3025069"/>
            <a:ext cx="4523057" cy="979995"/>
          </a:xfrm>
          <a:prstGeom prst="rect">
            <a:avLst/>
          </a:prstGeom>
        </p:spPr>
      </p:pic>
    </p:spTree>
    <p:extLst>
      <p:ext uri="{BB962C8B-B14F-4D97-AF65-F5344CB8AC3E}">
        <p14:creationId xmlns:p14="http://schemas.microsoft.com/office/powerpoint/2010/main" val="2278289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F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ème FG1" id="{DE663AEA-8F10-415D-864D-CBAD16410287}" vid="{570C2127-7FB8-43B2-A9B3-C19B268386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B0AB0A34E5B14C847813A7C331BE6B" ma:contentTypeVersion="18" ma:contentTypeDescription="Crée un document." ma:contentTypeScope="" ma:versionID="6e329f5720d838046c697143c9aa70fc">
  <xsd:schema xmlns:xsd="http://www.w3.org/2001/XMLSchema" xmlns:xs="http://www.w3.org/2001/XMLSchema" xmlns:p="http://schemas.microsoft.com/office/2006/metadata/properties" xmlns:ns2="8e680f6e-00b8-45d0-9637-a3a9a1092a0f" xmlns:ns3="034a77ba-45dd-4c86-b4ae-c222efb3c743" xmlns:ns4="d5fc17b7-5162-4436-8561-9e120948f30a" targetNamespace="http://schemas.microsoft.com/office/2006/metadata/properties" ma:root="true" ma:fieldsID="642e4a9ed61bf97db3e6a7f2ab1ea1aa" ns2:_="" ns3:_="" ns4:_="">
    <xsd:import namespace="8e680f6e-00b8-45d0-9637-a3a9a1092a0f"/>
    <xsd:import namespace="034a77ba-45dd-4c86-b4ae-c222efb3c743"/>
    <xsd:import namespace="d5fc17b7-5162-4436-8561-9e120948f3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80f6e-00b8-45d0-9637-a3a9a1092a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b817dc5a-2375-456f-89a2-c82d409c635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4a77ba-45dd-4c86-b4ae-c222efb3c74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c17b7-5162-4436-8561-9e120948f30a"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4d50d24f-e3a9-405d-abfe-c9b8a03cc6e7}" ma:internalName="TaxCatchAll" ma:showField="CatchAllData" ma:web="034a77ba-45dd-4c86-b4ae-c222efb3c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680f6e-00b8-45d0-9637-a3a9a1092a0f">
      <Terms xmlns="http://schemas.microsoft.com/office/infopath/2007/PartnerControls"/>
    </lcf76f155ced4ddcb4097134ff3c332f>
    <TaxCatchAll xmlns="d5fc17b7-5162-4436-8561-9e120948f30a" xsi:nil="true"/>
  </documentManagement>
</p:properties>
</file>

<file path=customXml/itemProps1.xml><?xml version="1.0" encoding="utf-8"?>
<ds:datastoreItem xmlns:ds="http://schemas.openxmlformats.org/officeDocument/2006/customXml" ds:itemID="{2C96856B-1E05-43A7-93F8-49272C58C775}">
  <ds:schemaRefs>
    <ds:schemaRef ds:uri="http://schemas.microsoft.com/sharepoint/v3/contenttype/forms"/>
  </ds:schemaRefs>
</ds:datastoreItem>
</file>

<file path=customXml/itemProps2.xml><?xml version="1.0" encoding="utf-8"?>
<ds:datastoreItem xmlns:ds="http://schemas.openxmlformats.org/officeDocument/2006/customXml" ds:itemID="{4E16E5D3-2E5B-433A-89A3-2B2257B0E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80f6e-00b8-45d0-9637-a3a9a1092a0f"/>
    <ds:schemaRef ds:uri="034a77ba-45dd-4c86-b4ae-c222efb3c743"/>
    <ds:schemaRef ds:uri="d5fc17b7-5162-4436-8561-9e120948f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972EC6-C937-445A-A5C8-D493C0D511DF}">
  <ds:schemaRefs>
    <ds:schemaRef ds:uri="http://schemas.microsoft.com/office/2006/metadata/properties"/>
    <ds:schemaRef ds:uri="http://schemas.microsoft.com/office/infopath/2007/PartnerControls"/>
    <ds:schemaRef ds:uri="8e680f6e-00b8-45d0-9637-a3a9a1092a0f"/>
    <ds:schemaRef ds:uri="d5fc17b7-5162-4436-8561-9e120948f30a"/>
  </ds:schemaRefs>
</ds:datastoreItem>
</file>

<file path=docProps/app.xml><?xml version="1.0" encoding="utf-8"?>
<Properties xmlns="http://schemas.openxmlformats.org/officeDocument/2006/extended-properties" xmlns:vt="http://schemas.openxmlformats.org/officeDocument/2006/docPropsVTypes">
  <Template>Thème FG1</Template>
  <TotalTime>28505</TotalTime>
  <Words>1134</Words>
  <Application>Microsoft Office PowerPoint</Application>
  <PresentationFormat>Grand écran</PresentationFormat>
  <Paragraphs>125</Paragraphs>
  <Slides>19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Calibri</vt:lpstr>
      <vt:lpstr>Cambria Math</vt:lpstr>
      <vt:lpstr>Franklin Gothic Book</vt:lpstr>
      <vt:lpstr>Perpetua</vt:lpstr>
      <vt:lpstr>Wingdings</vt:lpstr>
      <vt:lpstr>Wingdings 2</vt:lpstr>
      <vt:lpstr>Thème FG1</vt:lpstr>
      <vt:lpstr>Exercice Compte partie 2 (simulation d’un compte) </vt:lpstr>
      <vt:lpstr>Simulation d’un compte</vt:lpstr>
      <vt:lpstr>Ajouter une nouvelle console</vt:lpstr>
      <vt:lpstr>Création d’un compte</vt:lpstr>
      <vt:lpstr>1. Affichage d’un menu</vt:lpstr>
      <vt:lpstr>2. Modifier détenteur</vt:lpstr>
      <vt:lpstr>3. Geler</vt:lpstr>
      <vt:lpstr>4. Dégeler</vt:lpstr>
      <vt:lpstr>5. Peut déposer</vt:lpstr>
      <vt:lpstr>6. Déposer (montant)</vt:lpstr>
      <vt:lpstr>7. Peut retirer</vt:lpstr>
      <vt:lpstr>8. Vider</vt:lpstr>
      <vt:lpstr>9. Peut retirer (montant) </vt:lpstr>
      <vt:lpstr>10. Retirer (montant)</vt:lpstr>
      <vt:lpstr>11. Reset</vt:lpstr>
      <vt:lpstr>12 – Git final</vt:lpstr>
      <vt:lpstr>Simulation exhaustive ?</vt:lpstr>
      <vt:lpstr>Récapitulatif</vt:lpstr>
      <vt:lpstr>Votre auto-évaluation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Tristan Gordon</cp:lastModifiedBy>
  <cp:revision>468</cp:revision>
  <dcterms:created xsi:type="dcterms:W3CDTF">2018-01-19T02:20:37Z</dcterms:created>
  <dcterms:modified xsi:type="dcterms:W3CDTF">2025-03-21T17:35:00Z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0x010100DEB0AB0A34E5B14C847813A7C331BE6B</vt:lpwstr>
  </property>
</Properties>
</file>