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7" roundtripDataSignature="AMtx7mhNDnTdOBbBoLUncmBnfXjcLE4B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F5F7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1028700" y="884039"/>
            <a:ext cx="8271433" cy="3209852"/>
            <a:chOff x="0" y="-38100"/>
            <a:chExt cx="2178484" cy="845393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2178484" cy="807293"/>
            </a:xfrm>
            <a:custGeom>
              <a:rect b="b" l="l" r="r" t="t"/>
              <a:pathLst>
                <a:path extrusionOk="0" h="807293" w="2178484">
                  <a:moveTo>
                    <a:pt x="47735" y="0"/>
                  </a:moveTo>
                  <a:lnTo>
                    <a:pt x="2130749" y="0"/>
                  </a:lnTo>
                  <a:cubicBezTo>
                    <a:pt x="2143409" y="0"/>
                    <a:pt x="2155551" y="5029"/>
                    <a:pt x="2164503" y="13981"/>
                  </a:cubicBezTo>
                  <a:cubicBezTo>
                    <a:pt x="2173455" y="22933"/>
                    <a:pt x="2178484" y="35075"/>
                    <a:pt x="2178484" y="47735"/>
                  </a:cubicBezTo>
                  <a:lnTo>
                    <a:pt x="2178484" y="759558"/>
                  </a:lnTo>
                  <a:cubicBezTo>
                    <a:pt x="2178484" y="772218"/>
                    <a:pt x="2173455" y="784360"/>
                    <a:pt x="2164503" y="793312"/>
                  </a:cubicBezTo>
                  <a:cubicBezTo>
                    <a:pt x="2155551" y="802264"/>
                    <a:pt x="2143409" y="807293"/>
                    <a:pt x="2130749" y="807293"/>
                  </a:cubicBezTo>
                  <a:lnTo>
                    <a:pt x="47735" y="807293"/>
                  </a:lnTo>
                  <a:cubicBezTo>
                    <a:pt x="35075" y="807293"/>
                    <a:pt x="22933" y="802264"/>
                    <a:pt x="13981" y="793312"/>
                  </a:cubicBezTo>
                  <a:cubicBezTo>
                    <a:pt x="5029" y="784360"/>
                    <a:pt x="0" y="772218"/>
                    <a:pt x="0" y="759558"/>
                  </a:cubicBezTo>
                  <a:lnTo>
                    <a:pt x="0" y="47735"/>
                  </a:lnTo>
                  <a:cubicBezTo>
                    <a:pt x="0" y="35075"/>
                    <a:pt x="5029" y="22933"/>
                    <a:pt x="13981" y="13981"/>
                  </a:cubicBezTo>
                  <a:cubicBezTo>
                    <a:pt x="22933" y="5029"/>
                    <a:pt x="35075" y="0"/>
                    <a:pt x="47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 txBox="1"/>
            <p:nvPr/>
          </p:nvSpPr>
          <p:spPr>
            <a:xfrm>
              <a:off x="0" y="-38100"/>
              <a:ext cx="2178484" cy="8453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7" name="Google Shape;87;p1"/>
          <p:cNvCxnSpPr/>
          <p:nvPr/>
        </p:nvCxnSpPr>
        <p:spPr>
          <a:xfrm>
            <a:off x="6098297" y="1889458"/>
            <a:ext cx="0" cy="1916460"/>
          </a:xfrm>
          <a:prstGeom prst="straightConnector1">
            <a:avLst/>
          </a:prstGeom>
          <a:noFill/>
          <a:ln cap="flat" cmpd="sng" w="9525">
            <a:solidFill>
              <a:srgbClr val="B5B8BA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8" name="Google Shape;88;p1"/>
          <p:cNvGrpSpPr/>
          <p:nvPr/>
        </p:nvGrpSpPr>
        <p:grpSpPr>
          <a:xfrm>
            <a:off x="1028700" y="4179764"/>
            <a:ext cx="8271486" cy="4870948"/>
            <a:chOff x="0" y="-47625"/>
            <a:chExt cx="2178484" cy="1282875"/>
          </a:xfrm>
        </p:grpSpPr>
        <p:sp>
          <p:nvSpPr>
            <p:cNvPr id="89" name="Google Shape;89;p1"/>
            <p:cNvSpPr/>
            <p:nvPr/>
          </p:nvSpPr>
          <p:spPr>
            <a:xfrm>
              <a:off x="0" y="0"/>
              <a:ext cx="2178484" cy="1235250"/>
            </a:xfrm>
            <a:custGeom>
              <a:rect b="b" l="l" r="r" t="t"/>
              <a:pathLst>
                <a:path extrusionOk="0" h="1235250" w="2178484">
                  <a:moveTo>
                    <a:pt x="47735" y="0"/>
                  </a:moveTo>
                  <a:lnTo>
                    <a:pt x="2130749" y="0"/>
                  </a:lnTo>
                  <a:cubicBezTo>
                    <a:pt x="2143409" y="0"/>
                    <a:pt x="2155551" y="5029"/>
                    <a:pt x="2164503" y="13981"/>
                  </a:cubicBezTo>
                  <a:cubicBezTo>
                    <a:pt x="2173455" y="22933"/>
                    <a:pt x="2178484" y="35075"/>
                    <a:pt x="2178484" y="47735"/>
                  </a:cubicBezTo>
                  <a:lnTo>
                    <a:pt x="2178484" y="1187514"/>
                  </a:lnTo>
                  <a:cubicBezTo>
                    <a:pt x="2178484" y="1200175"/>
                    <a:pt x="2173455" y="1212316"/>
                    <a:pt x="2164503" y="1221268"/>
                  </a:cubicBezTo>
                  <a:cubicBezTo>
                    <a:pt x="2155551" y="1230220"/>
                    <a:pt x="2143409" y="1235250"/>
                    <a:pt x="2130749" y="1235250"/>
                  </a:cubicBezTo>
                  <a:lnTo>
                    <a:pt x="47735" y="1235250"/>
                  </a:lnTo>
                  <a:cubicBezTo>
                    <a:pt x="35075" y="1235250"/>
                    <a:pt x="22933" y="1230220"/>
                    <a:pt x="13981" y="1221268"/>
                  </a:cubicBezTo>
                  <a:cubicBezTo>
                    <a:pt x="5029" y="1212316"/>
                    <a:pt x="0" y="1200175"/>
                    <a:pt x="0" y="1187514"/>
                  </a:cubicBezTo>
                  <a:lnTo>
                    <a:pt x="0" y="47735"/>
                  </a:lnTo>
                  <a:cubicBezTo>
                    <a:pt x="0" y="35075"/>
                    <a:pt x="5029" y="22933"/>
                    <a:pt x="13981" y="13981"/>
                  </a:cubicBezTo>
                  <a:cubicBezTo>
                    <a:pt x="22933" y="5029"/>
                    <a:pt x="35075" y="0"/>
                    <a:pt x="47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0" y="-47625"/>
              <a:ext cx="2178484" cy="1282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1" name="Google Shape;91;p1"/>
          <p:cNvCxnSpPr/>
          <p:nvPr/>
        </p:nvCxnSpPr>
        <p:spPr>
          <a:xfrm>
            <a:off x="3785003" y="1929781"/>
            <a:ext cx="0" cy="1916460"/>
          </a:xfrm>
          <a:prstGeom prst="straightConnector1">
            <a:avLst/>
          </a:prstGeom>
          <a:noFill/>
          <a:ln cap="flat" cmpd="sng" w="9525">
            <a:solidFill>
              <a:srgbClr val="B5B8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1"/>
          <p:cNvSpPr/>
          <p:nvPr/>
        </p:nvSpPr>
        <p:spPr>
          <a:xfrm>
            <a:off x="1269076" y="6452429"/>
            <a:ext cx="361707" cy="361707"/>
          </a:xfrm>
          <a:custGeom>
            <a:rect b="b" l="l" r="r" t="t"/>
            <a:pathLst>
              <a:path extrusionOk="0" h="361707" w="361707">
                <a:moveTo>
                  <a:pt x="0" y="0"/>
                </a:moveTo>
                <a:lnTo>
                  <a:pt x="361707" y="0"/>
                </a:lnTo>
                <a:lnTo>
                  <a:pt x="361707" y="361707"/>
                </a:lnTo>
                <a:lnTo>
                  <a:pt x="0" y="3617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1269076" y="5538273"/>
            <a:ext cx="361707" cy="361707"/>
          </a:xfrm>
          <a:custGeom>
            <a:rect b="b" l="l" r="r" t="t"/>
            <a:pathLst>
              <a:path extrusionOk="0" h="361707" w="361707">
                <a:moveTo>
                  <a:pt x="0" y="0"/>
                </a:moveTo>
                <a:lnTo>
                  <a:pt x="361707" y="0"/>
                </a:lnTo>
                <a:lnTo>
                  <a:pt x="361707" y="361706"/>
                </a:lnTo>
                <a:lnTo>
                  <a:pt x="0" y="3617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1269076" y="7366586"/>
            <a:ext cx="361707" cy="361707"/>
          </a:xfrm>
          <a:custGeom>
            <a:rect b="b" l="l" r="r" t="t"/>
            <a:pathLst>
              <a:path extrusionOk="0" h="361707" w="361707">
                <a:moveTo>
                  <a:pt x="0" y="0"/>
                </a:moveTo>
                <a:lnTo>
                  <a:pt x="361707" y="0"/>
                </a:lnTo>
                <a:lnTo>
                  <a:pt x="361707" y="361706"/>
                </a:lnTo>
                <a:lnTo>
                  <a:pt x="0" y="3617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1269076" y="8280742"/>
            <a:ext cx="361707" cy="361707"/>
          </a:xfrm>
          <a:custGeom>
            <a:rect b="b" l="l" r="r" t="t"/>
            <a:pathLst>
              <a:path extrusionOk="0" h="361707" w="361707">
                <a:moveTo>
                  <a:pt x="0" y="0"/>
                </a:moveTo>
                <a:lnTo>
                  <a:pt x="361707" y="0"/>
                </a:lnTo>
                <a:lnTo>
                  <a:pt x="361707" y="361707"/>
                </a:lnTo>
                <a:lnTo>
                  <a:pt x="0" y="3617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" name="Google Shape;96;p1"/>
          <p:cNvGrpSpPr/>
          <p:nvPr/>
        </p:nvGrpSpPr>
        <p:grpSpPr>
          <a:xfrm>
            <a:off x="9785908" y="778933"/>
            <a:ext cx="7673417" cy="3383899"/>
            <a:chOff x="0" y="-47625"/>
            <a:chExt cx="2020982" cy="891233"/>
          </a:xfrm>
        </p:grpSpPr>
        <p:sp>
          <p:nvSpPr>
            <p:cNvPr id="97" name="Google Shape;97;p1"/>
            <p:cNvSpPr/>
            <p:nvPr/>
          </p:nvSpPr>
          <p:spPr>
            <a:xfrm>
              <a:off x="0" y="0"/>
              <a:ext cx="2020982" cy="843608"/>
            </a:xfrm>
            <a:custGeom>
              <a:rect b="b" l="l" r="r" t="t"/>
              <a:pathLst>
                <a:path extrusionOk="0" h="843608" w="2020982">
                  <a:moveTo>
                    <a:pt x="51455" y="0"/>
                  </a:moveTo>
                  <a:lnTo>
                    <a:pt x="1969527" y="0"/>
                  </a:lnTo>
                  <a:cubicBezTo>
                    <a:pt x="1997945" y="0"/>
                    <a:pt x="2020982" y="23037"/>
                    <a:pt x="2020982" y="51455"/>
                  </a:cubicBezTo>
                  <a:lnTo>
                    <a:pt x="2020982" y="792152"/>
                  </a:lnTo>
                  <a:cubicBezTo>
                    <a:pt x="2020982" y="820570"/>
                    <a:pt x="1997945" y="843608"/>
                    <a:pt x="1969527" y="843608"/>
                  </a:cubicBezTo>
                  <a:lnTo>
                    <a:pt x="51455" y="843608"/>
                  </a:lnTo>
                  <a:cubicBezTo>
                    <a:pt x="23037" y="843608"/>
                    <a:pt x="0" y="820570"/>
                    <a:pt x="0" y="792152"/>
                  </a:cubicBezTo>
                  <a:lnTo>
                    <a:pt x="0" y="51455"/>
                  </a:lnTo>
                  <a:cubicBezTo>
                    <a:pt x="0" y="23037"/>
                    <a:pt x="23037" y="0"/>
                    <a:pt x="514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 txBox="1"/>
            <p:nvPr/>
          </p:nvSpPr>
          <p:spPr>
            <a:xfrm>
              <a:off x="0" y="-47625"/>
              <a:ext cx="2020982" cy="891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1"/>
          <p:cNvSpPr txBox="1"/>
          <p:nvPr/>
        </p:nvSpPr>
        <p:spPr>
          <a:xfrm>
            <a:off x="605951" y="182575"/>
            <a:ext cx="940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 Governance Dashboard Mockup</a:t>
            </a:r>
            <a:endParaRPr/>
          </a:p>
        </p:txBody>
      </p:sp>
      <p:sp>
        <p:nvSpPr>
          <p:cNvPr id="100" name="Google Shape;100;p1"/>
          <p:cNvSpPr txBox="1"/>
          <p:nvPr/>
        </p:nvSpPr>
        <p:spPr>
          <a:xfrm>
            <a:off x="1267124" y="1251172"/>
            <a:ext cx="3609675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 STATS</a:t>
            </a:r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1531645" y="2045986"/>
            <a:ext cx="1731191" cy="1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</a:t>
            </a:r>
            <a:endParaRPr/>
          </a:p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 </a:t>
            </a:r>
            <a:endParaRPr/>
          </a:p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 Systems</a:t>
            </a:r>
            <a:endParaRPr/>
          </a:p>
        </p:txBody>
      </p:sp>
      <p:sp>
        <p:nvSpPr>
          <p:cNvPr id="102" name="Google Shape;102;p1"/>
          <p:cNvSpPr txBox="1"/>
          <p:nvPr/>
        </p:nvSpPr>
        <p:spPr>
          <a:xfrm>
            <a:off x="4266726" y="2045986"/>
            <a:ext cx="1273820" cy="1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Ongoing</a:t>
            </a:r>
            <a:endParaRPr/>
          </a:p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Projects</a:t>
            </a:r>
            <a:endParaRPr/>
          </a:p>
        </p:txBody>
      </p:sp>
      <p:sp>
        <p:nvSpPr>
          <p:cNvPr id="103" name="Google Shape;103;p1"/>
          <p:cNvSpPr txBox="1"/>
          <p:nvPr/>
        </p:nvSpPr>
        <p:spPr>
          <a:xfrm>
            <a:off x="6703657" y="2045986"/>
            <a:ext cx="1919139" cy="1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Incidents</a:t>
            </a:r>
            <a:endParaRPr/>
          </a:p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Last Quarter</a:t>
            </a:r>
            <a:endParaRPr/>
          </a:p>
        </p:txBody>
      </p:sp>
      <p:sp>
        <p:nvSpPr>
          <p:cNvPr id="104" name="Google Shape;104;p1"/>
          <p:cNvSpPr txBox="1"/>
          <p:nvPr/>
        </p:nvSpPr>
        <p:spPr>
          <a:xfrm>
            <a:off x="1079600" y="4586413"/>
            <a:ext cx="306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INCIDENTS</a:t>
            </a:r>
            <a:endParaRPr sz="3000"/>
          </a:p>
        </p:txBody>
      </p:sp>
      <p:sp>
        <p:nvSpPr>
          <p:cNvPr id="105" name="Google Shape;105;p1"/>
          <p:cNvSpPr txBox="1"/>
          <p:nvPr/>
        </p:nvSpPr>
        <p:spPr>
          <a:xfrm>
            <a:off x="2017730" y="5490648"/>
            <a:ext cx="1282469" cy="432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 20</a:t>
            </a:r>
            <a:endParaRPr/>
          </a:p>
        </p:txBody>
      </p:sp>
      <p:sp>
        <p:nvSpPr>
          <p:cNvPr id="106" name="Google Shape;106;p1"/>
          <p:cNvSpPr txBox="1"/>
          <p:nvPr/>
        </p:nvSpPr>
        <p:spPr>
          <a:xfrm>
            <a:off x="3780240" y="5490648"/>
            <a:ext cx="2853106" cy="432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Breach</a:t>
            </a:r>
            <a:endParaRPr/>
          </a:p>
        </p:txBody>
      </p:sp>
      <p:sp>
        <p:nvSpPr>
          <p:cNvPr id="107" name="Google Shape;107;p1"/>
          <p:cNvSpPr txBox="1"/>
          <p:nvPr/>
        </p:nvSpPr>
        <p:spPr>
          <a:xfrm>
            <a:off x="7028633" y="5477704"/>
            <a:ext cx="1962967" cy="432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Unresolved</a:t>
            </a:r>
            <a:endParaRPr/>
          </a:p>
        </p:txBody>
      </p:sp>
      <p:sp>
        <p:nvSpPr>
          <p:cNvPr id="108" name="Google Shape;108;p1"/>
          <p:cNvSpPr txBox="1"/>
          <p:nvPr/>
        </p:nvSpPr>
        <p:spPr>
          <a:xfrm>
            <a:off x="2022939" y="6417748"/>
            <a:ext cx="1277260" cy="432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 05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3734052" y="6417748"/>
            <a:ext cx="2758167" cy="432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Prompt Injection</a:t>
            </a:r>
            <a:endParaRPr/>
          </a:p>
        </p:txBody>
      </p:sp>
      <p:sp>
        <p:nvSpPr>
          <p:cNvPr id="110" name="Google Shape;110;p1"/>
          <p:cNvSpPr txBox="1"/>
          <p:nvPr/>
        </p:nvSpPr>
        <p:spPr>
          <a:xfrm>
            <a:off x="6882744" y="6417748"/>
            <a:ext cx="2185056" cy="432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Investigating</a:t>
            </a:r>
            <a:endParaRPr/>
          </a:p>
        </p:txBody>
      </p:sp>
      <p:sp>
        <p:nvSpPr>
          <p:cNvPr id="111" name="Google Shape;111;p1"/>
          <p:cNvSpPr txBox="1"/>
          <p:nvPr/>
        </p:nvSpPr>
        <p:spPr>
          <a:xfrm>
            <a:off x="2022939" y="7306017"/>
            <a:ext cx="117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Feb  15</a:t>
            </a:r>
            <a:endParaRPr/>
          </a:p>
        </p:txBody>
      </p:sp>
      <p:sp>
        <p:nvSpPr>
          <p:cNvPr id="112" name="Google Shape;112;p1"/>
          <p:cNvSpPr txBox="1"/>
          <p:nvPr/>
        </p:nvSpPr>
        <p:spPr>
          <a:xfrm>
            <a:off x="3621204" y="7306017"/>
            <a:ext cx="3063213" cy="432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Adversarial attack</a:t>
            </a:r>
            <a:endParaRPr/>
          </a:p>
        </p:txBody>
      </p:sp>
      <p:sp>
        <p:nvSpPr>
          <p:cNvPr id="113" name="Google Shape;113;p1"/>
          <p:cNvSpPr txBox="1"/>
          <p:nvPr/>
        </p:nvSpPr>
        <p:spPr>
          <a:xfrm>
            <a:off x="7283119" y="7306017"/>
            <a:ext cx="1570563" cy="432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Resolved</a:t>
            </a:r>
            <a:endParaRPr/>
          </a:p>
        </p:txBody>
      </p:sp>
      <p:sp>
        <p:nvSpPr>
          <p:cNvPr id="114" name="Google Shape;114;p1"/>
          <p:cNvSpPr txBox="1"/>
          <p:nvPr/>
        </p:nvSpPr>
        <p:spPr>
          <a:xfrm>
            <a:off x="2072089" y="8220174"/>
            <a:ext cx="975911" cy="432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Jan 17</a:t>
            </a:r>
            <a:endParaRPr/>
          </a:p>
        </p:txBody>
      </p:sp>
      <p:sp>
        <p:nvSpPr>
          <p:cNvPr id="115" name="Google Shape;115;p1"/>
          <p:cNvSpPr txBox="1"/>
          <p:nvPr/>
        </p:nvSpPr>
        <p:spPr>
          <a:xfrm>
            <a:off x="4000118" y="8233117"/>
            <a:ext cx="2248282" cy="432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Ransomware</a:t>
            </a:r>
            <a:endParaRPr/>
          </a:p>
        </p:txBody>
      </p:sp>
      <p:sp>
        <p:nvSpPr>
          <p:cNvPr id="116" name="Google Shape;116;p1"/>
          <p:cNvSpPr txBox="1"/>
          <p:nvPr/>
        </p:nvSpPr>
        <p:spPr>
          <a:xfrm>
            <a:off x="7283120" y="8220174"/>
            <a:ext cx="1570562" cy="432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Resolved</a:t>
            </a:r>
            <a:endParaRPr/>
          </a:p>
        </p:txBody>
      </p:sp>
      <p:sp>
        <p:nvSpPr>
          <p:cNvPr id="117" name="Google Shape;117;p1"/>
          <p:cNvSpPr txBox="1"/>
          <p:nvPr/>
        </p:nvSpPr>
        <p:spPr>
          <a:xfrm>
            <a:off x="10122724" y="1137692"/>
            <a:ext cx="1307275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RISKS</a:t>
            </a:r>
            <a:endParaRPr/>
          </a:p>
        </p:txBody>
      </p:sp>
      <p:sp>
        <p:nvSpPr>
          <p:cNvPr id="118" name="Google Shape;118;p1"/>
          <p:cNvSpPr/>
          <p:nvPr/>
        </p:nvSpPr>
        <p:spPr>
          <a:xfrm>
            <a:off x="10122725" y="2122186"/>
            <a:ext cx="361707" cy="361707"/>
          </a:xfrm>
          <a:custGeom>
            <a:rect b="b" l="l" r="r" t="t"/>
            <a:pathLst>
              <a:path extrusionOk="0" h="361707" w="361707">
                <a:moveTo>
                  <a:pt x="0" y="0"/>
                </a:moveTo>
                <a:lnTo>
                  <a:pt x="361707" y="0"/>
                </a:lnTo>
                <a:lnTo>
                  <a:pt x="361707" y="361706"/>
                </a:lnTo>
                <a:lnTo>
                  <a:pt x="0" y="3617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10122725" y="2783199"/>
            <a:ext cx="361707" cy="361707"/>
          </a:xfrm>
          <a:custGeom>
            <a:rect b="b" l="l" r="r" t="t"/>
            <a:pathLst>
              <a:path extrusionOk="0" h="361707" w="361707">
                <a:moveTo>
                  <a:pt x="0" y="0"/>
                </a:moveTo>
                <a:lnTo>
                  <a:pt x="361707" y="0"/>
                </a:lnTo>
                <a:lnTo>
                  <a:pt x="361707" y="361707"/>
                </a:lnTo>
                <a:lnTo>
                  <a:pt x="0" y="3617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0122725" y="3444212"/>
            <a:ext cx="361707" cy="361707"/>
          </a:xfrm>
          <a:custGeom>
            <a:rect b="b" l="l" r="r" t="t"/>
            <a:pathLst>
              <a:path extrusionOk="0" h="361707" w="361707">
                <a:moveTo>
                  <a:pt x="0" y="0"/>
                </a:moveTo>
                <a:lnTo>
                  <a:pt x="361707" y="0"/>
                </a:lnTo>
                <a:lnTo>
                  <a:pt x="361707" y="361707"/>
                </a:lnTo>
                <a:lnTo>
                  <a:pt x="0" y="3617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10697276" y="2061617"/>
            <a:ext cx="2779570" cy="432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Algorithmic Bias</a:t>
            </a:r>
            <a:endParaRPr/>
          </a:p>
        </p:txBody>
      </p:sp>
      <p:sp>
        <p:nvSpPr>
          <p:cNvPr id="122" name="Google Shape;122;p1"/>
          <p:cNvSpPr txBox="1"/>
          <p:nvPr/>
        </p:nvSpPr>
        <p:spPr>
          <a:xfrm>
            <a:off x="14832354" y="2061617"/>
            <a:ext cx="1855446" cy="432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Mitigating</a:t>
            </a:r>
            <a:endParaRPr/>
          </a:p>
        </p:txBody>
      </p:sp>
      <p:sp>
        <p:nvSpPr>
          <p:cNvPr id="123" name="Google Shape;123;p1"/>
          <p:cNvSpPr txBox="1"/>
          <p:nvPr/>
        </p:nvSpPr>
        <p:spPr>
          <a:xfrm>
            <a:off x="10589038" y="2722319"/>
            <a:ext cx="3552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Lack of explainability</a:t>
            </a:r>
            <a:endParaRPr/>
          </a:p>
        </p:txBody>
      </p:sp>
      <p:sp>
        <p:nvSpPr>
          <p:cNvPr id="124" name="Google Shape;124;p1"/>
          <p:cNvSpPr txBox="1"/>
          <p:nvPr/>
        </p:nvSpPr>
        <p:spPr>
          <a:xfrm>
            <a:off x="14867451" y="2722625"/>
            <a:ext cx="18555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/>
              <a:t>Transferring</a:t>
            </a:r>
            <a:endParaRPr/>
          </a:p>
        </p:txBody>
      </p:sp>
      <p:sp>
        <p:nvSpPr>
          <p:cNvPr id="125" name="Google Shape;125;p1"/>
          <p:cNvSpPr txBox="1"/>
          <p:nvPr/>
        </p:nvSpPr>
        <p:spPr>
          <a:xfrm>
            <a:off x="10697276" y="3383031"/>
            <a:ext cx="2083085" cy="432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Drift</a:t>
            </a:r>
            <a:endParaRPr/>
          </a:p>
        </p:txBody>
      </p:sp>
      <p:sp>
        <p:nvSpPr>
          <p:cNvPr id="126" name="Google Shape;126;p1"/>
          <p:cNvSpPr txBox="1"/>
          <p:nvPr/>
        </p:nvSpPr>
        <p:spPr>
          <a:xfrm>
            <a:off x="14879494" y="3383031"/>
            <a:ext cx="1646113" cy="432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Mitigated</a:t>
            </a:r>
            <a:endParaRPr/>
          </a:p>
        </p:txBody>
      </p:sp>
      <p:grpSp>
        <p:nvGrpSpPr>
          <p:cNvPr id="127" name="Google Shape;127;p1"/>
          <p:cNvGrpSpPr/>
          <p:nvPr/>
        </p:nvGrpSpPr>
        <p:grpSpPr>
          <a:xfrm>
            <a:off x="9728758" y="4179765"/>
            <a:ext cx="7673417" cy="2272664"/>
            <a:chOff x="0" y="-47625"/>
            <a:chExt cx="2020982" cy="598562"/>
          </a:xfrm>
        </p:grpSpPr>
        <p:sp>
          <p:nvSpPr>
            <p:cNvPr id="128" name="Google Shape;128;p1"/>
            <p:cNvSpPr/>
            <p:nvPr/>
          </p:nvSpPr>
          <p:spPr>
            <a:xfrm>
              <a:off x="0" y="0"/>
              <a:ext cx="2020982" cy="550937"/>
            </a:xfrm>
            <a:custGeom>
              <a:rect b="b" l="l" r="r" t="t"/>
              <a:pathLst>
                <a:path extrusionOk="0" h="550937" w="2020982">
                  <a:moveTo>
                    <a:pt x="51455" y="0"/>
                  </a:moveTo>
                  <a:lnTo>
                    <a:pt x="1969527" y="0"/>
                  </a:lnTo>
                  <a:cubicBezTo>
                    <a:pt x="1997945" y="0"/>
                    <a:pt x="2020982" y="23037"/>
                    <a:pt x="2020982" y="51455"/>
                  </a:cubicBezTo>
                  <a:lnTo>
                    <a:pt x="2020982" y="499481"/>
                  </a:lnTo>
                  <a:cubicBezTo>
                    <a:pt x="2020982" y="527899"/>
                    <a:pt x="1997945" y="550937"/>
                    <a:pt x="1969527" y="550937"/>
                  </a:cubicBezTo>
                  <a:lnTo>
                    <a:pt x="51455" y="550937"/>
                  </a:lnTo>
                  <a:cubicBezTo>
                    <a:pt x="23037" y="550937"/>
                    <a:pt x="0" y="527899"/>
                    <a:pt x="0" y="499481"/>
                  </a:cubicBezTo>
                  <a:lnTo>
                    <a:pt x="0" y="51455"/>
                  </a:lnTo>
                  <a:cubicBezTo>
                    <a:pt x="0" y="23037"/>
                    <a:pt x="23037" y="0"/>
                    <a:pt x="514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 txBox="1"/>
            <p:nvPr/>
          </p:nvSpPr>
          <p:spPr>
            <a:xfrm>
              <a:off x="0" y="-47625"/>
              <a:ext cx="2020982" cy="598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" name="Google Shape;130;p1"/>
          <p:cNvGrpSpPr/>
          <p:nvPr/>
        </p:nvGrpSpPr>
        <p:grpSpPr>
          <a:xfrm>
            <a:off x="9690658" y="6633310"/>
            <a:ext cx="7673417" cy="2272664"/>
            <a:chOff x="0" y="-47625"/>
            <a:chExt cx="2020982" cy="598562"/>
          </a:xfrm>
        </p:grpSpPr>
        <p:sp>
          <p:nvSpPr>
            <p:cNvPr id="131" name="Google Shape;131;p1"/>
            <p:cNvSpPr/>
            <p:nvPr/>
          </p:nvSpPr>
          <p:spPr>
            <a:xfrm>
              <a:off x="0" y="0"/>
              <a:ext cx="2020982" cy="550937"/>
            </a:xfrm>
            <a:custGeom>
              <a:rect b="b" l="l" r="r" t="t"/>
              <a:pathLst>
                <a:path extrusionOk="0" h="550937" w="2020982">
                  <a:moveTo>
                    <a:pt x="51455" y="0"/>
                  </a:moveTo>
                  <a:lnTo>
                    <a:pt x="1969527" y="0"/>
                  </a:lnTo>
                  <a:cubicBezTo>
                    <a:pt x="1997945" y="0"/>
                    <a:pt x="2020982" y="23037"/>
                    <a:pt x="2020982" y="51455"/>
                  </a:cubicBezTo>
                  <a:lnTo>
                    <a:pt x="2020982" y="499481"/>
                  </a:lnTo>
                  <a:cubicBezTo>
                    <a:pt x="2020982" y="527899"/>
                    <a:pt x="1997945" y="550937"/>
                    <a:pt x="1969527" y="550937"/>
                  </a:cubicBezTo>
                  <a:lnTo>
                    <a:pt x="51455" y="550937"/>
                  </a:lnTo>
                  <a:cubicBezTo>
                    <a:pt x="23037" y="550937"/>
                    <a:pt x="0" y="527899"/>
                    <a:pt x="0" y="499481"/>
                  </a:cubicBezTo>
                  <a:lnTo>
                    <a:pt x="0" y="51455"/>
                  </a:lnTo>
                  <a:cubicBezTo>
                    <a:pt x="0" y="23037"/>
                    <a:pt x="23037" y="0"/>
                    <a:pt x="514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 txBox="1"/>
            <p:nvPr/>
          </p:nvSpPr>
          <p:spPr>
            <a:xfrm>
              <a:off x="0" y="-47625"/>
              <a:ext cx="2020982" cy="598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Google Shape;133;p1"/>
          <p:cNvSpPr txBox="1"/>
          <p:nvPr/>
        </p:nvSpPr>
        <p:spPr>
          <a:xfrm>
            <a:off x="9954624" y="4458107"/>
            <a:ext cx="5209176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COMPLIANCE AND AUDIT</a:t>
            </a:r>
            <a:endParaRPr/>
          </a:p>
        </p:txBody>
      </p:sp>
      <p:sp>
        <p:nvSpPr>
          <p:cNvPr id="134" name="Google Shape;134;p1"/>
          <p:cNvSpPr txBox="1"/>
          <p:nvPr/>
        </p:nvSpPr>
        <p:spPr>
          <a:xfrm>
            <a:off x="9938307" y="5006460"/>
            <a:ext cx="3701491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78%</a:t>
            </a:r>
            <a:endParaRPr/>
          </a:p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 Systems Compliant</a:t>
            </a:r>
            <a:endParaRPr/>
          </a:p>
        </p:txBody>
      </p:sp>
      <p:cxnSp>
        <p:nvCxnSpPr>
          <p:cNvPr id="135" name="Google Shape;135;p1"/>
          <p:cNvCxnSpPr/>
          <p:nvPr/>
        </p:nvCxnSpPr>
        <p:spPr>
          <a:xfrm>
            <a:off x="13872133" y="5020024"/>
            <a:ext cx="0" cy="1319937"/>
          </a:xfrm>
          <a:prstGeom prst="straightConnector1">
            <a:avLst/>
          </a:prstGeom>
          <a:noFill/>
          <a:ln cap="flat" cmpd="sng" w="9525">
            <a:solidFill>
              <a:srgbClr val="B5B8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1"/>
          <p:cNvSpPr txBox="1"/>
          <p:nvPr/>
        </p:nvSpPr>
        <p:spPr>
          <a:xfrm>
            <a:off x="14190920" y="5199246"/>
            <a:ext cx="3211255" cy="432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Upcoming - Mar 25</a:t>
            </a:r>
            <a:endParaRPr/>
          </a:p>
        </p:txBody>
      </p:sp>
      <p:sp>
        <p:nvSpPr>
          <p:cNvPr id="137" name="Google Shape;137;p1"/>
          <p:cNvSpPr txBox="1"/>
          <p:nvPr/>
        </p:nvSpPr>
        <p:spPr>
          <a:xfrm>
            <a:off x="14400460" y="5756275"/>
            <a:ext cx="29637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/>
              <a:t> </a:t>
            </a: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Overdue   - Mar 22</a:t>
            </a:r>
            <a:endParaRPr/>
          </a:p>
        </p:txBody>
      </p:sp>
      <p:sp>
        <p:nvSpPr>
          <p:cNvPr id="138" name="Google Shape;138;p1"/>
          <p:cNvSpPr/>
          <p:nvPr/>
        </p:nvSpPr>
        <p:spPr>
          <a:xfrm>
            <a:off x="13891627" y="5225656"/>
            <a:ext cx="361707" cy="361707"/>
          </a:xfrm>
          <a:custGeom>
            <a:rect b="b" l="l" r="r" t="t"/>
            <a:pathLst>
              <a:path extrusionOk="0" h="361707" w="361707">
                <a:moveTo>
                  <a:pt x="0" y="0"/>
                </a:moveTo>
                <a:lnTo>
                  <a:pt x="361706" y="0"/>
                </a:lnTo>
                <a:lnTo>
                  <a:pt x="361706" y="361707"/>
                </a:lnTo>
                <a:lnTo>
                  <a:pt x="0" y="3617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13917349" y="5849470"/>
            <a:ext cx="361707" cy="361707"/>
          </a:xfrm>
          <a:custGeom>
            <a:rect b="b" l="l" r="r" t="t"/>
            <a:pathLst>
              <a:path extrusionOk="0" h="361707" w="361707">
                <a:moveTo>
                  <a:pt x="0" y="0"/>
                </a:moveTo>
                <a:lnTo>
                  <a:pt x="361706" y="0"/>
                </a:lnTo>
                <a:lnTo>
                  <a:pt x="361706" y="361706"/>
                </a:lnTo>
                <a:lnTo>
                  <a:pt x="0" y="3617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"/>
          <p:cNvSpPr txBox="1"/>
          <p:nvPr/>
        </p:nvSpPr>
        <p:spPr>
          <a:xfrm>
            <a:off x="10014508" y="6852236"/>
            <a:ext cx="1783854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METRICS</a:t>
            </a:r>
            <a:endParaRPr/>
          </a:p>
        </p:txBody>
      </p:sp>
      <p:pic>
        <p:nvPicPr>
          <p:cNvPr id="141" name="Google Shape;141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94750" y="7310705"/>
            <a:ext cx="1648636" cy="17402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1"/>
          <p:cNvCxnSpPr/>
          <p:nvPr/>
        </p:nvCxnSpPr>
        <p:spPr>
          <a:xfrm>
            <a:off x="12365099" y="7322512"/>
            <a:ext cx="0" cy="1319937"/>
          </a:xfrm>
          <a:prstGeom prst="straightConnector1">
            <a:avLst/>
          </a:prstGeom>
          <a:noFill/>
          <a:ln cap="flat" cmpd="sng" w="9525">
            <a:solidFill>
              <a:srgbClr val="B5B8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p1"/>
          <p:cNvSpPr txBox="1"/>
          <p:nvPr/>
        </p:nvSpPr>
        <p:spPr>
          <a:xfrm>
            <a:off x="12780361" y="6921842"/>
            <a:ext cx="1648635" cy="1771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78%</a:t>
            </a:r>
            <a:endParaRPr/>
          </a:p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 Models</a:t>
            </a:r>
            <a:endParaRPr/>
          </a:p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Reviewed</a:t>
            </a:r>
            <a:endParaRPr/>
          </a:p>
        </p:txBody>
      </p:sp>
      <p:cxnSp>
        <p:nvCxnSpPr>
          <p:cNvPr id="144" name="Google Shape;144;p1"/>
          <p:cNvCxnSpPr/>
          <p:nvPr/>
        </p:nvCxnSpPr>
        <p:spPr>
          <a:xfrm>
            <a:off x="14745859" y="7281104"/>
            <a:ext cx="0" cy="1319937"/>
          </a:xfrm>
          <a:prstGeom prst="straightConnector1">
            <a:avLst/>
          </a:prstGeom>
          <a:noFill/>
          <a:ln cap="flat" cmpd="sng" w="9525">
            <a:solidFill>
              <a:srgbClr val="B5B8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p1"/>
          <p:cNvSpPr txBox="1"/>
          <p:nvPr/>
        </p:nvSpPr>
        <p:spPr>
          <a:xfrm>
            <a:off x="14745859" y="6921842"/>
            <a:ext cx="2656316" cy="1771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Compliance</a:t>
            </a:r>
            <a:endParaRPr/>
          </a:p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Checks Passed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