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25" d="100"/>
          <a:sy n="125" d="100"/>
        </p:scale>
        <p:origin x="75" y="-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C37F5-FC61-409D-9B50-27E341CA9FD3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41E5-0D6A-46DB-82E5-120C2A29C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02465"/>
              </p:ext>
            </p:extLst>
          </p:nvPr>
        </p:nvGraphicFramePr>
        <p:xfrm>
          <a:off x="274321" y="198120"/>
          <a:ext cx="10356266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554"/>
                <a:gridCol w="885825"/>
                <a:gridCol w="828675"/>
                <a:gridCol w="857250"/>
                <a:gridCol w="771525"/>
                <a:gridCol w="785813"/>
                <a:gridCol w="785813"/>
                <a:gridCol w="814388"/>
                <a:gridCol w="685801"/>
                <a:gridCol w="643622"/>
              </a:tblGrid>
              <a:tr h="31244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Basic Set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Basic</a:t>
                      </a:r>
                      <a:r>
                        <a:rPr lang="en-US" b="1" baseline="0" dirty="0" smtClean="0"/>
                        <a:t> OLED Set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Starter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Advanced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Exotic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Sensors</a:t>
                      </a:r>
                      <a:r>
                        <a:rPr lang="en-US" b="1" baseline="0" dirty="0" smtClean="0"/>
                        <a:t> Set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Premium</a:t>
                      </a:r>
                      <a:r>
                        <a:rPr lang="en-US" b="1" baseline="0" dirty="0" smtClean="0"/>
                        <a:t> Set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Deluxe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19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29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39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49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69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99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35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40 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en-US" b="1" dirty="0" smtClean="0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vESPrino</a:t>
                      </a:r>
                      <a:endParaRPr lang="en-US" dirty="0" smtClean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vESPrino</a:t>
                      </a:r>
                      <a:r>
                        <a:rPr lang="en-US" baseline="0" dirty="0" smtClean="0"/>
                        <a:t> Bare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Sensor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 + Humidity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 + Pressure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Temp/Pressure /Humidity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OLED 128x64</a:t>
                      </a:r>
                      <a:r>
                        <a:rPr lang="en-US" baseline="0" dirty="0" smtClean="0"/>
                        <a:t> BW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LCD 16x2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Relay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PIR Sensor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Gesture Sensor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RFID Reader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1244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78932" y="0"/>
            <a:ext cx="1671484" cy="1356851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665935" y="2533969"/>
            <a:ext cx="3098075" cy="2069409"/>
            <a:chOff x="5664611" y="2877495"/>
            <a:chExt cx="3098075" cy="2069409"/>
          </a:xfrm>
        </p:grpSpPr>
        <p:sp>
          <p:nvSpPr>
            <p:cNvPr id="7" name="Rounded Rectangle 6"/>
            <p:cNvSpPr/>
            <p:nvPr/>
          </p:nvSpPr>
          <p:spPr>
            <a:xfrm>
              <a:off x="5664611" y="2877495"/>
              <a:ext cx="3098075" cy="2069409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Environment </a:t>
              </a:r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Sensors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52160" y="3466217"/>
              <a:ext cx="2737952" cy="363794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Temp + Pressure – L1 </a:t>
              </a:r>
              <a:r>
                <a:rPr lang="en-US" sz="1050" dirty="0" smtClean="0">
                  <a:solidFill>
                    <a:schemeClr val="accent6">
                      <a:lumMod val="75000"/>
                    </a:schemeClr>
                  </a:solidFill>
                </a:rPr>
                <a:t>(BMP180)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52159" y="4372835"/>
              <a:ext cx="2737953" cy="363794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Temp/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Humd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/Pressure – L3 </a:t>
              </a:r>
              <a:r>
                <a:rPr lang="en-US" sz="1050" dirty="0" smtClean="0">
                  <a:solidFill>
                    <a:schemeClr val="accent6">
                      <a:lumMod val="75000"/>
                    </a:schemeClr>
                  </a:solidFill>
                </a:rPr>
                <a:t>(BME280)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852160" y="3919526"/>
              <a:ext cx="2737952" cy="363794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Temp + Humidity – L2 </a:t>
              </a:r>
              <a:r>
                <a:rPr lang="en-US" sz="1050" dirty="0" smtClean="0">
                  <a:solidFill>
                    <a:schemeClr val="accent6">
                      <a:lumMod val="75000"/>
                    </a:schemeClr>
                  </a:solidFill>
                </a:rPr>
                <a:t>(SI7021)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06807" y="2649763"/>
            <a:ext cx="3060674" cy="1737444"/>
            <a:chOff x="1273317" y="396340"/>
            <a:chExt cx="3060674" cy="1737444"/>
          </a:xfrm>
        </p:grpSpPr>
        <p:sp>
          <p:nvSpPr>
            <p:cNvPr id="18" name="Rounded Rectangle 17"/>
            <p:cNvSpPr/>
            <p:nvPr/>
          </p:nvSpPr>
          <p:spPr>
            <a:xfrm>
              <a:off x="1273317" y="396340"/>
              <a:ext cx="3060674" cy="1737444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accent6">
                      <a:lumMod val="50000"/>
                    </a:schemeClr>
                  </a:solidFill>
                  <a:effectLst>
                    <a:glow rad="139700">
                      <a:srgbClr val="FFFF00">
                        <a:alpha val="40000"/>
                      </a:srgbClr>
                    </a:glow>
                  </a:effectLst>
                </a:rPr>
                <a:t>Light Sensors</a:t>
              </a:r>
              <a:endParaRPr lang="en-US" sz="20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rgbClr val="FFFF00">
                      <a:alpha val="40000"/>
                    </a:srgbClr>
                  </a:glo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547426" y="904046"/>
              <a:ext cx="2544721" cy="328948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Visibl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 Light – L1 </a:t>
              </a:r>
              <a:r>
                <a:rPr lang="en-US" sz="1100" dirty="0" smtClean="0">
                  <a:solidFill>
                    <a:schemeClr val="accent6">
                      <a:lumMod val="75000"/>
                    </a:schemeClr>
                  </a:solidFill>
                </a:rPr>
                <a:t>(BH1750)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54565" y="1367307"/>
              <a:ext cx="2544720" cy="556680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Visible + IR Light – L2 </a:t>
              </a:r>
              <a:r>
                <a:rPr lang="en-US" sz="1050" dirty="0" smtClean="0">
                  <a:solidFill>
                    <a:schemeClr val="accent6">
                      <a:lumMod val="75000"/>
                    </a:schemeClr>
                  </a:solidFill>
                </a:rPr>
                <a:t>(TSL2561)</a:t>
              </a:r>
            </a:p>
            <a:p>
              <a:pPr algn="ctr"/>
              <a:r>
                <a:rPr lang="en-US" sz="1050" dirty="0" smtClean="0">
                  <a:solidFill>
                    <a:schemeClr val="accent6">
                      <a:lumMod val="75000"/>
                    </a:schemeClr>
                  </a:solidFill>
                </a:rPr>
                <a:t>Better precision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0564" y="4857085"/>
            <a:ext cx="3175822" cy="1721072"/>
            <a:chOff x="2316215" y="2736468"/>
            <a:chExt cx="3175822" cy="1721072"/>
          </a:xfrm>
        </p:grpSpPr>
        <p:pic>
          <p:nvPicPr>
            <p:cNvPr id="1034" name="Picture 10" descr="hand1.png (460×360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16215" y="3091896"/>
              <a:ext cx="1704191" cy="13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ounded Rectangle 16"/>
            <p:cNvSpPr/>
            <p:nvPr/>
          </p:nvSpPr>
          <p:spPr>
            <a:xfrm>
              <a:off x="2402458" y="2736468"/>
              <a:ext cx="3060674" cy="1721072"/>
            </a:xfrm>
            <a:prstGeom prst="roundRect">
              <a:avLst/>
            </a:prstGeom>
            <a:noFill/>
            <a:ln w="57150">
              <a:solidFill>
                <a:srgbClr val="7030A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en-US" sz="2000" b="1" dirty="0" smtClean="0">
                  <a:solidFill>
                    <a:srgbClr val="7030A0"/>
                  </a:solidFill>
                  <a:effectLst>
                    <a:glow rad="127000">
                      <a:srgbClr val="CC99FF"/>
                    </a:glow>
                  </a:effectLst>
                </a:rPr>
                <a:t>Gesture </a:t>
              </a:r>
              <a:r>
                <a:rPr lang="en-US" sz="2000" b="1" dirty="0" smtClean="0">
                  <a:solidFill>
                    <a:srgbClr val="7030A0"/>
                  </a:solidFill>
                  <a:effectLst>
                    <a:glow rad="127000">
                      <a:srgbClr val="CC99FF"/>
                    </a:glow>
                  </a:effectLst>
                </a:rPr>
                <a:t>Sensor</a:t>
              </a:r>
              <a:r>
                <a:rPr lang="en-US" sz="2000" b="1" dirty="0" smtClean="0">
                  <a:solidFill>
                    <a:srgbClr val="7030A0"/>
                  </a:solidFill>
                  <a:effectLst>
                    <a:glow rad="127000">
                      <a:srgbClr val="CC99FF"/>
                    </a:glow>
                  </a:effectLst>
                </a:rPr>
                <a:t>  L5</a:t>
              </a:r>
              <a:endParaRPr lang="en-US" sz="2000" b="1" dirty="0">
                <a:solidFill>
                  <a:srgbClr val="7030A0"/>
                </a:solidFill>
                <a:effectLst>
                  <a:glow rad="127000">
                    <a:srgbClr val="CC99FF"/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4760" y="3178727"/>
              <a:ext cx="1697277" cy="111569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Can detect 6 gestures: UP, DOWN, LEFT, RIGHT, FAR, NEAR</a:t>
              </a:r>
            </a:p>
            <a:p>
              <a:r>
                <a:rPr lang="en-US" sz="1050" dirty="0" smtClean="0">
                  <a:solidFill>
                    <a:srgbClr val="7030A0"/>
                  </a:solidFill>
                </a:rPr>
                <a:t>(APDS-9960)</a:t>
              </a:r>
              <a:endParaRPr lang="en-US" sz="105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50642" y="4857085"/>
            <a:ext cx="3144144" cy="1721072"/>
            <a:chOff x="2364658" y="4558642"/>
            <a:chExt cx="3144144" cy="172107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9147" y="5049094"/>
              <a:ext cx="1398325" cy="1212420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2364658" y="4558642"/>
              <a:ext cx="3144144" cy="172107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effectLst>
                    <a:glow rad="127000">
                      <a:srgbClr val="FF9999"/>
                    </a:glow>
                  </a:effectLst>
                </a:rPr>
                <a:t>Gesture </a:t>
              </a:r>
              <a:r>
                <a:rPr lang="en-US" sz="2000" b="1" dirty="0" smtClean="0">
                  <a:solidFill>
                    <a:srgbClr val="C00000"/>
                  </a:solidFill>
                  <a:effectLst>
                    <a:glow rad="127000">
                      <a:srgbClr val="FF9999"/>
                    </a:glow>
                  </a:effectLst>
                </a:rPr>
                <a:t>Sensor</a:t>
              </a:r>
              <a:r>
                <a:rPr lang="en-US" sz="2000" b="1" dirty="0" smtClean="0">
                  <a:solidFill>
                    <a:srgbClr val="C00000"/>
                  </a:solidFill>
                  <a:effectLst>
                    <a:glow rad="127000">
                      <a:srgbClr val="FF9999"/>
                    </a:glow>
                  </a:effectLst>
                </a:rPr>
                <a:t>  L4</a:t>
              </a:r>
              <a:endParaRPr lang="en-US" sz="2000" b="1" dirty="0">
                <a:solidFill>
                  <a:srgbClr val="C00000"/>
                </a:solidFill>
                <a:effectLst>
                  <a:glow rad="127000">
                    <a:srgbClr val="FF9999"/>
                  </a:glo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1525" y="5052308"/>
              <a:ext cx="1697277" cy="90024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Scan and program NFC and RFID cards (13 </a:t>
              </a:r>
              <a:r>
                <a:rPr lang="en-US" sz="1400" dirty="0" err="1" smtClean="0">
                  <a:solidFill>
                    <a:srgbClr val="C00000"/>
                  </a:solidFill>
                </a:rPr>
                <a:t>Mhz</a:t>
              </a:r>
              <a:r>
                <a:rPr lang="en-US" sz="1400" dirty="0" smtClean="0">
                  <a:solidFill>
                    <a:srgbClr val="C00000"/>
                  </a:solidFill>
                </a:rPr>
                <a:t>)</a:t>
              </a:r>
            </a:p>
            <a:p>
              <a:r>
                <a:rPr lang="en-US" sz="1050" dirty="0" smtClean="0">
                  <a:solidFill>
                    <a:srgbClr val="C00000"/>
                  </a:solidFill>
                </a:rPr>
                <a:t>(PN 532)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23529" y="497912"/>
            <a:ext cx="2827230" cy="1806777"/>
            <a:chOff x="1020565" y="443724"/>
            <a:chExt cx="2827230" cy="1806777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530791" y="-66502"/>
              <a:ext cx="1806777" cy="282723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96787" y="443724"/>
              <a:ext cx="614271" cy="646331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0070C0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L3</a:t>
              </a:r>
              <a:endParaRPr lang="en-US" sz="3600" b="1" dirty="0"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50642" y="527362"/>
            <a:ext cx="3091260" cy="1748494"/>
            <a:chOff x="7848047" y="443724"/>
            <a:chExt cx="3091260" cy="1748494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047" y="443724"/>
              <a:ext cx="3091260" cy="1748494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0140235" y="482535"/>
              <a:ext cx="614271" cy="646331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0070C0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L2</a:t>
              </a:r>
              <a:endParaRPr lang="en-US" sz="3600" b="1" dirty="0">
                <a:solidFill>
                  <a:srgbClr val="007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5833" y="313952"/>
            <a:ext cx="3470964" cy="2345007"/>
            <a:chOff x="998427" y="3849286"/>
            <a:chExt cx="3470964" cy="2345007"/>
          </a:xfrm>
        </p:grpSpPr>
        <p:pic>
          <p:nvPicPr>
            <p:cNvPr id="5" name="Picture 2" descr="http://i.ebayimg.com/images/g/rTMAAOxyNo9SuS7t/s-l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643" y="4492874"/>
              <a:ext cx="988788" cy="101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yourduino.com/sunshop2/images/products/large_62_LCD-1602-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4181" y="4640835"/>
              <a:ext cx="1520825" cy="704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998427" y="3849286"/>
              <a:ext cx="3470964" cy="2345007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  <a:effectLst>
                    <a:glow rad="228600">
                      <a:schemeClr val="accent1">
                        <a:lumMod val="40000"/>
                        <a:lumOff val="60000"/>
                        <a:alpha val="40000"/>
                      </a:schemeClr>
                    </a:glow>
                  </a:effectLst>
                </a:rPr>
                <a:t>Displays  L2</a:t>
              </a:r>
              <a:endParaRPr lang="en-US" sz="2000" b="1" dirty="0">
                <a:solidFill>
                  <a:srgbClr val="0070C0"/>
                </a:solidFill>
                <a:effectLst>
                  <a:glow rad="2286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7531" y="5508754"/>
              <a:ext cx="1423011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70C0"/>
                  </a:solidFill>
                </a:rPr>
                <a:t>OLED 128x64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White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4181" y="5507458"/>
              <a:ext cx="1423011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70C0"/>
                  </a:solidFill>
                </a:rPr>
                <a:t>LCD Character</a:t>
              </a:r>
            </a:p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16x2 Blue/White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07683" y="4492874"/>
              <a:ext cx="17666" cy="1470594"/>
            </a:xfrm>
            <a:prstGeom prst="line">
              <a:avLst/>
            </a:prstGeom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99642" y="2966145"/>
            <a:ext cx="4863346" cy="2242914"/>
            <a:chOff x="4939022" y="4050792"/>
            <a:chExt cx="4863346" cy="2242914"/>
          </a:xfrm>
        </p:grpSpPr>
        <p:pic>
          <p:nvPicPr>
            <p:cNvPr id="12" name="Picture 6" descr="towerpro-mg90.jpg (250×265)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5991" y="4688404"/>
              <a:ext cx="958170" cy="1015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8560" y="4745085"/>
              <a:ext cx="1163952" cy="1027412"/>
            </a:xfrm>
            <a:prstGeom prst="rect">
              <a:avLst/>
            </a:prstGeom>
          </p:spPr>
        </p:pic>
        <p:pic>
          <p:nvPicPr>
            <p:cNvPr id="14" name="Picture 8" descr="hc-sr5011.jpg (469×368)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221" y="4734241"/>
              <a:ext cx="1177584" cy="92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ounded Rectangle 14"/>
            <p:cNvSpPr/>
            <p:nvPr/>
          </p:nvSpPr>
          <p:spPr>
            <a:xfrm>
              <a:off x="4939022" y="4050792"/>
              <a:ext cx="4863346" cy="2242914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glow rad="228600">
                      <a:srgbClr val="FFC000">
                        <a:alpha val="40000"/>
                      </a:srgbClr>
                    </a:glow>
                  </a:effectLst>
                </a:rPr>
                <a:t>Other Gadgets – L1</a:t>
              </a:r>
              <a:endParaRPr lang="en-US" sz="2000" b="1" dirty="0"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486894" y="4605312"/>
              <a:ext cx="0" cy="1466304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68311" y="4605312"/>
              <a:ext cx="0" cy="1466304"/>
            </a:xfrm>
            <a:prstGeom prst="line">
              <a:avLst/>
            </a:prstGeom>
            <a:ln w="3810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70279" y="5742218"/>
              <a:ext cx="1281121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Motion Sensor</a:t>
              </a:r>
            </a:p>
            <a:p>
              <a:pPr algn="ct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PIR</a:t>
              </a:r>
              <a:endParaRPr 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31317" y="5772497"/>
              <a:ext cx="1207896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Relay Module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65024" y="5697180"/>
              <a:ext cx="1080104" cy="4770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</a:rPr>
                <a:t>Micro Servo</a:t>
              </a:r>
            </a:p>
            <a:p>
              <a:pPr algn="ctr"/>
              <a:r>
                <a:rPr lang="en-US" sz="1100" dirty="0" smtClean="0">
                  <a:solidFill>
                    <a:schemeClr val="accent4">
                      <a:lumMod val="75000"/>
                    </a:schemeClr>
                  </a:solidFill>
                </a:rPr>
                <a:t>(SG90)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78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217</Words>
  <Application>Microsoft Office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Savchenko, Vladimir</dc:creator>
  <cp:lastModifiedBy>Savchenko, Vladimir</cp:lastModifiedBy>
  <cp:revision>28</cp:revision>
  <dcterms:created xsi:type="dcterms:W3CDTF">2016-07-06T08:18:08Z</dcterms:created>
  <dcterms:modified xsi:type="dcterms:W3CDTF">2016-07-07T14:17:28Z</dcterms:modified>
</cp:coreProperties>
</file>