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5"/>
  </p:notesMasterIdLst>
  <p:handoutMasterIdLst>
    <p:handoutMasterId r:id="rId16"/>
  </p:handoutMasterIdLst>
  <p:sldIdLst>
    <p:sldId id="256" r:id="rId2"/>
    <p:sldId id="543" r:id="rId3"/>
    <p:sldId id="534" r:id="rId4"/>
    <p:sldId id="536" r:id="rId5"/>
    <p:sldId id="544" r:id="rId6"/>
    <p:sldId id="521" r:id="rId7"/>
    <p:sldId id="535" r:id="rId8"/>
    <p:sldId id="537" r:id="rId9"/>
    <p:sldId id="542" r:id="rId10"/>
    <p:sldId id="538" r:id="rId11"/>
    <p:sldId id="539" r:id="rId12"/>
    <p:sldId id="339" r:id="rId13"/>
    <p:sldId id="357" r:id="rId14"/>
  </p:sldIdLst>
  <p:sldSz cx="9144000" cy="6858000" type="screen4x3"/>
  <p:notesSz cx="6819900" cy="9918700"/>
  <p:custDataLst>
    <p:tags r:id="rId17"/>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68">
          <p15:clr>
            <a:srgbClr val="A4A3A4"/>
          </p15:clr>
        </p15:guide>
        <p15:guide id="2" pos="226" userDrawn="1">
          <p15:clr>
            <a:srgbClr val="A4A3A4"/>
          </p15:clr>
        </p15:guide>
        <p15:guide id="3" pos="5534"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9FA6"/>
    <a:srgbClr val="C3454B"/>
    <a:srgbClr val="F8B375"/>
    <a:srgbClr val="52BBB5"/>
    <a:srgbClr val="A37768"/>
    <a:srgbClr val="00A0B2"/>
    <a:srgbClr val="007B8A"/>
    <a:srgbClr val="C3D5D8"/>
    <a:srgbClr val="626A6E"/>
    <a:srgbClr val="805D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6" autoAdjust="0"/>
    <p:restoredTop sz="95934" autoAdjust="0"/>
  </p:normalViewPr>
  <p:slideViewPr>
    <p:cSldViewPr snapToGrid="0">
      <p:cViewPr varScale="1">
        <p:scale>
          <a:sx n="106" d="100"/>
          <a:sy n="106" d="100"/>
        </p:scale>
        <p:origin x="1792" y="176"/>
      </p:cViewPr>
      <p:guideLst>
        <p:guide orient="horz" pos="3668"/>
        <p:guide pos="226"/>
        <p:guide pos="5534"/>
      </p:guideLst>
    </p:cSldViewPr>
  </p:slideViewPr>
  <p:outlineViewPr>
    <p:cViewPr>
      <p:scale>
        <a:sx n="33" d="100"/>
        <a:sy n="33" d="100"/>
      </p:scale>
      <p:origin x="0" y="0"/>
    </p:cViewPr>
  </p:outlineViewPr>
  <p:notesTextViewPr>
    <p:cViewPr>
      <p:scale>
        <a:sx n="1" d="1"/>
        <a:sy n="1" d="1"/>
      </p:scale>
      <p:origin x="0" y="0"/>
    </p:cViewPr>
  </p:notesTextViewPr>
  <p:sorterViewPr>
    <p:cViewPr>
      <p:scale>
        <a:sx n="55" d="100"/>
        <a:sy n="55" d="100"/>
      </p:scale>
      <p:origin x="0" y="0"/>
    </p:cViewPr>
  </p:sorterViewPr>
  <p:notesViewPr>
    <p:cSldViewPr snapToGrid="0">
      <p:cViewPr varScale="1">
        <p:scale>
          <a:sx n="94" d="100"/>
          <a:sy n="94" d="100"/>
        </p:scale>
        <p:origin x="-3666" y="-108"/>
      </p:cViewPr>
      <p:guideLst>
        <p:guide orient="horz" pos="3124"/>
        <p:guide pos="21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0A16CD-C690-4EF4-8701-5176885EC702}"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fr-FR"/>
        </a:p>
      </dgm:t>
    </dgm:pt>
    <dgm:pt modelId="{89AE2191-976F-4E14-B902-593CE4270576}">
      <dgm:prSet phldrT="[Text]"/>
      <dgm:spPr/>
      <dgm:t>
        <a:bodyPr/>
        <a:lstStyle/>
        <a:p>
          <a:r>
            <a:rPr lang="en-US" dirty="0"/>
            <a:t>Define the right strategic allocation to chose appropriate risk return trade-off</a:t>
          </a:r>
          <a:endParaRPr lang="fr-FR" dirty="0"/>
        </a:p>
      </dgm:t>
    </dgm:pt>
    <dgm:pt modelId="{90514218-F372-41E0-B5FF-39E5FABF7ADE}" type="parTrans" cxnId="{11AAF381-819C-4DA5-9A21-38606BDCB7B2}">
      <dgm:prSet/>
      <dgm:spPr/>
      <dgm:t>
        <a:bodyPr/>
        <a:lstStyle/>
        <a:p>
          <a:endParaRPr lang="fr-FR"/>
        </a:p>
      </dgm:t>
    </dgm:pt>
    <dgm:pt modelId="{8038553A-3803-48F1-A941-3C35EB60BCD5}" type="sibTrans" cxnId="{11AAF381-819C-4DA5-9A21-38606BDCB7B2}">
      <dgm:prSet/>
      <dgm:spPr/>
      <dgm:t>
        <a:bodyPr/>
        <a:lstStyle/>
        <a:p>
          <a:endParaRPr lang="fr-FR"/>
        </a:p>
      </dgm:t>
    </dgm:pt>
    <dgm:pt modelId="{0AF62156-E4EF-4F1C-8070-CEC8076663EB}">
      <dgm:prSet phldrT="[Text]"/>
      <dgm:spPr/>
      <dgm:t>
        <a:bodyPr/>
        <a:lstStyle/>
        <a:p>
          <a:r>
            <a:rPr lang="en-US" dirty="0"/>
            <a:t>Adapt the strategic allocation to market conditions: dealing with risk, political events… </a:t>
          </a:r>
          <a:endParaRPr lang="fr-FR" dirty="0"/>
        </a:p>
      </dgm:t>
    </dgm:pt>
    <dgm:pt modelId="{EA7BE478-1B1B-4582-9974-374345A7E76C}" type="parTrans" cxnId="{CBC42313-082F-4863-A8EF-83EFABF5368F}">
      <dgm:prSet/>
      <dgm:spPr/>
      <dgm:t>
        <a:bodyPr/>
        <a:lstStyle/>
        <a:p>
          <a:endParaRPr lang="fr-FR"/>
        </a:p>
      </dgm:t>
    </dgm:pt>
    <dgm:pt modelId="{FAF18733-6BEF-4931-983F-C4F4F31EAF05}" type="sibTrans" cxnId="{CBC42313-082F-4863-A8EF-83EFABF5368F}">
      <dgm:prSet/>
      <dgm:spPr/>
      <dgm:t>
        <a:bodyPr/>
        <a:lstStyle/>
        <a:p>
          <a:endParaRPr lang="fr-FR"/>
        </a:p>
      </dgm:t>
    </dgm:pt>
    <dgm:pt modelId="{E7F7FDA8-DBF5-467E-9BAD-FE6D9899560E}">
      <dgm:prSet phldrT="[Text]"/>
      <dgm:spPr/>
      <dgm:t>
        <a:bodyPr/>
        <a:lstStyle/>
        <a:p>
          <a:r>
            <a:rPr lang="en-US" dirty="0"/>
            <a:t>Using brick [investment vehicles] to generate alpha</a:t>
          </a:r>
          <a:endParaRPr lang="fr-FR" dirty="0"/>
        </a:p>
      </dgm:t>
    </dgm:pt>
    <dgm:pt modelId="{2E1083F1-325B-4AF7-9F8F-2ED250F12E6D}" type="parTrans" cxnId="{331D70BD-314A-4569-A4C4-A4E7B157F1B8}">
      <dgm:prSet/>
      <dgm:spPr/>
      <dgm:t>
        <a:bodyPr/>
        <a:lstStyle/>
        <a:p>
          <a:endParaRPr lang="fr-FR"/>
        </a:p>
      </dgm:t>
    </dgm:pt>
    <dgm:pt modelId="{9C33191E-C727-4E78-9A0D-DD0873C99D20}" type="sibTrans" cxnId="{331D70BD-314A-4569-A4C4-A4E7B157F1B8}">
      <dgm:prSet/>
      <dgm:spPr/>
      <dgm:t>
        <a:bodyPr/>
        <a:lstStyle/>
        <a:p>
          <a:endParaRPr lang="fr-FR"/>
        </a:p>
      </dgm:t>
    </dgm:pt>
    <dgm:pt modelId="{D1F2B2E7-B37E-4BA5-8B9D-3F12393707A2}" type="pres">
      <dgm:prSet presAssocID="{C00A16CD-C690-4EF4-8701-5176885EC702}" presName="Name0" presStyleCnt="0">
        <dgm:presLayoutVars>
          <dgm:dir/>
          <dgm:animLvl val="lvl"/>
          <dgm:resizeHandles val="exact"/>
        </dgm:presLayoutVars>
      </dgm:prSet>
      <dgm:spPr/>
    </dgm:pt>
    <dgm:pt modelId="{F722AD06-E557-47F2-BB1F-D52E74FDC219}" type="pres">
      <dgm:prSet presAssocID="{89AE2191-976F-4E14-B902-593CE4270576}" presName="parTxOnly" presStyleLbl="node1" presStyleIdx="0" presStyleCnt="3">
        <dgm:presLayoutVars>
          <dgm:chMax val="0"/>
          <dgm:chPref val="0"/>
          <dgm:bulletEnabled val="1"/>
        </dgm:presLayoutVars>
      </dgm:prSet>
      <dgm:spPr/>
    </dgm:pt>
    <dgm:pt modelId="{D49545CD-20F7-4898-8982-38CEA9479F2E}" type="pres">
      <dgm:prSet presAssocID="{8038553A-3803-48F1-A941-3C35EB60BCD5}" presName="parTxOnlySpace" presStyleCnt="0"/>
      <dgm:spPr/>
    </dgm:pt>
    <dgm:pt modelId="{999ED690-BA10-4634-9A52-C54349324AB2}" type="pres">
      <dgm:prSet presAssocID="{0AF62156-E4EF-4F1C-8070-CEC8076663EB}" presName="parTxOnly" presStyleLbl="node1" presStyleIdx="1" presStyleCnt="3">
        <dgm:presLayoutVars>
          <dgm:chMax val="0"/>
          <dgm:chPref val="0"/>
          <dgm:bulletEnabled val="1"/>
        </dgm:presLayoutVars>
      </dgm:prSet>
      <dgm:spPr/>
    </dgm:pt>
    <dgm:pt modelId="{A09D130B-C432-4061-9AAD-6C1F1C59955A}" type="pres">
      <dgm:prSet presAssocID="{FAF18733-6BEF-4931-983F-C4F4F31EAF05}" presName="parTxOnlySpace" presStyleCnt="0"/>
      <dgm:spPr/>
    </dgm:pt>
    <dgm:pt modelId="{29BD375C-2010-4C65-A1F0-74C242C21322}" type="pres">
      <dgm:prSet presAssocID="{E7F7FDA8-DBF5-467E-9BAD-FE6D9899560E}" presName="parTxOnly" presStyleLbl="node1" presStyleIdx="2" presStyleCnt="3">
        <dgm:presLayoutVars>
          <dgm:chMax val="0"/>
          <dgm:chPref val="0"/>
          <dgm:bulletEnabled val="1"/>
        </dgm:presLayoutVars>
      </dgm:prSet>
      <dgm:spPr/>
    </dgm:pt>
  </dgm:ptLst>
  <dgm:cxnLst>
    <dgm:cxn modelId="{CBC42313-082F-4863-A8EF-83EFABF5368F}" srcId="{C00A16CD-C690-4EF4-8701-5176885EC702}" destId="{0AF62156-E4EF-4F1C-8070-CEC8076663EB}" srcOrd="1" destOrd="0" parTransId="{EA7BE478-1B1B-4582-9974-374345A7E76C}" sibTransId="{FAF18733-6BEF-4931-983F-C4F4F31EAF05}"/>
    <dgm:cxn modelId="{29C26831-8CCD-4ED9-8923-ECDDB50CCAB0}" type="presOf" srcId="{C00A16CD-C690-4EF4-8701-5176885EC702}" destId="{D1F2B2E7-B37E-4BA5-8B9D-3F12393707A2}" srcOrd="0" destOrd="0" presId="urn:microsoft.com/office/officeart/2005/8/layout/chevron1"/>
    <dgm:cxn modelId="{D7692F3E-28A0-4A0B-9B2B-BAD2B8439476}" type="presOf" srcId="{89AE2191-976F-4E14-B902-593CE4270576}" destId="{F722AD06-E557-47F2-BB1F-D52E74FDC219}" srcOrd="0" destOrd="0" presId="urn:microsoft.com/office/officeart/2005/8/layout/chevron1"/>
    <dgm:cxn modelId="{670B7B5F-BAD1-4755-9B54-7DFAEFCF80B5}" type="presOf" srcId="{E7F7FDA8-DBF5-467E-9BAD-FE6D9899560E}" destId="{29BD375C-2010-4C65-A1F0-74C242C21322}" srcOrd="0" destOrd="0" presId="urn:microsoft.com/office/officeart/2005/8/layout/chevron1"/>
    <dgm:cxn modelId="{11AAF381-819C-4DA5-9A21-38606BDCB7B2}" srcId="{C00A16CD-C690-4EF4-8701-5176885EC702}" destId="{89AE2191-976F-4E14-B902-593CE4270576}" srcOrd="0" destOrd="0" parTransId="{90514218-F372-41E0-B5FF-39E5FABF7ADE}" sibTransId="{8038553A-3803-48F1-A941-3C35EB60BCD5}"/>
    <dgm:cxn modelId="{331D70BD-314A-4569-A4C4-A4E7B157F1B8}" srcId="{C00A16CD-C690-4EF4-8701-5176885EC702}" destId="{E7F7FDA8-DBF5-467E-9BAD-FE6D9899560E}" srcOrd="2" destOrd="0" parTransId="{2E1083F1-325B-4AF7-9F8F-2ED250F12E6D}" sibTransId="{9C33191E-C727-4E78-9A0D-DD0873C99D20}"/>
    <dgm:cxn modelId="{95065EC6-1F34-448C-A81A-AD0B15C3413F}" type="presOf" srcId="{0AF62156-E4EF-4F1C-8070-CEC8076663EB}" destId="{999ED690-BA10-4634-9A52-C54349324AB2}" srcOrd="0" destOrd="0" presId="urn:microsoft.com/office/officeart/2005/8/layout/chevron1"/>
    <dgm:cxn modelId="{EC2C48B6-A7BA-471E-A54C-0BAD597B1B71}" type="presParOf" srcId="{D1F2B2E7-B37E-4BA5-8B9D-3F12393707A2}" destId="{F722AD06-E557-47F2-BB1F-D52E74FDC219}" srcOrd="0" destOrd="0" presId="urn:microsoft.com/office/officeart/2005/8/layout/chevron1"/>
    <dgm:cxn modelId="{FCED492F-2387-43A6-B63A-9740F4C485FB}" type="presParOf" srcId="{D1F2B2E7-B37E-4BA5-8B9D-3F12393707A2}" destId="{D49545CD-20F7-4898-8982-38CEA9479F2E}" srcOrd="1" destOrd="0" presId="urn:microsoft.com/office/officeart/2005/8/layout/chevron1"/>
    <dgm:cxn modelId="{F9F94F37-966E-4422-87D7-8C2C22F82C0C}" type="presParOf" srcId="{D1F2B2E7-B37E-4BA5-8B9D-3F12393707A2}" destId="{999ED690-BA10-4634-9A52-C54349324AB2}" srcOrd="2" destOrd="0" presId="urn:microsoft.com/office/officeart/2005/8/layout/chevron1"/>
    <dgm:cxn modelId="{D9356CB6-981F-4D3D-A503-057635C27997}" type="presParOf" srcId="{D1F2B2E7-B37E-4BA5-8B9D-3F12393707A2}" destId="{A09D130B-C432-4061-9AAD-6C1F1C59955A}" srcOrd="3" destOrd="0" presId="urn:microsoft.com/office/officeart/2005/8/layout/chevron1"/>
    <dgm:cxn modelId="{939D50F7-5696-41FC-9CF6-C76554894B86}" type="presParOf" srcId="{D1F2B2E7-B37E-4BA5-8B9D-3F12393707A2}" destId="{29BD375C-2010-4C65-A1F0-74C242C21322}"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2AD06-E557-47F2-BB1F-D52E74FDC219}">
      <dsp:nvSpPr>
        <dsp:cNvPr id="0" name=""/>
        <dsp:cNvSpPr/>
      </dsp:nvSpPr>
      <dsp:spPr>
        <a:xfrm>
          <a:off x="2552" y="171255"/>
          <a:ext cx="3109836" cy="12439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Define the right strategic allocation to chose appropriate risk return trade-off</a:t>
          </a:r>
          <a:endParaRPr lang="fr-FR" sz="1600" kern="1200" dirty="0"/>
        </a:p>
      </dsp:txBody>
      <dsp:txXfrm>
        <a:off x="624519" y="171255"/>
        <a:ext cx="1865902" cy="1243934"/>
      </dsp:txXfrm>
    </dsp:sp>
    <dsp:sp modelId="{999ED690-BA10-4634-9A52-C54349324AB2}">
      <dsp:nvSpPr>
        <dsp:cNvPr id="0" name=""/>
        <dsp:cNvSpPr/>
      </dsp:nvSpPr>
      <dsp:spPr>
        <a:xfrm>
          <a:off x="2801404" y="171255"/>
          <a:ext cx="3109836" cy="12439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Adapt the strategic allocation to market conditions: dealing with risk, political events… </a:t>
          </a:r>
          <a:endParaRPr lang="fr-FR" sz="1600" kern="1200" dirty="0"/>
        </a:p>
      </dsp:txBody>
      <dsp:txXfrm>
        <a:off x="3423371" y="171255"/>
        <a:ext cx="1865902" cy="1243934"/>
      </dsp:txXfrm>
    </dsp:sp>
    <dsp:sp modelId="{29BD375C-2010-4C65-A1F0-74C242C21322}">
      <dsp:nvSpPr>
        <dsp:cNvPr id="0" name=""/>
        <dsp:cNvSpPr/>
      </dsp:nvSpPr>
      <dsp:spPr>
        <a:xfrm>
          <a:off x="5600257" y="171255"/>
          <a:ext cx="3109836" cy="12439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Using brick [investment vehicles] to generate alpha</a:t>
          </a:r>
          <a:endParaRPr lang="fr-FR" sz="1600" kern="1200" dirty="0"/>
        </a:p>
      </dsp:txBody>
      <dsp:txXfrm>
        <a:off x="6222224" y="171255"/>
        <a:ext cx="1865902" cy="12439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925" cy="4953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62388" y="0"/>
            <a:ext cx="2955925" cy="495300"/>
          </a:xfrm>
          <a:prstGeom prst="rect">
            <a:avLst/>
          </a:prstGeom>
        </p:spPr>
        <p:txBody>
          <a:bodyPr vert="horz" lIns="91440" tIns="45720" rIns="91440" bIns="45720" rtlCol="0"/>
          <a:lstStyle>
            <a:lvl1pPr algn="r">
              <a:defRPr sz="1200"/>
            </a:lvl1pPr>
          </a:lstStyle>
          <a:p>
            <a:fld id="{94309D75-5CA6-4175-882F-FCAA47178CD4}" type="datetimeFigureOut">
              <a:rPr lang="fr-FR" smtClean="0"/>
              <a:t>05/02/2024</a:t>
            </a:fld>
            <a:endParaRPr lang="fr-FR"/>
          </a:p>
        </p:txBody>
      </p:sp>
      <p:sp>
        <p:nvSpPr>
          <p:cNvPr id="4" name="Footer Placeholder 3"/>
          <p:cNvSpPr>
            <a:spLocks noGrp="1"/>
          </p:cNvSpPr>
          <p:nvPr>
            <p:ph type="ftr" sz="quarter" idx="2"/>
          </p:nvPr>
        </p:nvSpPr>
        <p:spPr>
          <a:xfrm>
            <a:off x="0" y="9421813"/>
            <a:ext cx="2955925" cy="4953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62388" y="9421813"/>
            <a:ext cx="2955925" cy="495300"/>
          </a:xfrm>
          <a:prstGeom prst="rect">
            <a:avLst/>
          </a:prstGeom>
        </p:spPr>
        <p:txBody>
          <a:bodyPr vert="horz" lIns="91440" tIns="45720" rIns="91440" bIns="45720" rtlCol="0" anchor="b"/>
          <a:lstStyle>
            <a:lvl1pPr algn="r">
              <a:defRPr sz="1200"/>
            </a:lvl1pPr>
          </a:lstStyle>
          <a:p>
            <a:fld id="{D0FD95AE-F93E-4CD5-AE17-CE3DF7DBBF0D}" type="slidenum">
              <a:rPr lang="fr-FR" smtClean="0"/>
              <a:t>‹N°›</a:t>
            </a:fld>
            <a:endParaRPr lang="fr-FR"/>
          </a:p>
        </p:txBody>
      </p:sp>
    </p:spTree>
    <p:extLst>
      <p:ext uri="{BB962C8B-B14F-4D97-AF65-F5344CB8AC3E}">
        <p14:creationId xmlns:p14="http://schemas.microsoft.com/office/powerpoint/2010/main" val="294513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2"/>
            <a:ext cx="2955290" cy="495935"/>
          </a:xfrm>
          <a:prstGeom prst="rect">
            <a:avLst/>
          </a:prstGeom>
        </p:spPr>
        <p:txBody>
          <a:bodyPr vert="horz" lIns="95631" tIns="47816" rIns="95631" bIns="47816" rtlCol="0"/>
          <a:lstStyle>
            <a:lvl1pPr algn="l">
              <a:defRPr sz="1200"/>
            </a:lvl1pPr>
          </a:lstStyle>
          <a:p>
            <a:endParaRPr lang="fr-FR"/>
          </a:p>
        </p:txBody>
      </p:sp>
      <p:sp>
        <p:nvSpPr>
          <p:cNvPr id="3" name="Espace réservé de la date 2"/>
          <p:cNvSpPr>
            <a:spLocks noGrp="1"/>
          </p:cNvSpPr>
          <p:nvPr>
            <p:ph type="dt" idx="1"/>
          </p:nvPr>
        </p:nvSpPr>
        <p:spPr>
          <a:xfrm>
            <a:off x="3863033" y="2"/>
            <a:ext cx="2955290" cy="495935"/>
          </a:xfrm>
          <a:prstGeom prst="rect">
            <a:avLst/>
          </a:prstGeom>
        </p:spPr>
        <p:txBody>
          <a:bodyPr vert="horz" lIns="95631" tIns="47816" rIns="95631" bIns="47816" rtlCol="0"/>
          <a:lstStyle>
            <a:lvl1pPr algn="r">
              <a:defRPr sz="1200"/>
            </a:lvl1pPr>
          </a:lstStyle>
          <a:p>
            <a:fld id="{9D91F375-ABD4-43B0-95A2-6A338A4A5C04}" type="datetimeFigureOut">
              <a:rPr lang="fr-FR" smtClean="0"/>
              <a:t>05/02/2024</a:t>
            </a:fld>
            <a:endParaRPr lang="fr-FR"/>
          </a:p>
        </p:txBody>
      </p:sp>
      <p:sp>
        <p:nvSpPr>
          <p:cNvPr id="4" name="Espace réservé de l'image des diapositives 3"/>
          <p:cNvSpPr>
            <a:spLocks noGrp="1" noRot="1" noChangeAspect="1"/>
          </p:cNvSpPr>
          <p:nvPr>
            <p:ph type="sldImg" idx="2"/>
          </p:nvPr>
        </p:nvSpPr>
        <p:spPr>
          <a:xfrm>
            <a:off x="931863" y="744538"/>
            <a:ext cx="4956175" cy="3717925"/>
          </a:xfrm>
          <a:prstGeom prst="rect">
            <a:avLst/>
          </a:prstGeom>
          <a:noFill/>
          <a:ln w="12700">
            <a:solidFill>
              <a:prstClr val="black"/>
            </a:solidFill>
          </a:ln>
        </p:spPr>
        <p:txBody>
          <a:bodyPr vert="horz" lIns="95631" tIns="47816" rIns="95631" bIns="47816" rtlCol="0" anchor="ctr"/>
          <a:lstStyle/>
          <a:p>
            <a:endParaRPr lang="fr-FR"/>
          </a:p>
        </p:txBody>
      </p:sp>
      <p:sp>
        <p:nvSpPr>
          <p:cNvPr id="5" name="Espace réservé des commentaires 4"/>
          <p:cNvSpPr>
            <a:spLocks noGrp="1"/>
          </p:cNvSpPr>
          <p:nvPr>
            <p:ph type="body" sz="quarter" idx="3"/>
          </p:nvPr>
        </p:nvSpPr>
        <p:spPr>
          <a:xfrm>
            <a:off x="681990" y="4711383"/>
            <a:ext cx="5455920" cy="4463415"/>
          </a:xfrm>
          <a:prstGeom prst="rect">
            <a:avLst/>
          </a:prstGeom>
        </p:spPr>
        <p:txBody>
          <a:bodyPr vert="horz" lIns="95631" tIns="47816" rIns="95631" bIns="47816"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1045"/>
            <a:ext cx="2955290" cy="495935"/>
          </a:xfrm>
          <a:prstGeom prst="rect">
            <a:avLst/>
          </a:prstGeom>
        </p:spPr>
        <p:txBody>
          <a:bodyPr vert="horz" lIns="95631" tIns="47816" rIns="95631" bIns="47816"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63033" y="9421045"/>
            <a:ext cx="2955290" cy="495935"/>
          </a:xfrm>
          <a:prstGeom prst="rect">
            <a:avLst/>
          </a:prstGeom>
        </p:spPr>
        <p:txBody>
          <a:bodyPr vert="horz" lIns="95631" tIns="47816" rIns="95631" bIns="47816" rtlCol="0" anchor="b"/>
          <a:lstStyle>
            <a:lvl1pPr algn="r">
              <a:defRPr sz="1200"/>
            </a:lvl1pPr>
          </a:lstStyle>
          <a:p>
            <a:fld id="{C3EF5842-04F3-4695-8C7E-60D49603CB5D}" type="slidenum">
              <a:rPr lang="fr-FR" smtClean="0"/>
              <a:t>‹N°›</a:t>
            </a:fld>
            <a:endParaRPr lang="fr-FR"/>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6A86D91B-81BF-44DD-B2B8-1D89E0D110C6}" type="slidenum">
              <a:rPr lang="en-GB" smtClean="0"/>
              <a:pPr/>
              <a:t>3</a:t>
            </a:fld>
            <a:endParaRPr lang="en-GB"/>
          </a:p>
        </p:txBody>
      </p:sp>
    </p:spTree>
    <p:extLst>
      <p:ext uri="{BB962C8B-B14F-4D97-AF65-F5344CB8AC3E}">
        <p14:creationId xmlns:p14="http://schemas.microsoft.com/office/powerpoint/2010/main" val="150804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C3EF5842-04F3-4695-8C7E-60D49603CB5D}" type="slidenum">
              <a:rPr lang="fr-FR" smtClean="0"/>
              <a:t>6</a:t>
            </a:fld>
            <a:endParaRPr lang="fr-FR"/>
          </a:p>
        </p:txBody>
      </p:sp>
    </p:spTree>
    <p:extLst>
      <p:ext uri="{BB962C8B-B14F-4D97-AF65-F5344CB8AC3E}">
        <p14:creationId xmlns:p14="http://schemas.microsoft.com/office/powerpoint/2010/main" val="936224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hyperlink" Target="https://www.twitter.com/BNPPAM_Com" TargetMode="External"/><Relationship Id="rId7" Type="http://schemas.openxmlformats.org/officeDocument/2006/relationships/hyperlink" Target="http://youtube.com/c/BNPPAM" TargetMode="External"/><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9.emf"/><Relationship Id="rId11" Type="http://schemas.openxmlformats.org/officeDocument/2006/relationships/hyperlink" Target="http://investors-corner.bnpparibas-am.com/" TargetMode="External"/><Relationship Id="rId5" Type="http://schemas.openxmlformats.org/officeDocument/2006/relationships/hyperlink" Target="https://www.linkedin.com/company/bnp-paribas-asset-management" TargetMode="External"/><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hyperlink" Target="http://www.bnpparibas-am.com/"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youtube.com/c/BNPPAM" TargetMode="External"/><Relationship Id="rId3" Type="http://schemas.openxmlformats.org/officeDocument/2006/relationships/image" Target="../media/image2.jpg"/><Relationship Id="rId7" Type="http://schemas.openxmlformats.org/officeDocument/2006/relationships/image" Target="../media/image9.emf"/><Relationship Id="rId12"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Master" Target="../slideMasters/slideMaster1.xml"/><Relationship Id="rId6" Type="http://schemas.openxmlformats.org/officeDocument/2006/relationships/hyperlink" Target="https://www.linkedin.com/company/bnp-paribas-asset-management" TargetMode="External"/><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hyperlink" Target="http://www.bnpparibas-am.com/" TargetMode="External"/><Relationship Id="rId4" Type="http://schemas.openxmlformats.org/officeDocument/2006/relationships/hyperlink" Target="https://www.twitter.com/BNPPAM_Com" TargetMode="External"/><Relationship Id="rId9" Type="http://schemas.openxmlformats.org/officeDocument/2006/relationships/image" Target="../media/image10.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AND VISUAL">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9" name="Rectangle 8"/>
          <p:cNvSpPr/>
          <p:nvPr userDrawn="1"/>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a:solidFill>
                <a:schemeClr val="accent5"/>
              </a:solidFill>
            </a:endParaRPr>
          </a:p>
        </p:txBody>
      </p:sp>
      <p:pic>
        <p:nvPicPr>
          <p:cNvPr id="8"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6" name="Rectangle 15"/>
          <p:cNvSpPr/>
          <p:nvPr/>
        </p:nvSpPr>
        <p:spPr>
          <a:xfrm>
            <a:off x="1072183" y="5022701"/>
            <a:ext cx="3492000" cy="603328"/>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a:t>presentation title </a:t>
            </a:r>
            <a:br>
              <a:rPr lang="en-GB" noProof="0" dirty="0"/>
            </a:br>
            <a:r>
              <a:rPr lang="en-GB" noProof="0" dirty="0"/>
              <a:t>on multi-lines</a:t>
            </a:r>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subtitle</a:t>
            </a:r>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a:t>Location, 00/00/2015</a:t>
            </a:r>
          </a:p>
        </p:txBody>
      </p:sp>
      <p:pic>
        <p:nvPicPr>
          <p:cNvPr id="13"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763" r="9963"/>
          <a:stretch/>
        </p:blipFill>
        <p:spPr bwMode="auto">
          <a:xfrm>
            <a:off x="0" y="3712999"/>
            <a:ext cx="9144000" cy="133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69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5D3A8727-487C-8047-8DE4-178BBBA79C2C}" type="datetime1">
              <a:rPr lang="fr-FR" noProof="0" smtClean="0"/>
              <a:t>05/02/2024</a:t>
            </a:fld>
            <a:endParaRPr lang="en-GB" noProof="0" dirty="0"/>
          </a:p>
        </p:txBody>
      </p:sp>
      <p:sp>
        <p:nvSpPr>
          <p:cNvPr id="7" name="Espace réservé du pied de page 6"/>
          <p:cNvSpPr>
            <a:spLocks noGrp="1"/>
          </p:cNvSpPr>
          <p:nvPr>
            <p:ph type="ftr" sz="quarter" idx="11"/>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Tree>
    <p:extLst>
      <p:ext uri="{BB962C8B-B14F-4D97-AF65-F5344CB8AC3E}">
        <p14:creationId xmlns:p14="http://schemas.microsoft.com/office/powerpoint/2010/main" val="60092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5B7DF860-96FC-364E-A609-AD55E4B9B348}" type="datetime1">
              <a:rPr lang="fr-FR" noProof="0" smtClean="0"/>
              <a:t>05/02/2024</a:t>
            </a:fld>
            <a:endParaRPr lang="en-GB" noProof="0" dirty="0"/>
          </a:p>
        </p:txBody>
      </p:sp>
      <p:sp>
        <p:nvSpPr>
          <p:cNvPr id="7" name="Espace réservé du pied de page 6"/>
          <p:cNvSpPr>
            <a:spLocks noGrp="1"/>
          </p:cNvSpPr>
          <p:nvPr>
            <p:ph type="ftr" sz="quarter" idx="11"/>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a:xfrm>
            <a:off x="342578" y="116192"/>
            <a:ext cx="8460000" cy="745664"/>
          </a:xfrm>
        </p:spPr>
        <p:txBody>
          <a:bodyPr/>
          <a:lstStyle>
            <a:lvl1pPr>
              <a:defRPr baseline="0"/>
            </a:lvl1pPr>
          </a:lstStyle>
          <a:p>
            <a:r>
              <a:rPr lang="en-GB" noProof="0" dirty="0"/>
              <a:t>Main Colours</a:t>
            </a:r>
          </a:p>
        </p:txBody>
      </p:sp>
      <p:cxnSp>
        <p:nvCxnSpPr>
          <p:cNvPr id="24" name="Connecteur droit 23"/>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userDrawn="1"/>
        </p:nvCxnSpPr>
        <p:spPr>
          <a:xfrm>
            <a:off x="342578" y="87900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 name="Image 1"/>
          <p:cNvPicPr>
            <a:picLocks noChangeAspect="1"/>
          </p:cNvPicPr>
          <p:nvPr userDrawn="1"/>
        </p:nvPicPr>
        <p:blipFill rotWithShape="1">
          <a:blip r:embed="rId2">
            <a:extLst>
              <a:ext uri="{28A0092B-C50C-407E-A947-70E740481C1C}">
                <a14:useLocalDpi xmlns:a14="http://schemas.microsoft.com/office/drawing/2010/main" val="0"/>
              </a:ext>
            </a:extLst>
          </a:blip>
          <a:srcRect r="55985"/>
          <a:stretch/>
        </p:blipFill>
        <p:spPr>
          <a:xfrm>
            <a:off x="5499679" y="1472181"/>
            <a:ext cx="2767516" cy="3678455"/>
          </a:xfrm>
          <a:prstGeom prst="rect">
            <a:avLst/>
          </a:prstGeom>
        </p:spPr>
      </p:pic>
      <p:pic>
        <p:nvPicPr>
          <p:cNvPr id="921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2578" y="2065949"/>
            <a:ext cx="4937088" cy="3076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userDrawn="1"/>
        </p:nvSpPr>
        <p:spPr>
          <a:xfrm>
            <a:off x="1057524" y="2081851"/>
            <a:ext cx="803082" cy="923741"/>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cxnSp>
        <p:nvCxnSpPr>
          <p:cNvPr id="5" name="Connecteur en angle 4"/>
          <p:cNvCxnSpPr>
            <a:stCxn id="14" idx="1"/>
            <a:endCxn id="3" idx="1"/>
          </p:cNvCxnSpPr>
          <p:nvPr userDrawn="1"/>
        </p:nvCxnSpPr>
        <p:spPr>
          <a:xfrm rot="10800000" flipH="1" flipV="1">
            <a:off x="342578" y="1411236"/>
            <a:ext cx="714946" cy="1132486"/>
          </a:xfrm>
          <a:prstGeom prst="bentConnector3">
            <a:avLst>
              <a:gd name="adj1" fmla="val -31974"/>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42578" y="1088070"/>
            <a:ext cx="7271468" cy="646331"/>
          </a:xfrm>
          <a:prstGeom prst="rect">
            <a:avLst/>
          </a:prstGeom>
        </p:spPr>
        <p:txBody>
          <a:bodyPr wrap="square">
            <a:spAutoFit/>
          </a:bodyPr>
          <a:lstStyle/>
          <a:p>
            <a:pPr lvl="0"/>
            <a:r>
              <a:rPr lang="en-GB" noProof="0" dirty="0">
                <a:solidFill>
                  <a:schemeClr val="bg1"/>
                </a:solidFill>
              </a:rPr>
              <a:t>BNPP AM main and secondary colours have been added to PowerPoint themes colours so you can find them easily.</a:t>
            </a:r>
          </a:p>
        </p:txBody>
      </p:sp>
    </p:spTree>
    <p:extLst>
      <p:ext uri="{BB962C8B-B14F-4D97-AF65-F5344CB8AC3E}">
        <p14:creationId xmlns:p14="http://schemas.microsoft.com/office/powerpoint/2010/main" val="207476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OLOURS">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5B7DF860-96FC-364E-A609-AD55E4B9B348}" type="datetime1">
              <a:rPr lang="fr-FR" noProof="0" smtClean="0"/>
              <a:t>05/02/2024</a:t>
            </a:fld>
            <a:endParaRPr lang="en-GB" noProof="0" dirty="0"/>
          </a:p>
        </p:txBody>
      </p:sp>
      <p:sp>
        <p:nvSpPr>
          <p:cNvPr id="7" name="Espace réservé du pied de page 6"/>
          <p:cNvSpPr>
            <a:spLocks noGrp="1"/>
          </p:cNvSpPr>
          <p:nvPr>
            <p:ph type="ftr" sz="quarter" idx="11"/>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p:txBody>
          <a:bodyPr/>
          <a:lstStyle>
            <a:lvl1pPr>
              <a:defRPr baseline="0"/>
            </a:lvl1pPr>
          </a:lstStyle>
          <a:p>
            <a:r>
              <a:rPr lang="en-GB" noProof="0" dirty="0"/>
              <a:t>Complementary Colours</a:t>
            </a:r>
          </a:p>
        </p:txBody>
      </p:sp>
      <p:cxnSp>
        <p:nvCxnSpPr>
          <p:cNvPr id="24" name="Connecteur droit 23"/>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userDrawn="1"/>
        </p:nvCxnSpPr>
        <p:spPr>
          <a:xfrm>
            <a:off x="342578" y="87900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1" name="Grouper 10"/>
          <p:cNvGrpSpPr/>
          <p:nvPr userDrawn="1"/>
        </p:nvGrpSpPr>
        <p:grpSpPr>
          <a:xfrm>
            <a:off x="1766734" y="1595204"/>
            <a:ext cx="4467974" cy="3704985"/>
            <a:chOff x="1766734" y="1595204"/>
            <a:chExt cx="4467974" cy="3704985"/>
          </a:xfrm>
        </p:grpSpPr>
        <p:grpSp>
          <p:nvGrpSpPr>
            <p:cNvPr id="9" name="Grouper 8"/>
            <p:cNvGrpSpPr/>
            <p:nvPr userDrawn="1"/>
          </p:nvGrpSpPr>
          <p:grpSpPr>
            <a:xfrm>
              <a:off x="1766734" y="1595204"/>
              <a:ext cx="4467974" cy="3704985"/>
              <a:chOff x="1552243" y="1809695"/>
              <a:chExt cx="4467974" cy="3704985"/>
            </a:xfrm>
          </p:grpSpPr>
          <p:pic>
            <p:nvPicPr>
              <p:cNvPr id="3" name="Image 2"/>
              <p:cNvPicPr>
                <a:picLocks noChangeAspect="1"/>
              </p:cNvPicPr>
              <p:nvPr userDrawn="1"/>
            </p:nvPicPr>
            <p:blipFill rotWithShape="1">
              <a:blip r:embed="rId2">
                <a:extLst>
                  <a:ext uri="{28A0092B-C50C-407E-A947-70E740481C1C}">
                    <a14:useLocalDpi xmlns:a14="http://schemas.microsoft.com/office/drawing/2010/main" val="0"/>
                  </a:ext>
                </a:extLst>
              </a:blip>
              <a:srcRect l="5112" t="18571" r="34989" b="62369"/>
              <a:stretch/>
            </p:blipFill>
            <p:spPr>
              <a:xfrm>
                <a:off x="1595240" y="3328798"/>
                <a:ext cx="3622959" cy="701870"/>
              </a:xfrm>
              <a:prstGeom prst="rect">
                <a:avLst/>
              </a:prstGeom>
            </p:spPr>
          </p:pic>
          <p:pic>
            <p:nvPicPr>
              <p:cNvPr id="16" name="Image 15"/>
              <p:cNvPicPr>
                <a:picLocks noChangeAspect="1"/>
              </p:cNvPicPr>
              <p:nvPr userDrawn="1"/>
            </p:nvPicPr>
            <p:blipFill rotWithShape="1">
              <a:blip r:embed="rId2">
                <a:extLst>
                  <a:ext uri="{28A0092B-C50C-407E-A947-70E740481C1C}">
                    <a14:useLocalDpi xmlns:a14="http://schemas.microsoft.com/office/drawing/2010/main" val="0"/>
                  </a:ext>
                </a:extLst>
              </a:blip>
              <a:srcRect l="5054" t="78764" r="82913" b="2129"/>
              <a:stretch/>
            </p:blipFill>
            <p:spPr>
              <a:xfrm>
                <a:off x="1564373" y="4078753"/>
                <a:ext cx="727810" cy="703617"/>
              </a:xfrm>
              <a:prstGeom prst="rect">
                <a:avLst/>
              </a:prstGeom>
            </p:spPr>
          </p:pic>
          <p:pic>
            <p:nvPicPr>
              <p:cNvPr id="18" name="Image 17"/>
              <p:cNvPicPr>
                <a:picLocks noChangeAspect="1"/>
              </p:cNvPicPr>
              <p:nvPr userDrawn="1"/>
            </p:nvPicPr>
            <p:blipFill rotWithShape="1">
              <a:blip r:embed="rId3">
                <a:extLst>
                  <a:ext uri="{28A0092B-C50C-407E-A947-70E740481C1C}">
                    <a14:useLocalDpi xmlns:a14="http://schemas.microsoft.com/office/drawing/2010/main" val="0"/>
                  </a:ext>
                </a:extLst>
              </a:blip>
              <a:srcRect l="48536" t="36969" r="36882" b="38069"/>
              <a:stretch/>
            </p:blipFill>
            <p:spPr>
              <a:xfrm>
                <a:off x="3749020" y="1809695"/>
                <a:ext cx="766536" cy="767644"/>
              </a:xfrm>
              <a:prstGeom prst="rect">
                <a:avLst/>
              </a:prstGeom>
            </p:spPr>
          </p:pic>
          <p:grpSp>
            <p:nvGrpSpPr>
              <p:cNvPr id="5" name="Grouper 4"/>
              <p:cNvGrpSpPr/>
              <p:nvPr userDrawn="1"/>
            </p:nvGrpSpPr>
            <p:grpSpPr>
              <a:xfrm>
                <a:off x="1560877" y="2557644"/>
                <a:ext cx="4459340" cy="800088"/>
                <a:chOff x="1549588" y="2591511"/>
                <a:chExt cx="4459340" cy="800088"/>
              </a:xfrm>
            </p:grpSpPr>
            <p:pic>
              <p:nvPicPr>
                <p:cNvPr id="15" name="Image 14"/>
                <p:cNvPicPr>
                  <a:picLocks noChangeAspect="1"/>
                </p:cNvPicPr>
                <p:nvPr userDrawn="1"/>
              </p:nvPicPr>
              <p:blipFill rotWithShape="1">
                <a:blip r:embed="rId2">
                  <a:extLst>
                    <a:ext uri="{28A0092B-C50C-407E-A947-70E740481C1C}">
                      <a14:useLocalDpi xmlns:a14="http://schemas.microsoft.com/office/drawing/2010/main" val="0"/>
                    </a:ext>
                  </a:extLst>
                </a:blip>
                <a:srcRect l="4930" t="38266" r="33900" b="41501"/>
                <a:stretch/>
              </p:blipFill>
              <p:spPr>
                <a:xfrm>
                  <a:off x="2309112" y="2619022"/>
                  <a:ext cx="3699816" cy="745067"/>
                </a:xfrm>
                <a:prstGeom prst="rect">
                  <a:avLst/>
                </a:prstGeom>
              </p:spPr>
            </p:pic>
            <p:pic>
              <p:nvPicPr>
                <p:cNvPr id="19" name="Image 18"/>
                <p:cNvPicPr>
                  <a:picLocks noChangeAspect="1"/>
                </p:cNvPicPr>
                <p:nvPr userDrawn="1"/>
              </p:nvPicPr>
              <p:blipFill rotWithShape="1">
                <a:blip r:embed="rId3">
                  <a:extLst>
                    <a:ext uri="{28A0092B-C50C-407E-A947-70E740481C1C}">
                      <a14:useLocalDpi xmlns:a14="http://schemas.microsoft.com/office/drawing/2010/main" val="0"/>
                    </a:ext>
                  </a:extLst>
                </a:blip>
                <a:srcRect l="63333" t="37020" r="21788" b="36963"/>
                <a:stretch/>
              </p:blipFill>
              <p:spPr>
                <a:xfrm>
                  <a:off x="1549588" y="2591511"/>
                  <a:ext cx="782102" cy="800088"/>
                </a:xfrm>
                <a:prstGeom prst="rect">
                  <a:avLst/>
                </a:prstGeom>
              </p:spPr>
            </p:pic>
          </p:grpSp>
          <p:pic>
            <p:nvPicPr>
              <p:cNvPr id="20" name="Image 19"/>
              <p:cNvPicPr>
                <a:picLocks noChangeAspect="1"/>
              </p:cNvPicPr>
              <p:nvPr userDrawn="1"/>
            </p:nvPicPr>
            <p:blipFill rotWithShape="1">
              <a:blip r:embed="rId3">
                <a:extLst>
                  <a:ext uri="{28A0092B-C50C-407E-A947-70E740481C1C}">
                    <a14:useLocalDpi xmlns:a14="http://schemas.microsoft.com/office/drawing/2010/main" val="0"/>
                  </a:ext>
                </a:extLst>
              </a:blip>
              <a:srcRect l="48536" t="60811" r="7449"/>
              <a:stretch/>
            </p:blipFill>
            <p:spPr>
              <a:xfrm>
                <a:off x="2258316" y="4031591"/>
                <a:ext cx="2313684" cy="1205153"/>
              </a:xfrm>
              <a:prstGeom prst="rect">
                <a:avLst/>
              </a:prstGeom>
            </p:spPr>
          </p:pic>
          <p:pic>
            <p:nvPicPr>
              <p:cNvPr id="21" name="Image 20"/>
              <p:cNvPicPr>
                <a:picLocks noChangeAspect="1"/>
              </p:cNvPicPr>
              <p:nvPr userDrawn="1"/>
            </p:nvPicPr>
            <p:blipFill rotWithShape="1">
              <a:blip r:embed="rId2">
                <a:extLst>
                  <a:ext uri="{28A0092B-C50C-407E-A947-70E740481C1C}">
                    <a14:useLocalDpi xmlns:a14="http://schemas.microsoft.com/office/drawing/2010/main" val="0"/>
                  </a:ext>
                </a:extLst>
              </a:blip>
              <a:srcRect l="5054" t="58483" r="82885" b="22409"/>
              <a:stretch/>
            </p:blipFill>
            <p:spPr>
              <a:xfrm>
                <a:off x="1552243" y="4811064"/>
                <a:ext cx="729492" cy="703616"/>
              </a:xfrm>
              <a:prstGeom prst="rect">
                <a:avLst/>
              </a:prstGeom>
            </p:spPr>
          </p:pic>
          <p:pic>
            <p:nvPicPr>
              <p:cNvPr id="26" name="Image 25"/>
              <p:cNvPicPr>
                <a:picLocks noChangeAspect="1"/>
              </p:cNvPicPr>
              <p:nvPr userDrawn="1"/>
            </p:nvPicPr>
            <p:blipFill rotWithShape="1">
              <a:blip r:embed="rId3">
                <a:extLst>
                  <a:ext uri="{28A0092B-C50C-407E-A947-70E740481C1C}">
                    <a14:useLocalDpi xmlns:a14="http://schemas.microsoft.com/office/drawing/2010/main" val="0"/>
                  </a:ext>
                </a:extLst>
              </a:blip>
              <a:srcRect l="48536" t="13270" r="36792" b="61881"/>
              <a:stretch/>
            </p:blipFill>
            <p:spPr>
              <a:xfrm>
                <a:off x="3011655" y="1812260"/>
                <a:ext cx="771232" cy="764170"/>
              </a:xfrm>
              <a:prstGeom prst="rect">
                <a:avLst/>
              </a:prstGeom>
            </p:spPr>
          </p:pic>
          <p:pic>
            <p:nvPicPr>
              <p:cNvPr id="27" name="Image 26"/>
              <p:cNvPicPr>
                <a:picLocks noChangeAspect="1"/>
              </p:cNvPicPr>
              <p:nvPr userDrawn="1"/>
            </p:nvPicPr>
            <p:blipFill rotWithShape="1">
              <a:blip r:embed="rId3">
                <a:extLst>
                  <a:ext uri="{28A0092B-C50C-407E-A947-70E740481C1C}">
                    <a14:useLocalDpi xmlns:a14="http://schemas.microsoft.com/office/drawing/2010/main" val="0"/>
                  </a:ext>
                </a:extLst>
              </a:blip>
              <a:srcRect l="63415" t="13270" r="7449" b="61881"/>
              <a:stretch/>
            </p:blipFill>
            <p:spPr>
              <a:xfrm>
                <a:off x="1577188" y="1830361"/>
                <a:ext cx="1531582" cy="764170"/>
              </a:xfrm>
              <a:prstGeom prst="rect">
                <a:avLst/>
              </a:prstGeom>
            </p:spPr>
          </p:pic>
        </p:grpSp>
        <p:sp>
          <p:nvSpPr>
            <p:cNvPr id="2" name="Rectangle 1"/>
            <p:cNvSpPr/>
            <p:nvPr userDrawn="1"/>
          </p:nvSpPr>
          <p:spPr>
            <a:xfrm>
              <a:off x="4089680" y="3165230"/>
              <a:ext cx="602902" cy="602902"/>
            </a:xfrm>
            <a:prstGeom prst="rect">
              <a:avLst/>
            </a:prstGeom>
            <a:solidFill>
              <a:srgbClr val="F8B375"/>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i="0" dirty="0">
                <a:solidFill>
                  <a:schemeClr val="tx1"/>
                </a:solidFill>
              </a:endParaRPr>
            </a:p>
          </p:txBody>
        </p:sp>
        <p:sp>
          <p:nvSpPr>
            <p:cNvPr id="4" name="ZoneTexte 3"/>
            <p:cNvSpPr txBox="1"/>
            <p:nvPr userDrawn="1"/>
          </p:nvSpPr>
          <p:spPr>
            <a:xfrm>
              <a:off x="4175095" y="3185326"/>
              <a:ext cx="551850" cy="664672"/>
            </a:xfrm>
            <a:prstGeom prst="rect">
              <a:avLst/>
            </a:prstGeom>
            <a:noFill/>
          </p:spPr>
          <p:txBody>
            <a:bodyPr wrap="square" lIns="0" tIns="0" rIns="0" bIns="0" rtlCol="0">
              <a:noAutofit/>
            </a:bodyPr>
            <a:lstStyle/>
            <a:p>
              <a:r>
                <a:rPr lang="fr-FR" sz="1200" i="0" dirty="0">
                  <a:solidFill>
                    <a:schemeClr val="tx1"/>
                  </a:solidFill>
                </a:rPr>
                <a:t>R234</a:t>
              </a:r>
            </a:p>
            <a:p>
              <a:r>
                <a:rPr lang="fr-FR" sz="1200" i="0" dirty="0">
                  <a:solidFill>
                    <a:schemeClr val="tx1"/>
                  </a:solidFill>
                </a:rPr>
                <a:t>V179</a:t>
              </a:r>
            </a:p>
            <a:p>
              <a:r>
                <a:rPr lang="fr-FR" sz="1200" i="0" dirty="0">
                  <a:solidFill>
                    <a:schemeClr val="tx1"/>
                  </a:solidFill>
                </a:rPr>
                <a:t>B117</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6" name="Rectangle 5"/>
          <p:cNvSpPr/>
          <p:nvPr/>
        </p:nvSpPr>
        <p:spPr>
          <a:xfrm>
            <a:off x="244793" y="3220274"/>
            <a:ext cx="4572000" cy="954107"/>
          </a:xfrm>
          <a:prstGeom prst="rect">
            <a:avLst/>
          </a:prstGeom>
        </p:spPr>
        <p:txBody>
          <a:bodyPr>
            <a:spAutoFit/>
          </a:bodyPr>
          <a:lstStyle/>
          <a:p>
            <a:pPr algn="l"/>
            <a:r>
              <a:rPr lang="en-GB" sz="1400" b="1" i="0" u="none" strike="noStrike" kern="1200" baseline="0" noProof="0" dirty="0">
                <a:solidFill>
                  <a:schemeClr val="bg1"/>
                </a:solidFill>
                <a:latin typeface="+mn-lt"/>
                <a:ea typeface="+mn-ea"/>
                <a:cs typeface="+mn-cs"/>
              </a:rPr>
              <a:t>BNP PARIBAS ASSET MANAGEMENT</a:t>
            </a:r>
          </a:p>
          <a:p>
            <a:pPr algn="l"/>
            <a:r>
              <a:rPr lang="en-GB" sz="1400" b="0" i="0" u="none" strike="noStrike" kern="1200" baseline="0" noProof="0" dirty="0">
                <a:solidFill>
                  <a:schemeClr val="bg1"/>
                </a:solidFill>
                <a:latin typeface="+mn-lt"/>
                <a:ea typeface="+mn-ea"/>
                <a:cs typeface="+mn-cs"/>
              </a:rPr>
              <a:t>14, rue </a:t>
            </a:r>
            <a:r>
              <a:rPr lang="en-GB" sz="1400" b="0" i="0" u="none" strike="noStrike" kern="1200" baseline="0" noProof="0" dirty="0" err="1">
                <a:solidFill>
                  <a:schemeClr val="bg1"/>
                </a:solidFill>
                <a:latin typeface="+mn-lt"/>
                <a:ea typeface="+mn-ea"/>
                <a:cs typeface="+mn-cs"/>
              </a:rPr>
              <a:t>Bergère</a:t>
            </a:r>
            <a:endParaRPr lang="en-GB" sz="1400" b="0" i="0" u="none" strike="noStrike" kern="1200" baseline="0" noProof="0" dirty="0">
              <a:solidFill>
                <a:schemeClr val="bg1"/>
              </a:solidFill>
              <a:latin typeface="+mn-lt"/>
              <a:ea typeface="+mn-ea"/>
              <a:cs typeface="+mn-cs"/>
            </a:endParaRPr>
          </a:p>
          <a:p>
            <a:pPr algn="l"/>
            <a:r>
              <a:rPr lang="en-GB" sz="1400" b="0" i="0" u="none" strike="noStrike" kern="1200" baseline="0" noProof="0" dirty="0">
                <a:solidFill>
                  <a:schemeClr val="bg1"/>
                </a:solidFill>
                <a:latin typeface="+mn-lt"/>
                <a:ea typeface="+mn-ea"/>
                <a:cs typeface="+mn-cs"/>
              </a:rPr>
              <a:t>75009 Paris</a:t>
            </a:r>
          </a:p>
          <a:p>
            <a:pPr algn="l"/>
            <a:r>
              <a:rPr lang="en-GB" sz="1400" b="0" i="0" u="none" strike="noStrike" kern="1200" baseline="0" noProof="0" dirty="0">
                <a:solidFill>
                  <a:schemeClr val="bg1"/>
                </a:solidFill>
                <a:latin typeface="+mn-lt"/>
                <a:ea typeface="+mn-ea"/>
                <a:cs typeface="+mn-cs"/>
              </a:rPr>
              <a:t>bnpparibas-am.com</a:t>
            </a:r>
            <a:endParaRPr lang="en-GB" sz="1400" b="0" kern="1200" noProof="0" dirty="0">
              <a:solidFill>
                <a:schemeClr val="bg1"/>
              </a:solidFill>
              <a:latin typeface="+mn-lt"/>
              <a:ea typeface="+mn-ea"/>
              <a:cs typeface="+mn-cs"/>
            </a:endParaRPr>
          </a:p>
        </p:txBody>
      </p:sp>
      <p:pic>
        <p:nvPicPr>
          <p:cNvPr id="24" name="Picture 23">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9684" y="4344480"/>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a:hlinkClick r:id="rId5"/>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39" y="4344480"/>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a:hlinkClick r:id="rId7"/>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280794" y="4344480"/>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a:hlinkClick r:id="rId9"/>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740236" y="4344480"/>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7">
            <a:hlinkClick r:id="rId11"/>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196" t="6690" r="4707" b="35093"/>
          <a:stretch/>
        </p:blipFill>
        <p:spPr>
          <a:xfrm>
            <a:off x="2199677" y="4348793"/>
            <a:ext cx="1336373" cy="385075"/>
          </a:xfrm>
          <a:prstGeom prst="rect">
            <a:avLst/>
          </a:prstGeom>
        </p:spPr>
      </p:pic>
    </p:spTree>
    <p:extLst>
      <p:ext uri="{BB962C8B-B14F-4D97-AF65-F5344CB8AC3E}">
        <p14:creationId xmlns:p14="http://schemas.microsoft.com/office/powerpoint/2010/main" val="214752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END">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469614"/>
          </a:xfrm>
          <a:prstGeom prst="rect">
            <a:avLst/>
          </a:prstGeom>
        </p:spPr>
      </p:pic>
      <p:pic>
        <p:nvPicPr>
          <p:cNvPr id="12" name="Picture 4"/>
          <p:cNvPicPr>
            <a:picLocks noChangeAspect="1"/>
          </p:cNvPicPr>
          <p:nvPr userDrawn="1"/>
        </p:nvPicPr>
        <p:blipFill rotWithShape="1">
          <a:blip r:embed="rId3">
            <a:extLst>
              <a:ext uri="{28A0092B-C50C-407E-A947-70E740481C1C}">
                <a14:useLocalDpi xmlns:a14="http://schemas.microsoft.com/office/drawing/2010/main" val="0"/>
              </a:ext>
            </a:extLst>
          </a:blip>
          <a:srcRect t="77576"/>
          <a:stretch/>
        </p:blipFill>
        <p:spPr>
          <a:xfrm>
            <a:off x="0" y="5320144"/>
            <a:ext cx="9144000" cy="1537855"/>
          </a:xfrm>
          <a:prstGeom prst="rect">
            <a:avLst/>
          </a:prstGeom>
          <a:noFill/>
          <a:ln>
            <a:noFill/>
          </a:ln>
        </p:spPr>
      </p:pic>
      <p:sp>
        <p:nvSpPr>
          <p:cNvPr id="13" name="Rectangle 12"/>
          <p:cNvSpPr/>
          <p:nvPr userDrawn="1"/>
        </p:nvSpPr>
        <p:spPr>
          <a:xfrm>
            <a:off x="244793" y="303892"/>
            <a:ext cx="4572000" cy="954107"/>
          </a:xfrm>
          <a:prstGeom prst="rect">
            <a:avLst/>
          </a:prstGeom>
        </p:spPr>
        <p:txBody>
          <a:bodyPr>
            <a:spAutoFit/>
          </a:bodyPr>
          <a:lstStyle/>
          <a:p>
            <a:pPr algn="l"/>
            <a:r>
              <a:rPr lang="en-GB" sz="1400" b="1" i="0" u="none" strike="noStrike" kern="1200" baseline="0" noProof="0" dirty="0">
                <a:solidFill>
                  <a:schemeClr val="bg1"/>
                </a:solidFill>
                <a:latin typeface="+mn-lt"/>
                <a:ea typeface="+mn-ea"/>
                <a:cs typeface="+mn-cs"/>
              </a:rPr>
              <a:t>BNP PARIBAS ASSET MANAGEMENT</a:t>
            </a:r>
          </a:p>
          <a:p>
            <a:pPr algn="l"/>
            <a:r>
              <a:rPr lang="en-GB" sz="1400" b="0" i="0" u="none" strike="noStrike" kern="1200" baseline="0" noProof="0" dirty="0">
                <a:solidFill>
                  <a:schemeClr val="bg1"/>
                </a:solidFill>
                <a:latin typeface="+mn-lt"/>
                <a:ea typeface="+mn-ea"/>
                <a:cs typeface="+mn-cs"/>
              </a:rPr>
              <a:t>14, rue </a:t>
            </a:r>
            <a:r>
              <a:rPr lang="en-GB" sz="1400" b="0" i="0" u="none" strike="noStrike" kern="1200" baseline="0" noProof="0" dirty="0" err="1">
                <a:solidFill>
                  <a:schemeClr val="bg1"/>
                </a:solidFill>
                <a:latin typeface="+mn-lt"/>
                <a:ea typeface="+mn-ea"/>
                <a:cs typeface="+mn-cs"/>
              </a:rPr>
              <a:t>Bergère</a:t>
            </a:r>
            <a:endParaRPr lang="en-GB" sz="1400" b="0" i="0" u="none" strike="noStrike" kern="1200" baseline="0" noProof="0" dirty="0">
              <a:solidFill>
                <a:schemeClr val="bg1"/>
              </a:solidFill>
              <a:latin typeface="+mn-lt"/>
              <a:ea typeface="+mn-ea"/>
              <a:cs typeface="+mn-cs"/>
            </a:endParaRPr>
          </a:p>
          <a:p>
            <a:pPr algn="l"/>
            <a:r>
              <a:rPr lang="en-GB" sz="1400" b="0" i="0" u="none" strike="noStrike" kern="1200" baseline="0" noProof="0" dirty="0">
                <a:solidFill>
                  <a:schemeClr val="bg1"/>
                </a:solidFill>
                <a:latin typeface="+mn-lt"/>
                <a:ea typeface="+mn-ea"/>
                <a:cs typeface="+mn-cs"/>
              </a:rPr>
              <a:t>75009 Paris</a:t>
            </a:r>
          </a:p>
          <a:p>
            <a:pPr algn="l"/>
            <a:r>
              <a:rPr lang="en-GB" sz="1400" b="0" i="0" u="none" strike="noStrike" kern="1200" baseline="0" noProof="0" dirty="0">
                <a:solidFill>
                  <a:schemeClr val="bg1"/>
                </a:solidFill>
                <a:latin typeface="+mn-lt"/>
                <a:ea typeface="+mn-ea"/>
                <a:cs typeface="+mn-cs"/>
              </a:rPr>
              <a:t>bnpparibas-am.com</a:t>
            </a:r>
            <a:endParaRPr lang="en-GB" sz="1400" b="0" kern="1200" noProof="0" dirty="0">
              <a:solidFill>
                <a:schemeClr val="bg1"/>
              </a:solidFill>
              <a:latin typeface="+mn-lt"/>
              <a:ea typeface="+mn-ea"/>
              <a:cs typeface="+mn-cs"/>
            </a:endParaRPr>
          </a:p>
        </p:txBody>
      </p:sp>
      <p:pic>
        <p:nvPicPr>
          <p:cNvPr id="24" name="Picture 23">
            <a:hlinkClick r:id="rId4"/>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684" y="1428098"/>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a:hlinkClick r:id="rId6"/>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10239" y="1428098"/>
            <a:ext cx="393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5">
            <a:hlinkClick r:id="rId8"/>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280794" y="1428098"/>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a:hlinkClick r:id="rId10"/>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740236" y="1428098"/>
            <a:ext cx="382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descr="C:\Users\637482\Desktop\Logo_Investorscorner_2018_DEF-08.jp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211107" y="1432860"/>
            <a:ext cx="2000250" cy="38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59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04888" y="346075"/>
            <a:ext cx="7731125" cy="411163"/>
          </a:xfrm>
        </p:spPr>
        <p:txBody>
          <a:bodyPr/>
          <a:lstStyle/>
          <a:p>
            <a:r>
              <a:rPr lang="en-US"/>
              <a:t>Click to edit Master title style</a:t>
            </a:r>
            <a:endParaRPr lang="fr-FR"/>
          </a:p>
        </p:txBody>
      </p:sp>
      <p:sp>
        <p:nvSpPr>
          <p:cNvPr id="3" name="Content Placeholder 2"/>
          <p:cNvSpPr>
            <a:spLocks noGrp="1"/>
          </p:cNvSpPr>
          <p:nvPr>
            <p:ph sz="half" idx="1"/>
          </p:nvPr>
        </p:nvSpPr>
        <p:spPr>
          <a:xfrm>
            <a:off x="557213" y="1252538"/>
            <a:ext cx="4030662" cy="453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quarter" idx="2"/>
          </p:nvPr>
        </p:nvSpPr>
        <p:spPr>
          <a:xfrm>
            <a:off x="4740275" y="1252538"/>
            <a:ext cx="4030663"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Content Placeholder 4"/>
          <p:cNvSpPr>
            <a:spLocks noGrp="1"/>
          </p:cNvSpPr>
          <p:nvPr>
            <p:ph sz="quarter" idx="3"/>
          </p:nvPr>
        </p:nvSpPr>
        <p:spPr>
          <a:xfrm>
            <a:off x="4740275" y="3594100"/>
            <a:ext cx="4030663"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Rectangle 7"/>
          <p:cNvSpPr>
            <a:spLocks noGrp="1" noChangeArrowheads="1"/>
          </p:cNvSpPr>
          <p:nvPr>
            <p:ph type="ftr" sz="quarter" idx="10"/>
          </p:nvPr>
        </p:nvSpPr>
        <p:spPr>
          <a:ln/>
        </p:spPr>
        <p:txBody>
          <a:bodyPr/>
          <a:lstStyle>
            <a:lvl1pPr>
              <a:defRPr/>
            </a:lvl1pPr>
          </a:lstStyle>
          <a:p>
            <a:pPr>
              <a:defRPr/>
            </a:pPr>
            <a:endParaRPr lang="en-GB" altLang="fr-FR"/>
          </a:p>
        </p:txBody>
      </p:sp>
    </p:spTree>
    <p:extLst>
      <p:ext uri="{BB962C8B-B14F-4D97-AF65-F5344CB8AC3E}">
        <p14:creationId xmlns:p14="http://schemas.microsoft.com/office/powerpoint/2010/main" val="310730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7_CONTENT">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Part title 1</a:t>
            </a:r>
          </a:p>
        </p:txBody>
      </p:sp>
      <p:sp>
        <p:nvSpPr>
          <p:cNvPr id="2" name="Titre 1"/>
          <p:cNvSpPr>
            <a:spLocks noGrp="1"/>
          </p:cNvSpPr>
          <p:nvPr>
            <p:ph type="title" hasCustomPrompt="1"/>
          </p:nvPr>
        </p:nvSpPr>
        <p:spPr/>
        <p:txBody>
          <a:bodyPr/>
          <a:lstStyle>
            <a:lvl1pPr>
              <a:defRPr/>
            </a:lvl1pPr>
          </a:lstStyle>
          <a:p>
            <a:r>
              <a:rPr lang="en-GB" noProof="0" dirty="0"/>
              <a:t>Slide contents</a:t>
            </a:r>
          </a:p>
        </p:txBody>
      </p:sp>
      <p:sp>
        <p:nvSpPr>
          <p:cNvPr id="6" name="Espace réservé de la date 5"/>
          <p:cNvSpPr>
            <a:spLocks noGrp="1"/>
          </p:cNvSpPr>
          <p:nvPr>
            <p:ph type="dt" sz="half" idx="18"/>
          </p:nvPr>
        </p:nvSpPr>
        <p:spPr/>
        <p:txBody>
          <a:bodyPr/>
          <a:lstStyle/>
          <a:p>
            <a:pPr>
              <a:defRPr/>
            </a:pPr>
            <a:fld id="{E4F6FA75-2D1A-4189-800A-F58426D5C561}" type="datetime1">
              <a:rPr lang="fr-FR" noProof="0" smtClean="0"/>
              <a:t>05/02/2024</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90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TEXTE">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42578" y="1137313"/>
            <a:ext cx="8460000" cy="4340461"/>
          </a:xfrm>
        </p:spPr>
        <p:txBody>
          <a:bodyPr/>
          <a:lstStyle>
            <a:lvl1pPr>
              <a:defRPr/>
            </a:lvl1pPr>
            <a:lvl2pPr marL="358775" indent="-179388">
              <a:defRPr/>
            </a:lvl2pPr>
            <a:lvl3pPr marL="538163" indent="-182563">
              <a:defRPr/>
            </a:lvl3pPr>
            <a:lvl4pPr marL="719138" indent="-173038">
              <a:defRPr/>
            </a:lvl4pPr>
            <a:lvl5pPr marL="3175" indent="4763">
              <a:defRPr/>
            </a:lvl5pPr>
          </a:lstStyle>
          <a:p>
            <a:pPr lvl="0"/>
            <a:r>
              <a:rPr lang="en-GB" noProof="0" dirty="0"/>
              <a:t>Level 1</a:t>
            </a:r>
          </a:p>
          <a:p>
            <a:pPr lvl="1"/>
            <a:r>
              <a:rPr lang="en-GB" noProof="0" dirty="0"/>
              <a:t>Level 2</a:t>
            </a:r>
          </a:p>
          <a:p>
            <a:pPr lvl="2"/>
            <a:r>
              <a:rPr lang="en-GB" noProof="0" dirty="0"/>
              <a:t>Level 3</a:t>
            </a:r>
          </a:p>
          <a:p>
            <a:pPr lvl="3"/>
            <a:r>
              <a:rPr lang="en-GB" noProof="0" dirty="0"/>
              <a:t>Level 4</a:t>
            </a:r>
          </a:p>
          <a:p>
            <a:pPr lvl="4"/>
            <a:r>
              <a:rPr lang="en-GB" noProof="0" dirty="0"/>
              <a:t>Level 5</a:t>
            </a:r>
          </a:p>
        </p:txBody>
      </p:sp>
      <p:sp>
        <p:nvSpPr>
          <p:cNvPr id="8" name="Titre 7"/>
          <p:cNvSpPr>
            <a:spLocks noGrp="1"/>
          </p:cNvSpPr>
          <p:nvPr>
            <p:ph type="title" hasCustomPrompt="1"/>
          </p:nvPr>
        </p:nvSpPr>
        <p:spPr>
          <a:xfrm>
            <a:off x="342578" y="116192"/>
            <a:ext cx="8460000" cy="745664"/>
          </a:xfrm>
        </p:spPr>
        <p:txBody>
          <a:bodyPr/>
          <a:lstStyle>
            <a:lvl1pPr>
              <a:defRPr/>
            </a:lvl1pPr>
          </a:lstStyle>
          <a:p>
            <a:r>
              <a:rPr lang="en-GB" noProof="0" dirty="0"/>
              <a:t>Slide title</a:t>
            </a:r>
          </a:p>
        </p:txBody>
      </p:sp>
      <p:sp>
        <p:nvSpPr>
          <p:cNvPr id="2" name="Espace réservé de la date 1"/>
          <p:cNvSpPr>
            <a:spLocks noGrp="1"/>
          </p:cNvSpPr>
          <p:nvPr>
            <p:ph type="dt" sz="half" idx="10"/>
          </p:nvPr>
        </p:nvSpPr>
        <p:spPr/>
        <p:txBody>
          <a:bodyPr/>
          <a:lstStyle/>
          <a:p>
            <a:pPr>
              <a:defRPr/>
            </a:pPr>
            <a:fld id="{40CECAAF-1B31-4BD1-BE2C-D91C86658DA4}" type="datetime1">
              <a:rPr lang="fr-FR" noProof="0" smtClean="0"/>
              <a:t>05/02/2024</a:t>
            </a:fld>
            <a:endParaRPr lang="en-GB" noProof="0" dirty="0"/>
          </a:p>
        </p:txBody>
      </p:sp>
      <p:sp>
        <p:nvSpPr>
          <p:cNvPr id="7" name="Espace réservé du pied de page 6"/>
          <p:cNvSpPr>
            <a:spLocks noGrp="1"/>
          </p:cNvSpPr>
          <p:nvPr>
            <p:ph type="ftr" sz="quarter" idx="11"/>
          </p:nvPr>
        </p:nvSpPr>
        <p:spPr/>
        <p:txBody>
          <a:bodyPr/>
          <a:lstStyle/>
          <a:p>
            <a:pPr>
              <a:defRPr/>
            </a:pPr>
            <a:endParaRPr lang="en-GB" noProof="0" dirty="0"/>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cxnSp>
        <p:nvCxnSpPr>
          <p:cNvPr id="10" name="Connecteur droit 9"/>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21" hasCustomPrompt="1"/>
          </p:nvPr>
        </p:nvSpPr>
        <p:spPr>
          <a:xfrm>
            <a:off x="342578" y="5733256"/>
            <a:ext cx="8405886" cy="288256"/>
          </a:xfrm>
        </p:spPr>
        <p:txBody>
          <a:bodyPr>
            <a:noAutofit/>
          </a:bodyPr>
          <a:lstStyle>
            <a:lvl1pPr>
              <a:defRPr sz="800"/>
            </a:lvl1pPr>
            <a:lvl2pPr>
              <a:defRPr sz="800"/>
            </a:lvl2pPr>
            <a:lvl3pPr>
              <a:defRPr sz="800"/>
            </a:lvl3pPr>
            <a:lvl4pPr>
              <a:defRPr sz="800"/>
            </a:lvl4pPr>
            <a:lvl5pPr>
              <a:defRPr sz="800"/>
            </a:lvl5pPr>
          </a:lstStyle>
          <a:p>
            <a:pPr lvl="0"/>
            <a:r>
              <a:rPr lang="en-US" dirty="0"/>
              <a:t>Source / footnotes</a:t>
            </a:r>
            <a:endParaRPr lang="en-GB" dirty="0"/>
          </a:p>
        </p:txBody>
      </p:sp>
    </p:spTree>
    <p:extLst>
      <p:ext uri="{BB962C8B-B14F-4D97-AF65-F5344CB8AC3E}">
        <p14:creationId xmlns:p14="http://schemas.microsoft.com/office/powerpoint/2010/main" val="1302034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10" name="Espace réservé du texte 2"/>
          <p:cNvSpPr>
            <a:spLocks noGrp="1"/>
          </p:cNvSpPr>
          <p:nvPr>
            <p:ph type="body" idx="13" hasCustomPrompt="1"/>
          </p:nvPr>
        </p:nvSpPr>
        <p:spPr>
          <a:xfrm>
            <a:off x="342578" y="794798"/>
            <a:ext cx="8460000" cy="4002354"/>
          </a:xfrm>
        </p:spPr>
        <p:txBody>
          <a:bodyPr lIns="0" anchor="t">
            <a:normAutofit/>
          </a:bodyPr>
          <a:lstStyle>
            <a:lvl1pPr marL="0" indent="0">
              <a:lnSpc>
                <a:spcPct val="200000"/>
              </a:lnSpc>
              <a:buClr>
                <a:srgbClr val="E6A01E"/>
              </a:buClr>
              <a:buSzPct val="100000"/>
              <a:buFont typeface="+mj-lt"/>
              <a:buNone/>
              <a:tabLst>
                <a:tab pos="2690813" algn="l"/>
              </a:tabLst>
              <a:defRPr sz="20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Part title 1</a:t>
            </a:r>
          </a:p>
        </p:txBody>
      </p:sp>
      <p:sp>
        <p:nvSpPr>
          <p:cNvPr id="2" name="Titre 1"/>
          <p:cNvSpPr>
            <a:spLocks noGrp="1"/>
          </p:cNvSpPr>
          <p:nvPr>
            <p:ph type="title" hasCustomPrompt="1"/>
          </p:nvPr>
        </p:nvSpPr>
        <p:spPr/>
        <p:txBody>
          <a:bodyPr/>
          <a:lstStyle>
            <a:lvl1pPr>
              <a:defRPr/>
            </a:lvl1pPr>
          </a:lstStyle>
          <a:p>
            <a:r>
              <a:rPr lang="en-GB" noProof="0" dirty="0"/>
              <a:t>Slide contents</a:t>
            </a:r>
          </a:p>
        </p:txBody>
      </p:sp>
      <p:sp>
        <p:nvSpPr>
          <p:cNvPr id="6" name="Espace réservé de la date 5"/>
          <p:cNvSpPr>
            <a:spLocks noGrp="1"/>
          </p:cNvSpPr>
          <p:nvPr>
            <p:ph type="dt" sz="half" idx="18"/>
          </p:nvPr>
        </p:nvSpPr>
        <p:spPr/>
        <p:txBody>
          <a:bodyPr/>
          <a:lstStyle/>
          <a:p>
            <a:pPr>
              <a:defRPr/>
            </a:pPr>
            <a:fld id="{E4F6FA75-2D1A-4189-800A-F58426D5C561}" type="datetime1">
              <a:rPr lang="fr-FR" noProof="0" smtClean="0"/>
              <a:t>05/02/2024</a:t>
            </a:fld>
            <a:endParaRPr lang="en-GB" noProof="0" dirty="0"/>
          </a:p>
        </p:txBody>
      </p:sp>
      <p:sp>
        <p:nvSpPr>
          <p:cNvPr id="7" name="Espace réservé du pied de page 6"/>
          <p:cNvSpPr>
            <a:spLocks noGrp="1"/>
          </p:cNvSpPr>
          <p:nvPr>
            <p:ph type="ftr" sz="quarter" idx="19"/>
          </p:nvPr>
        </p:nvSpPr>
        <p:spPr/>
        <p:txBody>
          <a:bodyPr/>
          <a:lstStyle/>
          <a:p>
            <a:pPr>
              <a:defRPr/>
            </a:pP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userDrawn="1"/>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21" hasCustomPrompt="1"/>
          </p:nvPr>
        </p:nvSpPr>
        <p:spPr>
          <a:xfrm>
            <a:off x="342578" y="5733256"/>
            <a:ext cx="8405886" cy="288256"/>
          </a:xfrm>
        </p:spPr>
        <p:txBody>
          <a:bodyPr>
            <a:noAutofit/>
          </a:bodyPr>
          <a:lstStyle>
            <a:lvl1pPr>
              <a:defRPr sz="800"/>
            </a:lvl1pPr>
            <a:lvl2pPr>
              <a:defRPr sz="800"/>
            </a:lvl2pPr>
            <a:lvl3pPr>
              <a:defRPr sz="800"/>
            </a:lvl3pPr>
            <a:lvl4pPr>
              <a:defRPr sz="800"/>
            </a:lvl4pPr>
            <a:lvl5pPr>
              <a:defRPr sz="800"/>
            </a:lvl5pPr>
          </a:lstStyle>
          <a:p>
            <a:pPr lvl="0"/>
            <a:r>
              <a:rPr lang="en-US" dirty="0"/>
              <a:t>Source / footnotes</a:t>
            </a:r>
            <a:endParaRPr lang="en-GB" dirty="0"/>
          </a:p>
        </p:txBody>
      </p:sp>
    </p:spTree>
    <p:extLst>
      <p:ext uri="{BB962C8B-B14F-4D97-AF65-F5344CB8AC3E}">
        <p14:creationId xmlns:p14="http://schemas.microsoft.com/office/powerpoint/2010/main" val="3191963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BB243404-6877-45B5-AF59-CD30EED154C2}" type="datetime6">
              <a:rPr lang="en-US" smtClean="0">
                <a:solidFill>
                  <a:srgbClr val="000000"/>
                </a:solidFill>
              </a:rPr>
              <a:t>February 24</a:t>
            </a:fld>
            <a:endParaRPr lang="en-GB" dirty="0">
              <a:solidFill>
                <a:srgbClr val="000000"/>
              </a:solidFill>
            </a:endParaRPr>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‹N°›</a:t>
            </a:fld>
            <a:endParaRPr lang="en-GB" dirty="0">
              <a:solidFill>
                <a:srgbClr val="000000"/>
              </a:solidFill>
            </a:endParaRPr>
          </a:p>
        </p:txBody>
      </p:sp>
      <p:sp>
        <p:nvSpPr>
          <p:cNvPr id="10" name="Titre 9"/>
          <p:cNvSpPr>
            <a:spLocks noGrp="1"/>
          </p:cNvSpPr>
          <p:nvPr>
            <p:ph type="title" hasCustomPrompt="1"/>
          </p:nvPr>
        </p:nvSpPr>
        <p:spPr/>
        <p:txBody>
          <a:bodyPr/>
          <a:lstStyle/>
          <a:p>
            <a:r>
              <a:rPr lang="en-GB" noProof="0" dirty="0"/>
              <a:t>Slide title</a:t>
            </a:r>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Espace réservé du texte 12"/>
          <p:cNvSpPr>
            <a:spLocks noGrp="1"/>
          </p:cNvSpPr>
          <p:nvPr>
            <p:ph type="body" sz="quarter" idx="13" hasCustomPrompt="1"/>
          </p:nvPr>
        </p:nvSpPr>
        <p:spPr>
          <a:xfrm>
            <a:off x="338138" y="5953839"/>
            <a:ext cx="8483600" cy="123111"/>
          </a:xfrm>
        </p:spPr>
        <p:txBody>
          <a:bodyPr anchor="b" anchorCtr="0">
            <a:spAutoFit/>
          </a:bodyPr>
          <a:lstStyle>
            <a:lvl1pPr>
              <a:spcBef>
                <a:spcPts val="0"/>
              </a:spcBef>
              <a:defRPr sz="800" b="0" cap="none" baseline="0"/>
            </a:lvl1pPr>
          </a:lstStyle>
          <a:p>
            <a:pPr lvl="0"/>
            <a:r>
              <a:rPr lang="fr-FR" dirty="0"/>
              <a:t>Source:</a:t>
            </a:r>
            <a:endParaRPr lang="en-US" dirty="0"/>
          </a:p>
        </p:txBody>
      </p:sp>
    </p:spTree>
    <p:extLst>
      <p:ext uri="{BB962C8B-B14F-4D97-AF65-F5344CB8AC3E}">
        <p14:creationId xmlns:p14="http://schemas.microsoft.com/office/powerpoint/2010/main" val="61419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AND VISUAL">
    <p:spTree>
      <p:nvGrpSpPr>
        <p:cNvPr id="1" name=""/>
        <p:cNvGrpSpPr/>
        <p:nvPr/>
      </p:nvGrpSpPr>
      <p:grpSpPr>
        <a:xfrm>
          <a:off x="0" y="0"/>
          <a:ext cx="0" cy="0"/>
          <a:chOff x="0" y="0"/>
          <a:chExt cx="0" cy="0"/>
        </a:xfrm>
      </p:grpSpPr>
      <p:pic>
        <p:nvPicPr>
          <p:cNvPr id="8"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a:noFill/>
          <a:ln>
            <a:noFill/>
          </a:ln>
        </p:spPr>
      </p:pic>
      <p:sp>
        <p:nvSpPr>
          <p:cNvPr id="16" name="Rectangle 15"/>
          <p:cNvSpPr/>
          <p:nvPr/>
        </p:nvSpPr>
        <p:spPr>
          <a:xfrm>
            <a:off x="1072183" y="5022701"/>
            <a:ext cx="3492000" cy="603328"/>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a:solidFill>
                <a:schemeClr val="accent5"/>
              </a:solidFill>
            </a:endParaRPr>
          </a:p>
        </p:txBody>
      </p:sp>
      <p:sp>
        <p:nvSpPr>
          <p:cNvPr id="2" name="Titre 1"/>
          <p:cNvSpPr>
            <a:spLocks noGrp="1"/>
          </p:cNvSpPr>
          <p:nvPr>
            <p:ph type="ctrTitle" hasCustomPrompt="1"/>
          </p:nvPr>
        </p:nvSpPr>
        <p:spPr>
          <a:xfrm>
            <a:off x="390203" y="255589"/>
            <a:ext cx="5328592" cy="864000"/>
          </a:xfrm>
        </p:spPr>
        <p:txBody>
          <a:bodyPr anchor="t">
            <a:noAutofit/>
          </a:bodyPr>
          <a:lstStyle>
            <a:lvl1pPr algn="l">
              <a:lnSpc>
                <a:spcPct val="85000"/>
              </a:lnSpc>
              <a:defRPr sz="3600" b="1" cap="all" baseline="0">
                <a:solidFill>
                  <a:schemeClr val="bg1"/>
                </a:solidFill>
              </a:defRPr>
            </a:lvl1pPr>
          </a:lstStyle>
          <a:p>
            <a:r>
              <a:rPr lang="en-GB" noProof="0" dirty="0"/>
              <a:t>presentation title </a:t>
            </a:r>
            <a:br>
              <a:rPr lang="en-GB" noProof="0" dirty="0"/>
            </a:br>
            <a:r>
              <a:rPr lang="en-GB" noProof="0" dirty="0"/>
              <a:t>on multi-lines</a:t>
            </a:r>
          </a:p>
        </p:txBody>
      </p:sp>
      <p:sp>
        <p:nvSpPr>
          <p:cNvPr id="3" name="Sous-titre 2"/>
          <p:cNvSpPr>
            <a:spLocks noGrp="1"/>
          </p:cNvSpPr>
          <p:nvPr>
            <p:ph type="subTitle" idx="1" hasCustomPrompt="1"/>
          </p:nvPr>
        </p:nvSpPr>
        <p:spPr>
          <a:xfrm>
            <a:off x="390203" y="1143794"/>
            <a:ext cx="5328000" cy="432000"/>
          </a:xfr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subtitle</a:t>
            </a:r>
          </a:p>
        </p:txBody>
      </p:sp>
      <p:sp>
        <p:nvSpPr>
          <p:cNvPr id="11" name="Espace réservé du texte 2"/>
          <p:cNvSpPr>
            <a:spLocks noGrp="1"/>
          </p:cNvSpPr>
          <p:nvPr>
            <p:ph type="body" idx="13" hasCustomPrompt="1"/>
          </p:nvPr>
        </p:nvSpPr>
        <p:spPr>
          <a:xfrm>
            <a:off x="1231057" y="5112168"/>
            <a:ext cx="3168000" cy="216000"/>
          </a:xfr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a:t>author’s name</a:t>
            </a:r>
          </a:p>
        </p:txBody>
      </p:sp>
      <p:sp>
        <p:nvSpPr>
          <p:cNvPr id="12" name="Espace réservé du texte 2"/>
          <p:cNvSpPr>
            <a:spLocks noGrp="1"/>
          </p:cNvSpPr>
          <p:nvPr>
            <p:ph type="body" idx="14" hasCustomPrompt="1"/>
          </p:nvPr>
        </p:nvSpPr>
        <p:spPr>
          <a:xfrm>
            <a:off x="1231057" y="5335688"/>
            <a:ext cx="3168000" cy="216000"/>
          </a:xfr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GB" noProof="0" dirty="0"/>
              <a:t>Location, 00/00/2015</a:t>
            </a:r>
          </a:p>
        </p:txBody>
      </p:sp>
      <p:sp>
        <p:nvSpPr>
          <p:cNvPr id="9" name="Rectangle 8"/>
          <p:cNvSpPr/>
          <p:nvPr userDrawn="1"/>
        </p:nvSpPr>
        <p:spPr>
          <a:xfrm>
            <a:off x="1072183" y="5022701"/>
            <a:ext cx="3492000" cy="603328"/>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en-GB" sz="1000" noProof="0" dirty="0">
              <a:solidFill>
                <a:schemeClr val="accent5"/>
              </a:solidFill>
            </a:endParaRPr>
          </a:p>
        </p:txBody>
      </p:sp>
      <p:pic>
        <p:nvPicPr>
          <p:cNvPr id="10"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763" r="9963"/>
          <a:stretch/>
        </p:blipFill>
        <p:spPr bwMode="auto">
          <a:xfrm>
            <a:off x="0" y="3712999"/>
            <a:ext cx="9144000" cy="133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85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E">
    <p:spTree>
      <p:nvGrpSpPr>
        <p:cNvPr id="1" name=""/>
        <p:cNvGrpSpPr/>
        <p:nvPr/>
      </p:nvGrpSpPr>
      <p:grpSpPr>
        <a:xfrm>
          <a:off x="0" y="0"/>
          <a:ext cx="0" cy="0"/>
          <a:chOff x="0" y="0"/>
          <a:chExt cx="0" cy="0"/>
        </a:xfrm>
      </p:grpSpPr>
      <p:sp>
        <p:nvSpPr>
          <p:cNvPr id="11" name="Espace réservé du contenu 2"/>
          <p:cNvSpPr>
            <a:spLocks noGrp="1"/>
          </p:cNvSpPr>
          <p:nvPr>
            <p:ph idx="1" hasCustomPrompt="1"/>
          </p:nvPr>
        </p:nvSpPr>
        <p:spPr>
          <a:xfrm>
            <a:off x="342578" y="1137313"/>
            <a:ext cx="8460000" cy="4739960"/>
          </a:xfrm>
        </p:spPr>
        <p:txBody>
          <a:bodyPr/>
          <a:lstStyle>
            <a:lvl1pPr>
              <a:defRPr/>
            </a:lvl1pPr>
            <a:lvl2pPr marL="358775" indent="-179388">
              <a:defRPr/>
            </a:lvl2pPr>
            <a:lvl3pPr marL="538163" indent="-182563">
              <a:defRPr/>
            </a:lvl3pPr>
            <a:lvl4pPr marL="719138" indent="-173038">
              <a:defRPr/>
            </a:lvl4pPr>
            <a:lvl5pPr marL="3175" indent="4763">
              <a:defRPr/>
            </a:lvl5pPr>
          </a:lstStyle>
          <a:p>
            <a:pPr lvl="0"/>
            <a:r>
              <a:rPr lang="en-GB" noProof="0" dirty="0"/>
              <a:t>Level 1</a:t>
            </a:r>
          </a:p>
          <a:p>
            <a:pPr lvl="1"/>
            <a:r>
              <a:rPr lang="en-GB" noProof="0" dirty="0"/>
              <a:t>Level 2</a:t>
            </a:r>
          </a:p>
          <a:p>
            <a:pPr lvl="2"/>
            <a:r>
              <a:rPr lang="en-GB" noProof="0" dirty="0"/>
              <a:t>Level 3</a:t>
            </a:r>
          </a:p>
          <a:p>
            <a:pPr lvl="3"/>
            <a:r>
              <a:rPr lang="en-GB" noProof="0" dirty="0"/>
              <a:t>Level 4</a:t>
            </a:r>
          </a:p>
          <a:p>
            <a:pPr lvl="4"/>
            <a:r>
              <a:rPr lang="en-GB" noProof="0" dirty="0"/>
              <a:t>Level 5</a:t>
            </a:r>
          </a:p>
        </p:txBody>
      </p:sp>
      <p:sp>
        <p:nvSpPr>
          <p:cNvPr id="8" name="Titre 7"/>
          <p:cNvSpPr>
            <a:spLocks noGrp="1"/>
          </p:cNvSpPr>
          <p:nvPr>
            <p:ph type="title" hasCustomPrompt="1"/>
          </p:nvPr>
        </p:nvSpPr>
        <p:spPr>
          <a:xfrm>
            <a:off x="342578" y="116192"/>
            <a:ext cx="8460000" cy="745664"/>
          </a:xfrm>
        </p:spPr>
        <p:txBody>
          <a:bodyPr/>
          <a:lstStyle>
            <a:lvl1pPr>
              <a:defRPr/>
            </a:lvl1pPr>
          </a:lstStyle>
          <a:p>
            <a:r>
              <a:rPr lang="en-GB" noProof="0" dirty="0"/>
              <a:t>Slide title</a:t>
            </a:r>
          </a:p>
        </p:txBody>
      </p:sp>
      <p:sp>
        <p:nvSpPr>
          <p:cNvPr id="2" name="Espace réservé de la date 1"/>
          <p:cNvSpPr>
            <a:spLocks noGrp="1"/>
          </p:cNvSpPr>
          <p:nvPr>
            <p:ph type="dt" sz="half" idx="10"/>
          </p:nvPr>
        </p:nvSpPr>
        <p:spPr/>
        <p:txBody>
          <a:bodyPr/>
          <a:lstStyle/>
          <a:p>
            <a:pPr>
              <a:defRPr/>
            </a:pPr>
            <a:fld id="{1C45B8D8-E892-364C-8E03-9C87AE592BDB}" type="datetime1">
              <a:rPr lang="fr-FR" noProof="0" smtClean="0"/>
              <a:t>05/02/2024</a:t>
            </a:fld>
            <a:endParaRPr lang="en-GB" noProof="0" dirty="0"/>
          </a:p>
        </p:txBody>
      </p:sp>
      <p:sp>
        <p:nvSpPr>
          <p:cNvPr id="7" name="Espace réservé du pied de page 6"/>
          <p:cNvSpPr>
            <a:spLocks noGrp="1"/>
          </p:cNvSpPr>
          <p:nvPr>
            <p:ph type="ftr" sz="quarter" idx="11"/>
          </p:nvPr>
        </p:nvSpPr>
        <p:spPr/>
        <p:txBody>
          <a:bodyPr/>
          <a:lstStyle/>
          <a:p>
            <a:pPr>
              <a:defRPr/>
            </a:pPr>
            <a:r>
              <a:rPr lang="en-GB" noProof="0"/>
              <a:t>TITLE OF PRESENTATION</a:t>
            </a:r>
            <a:endParaRPr lang="en-GB" noProof="0" dirty="0"/>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cxnSp>
        <p:nvCxnSpPr>
          <p:cNvPr id="10" name="Connecteur droit 9"/>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35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B6C98F3F-DC99-EC49-9B9B-B7424BE70181}" type="datetime1">
              <a:rPr lang="fr-FR" noProof="0" smtClean="0"/>
              <a:t>05/02/2024</a:t>
            </a:fld>
            <a:endParaRPr lang="en-GB" noProof="0" dirty="0"/>
          </a:p>
        </p:txBody>
      </p:sp>
      <p:sp>
        <p:nvSpPr>
          <p:cNvPr id="7" name="Espace réservé du pied de page 6"/>
          <p:cNvSpPr>
            <a:spLocks noGrp="1"/>
          </p:cNvSpPr>
          <p:nvPr>
            <p:ph type="ftr" sz="quarter" idx="11"/>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p:txBody>
          <a:bodyPr/>
          <a:lstStyle/>
          <a:p>
            <a:r>
              <a:rPr lang="en-GB" noProof="0" dirty="0"/>
              <a:t>Slide title</a:t>
            </a:r>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14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11" name="Rectangle 10"/>
          <p:cNvSpPr/>
          <p:nvPr userDrawn="1"/>
        </p:nvSpPr>
        <p:spPr>
          <a:xfrm>
            <a:off x="0" y="0"/>
            <a:ext cx="9144000" cy="6120000"/>
          </a:xfrm>
          <a:prstGeom prst="rect">
            <a:avLst/>
          </a:pr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 name="Rectangle 2"/>
          <p:cNvSpPr/>
          <p:nvPr/>
        </p:nvSpPr>
        <p:spPr>
          <a:xfrm>
            <a:off x="0" y="0"/>
            <a:ext cx="9144000" cy="6120000"/>
          </a:xfrm>
          <a:prstGeom prst="rect">
            <a:avLst/>
          </a:prstGeom>
          <a:solidFill>
            <a:srgbClr val="00915A"/>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 name="Titre 1"/>
          <p:cNvSpPr>
            <a:spLocks noGrp="1"/>
          </p:cNvSpPr>
          <p:nvPr>
            <p:ph type="title" hasCustomPrompt="1"/>
          </p:nvPr>
        </p:nvSpPr>
        <p:spPr/>
        <p:txBody>
          <a:bodyPr/>
          <a:lstStyle>
            <a:lvl1pPr>
              <a:defRPr>
                <a:solidFill>
                  <a:schemeClr val="tx1"/>
                </a:solidFill>
              </a:defRPr>
            </a:lvl1pPr>
          </a:lstStyle>
          <a:p>
            <a:r>
              <a:rPr lang="en-GB" noProof="0" dirty="0"/>
              <a:t>Slide contents</a:t>
            </a:r>
          </a:p>
        </p:txBody>
      </p:sp>
      <p:sp>
        <p:nvSpPr>
          <p:cNvPr id="6" name="Espace réservé de la date 5"/>
          <p:cNvSpPr>
            <a:spLocks noGrp="1"/>
          </p:cNvSpPr>
          <p:nvPr>
            <p:ph type="dt" sz="half" idx="18"/>
          </p:nvPr>
        </p:nvSpPr>
        <p:spPr/>
        <p:txBody>
          <a:bodyPr/>
          <a:lstStyle/>
          <a:p>
            <a:pPr>
              <a:defRPr/>
            </a:pPr>
            <a:fld id="{8F1012E7-FCB9-324F-9DE2-319498985FA6}" type="datetime1">
              <a:rPr lang="fr-FR" noProof="0" smtClean="0"/>
              <a:t>05/02/2024</a:t>
            </a:fld>
            <a:endParaRPr lang="en-GB" noProof="0" dirty="0"/>
          </a:p>
        </p:txBody>
      </p:sp>
      <p:sp>
        <p:nvSpPr>
          <p:cNvPr id="7" name="Espace réservé du pied de page 6"/>
          <p:cNvSpPr>
            <a:spLocks noGrp="1"/>
          </p:cNvSpPr>
          <p:nvPr>
            <p:ph type="ftr" sz="quarter" idx="19"/>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p:nvCxnSpPr>
        <p:spPr>
          <a:xfrm>
            <a:off x="342578" y="879000"/>
            <a:ext cx="84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 hasCustomPrompt="1"/>
          </p:nvPr>
        </p:nvSpPr>
        <p:spPr>
          <a:xfrm>
            <a:off x="342578" y="1137313"/>
            <a:ext cx="8460000" cy="4739960"/>
          </a:xfrm>
        </p:spPr>
        <p:txBody>
          <a:bodyPr/>
          <a:lstStyle>
            <a:lvl1pPr>
              <a:defRPr>
                <a:solidFill>
                  <a:schemeClr val="tx1"/>
                </a:solidFill>
              </a:defRPr>
            </a:lvl1pPr>
            <a:lvl2pPr marL="358775" indent="-179388">
              <a:defRPr>
                <a:solidFill>
                  <a:schemeClr val="tx1"/>
                </a:solidFill>
              </a:defRPr>
            </a:lvl2pPr>
            <a:lvl3pPr marL="538163" indent="-182563">
              <a:defRPr>
                <a:solidFill>
                  <a:schemeClr val="tx1"/>
                </a:solidFill>
              </a:defRPr>
            </a:lvl3pPr>
            <a:lvl4pPr marL="719138" indent="-173038">
              <a:defRPr>
                <a:solidFill>
                  <a:schemeClr val="tx1"/>
                </a:solidFill>
              </a:defRPr>
            </a:lvl4pPr>
            <a:lvl5pPr marL="3175" indent="4763">
              <a:defRPr>
                <a:solidFill>
                  <a:schemeClr val="tx1"/>
                </a:solidFill>
              </a:defRPr>
            </a:lvl5pPr>
          </a:lstStyle>
          <a:p>
            <a:pPr lvl="0"/>
            <a:r>
              <a:rPr lang="en-GB" noProof="0" dirty="0"/>
              <a:t>Level 1</a:t>
            </a:r>
          </a:p>
          <a:p>
            <a:pPr lvl="1"/>
            <a:r>
              <a:rPr lang="en-GB" noProof="0" dirty="0"/>
              <a:t>Level 2</a:t>
            </a:r>
          </a:p>
          <a:p>
            <a:pPr lvl="2"/>
            <a:r>
              <a:rPr lang="en-GB" noProof="0" dirty="0"/>
              <a:t>Level 3</a:t>
            </a:r>
          </a:p>
          <a:p>
            <a:pPr lvl="3"/>
            <a:r>
              <a:rPr lang="en-GB" noProof="0" dirty="0"/>
              <a:t>Level 4</a:t>
            </a:r>
          </a:p>
          <a:p>
            <a:pPr lvl="4"/>
            <a:r>
              <a:rPr lang="en-GB" noProof="0" dirty="0"/>
              <a:t>Level 5</a:t>
            </a:r>
          </a:p>
        </p:txBody>
      </p:sp>
    </p:spTree>
    <p:extLst>
      <p:ext uri="{BB962C8B-B14F-4D97-AF65-F5344CB8AC3E}">
        <p14:creationId xmlns:p14="http://schemas.microsoft.com/office/powerpoint/2010/main" val="216432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11" name="Rectangle 10"/>
          <p:cNvSpPr/>
          <p:nvPr userDrawn="1"/>
        </p:nvSpPr>
        <p:spPr>
          <a:xfrm>
            <a:off x="0" y="0"/>
            <a:ext cx="9144000" cy="6120000"/>
          </a:xfrm>
          <a:prstGeom prst="rect">
            <a:avLst/>
          </a:prstGeom>
          <a:solidFill>
            <a:schemeClr val="tx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 name="Rectangle 2"/>
          <p:cNvSpPr/>
          <p:nvPr/>
        </p:nvSpPr>
        <p:spPr>
          <a:xfrm>
            <a:off x="0" y="0"/>
            <a:ext cx="9144000" cy="6120000"/>
          </a:xfrm>
          <a:prstGeom prst="rect">
            <a:avLst/>
          </a:prstGeom>
          <a:solidFill>
            <a:schemeClr val="accent3">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 name="Titre 1"/>
          <p:cNvSpPr>
            <a:spLocks noGrp="1"/>
          </p:cNvSpPr>
          <p:nvPr>
            <p:ph type="title" hasCustomPrompt="1"/>
          </p:nvPr>
        </p:nvSpPr>
        <p:spPr/>
        <p:txBody>
          <a:bodyPr/>
          <a:lstStyle>
            <a:lvl1pPr>
              <a:defRPr>
                <a:solidFill>
                  <a:schemeClr val="bg1"/>
                </a:solidFill>
              </a:defRPr>
            </a:lvl1pPr>
          </a:lstStyle>
          <a:p>
            <a:r>
              <a:rPr lang="en-GB" noProof="0" dirty="0"/>
              <a:t>Slide contents</a:t>
            </a:r>
          </a:p>
        </p:txBody>
      </p:sp>
      <p:sp>
        <p:nvSpPr>
          <p:cNvPr id="6" name="Espace réservé de la date 5"/>
          <p:cNvSpPr>
            <a:spLocks noGrp="1"/>
          </p:cNvSpPr>
          <p:nvPr>
            <p:ph type="dt" sz="half" idx="18"/>
          </p:nvPr>
        </p:nvSpPr>
        <p:spPr/>
        <p:txBody>
          <a:bodyPr/>
          <a:lstStyle/>
          <a:p>
            <a:pPr>
              <a:defRPr/>
            </a:pPr>
            <a:fld id="{6BE695C7-1C82-424F-9675-E0BE095C2DBE}" type="datetime1">
              <a:rPr lang="fr-FR" noProof="0" smtClean="0"/>
              <a:t>05/02/2024</a:t>
            </a:fld>
            <a:endParaRPr lang="en-GB" noProof="0" dirty="0"/>
          </a:p>
        </p:txBody>
      </p:sp>
      <p:sp>
        <p:nvSpPr>
          <p:cNvPr id="7" name="Espace réservé du pied de page 6"/>
          <p:cNvSpPr>
            <a:spLocks noGrp="1"/>
          </p:cNvSpPr>
          <p:nvPr>
            <p:ph type="ftr" sz="quarter" idx="19"/>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p:nvCxnSpPr>
        <p:spPr>
          <a:xfrm>
            <a:off x="342578" y="87900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 hasCustomPrompt="1"/>
          </p:nvPr>
        </p:nvSpPr>
        <p:spPr>
          <a:xfrm>
            <a:off x="342578" y="1137313"/>
            <a:ext cx="8460000" cy="4739960"/>
          </a:xfrm>
        </p:spPr>
        <p:txBody>
          <a:bodyPr/>
          <a:lstStyle>
            <a:lvl1pPr>
              <a:defRPr>
                <a:solidFill>
                  <a:schemeClr val="bg1"/>
                </a:solidFill>
              </a:defRPr>
            </a:lvl1pPr>
            <a:lvl2pPr marL="358775" indent="-179388">
              <a:defRPr>
                <a:solidFill>
                  <a:schemeClr val="bg1"/>
                </a:solidFill>
              </a:defRPr>
            </a:lvl2pPr>
            <a:lvl3pPr marL="538163" indent="-182563">
              <a:defRPr>
                <a:solidFill>
                  <a:schemeClr val="bg1"/>
                </a:solidFill>
              </a:defRPr>
            </a:lvl3pPr>
            <a:lvl4pPr marL="719138" indent="-173038">
              <a:defRPr>
                <a:solidFill>
                  <a:schemeClr val="bg1"/>
                </a:solidFill>
              </a:defRPr>
            </a:lvl4pPr>
            <a:lvl5pPr marL="3175" indent="4763">
              <a:defRPr>
                <a:solidFill>
                  <a:schemeClr val="bg1"/>
                </a:solidFill>
              </a:defRPr>
            </a:lvl5pPr>
          </a:lstStyle>
          <a:p>
            <a:pPr lvl="0"/>
            <a:r>
              <a:rPr lang="en-GB" noProof="0" dirty="0"/>
              <a:t>Level 1</a:t>
            </a:r>
          </a:p>
          <a:p>
            <a:pPr lvl="1"/>
            <a:r>
              <a:rPr lang="en-GB" noProof="0" dirty="0"/>
              <a:t>Level 2</a:t>
            </a:r>
          </a:p>
          <a:p>
            <a:pPr lvl="2"/>
            <a:r>
              <a:rPr lang="en-GB" noProof="0" dirty="0"/>
              <a:t>Level 3</a:t>
            </a:r>
          </a:p>
          <a:p>
            <a:pPr lvl="3"/>
            <a:r>
              <a:rPr lang="en-GB" noProof="0" dirty="0"/>
              <a:t>Level 4</a:t>
            </a:r>
          </a:p>
          <a:p>
            <a:pPr lvl="4"/>
            <a:r>
              <a:rPr lang="en-GB" noProof="0" dirty="0"/>
              <a:t>Level 5</a:t>
            </a:r>
          </a:p>
        </p:txBody>
      </p:sp>
    </p:spTree>
    <p:extLst>
      <p:ext uri="{BB962C8B-B14F-4D97-AF65-F5344CB8AC3E}">
        <p14:creationId xmlns:p14="http://schemas.microsoft.com/office/powerpoint/2010/main" val="37739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SUAL">
    <p:spTree>
      <p:nvGrpSpPr>
        <p:cNvPr id="1" name=""/>
        <p:cNvGrpSpPr/>
        <p:nvPr/>
      </p:nvGrpSpPr>
      <p:grpSpPr>
        <a:xfrm>
          <a:off x="0" y="0"/>
          <a:ext cx="0" cy="0"/>
          <a:chOff x="0" y="0"/>
          <a:chExt cx="0" cy="0"/>
        </a:xfrm>
      </p:grpSpPr>
      <p:sp>
        <p:nvSpPr>
          <p:cNvPr id="14" name="Espace réservé pour une image  11"/>
          <p:cNvSpPr>
            <a:spLocks noGrp="1"/>
          </p:cNvSpPr>
          <p:nvPr>
            <p:ph type="pic" sz="quarter" idx="16" hasCustomPrompt="1"/>
          </p:nvPr>
        </p:nvSpPr>
        <p:spPr>
          <a:xfrm>
            <a:off x="0" y="0"/>
            <a:ext cx="9144000" cy="6112816"/>
          </a:xfrm>
          <a:prstGeom prst="rect">
            <a:avLst/>
          </a:prstGeom>
          <a:solidFill>
            <a:schemeClr val="tx2"/>
          </a:solidFill>
        </p:spPr>
        <p:txBody>
          <a:bodyPr lIns="1080000" tIns="0" rIns="1080000" bIns="0" anchor="ctr">
            <a:normAutofit/>
          </a:bodyPr>
          <a:lstStyle>
            <a:lvl1pPr marL="0" indent="0" algn="ctr">
              <a:spcBef>
                <a:spcPts val="0"/>
              </a:spcBef>
              <a:buNone/>
              <a:defRPr sz="1200" b="0" i="0" baseline="0">
                <a:solidFill>
                  <a:srgbClr val="000000"/>
                </a:solidFill>
              </a:defRPr>
            </a:lvl1pPr>
          </a:lstStyle>
          <a:p>
            <a:r>
              <a:rPr lang="fr-FR" dirty="0"/>
              <a:t>Mettre au premier plan, puis cliquez sur l’icône pour ajouter une image, puis faites un Clic droit et Mettre à l’arrière plan </a:t>
            </a:r>
            <a:br>
              <a:rPr lang="fr-FR" dirty="0"/>
            </a:br>
            <a:br>
              <a:rPr lang="fr-FR" dirty="0"/>
            </a:br>
            <a:r>
              <a:rPr lang="fr-FR" dirty="0"/>
              <a:t>↓</a:t>
            </a:r>
          </a:p>
        </p:txBody>
      </p:sp>
      <p:sp>
        <p:nvSpPr>
          <p:cNvPr id="11" name="Rectangle 10"/>
          <p:cNvSpPr/>
          <p:nvPr userDrawn="1"/>
        </p:nvSpPr>
        <p:spPr>
          <a:xfrm>
            <a:off x="0" y="0"/>
            <a:ext cx="9144000" cy="6120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 name="Titre 1"/>
          <p:cNvSpPr>
            <a:spLocks noGrp="1"/>
          </p:cNvSpPr>
          <p:nvPr>
            <p:ph type="title" hasCustomPrompt="1"/>
          </p:nvPr>
        </p:nvSpPr>
        <p:spPr/>
        <p:txBody>
          <a:bodyPr/>
          <a:lstStyle>
            <a:lvl1pPr>
              <a:defRPr>
                <a:solidFill>
                  <a:schemeClr val="bg2"/>
                </a:solidFill>
              </a:defRPr>
            </a:lvl1pPr>
          </a:lstStyle>
          <a:p>
            <a:r>
              <a:rPr lang="en-GB" noProof="0" dirty="0"/>
              <a:t>Slide contents</a:t>
            </a:r>
          </a:p>
        </p:txBody>
      </p:sp>
      <p:sp>
        <p:nvSpPr>
          <p:cNvPr id="6" name="Espace réservé de la date 5"/>
          <p:cNvSpPr>
            <a:spLocks noGrp="1"/>
          </p:cNvSpPr>
          <p:nvPr>
            <p:ph type="dt" sz="half" idx="18"/>
          </p:nvPr>
        </p:nvSpPr>
        <p:spPr/>
        <p:txBody>
          <a:bodyPr/>
          <a:lstStyle/>
          <a:p>
            <a:pPr>
              <a:defRPr/>
            </a:pPr>
            <a:fld id="{91870127-2DD8-2F41-A6AC-2977FDD5CA4C}" type="datetime1">
              <a:rPr lang="fr-FR" noProof="0" smtClean="0"/>
              <a:t>05/02/2024</a:t>
            </a:fld>
            <a:endParaRPr lang="en-GB" noProof="0" dirty="0"/>
          </a:p>
        </p:txBody>
      </p:sp>
      <p:sp>
        <p:nvSpPr>
          <p:cNvPr id="7" name="Espace réservé du pied de page 6"/>
          <p:cNvSpPr>
            <a:spLocks noGrp="1"/>
          </p:cNvSpPr>
          <p:nvPr>
            <p:ph type="ftr" sz="quarter" idx="19"/>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20"/>
          </p:nvPr>
        </p:nvSpPr>
        <p:spPr/>
        <p:txBody>
          <a:bodyPr/>
          <a:lstStyle/>
          <a:p>
            <a:pPr>
              <a:defRPr/>
            </a:pPr>
            <a:fld id="{276219AF-F5ED-455B-A512-B03AB3602319}" type="slidenum">
              <a:rPr lang="en-GB" noProof="0" smtClean="0"/>
              <a:pPr>
                <a:defRPr/>
              </a:pPr>
              <a:t>‹N°›</a:t>
            </a:fld>
            <a:endParaRPr lang="en-GB" noProof="0" dirty="0"/>
          </a:p>
        </p:txBody>
      </p:sp>
      <p:cxnSp>
        <p:nvCxnSpPr>
          <p:cNvPr id="9" name="Connecteur droit 8"/>
          <p:cNvCxnSpPr/>
          <p:nvPr/>
        </p:nvCxnSpPr>
        <p:spPr>
          <a:xfrm>
            <a:off x="342578" y="87900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userDrawn="1"/>
        </p:nvCxnSpPr>
        <p:spPr>
          <a:xfrm>
            <a:off x="342578" y="87900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a:spLocks noGrp="1"/>
          </p:cNvSpPr>
          <p:nvPr>
            <p:ph idx="1" hasCustomPrompt="1"/>
          </p:nvPr>
        </p:nvSpPr>
        <p:spPr>
          <a:xfrm>
            <a:off x="342578" y="1137313"/>
            <a:ext cx="8460000" cy="4739960"/>
          </a:xfrm>
        </p:spPr>
        <p:txBody>
          <a:bodyPr/>
          <a:lstStyle>
            <a:lvl1pPr>
              <a:defRPr>
                <a:solidFill>
                  <a:schemeClr val="bg1"/>
                </a:solidFill>
              </a:defRPr>
            </a:lvl1pPr>
            <a:lvl2pPr marL="358775" indent="-179388">
              <a:defRPr>
                <a:solidFill>
                  <a:schemeClr val="bg1"/>
                </a:solidFill>
              </a:defRPr>
            </a:lvl2pPr>
            <a:lvl3pPr marL="538163" indent="-182563">
              <a:defRPr>
                <a:solidFill>
                  <a:schemeClr val="bg2"/>
                </a:solidFill>
              </a:defRPr>
            </a:lvl3pPr>
            <a:lvl4pPr marL="719138" indent="-173038">
              <a:defRPr>
                <a:solidFill>
                  <a:schemeClr val="accent3"/>
                </a:solidFill>
              </a:defRPr>
            </a:lvl4pPr>
            <a:lvl5pPr marL="3175" indent="4763">
              <a:defRPr>
                <a:solidFill>
                  <a:schemeClr val="accent3"/>
                </a:solidFill>
              </a:defRPr>
            </a:lvl5pPr>
          </a:lstStyle>
          <a:p>
            <a:pPr lvl="0"/>
            <a:r>
              <a:rPr lang="en-GB" noProof="0" dirty="0"/>
              <a:t>Level 1</a:t>
            </a:r>
          </a:p>
          <a:p>
            <a:pPr lvl="1"/>
            <a:r>
              <a:rPr lang="en-GB" noProof="0" dirty="0"/>
              <a:t>Level 2</a:t>
            </a:r>
          </a:p>
          <a:p>
            <a:pPr lvl="2"/>
            <a:r>
              <a:rPr lang="en-GB" noProof="0" dirty="0"/>
              <a:t>Level 3</a:t>
            </a:r>
          </a:p>
          <a:p>
            <a:pPr lvl="3"/>
            <a:r>
              <a:rPr lang="en-GB" noProof="0" dirty="0"/>
              <a:t>Level 4</a:t>
            </a:r>
          </a:p>
          <a:p>
            <a:pPr lvl="4"/>
            <a:r>
              <a:rPr lang="en-GB" noProof="0" dirty="0"/>
              <a:t>Level 5</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isclaimer">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p:txBody>
          <a:bodyPr/>
          <a:lstStyle/>
          <a:p>
            <a:pPr>
              <a:defRPr/>
            </a:pPr>
            <a:fld id="{5F45A945-A9E7-C842-BD01-333C0434008F}" type="datetime1">
              <a:rPr lang="fr-FR" noProof="0" smtClean="0"/>
              <a:t>05/02/2024</a:t>
            </a:fld>
            <a:endParaRPr lang="en-GB" noProof="0" dirty="0"/>
          </a:p>
        </p:txBody>
      </p:sp>
      <p:sp>
        <p:nvSpPr>
          <p:cNvPr id="7" name="Espace réservé du pied de page 6"/>
          <p:cNvSpPr>
            <a:spLocks noGrp="1"/>
          </p:cNvSpPr>
          <p:nvPr>
            <p:ph type="ftr" sz="quarter" idx="11"/>
          </p:nvPr>
        </p:nvSpPr>
        <p:spPr/>
        <p:txBody>
          <a:bodyPr/>
          <a:lstStyle/>
          <a:p>
            <a:pPr>
              <a:defRPr/>
            </a:pPr>
            <a:r>
              <a:rPr lang="en-GB" noProof="0"/>
              <a:t>TITLE OF PRESENTATION</a:t>
            </a:r>
            <a:endParaRPr lang="en-GB" noProof="0" dirty="0"/>
          </a:p>
        </p:txBody>
      </p:sp>
      <p:sp>
        <p:nvSpPr>
          <p:cNvPr id="8" name="Espace réservé du numéro de diapositive 7"/>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
        <p:nvSpPr>
          <p:cNvPr id="10" name="Titre 9"/>
          <p:cNvSpPr>
            <a:spLocks noGrp="1"/>
          </p:cNvSpPr>
          <p:nvPr>
            <p:ph type="title" hasCustomPrompt="1"/>
          </p:nvPr>
        </p:nvSpPr>
        <p:spPr/>
        <p:txBody>
          <a:bodyPr/>
          <a:lstStyle/>
          <a:p>
            <a:r>
              <a:rPr lang="en-GB" noProof="0" dirty="0"/>
              <a:t>Slide title</a:t>
            </a:r>
          </a:p>
        </p:txBody>
      </p:sp>
      <p:cxnSp>
        <p:nvCxnSpPr>
          <p:cNvPr id="9" name="Connecteur droit 8"/>
          <p:cNvCxnSpPr/>
          <p:nvPr/>
        </p:nvCxnSpPr>
        <p:spPr>
          <a:xfrm>
            <a:off x="342578" y="879000"/>
            <a:ext cx="8460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Espace réservé du texte 6"/>
          <p:cNvSpPr>
            <a:spLocks noGrp="1"/>
          </p:cNvSpPr>
          <p:nvPr>
            <p:ph type="body" sz="quarter" idx="13" hasCustomPrompt="1"/>
          </p:nvPr>
        </p:nvSpPr>
        <p:spPr>
          <a:xfrm>
            <a:off x="338138" y="1165860"/>
            <a:ext cx="8483600" cy="4846320"/>
          </a:xfrm>
        </p:spPr>
        <p:txBody>
          <a:bodyPr>
            <a:normAutofit/>
          </a:bodyPr>
          <a:lstStyle>
            <a:lvl1pPr algn="just">
              <a:lnSpc>
                <a:spcPct val="100000"/>
              </a:lnSpc>
              <a:defRPr sz="900" b="0" cap="none"/>
            </a:lvl1pPr>
          </a:lstStyle>
          <a:p>
            <a:pPr lvl="0"/>
            <a:r>
              <a:rPr lang="fr-FR" dirty="0" err="1"/>
              <a:t>Disclaimer</a:t>
            </a:r>
            <a:endParaRPr lang="fr-FR" dirty="0"/>
          </a:p>
        </p:txBody>
      </p:sp>
      <p:cxnSp>
        <p:nvCxnSpPr>
          <p:cNvPr id="12" name="Connecteur droit 11"/>
          <p:cNvCxnSpPr/>
          <p:nvPr userDrawn="1"/>
        </p:nvCxnSpPr>
        <p:spPr>
          <a:xfrm>
            <a:off x="342578" y="87900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5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RT">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061244" y="2161430"/>
            <a:ext cx="6183163" cy="2851745"/>
          </a:xfrm>
        </p:spPr>
        <p:txBody>
          <a:bodyPr anchor="t">
            <a:noAutofit/>
          </a:bodyPr>
          <a:lstStyle>
            <a:lvl1pPr algn="l">
              <a:lnSpc>
                <a:spcPct val="85000"/>
              </a:lnSpc>
              <a:defRPr sz="3600" b="1" cap="all" baseline="0">
                <a:solidFill>
                  <a:schemeClr val="bg2"/>
                </a:solidFill>
              </a:defRPr>
            </a:lvl1pPr>
          </a:lstStyle>
          <a:p>
            <a:r>
              <a:rPr lang="en-GB" noProof="0" dirty="0"/>
              <a:t>Part Title</a:t>
            </a:r>
          </a:p>
        </p:txBody>
      </p:sp>
      <p:sp>
        <p:nvSpPr>
          <p:cNvPr id="10" name="Sous-titre 2"/>
          <p:cNvSpPr>
            <a:spLocks noGrp="1"/>
          </p:cNvSpPr>
          <p:nvPr>
            <p:ph type="subTitle" idx="1" hasCustomPrompt="1"/>
          </p:nvPr>
        </p:nvSpPr>
        <p:spPr>
          <a:xfrm>
            <a:off x="1432223" y="1681758"/>
            <a:ext cx="504000" cy="504000"/>
          </a:xfrm>
          <a:solidFill>
            <a:schemeClr val="bg2"/>
          </a:solidFill>
          <a:ln>
            <a:noFill/>
          </a:ln>
        </p:spPr>
        <p:txBody>
          <a:bodyPr anchor="ctr">
            <a:noAutofit/>
          </a:bodyPr>
          <a:lstStyle>
            <a:lvl1pPr marL="0" indent="0" algn="ctr">
              <a:buNone/>
              <a:defRPr sz="3600" b="1" cap="all"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0</a:t>
            </a:r>
          </a:p>
        </p:txBody>
      </p:sp>
      <p:sp>
        <p:nvSpPr>
          <p:cNvPr id="11" name="Espace réservé de la date 10"/>
          <p:cNvSpPr>
            <a:spLocks noGrp="1"/>
          </p:cNvSpPr>
          <p:nvPr>
            <p:ph type="dt" sz="half" idx="10"/>
          </p:nvPr>
        </p:nvSpPr>
        <p:spPr/>
        <p:txBody>
          <a:bodyPr/>
          <a:lstStyle/>
          <a:p>
            <a:pPr>
              <a:defRPr/>
            </a:pPr>
            <a:fld id="{68BB5470-9BE8-F744-B2B7-1B30EE529E0D}" type="datetime1">
              <a:rPr lang="fr-FR" noProof="0" smtClean="0"/>
              <a:t>05/02/2024</a:t>
            </a:fld>
            <a:endParaRPr lang="en-GB" noProof="0" dirty="0"/>
          </a:p>
        </p:txBody>
      </p:sp>
      <p:sp>
        <p:nvSpPr>
          <p:cNvPr id="12" name="Espace réservé du pied de page 11"/>
          <p:cNvSpPr>
            <a:spLocks noGrp="1"/>
          </p:cNvSpPr>
          <p:nvPr>
            <p:ph type="ftr" sz="quarter" idx="11"/>
          </p:nvPr>
        </p:nvSpPr>
        <p:spPr/>
        <p:txBody>
          <a:bodyPr/>
          <a:lstStyle/>
          <a:p>
            <a:pPr>
              <a:defRPr/>
            </a:pPr>
            <a:r>
              <a:rPr lang="en-GB" noProof="0"/>
              <a:t>TITLE OF PRESENTATION</a:t>
            </a:r>
            <a:endParaRPr lang="en-GB" noProof="0" dirty="0"/>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en-GB" noProof="0" smtClean="0"/>
              <a:pPr>
                <a:defRPr/>
              </a:pPr>
              <a:t>‹N°›</a:t>
            </a:fld>
            <a:endParaRPr lang="en-GB" noProof="0" dirty="0"/>
          </a:p>
        </p:txBody>
      </p:sp>
    </p:spTree>
    <p:extLst>
      <p:ext uri="{BB962C8B-B14F-4D97-AF65-F5344CB8AC3E}">
        <p14:creationId xmlns:p14="http://schemas.microsoft.com/office/powerpoint/2010/main" val="5773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 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 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ce réservé du titre 1"/>
          <p:cNvSpPr>
            <a:spLocks noGrp="1"/>
          </p:cNvSpPr>
          <p:nvPr>
            <p:ph type="title"/>
          </p:nvPr>
        </p:nvSpPr>
        <p:spPr>
          <a:xfrm>
            <a:off x="342578" y="116192"/>
            <a:ext cx="8460000" cy="745664"/>
          </a:xfrm>
          <a:prstGeom prst="rect">
            <a:avLst/>
          </a:prstGeom>
        </p:spPr>
        <p:txBody>
          <a:bodyPr vert="horz" lIns="0" tIns="0" rIns="0" bIns="0" rtlCol="0" anchor="ctr" anchorCtr="0">
            <a:normAutofit/>
          </a:bodyPr>
          <a:lstStyle/>
          <a:p>
            <a:r>
              <a:rPr lang="en-GB" noProof="0" dirty="0" err="1"/>
              <a:t>Modifiez</a:t>
            </a:r>
            <a:r>
              <a:rPr lang="en-GB" noProof="0" dirty="0"/>
              <a:t> le style du titre</a:t>
            </a:r>
          </a:p>
        </p:txBody>
      </p:sp>
      <p:sp>
        <p:nvSpPr>
          <p:cNvPr id="3" name="Espace réservé du texte 2"/>
          <p:cNvSpPr>
            <a:spLocks noGrp="1"/>
          </p:cNvSpPr>
          <p:nvPr>
            <p:ph type="body" idx="1"/>
          </p:nvPr>
        </p:nvSpPr>
        <p:spPr>
          <a:xfrm>
            <a:off x="342578" y="1119273"/>
            <a:ext cx="8460000" cy="4758000"/>
          </a:xfrm>
          <a:prstGeom prst="rect">
            <a:avLst/>
          </a:prstGeom>
        </p:spPr>
        <p:txBody>
          <a:bodyPr vert="horz" lIns="0" tIns="0" rIns="0" bIns="0" rtlCol="0" anchor="t" anchorCtr="0">
            <a:normAutofit/>
          </a:bodyPr>
          <a:lstStyle/>
          <a:p>
            <a:pPr lvl="0"/>
            <a:r>
              <a:rPr lang="en-GB" noProof="0" dirty="0"/>
              <a:t>Level 1</a:t>
            </a:r>
          </a:p>
          <a:p>
            <a:pPr lvl="1"/>
            <a:r>
              <a:rPr lang="en-GB" noProof="0" dirty="0"/>
              <a:t>Level 2</a:t>
            </a:r>
          </a:p>
          <a:p>
            <a:pPr lvl="2"/>
            <a:r>
              <a:rPr lang="en-GB" noProof="0" dirty="0"/>
              <a:t>Level 3</a:t>
            </a:r>
          </a:p>
          <a:p>
            <a:pPr lvl="3"/>
            <a:r>
              <a:rPr lang="en-GB" noProof="0" dirty="0"/>
              <a:t>Level 4</a:t>
            </a:r>
          </a:p>
          <a:p>
            <a:pPr lvl="4"/>
            <a:r>
              <a:rPr lang="en-GB" noProof="0" dirty="0"/>
              <a:t>Level 5</a:t>
            </a:r>
          </a:p>
        </p:txBody>
      </p:sp>
      <p:sp>
        <p:nvSpPr>
          <p:cNvPr id="13" name="Rectangle 15"/>
          <p:cNvSpPr>
            <a:spLocks noGrp="1" noChangeArrowheads="1"/>
          </p:cNvSpPr>
          <p:nvPr>
            <p:ph type="ftr" sz="quarter" idx="3"/>
          </p:nvPr>
        </p:nvSpPr>
        <p:spPr bwMode="auto">
          <a:xfrm>
            <a:off x="6228184" y="6359858"/>
            <a:ext cx="1606404"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r>
              <a:rPr lang="en-GB" noProof="0"/>
              <a:t>TITLE OF PRESENTATION</a:t>
            </a:r>
            <a:endParaRPr lang="en-GB" noProof="0" dirty="0"/>
          </a:p>
        </p:txBody>
      </p:sp>
      <p:sp>
        <p:nvSpPr>
          <p:cNvPr id="14" name="Rectangle 14"/>
          <p:cNvSpPr>
            <a:spLocks noGrp="1" noChangeArrowheads="1"/>
          </p:cNvSpPr>
          <p:nvPr>
            <p:ph type="dt" sz="half" idx="2"/>
          </p:nvPr>
        </p:nvSpPr>
        <p:spPr bwMode="auto">
          <a:xfrm>
            <a:off x="7886368" y="6359858"/>
            <a:ext cx="708555"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ctr">
              <a:defRPr sz="800">
                <a:solidFill>
                  <a:schemeClr val="bg1"/>
                </a:solidFill>
              </a:defRPr>
            </a:lvl1pPr>
          </a:lstStyle>
          <a:p>
            <a:pPr>
              <a:defRPr/>
            </a:pPr>
            <a:fld id="{B7716A92-AB8B-AB45-B2F5-F9FD45DADD0A}" type="datetime1">
              <a:rPr lang="fr-FR" noProof="0" smtClean="0"/>
              <a:t>05/02/2024</a:t>
            </a:fld>
            <a:endParaRPr lang="en-GB" noProof="0" dirty="0"/>
          </a:p>
        </p:txBody>
      </p:sp>
      <p:sp>
        <p:nvSpPr>
          <p:cNvPr id="17" name="Espace réservé du numéro de diapositive 16"/>
          <p:cNvSpPr>
            <a:spLocks noGrp="1" noChangeArrowheads="1"/>
          </p:cNvSpPr>
          <p:nvPr>
            <p:ph type="sldNum" sz="quarter" idx="4"/>
          </p:nvPr>
        </p:nvSpPr>
        <p:spPr bwMode="auto">
          <a:xfrm>
            <a:off x="8585792" y="6359858"/>
            <a:ext cx="180000" cy="180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en-GB" noProof="0" smtClean="0"/>
              <a:pPr>
                <a:defRPr/>
              </a:pPr>
              <a:t>‹N°›</a:t>
            </a:fld>
            <a:endParaRPr lang="en-GB" noProof="0" dirty="0"/>
          </a:p>
        </p:txBody>
      </p:sp>
      <p:cxnSp>
        <p:nvCxnSpPr>
          <p:cNvPr id="15" name="Connecteur droit 14"/>
          <p:cNvCxnSpPr/>
          <p:nvPr/>
        </p:nvCxnSpPr>
        <p:spPr>
          <a:xfrm>
            <a:off x="342578" y="6102440"/>
            <a:ext cx="8460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96518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702" r:id="rId4"/>
    <p:sldLayoutId id="2147483700" r:id="rId5"/>
    <p:sldLayoutId id="2147483701" r:id="rId6"/>
    <p:sldLayoutId id="2147483710" r:id="rId7"/>
    <p:sldLayoutId id="2147483708" r:id="rId8"/>
    <p:sldLayoutId id="2147483698" r:id="rId9"/>
    <p:sldLayoutId id="2147483703" r:id="rId10"/>
    <p:sldLayoutId id="2147483705" r:id="rId11"/>
    <p:sldLayoutId id="2147483711" r:id="rId12"/>
    <p:sldLayoutId id="2147483709" r:id="rId13"/>
    <p:sldLayoutId id="2147483712" r:id="rId14"/>
    <p:sldLayoutId id="2147483717" r:id="rId15"/>
    <p:sldLayoutId id="2147483718" r:id="rId16"/>
    <p:sldLayoutId id="2147483719" r:id="rId17"/>
    <p:sldLayoutId id="2147483720" r:id="rId18"/>
    <p:sldLayoutId id="2147483721" r:id="rId19"/>
  </p:sldLayoutIdLst>
  <p:hf hdr="0"/>
  <p:txStyles>
    <p:titleStyle>
      <a:lvl1pPr algn="l" defTabSz="914400" rtl="0" eaLnBrk="1" latinLnBrk="0" hangingPunct="1">
        <a:spcBef>
          <a:spcPct val="0"/>
        </a:spcBef>
        <a:buNone/>
        <a:defRPr sz="3000" b="1" i="0" u="none"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00000"/>
        </a:lnSpc>
        <a:spcBef>
          <a:spcPts val="500"/>
        </a:spcBef>
        <a:buClr>
          <a:schemeClr val="accent4"/>
        </a:buClr>
        <a:buSzPct val="100000"/>
        <a:buFontTx/>
        <a:buNone/>
        <a:defRPr sz="2000" b="1" kern="1200" cap="all" baseline="0">
          <a:solidFill>
            <a:schemeClr val="bg1"/>
          </a:solidFill>
          <a:latin typeface="+mn-lt"/>
          <a:ea typeface="+mn-ea"/>
          <a:cs typeface="+mn-cs"/>
        </a:defRPr>
      </a:lvl1pPr>
      <a:lvl2pPr marL="355600" indent="-177800" algn="l" defTabSz="914400" rtl="0" eaLnBrk="1" latinLnBrk="0" hangingPunct="1">
        <a:lnSpc>
          <a:spcPct val="100000"/>
        </a:lnSpc>
        <a:spcBef>
          <a:spcPts val="500"/>
        </a:spcBef>
        <a:buClr>
          <a:schemeClr val="bg2"/>
        </a:buClr>
        <a:buSzPct val="90000"/>
        <a:buFont typeface="Wingdings" panose="05000000000000000000" pitchFamily="2" charset="2"/>
        <a:buChar char="§"/>
        <a:tabLst/>
        <a:defRPr sz="1600" b="0" i="0" u="none" kern="1200">
          <a:solidFill>
            <a:schemeClr val="bg1"/>
          </a:solidFill>
          <a:latin typeface="+mn-lt"/>
          <a:ea typeface="+mn-ea"/>
          <a:cs typeface="+mn-cs"/>
        </a:defRPr>
      </a:lvl2pPr>
      <a:lvl3pPr marL="533400" indent="-177800" algn="l" defTabSz="914400" rtl="0" eaLnBrk="1" latinLnBrk="0" hangingPunct="1">
        <a:lnSpc>
          <a:spcPct val="100000"/>
        </a:lnSpc>
        <a:spcBef>
          <a:spcPts val="500"/>
        </a:spcBef>
        <a:buFont typeface="Wingdings" panose="05000000000000000000" pitchFamily="2" charset="2"/>
        <a:buChar char="§"/>
        <a:tabLst/>
        <a:defRPr sz="1400" kern="1200">
          <a:solidFill>
            <a:schemeClr val="bg2"/>
          </a:solidFill>
          <a:latin typeface="+mn-lt"/>
          <a:ea typeface="+mn-ea"/>
          <a:cs typeface="+mn-cs"/>
        </a:defRPr>
      </a:lvl3pPr>
      <a:lvl4pPr marL="749300" indent="-215900" algn="l" defTabSz="914400" rtl="0" eaLnBrk="1" latinLnBrk="0" hangingPunct="1">
        <a:lnSpc>
          <a:spcPct val="100000"/>
        </a:lnSpc>
        <a:spcBef>
          <a:spcPts val="500"/>
        </a:spcBef>
        <a:buFont typeface="Wingdings" panose="05000000000000000000" pitchFamily="2" charset="2"/>
        <a:buChar char="§"/>
        <a:tabLst/>
        <a:defRPr sz="1200" kern="1200">
          <a:solidFill>
            <a:schemeClr val="accent3"/>
          </a:solidFill>
          <a:latin typeface="+mn-lt"/>
          <a:ea typeface="+mn-ea"/>
          <a:cs typeface="+mn-cs"/>
        </a:defRPr>
      </a:lvl4pPr>
      <a:lvl5pPr marL="0" indent="0" algn="l" defTabSz="914400" rtl="0" eaLnBrk="1" latinLnBrk="0" hangingPunct="1">
        <a:lnSpc>
          <a:spcPct val="100000"/>
        </a:lnSpc>
        <a:spcBef>
          <a:spcPts val="500"/>
        </a:spcBef>
        <a:buFontTx/>
        <a:buNone/>
        <a:defRPr sz="10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03" y="255589"/>
            <a:ext cx="7522156" cy="864000"/>
          </a:xfrm>
        </p:spPr>
        <p:txBody>
          <a:bodyPr/>
          <a:lstStyle/>
          <a:p>
            <a:r>
              <a:rPr lang="en-GB" sz="4800" cap="none" dirty="0"/>
              <a:t>ST7 – </a:t>
            </a:r>
            <a:r>
              <a:rPr lang="en-GB" sz="4800" cap="none" dirty="0" err="1"/>
              <a:t>Marchés</a:t>
            </a:r>
            <a:r>
              <a:rPr lang="en-GB" sz="4800" cap="none" dirty="0"/>
              <a:t> Financiers</a:t>
            </a:r>
            <a:endParaRPr lang="en-GB" dirty="0">
              <a:latin typeface="BNPP Sans Condensed" panose="02000000000000000000" pitchFamily="50" charset="0"/>
            </a:endParaRPr>
          </a:p>
        </p:txBody>
      </p:sp>
      <p:sp>
        <p:nvSpPr>
          <p:cNvPr id="3" name="Sous-titre 2"/>
          <p:cNvSpPr>
            <a:spLocks noGrp="1"/>
          </p:cNvSpPr>
          <p:nvPr>
            <p:ph type="subTitle" idx="1"/>
          </p:nvPr>
        </p:nvSpPr>
        <p:spPr/>
        <p:txBody>
          <a:bodyPr>
            <a:normAutofit fontScale="70000" lnSpcReduction="20000"/>
          </a:bodyPr>
          <a:lstStyle/>
          <a:p>
            <a:r>
              <a:rPr lang="fr-FR" sz="3200" cap="none" dirty="0"/>
              <a:t>ST7: Minimisation des risques sur les marchés</a:t>
            </a:r>
          </a:p>
        </p:txBody>
      </p:sp>
      <p:sp>
        <p:nvSpPr>
          <p:cNvPr id="4" name="Espace réservé du texte 3"/>
          <p:cNvSpPr>
            <a:spLocks noGrp="1"/>
          </p:cNvSpPr>
          <p:nvPr>
            <p:ph type="body" idx="13"/>
          </p:nvPr>
        </p:nvSpPr>
        <p:spPr/>
        <p:txBody>
          <a:bodyPr>
            <a:normAutofit fontScale="70000" lnSpcReduction="20000"/>
          </a:bodyPr>
          <a:lstStyle/>
          <a:p>
            <a:r>
              <a:rPr lang="en-GB" sz="2000" cap="none" dirty="0"/>
              <a:t>Quant Research Group – R. Perchet</a:t>
            </a:r>
          </a:p>
        </p:txBody>
      </p:sp>
      <p:sp>
        <p:nvSpPr>
          <p:cNvPr id="5" name="Espace réservé du texte 4"/>
          <p:cNvSpPr>
            <a:spLocks noGrp="1"/>
          </p:cNvSpPr>
          <p:nvPr>
            <p:ph type="body" idx="14"/>
          </p:nvPr>
        </p:nvSpPr>
        <p:spPr/>
        <p:txBody>
          <a:bodyPr>
            <a:normAutofit fontScale="92500" lnSpcReduction="10000"/>
          </a:bodyPr>
          <a:lstStyle/>
          <a:p>
            <a:r>
              <a:rPr lang="en-GB" sz="1600" cap="none" dirty="0"/>
              <a:t>Paris - February 2024</a:t>
            </a:r>
          </a:p>
        </p:txBody>
      </p:sp>
    </p:spTree>
    <p:extLst>
      <p:ext uri="{BB962C8B-B14F-4D97-AF65-F5344CB8AC3E}">
        <p14:creationId xmlns:p14="http://schemas.microsoft.com/office/powerpoint/2010/main" val="284534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775" y="3444657"/>
            <a:ext cx="8186451" cy="2378293"/>
          </a:xfrm>
        </p:spPr>
        <p:txBody>
          <a:bodyPr>
            <a:normAutofit lnSpcReduction="10000"/>
          </a:bodyPr>
          <a:lstStyle/>
          <a:p>
            <a:r>
              <a:rPr lang="en-US" b="0" cap="none" dirty="0"/>
              <a:t>We show that risk-based strategies invest in portfolios that deviate from the market cap weights to create exposures to:</a:t>
            </a:r>
          </a:p>
          <a:p>
            <a:pPr marL="342900" indent="-342900">
              <a:buFont typeface="Arial" panose="020B0604020202020204" pitchFamily="34" charset="0"/>
              <a:buChar char="•"/>
            </a:pPr>
            <a:r>
              <a:rPr lang="en-US" b="0" cap="none" dirty="0"/>
              <a:t>Low risk stocks in the case of optimized risk-based strategies</a:t>
            </a:r>
          </a:p>
          <a:p>
            <a:pPr marL="342900" indent="-342900">
              <a:buFont typeface="Arial" panose="020B0604020202020204" pitchFamily="34" charset="0"/>
              <a:buChar char="•"/>
            </a:pPr>
            <a:r>
              <a:rPr lang="en-US" b="0" cap="none" dirty="0"/>
              <a:t>Low risk stocks and smaller-cap stocks in the case of rule-based strategies</a:t>
            </a:r>
          </a:p>
          <a:p>
            <a:pPr marL="342900" indent="-342900">
              <a:buFont typeface="Arial" panose="020B0604020202020204" pitchFamily="34" charset="0"/>
              <a:buChar char="•"/>
            </a:pPr>
            <a:endParaRPr lang="en-US" b="0" cap="none" dirty="0"/>
          </a:p>
          <a:p>
            <a:r>
              <a:rPr lang="en-US" b="0" cap="none" dirty="0"/>
              <a:t>What is the impact on sector allocation?</a:t>
            </a:r>
          </a:p>
        </p:txBody>
      </p:sp>
      <p:sp>
        <p:nvSpPr>
          <p:cNvPr id="3" name="Title 2"/>
          <p:cNvSpPr>
            <a:spLocks noGrp="1"/>
          </p:cNvSpPr>
          <p:nvPr>
            <p:ph type="title"/>
          </p:nvPr>
        </p:nvSpPr>
        <p:spPr/>
        <p:txBody>
          <a:bodyPr/>
          <a:lstStyle/>
          <a:p>
            <a:r>
              <a:rPr lang="fr-FR" dirty="0" err="1"/>
              <a:t>Providing</a:t>
            </a:r>
            <a:r>
              <a:rPr lang="fr-FR" dirty="0"/>
              <a:t> a </a:t>
            </a:r>
            <a:r>
              <a:rPr lang="fr-FR" dirty="0" err="1"/>
              <a:t>clear</a:t>
            </a:r>
            <a:r>
              <a:rPr lang="fr-FR" dirty="0"/>
              <a:t> </a:t>
            </a:r>
            <a:r>
              <a:rPr lang="fr-FR" dirty="0" err="1"/>
              <a:t>explanation</a:t>
            </a:r>
            <a:endParaRPr lang="fr-FR" dirty="0"/>
          </a:p>
        </p:txBody>
      </p:sp>
      <p:sp>
        <p:nvSpPr>
          <p:cNvPr id="4" name="Date Placeholder 3"/>
          <p:cNvSpPr>
            <a:spLocks noGrp="1"/>
          </p:cNvSpPr>
          <p:nvPr>
            <p:ph type="dt" sz="half" idx="10"/>
          </p:nvPr>
        </p:nvSpPr>
        <p:spPr/>
        <p:txBody>
          <a:bodyPr/>
          <a:lstStyle/>
          <a:p>
            <a:pPr>
              <a:defRPr/>
            </a:pPr>
            <a:fld id="{1C45B8D8-E892-364C-8E03-9C87AE592BDB}" type="datetime1">
              <a:rPr lang="fr-FR" noProof="0" smtClean="0"/>
              <a:t>05/02/2024</a:t>
            </a:fld>
            <a:endParaRPr lang="en-GB" noProof="0" dirty="0"/>
          </a:p>
        </p:txBody>
      </p:sp>
      <p:sp>
        <p:nvSpPr>
          <p:cNvPr id="5" name="Footer Placeholder 4"/>
          <p:cNvSpPr>
            <a:spLocks noGrp="1"/>
          </p:cNvSpPr>
          <p:nvPr>
            <p:ph type="ftr" sz="quarter" idx="11"/>
          </p:nvPr>
        </p:nvSpPr>
        <p:spPr/>
        <p:txBody>
          <a:bodyPr/>
          <a:lstStyle/>
          <a:p>
            <a:pPr>
              <a:defRPr/>
            </a:pPr>
            <a:r>
              <a:rPr lang="en-GB" noProof="0"/>
              <a:t>TITLE OF PRESENTATION</a:t>
            </a:r>
            <a:endParaRPr lang="en-GB" noProof="0" dirty="0"/>
          </a:p>
        </p:txBody>
      </p:sp>
      <p:sp>
        <p:nvSpPr>
          <p:cNvPr id="6" name="Slide Number Placeholder 5"/>
          <p:cNvSpPr>
            <a:spLocks noGrp="1"/>
          </p:cNvSpPr>
          <p:nvPr>
            <p:ph type="sldNum" sz="quarter" idx="12"/>
          </p:nvPr>
        </p:nvSpPr>
        <p:spPr/>
        <p:txBody>
          <a:bodyPr/>
          <a:lstStyle/>
          <a:p>
            <a:pPr>
              <a:defRPr/>
            </a:pPr>
            <a:fld id="{276219AF-F5ED-455B-A512-B03AB3602319}" type="slidenum">
              <a:rPr lang="en-GB" noProof="0" smtClean="0"/>
              <a:pPr>
                <a:defRPr/>
              </a:pPr>
              <a:t>10</a:t>
            </a:fld>
            <a:endParaRPr lang="en-GB" noProof="0" dirty="0"/>
          </a:p>
        </p:txBody>
      </p:sp>
      <p:pic>
        <p:nvPicPr>
          <p:cNvPr id="7" name="Picture 6"/>
          <p:cNvPicPr>
            <a:picLocks noChangeAspect="1"/>
          </p:cNvPicPr>
          <p:nvPr/>
        </p:nvPicPr>
        <p:blipFill>
          <a:blip r:embed="rId2"/>
          <a:stretch>
            <a:fillRect/>
          </a:stretch>
        </p:blipFill>
        <p:spPr>
          <a:xfrm>
            <a:off x="857279" y="1188407"/>
            <a:ext cx="7430597" cy="1984020"/>
          </a:xfrm>
          <a:prstGeom prst="rect">
            <a:avLst/>
          </a:prstGeom>
        </p:spPr>
      </p:pic>
    </p:spTree>
    <p:extLst>
      <p:ext uri="{BB962C8B-B14F-4D97-AF65-F5344CB8AC3E}">
        <p14:creationId xmlns:p14="http://schemas.microsoft.com/office/powerpoint/2010/main" val="407540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528407" y="1114457"/>
            <a:ext cx="6088342" cy="4483910"/>
          </a:xfrm>
          <a:prstGeom prst="rect">
            <a:avLst/>
          </a:prstGeom>
        </p:spPr>
      </p:pic>
      <p:sp>
        <p:nvSpPr>
          <p:cNvPr id="3" name="Title 2"/>
          <p:cNvSpPr>
            <a:spLocks noGrp="1"/>
          </p:cNvSpPr>
          <p:nvPr>
            <p:ph type="title"/>
          </p:nvPr>
        </p:nvSpPr>
        <p:spPr>
          <a:xfrm>
            <a:off x="358775" y="125523"/>
            <a:ext cx="8460000" cy="745664"/>
          </a:xfrm>
        </p:spPr>
        <p:txBody>
          <a:bodyPr/>
          <a:lstStyle/>
          <a:p>
            <a:r>
              <a:rPr lang="en-US" dirty="0"/>
              <a:t>Impact of transaction cost on strategies</a:t>
            </a:r>
          </a:p>
        </p:txBody>
      </p:sp>
      <p:sp>
        <p:nvSpPr>
          <p:cNvPr id="4" name="Date Placeholder 3"/>
          <p:cNvSpPr>
            <a:spLocks noGrp="1"/>
          </p:cNvSpPr>
          <p:nvPr>
            <p:ph type="dt" sz="half" idx="10"/>
          </p:nvPr>
        </p:nvSpPr>
        <p:spPr/>
        <p:txBody>
          <a:bodyPr/>
          <a:lstStyle/>
          <a:p>
            <a:pPr>
              <a:defRPr/>
            </a:pPr>
            <a:fld id="{1C45B8D8-E892-364C-8E03-9C87AE592BDB}" type="datetime1">
              <a:rPr lang="fr-FR" noProof="0" smtClean="0"/>
              <a:t>05/02/2024</a:t>
            </a:fld>
            <a:endParaRPr lang="en-GB" noProof="0" dirty="0"/>
          </a:p>
        </p:txBody>
      </p:sp>
      <p:sp>
        <p:nvSpPr>
          <p:cNvPr id="5" name="Footer Placeholder 4"/>
          <p:cNvSpPr>
            <a:spLocks noGrp="1"/>
          </p:cNvSpPr>
          <p:nvPr>
            <p:ph type="ftr" sz="quarter" idx="11"/>
          </p:nvPr>
        </p:nvSpPr>
        <p:spPr/>
        <p:txBody>
          <a:bodyPr/>
          <a:lstStyle/>
          <a:p>
            <a:pPr>
              <a:defRPr/>
            </a:pPr>
            <a:r>
              <a:rPr lang="en-GB" noProof="0"/>
              <a:t>TITLE OF PRESENTATION</a:t>
            </a:r>
            <a:endParaRPr lang="en-GB" noProof="0" dirty="0"/>
          </a:p>
        </p:txBody>
      </p:sp>
      <p:sp>
        <p:nvSpPr>
          <p:cNvPr id="6" name="Slide Number Placeholder 5"/>
          <p:cNvSpPr>
            <a:spLocks noGrp="1"/>
          </p:cNvSpPr>
          <p:nvPr>
            <p:ph type="sldNum" sz="quarter" idx="12"/>
          </p:nvPr>
        </p:nvSpPr>
        <p:spPr/>
        <p:txBody>
          <a:bodyPr/>
          <a:lstStyle/>
          <a:p>
            <a:pPr>
              <a:defRPr/>
            </a:pPr>
            <a:fld id="{276219AF-F5ED-455B-A512-B03AB3602319}" type="slidenum">
              <a:rPr lang="en-GB" noProof="0" smtClean="0"/>
              <a:pPr>
                <a:defRPr/>
              </a:pPr>
              <a:t>11</a:t>
            </a:fld>
            <a:endParaRPr lang="en-GB" noProof="0" dirty="0"/>
          </a:p>
        </p:txBody>
      </p:sp>
    </p:spTree>
    <p:extLst>
      <p:ext uri="{BB962C8B-B14F-4D97-AF65-F5344CB8AC3E}">
        <p14:creationId xmlns:p14="http://schemas.microsoft.com/office/powerpoint/2010/main" val="186339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a:t>Disclaimer</a:t>
            </a:r>
            <a:endParaRPr lang="fr-FR" dirty="0"/>
          </a:p>
        </p:txBody>
      </p:sp>
      <p:sp>
        <p:nvSpPr>
          <p:cNvPr id="6" name="Text Placeholder 5"/>
          <p:cNvSpPr>
            <a:spLocks noGrp="1"/>
          </p:cNvSpPr>
          <p:nvPr>
            <p:ph type="body" sz="quarter" idx="13"/>
          </p:nvPr>
        </p:nvSpPr>
        <p:spPr/>
        <p:txBody>
          <a:bodyPr>
            <a:noAutofit/>
          </a:bodyPr>
          <a:lstStyle/>
          <a:p>
            <a:r>
              <a:rPr lang="en-US" dirty="0"/>
              <a:t>BNP Paribas Asset Management France, “the investment management company,” is a simplified joint stock company with its registered office at 1 boulevard Haussmann 75009 Paris, France, RCS Paris 319 378 832, registered with the “</a:t>
            </a:r>
            <a:r>
              <a:rPr lang="en-US" dirty="0" err="1"/>
              <a:t>Autorité</a:t>
            </a:r>
            <a:r>
              <a:rPr lang="en-US" dirty="0"/>
              <a:t> des </a:t>
            </a:r>
            <a:r>
              <a:rPr lang="en-US" dirty="0" err="1"/>
              <a:t>marchés</a:t>
            </a:r>
            <a:r>
              <a:rPr lang="en-US" dirty="0"/>
              <a:t> financiers” under number GP 96002. </a:t>
            </a:r>
          </a:p>
          <a:p>
            <a:r>
              <a:rPr lang="en-US" dirty="0"/>
              <a:t>This material is issued and has been prepared by the investment management company.</a:t>
            </a:r>
          </a:p>
          <a:p>
            <a:r>
              <a:rPr lang="en-US" dirty="0"/>
              <a:t>This material is produced for information purposes only and does not constitute:</a:t>
            </a:r>
          </a:p>
          <a:p>
            <a:r>
              <a:rPr lang="en-US" dirty="0"/>
              <a:t>1. an offer to buy nor a solicitation to sell, nor shall it form the basis of or be relied upon in connection with any contract  or commitment whatsoever or</a:t>
            </a:r>
          </a:p>
          <a:p>
            <a:r>
              <a:rPr lang="en-US" dirty="0"/>
              <a:t>2. investment advice.</a:t>
            </a:r>
          </a:p>
          <a:p>
            <a:r>
              <a:rPr lang="en-US" dirty="0"/>
              <a:t>This material makes reference to certain financial instruments </a:t>
            </a:r>
            <a:r>
              <a:rPr lang="en-US" dirty="0" err="1"/>
              <a:t>authorised</a:t>
            </a:r>
            <a:r>
              <a:rPr lang="en-US" dirty="0"/>
              <a:t> and regulated in their jurisdiction(s) of incorporation. </a:t>
            </a:r>
          </a:p>
          <a:p>
            <a:r>
              <a:rPr lang="en-US" dirty="0"/>
              <a:t>No action has been taken which would permit the public offering of the financial instrument(s) in any other jurisdiction, except as indicated in the most recent prospectus and the Key Investor Information Document (KIID) of the relevant financial instrument(s) where such action would be required, in particular, in the United States, to US persons (as such term is defined in Regulation S of the United States Securities Act of 1933). Prior to any subscription in a country in which such financial instrument(s) is/are registered, investors should verify any legal constraints or restrictions there may be in connection with the subscription, purchase, possession or sale of the financial instrument(s).</a:t>
            </a:r>
          </a:p>
          <a:p>
            <a:r>
              <a:rPr lang="en-US" dirty="0"/>
              <a:t>Investors considering subscribing to the financial instrument(s) should read carefully the most recent prospectus and Key Investor Information Document (KIID) and consult the financial instrument(s’) most recent financial reports. These documents are available on the website.</a:t>
            </a:r>
          </a:p>
          <a:p>
            <a:r>
              <a:rPr lang="en-US" dirty="0"/>
              <a:t>Opinions included in this material constitute the judgement of the investment management company at the time specified and may be subject to change without notice. The investment management company is not obliged to update or alter the information or opinions contained within this material. Investors should consult their own legal and tax advisors in respect of legal, accounting, domicile and tax advice prior to investing in the financial instrument(s) in order to make an independent determination of the suitability and consequences of an investment therein, if permitted. Please note that different types of investments, if contained within this material, involve varying degrees of risk and there can be no assurance that any specific investment may either be suitable, appropriate or profitable for an investor’s investment portfolio.</a:t>
            </a:r>
          </a:p>
          <a:p>
            <a:r>
              <a:rPr lang="en-US" dirty="0"/>
              <a:t>Given the economic and market risks, there can be no assurance that the financial instrument(s) will achieve its/their investment objectives. Returns may be affected by, amongst other things, investment strategies or objectives of the financial instrument(s) and material market and economic conditions, including interest rates, market terms and general market conditions. The different strategies applied to financial instruments may have a significant effect on the results presented in this material. Past performance is not a guide to future performance and the value of the investments in financial instrument(s) may go down as well as up. Investors may not get back the amount they originally invested.</a:t>
            </a:r>
          </a:p>
          <a:p>
            <a:r>
              <a:rPr lang="en-US" dirty="0"/>
              <a:t>The performance data, as applicable, reflected in this material, do not take into account the commissions, costs incurred on the issue and redemption and taxes.</a:t>
            </a:r>
          </a:p>
          <a:p>
            <a:r>
              <a:rPr lang="en-US" dirty="0"/>
              <a:t>All information referred to in the present document is available on www.bnpparibas-am.com</a:t>
            </a:r>
          </a:p>
        </p:txBody>
      </p:sp>
      <p:sp>
        <p:nvSpPr>
          <p:cNvPr id="8" name="Rectangle 7"/>
          <p:cNvSpPr/>
          <p:nvPr/>
        </p:nvSpPr>
        <p:spPr>
          <a:xfrm rot="16200000">
            <a:off x="-2038080" y="3597632"/>
            <a:ext cx="4572000" cy="184666"/>
          </a:xfrm>
          <a:prstGeom prst="rect">
            <a:avLst/>
          </a:prstGeom>
        </p:spPr>
        <p:txBody>
          <a:bodyPr>
            <a:spAutoFit/>
          </a:bodyPr>
          <a:lstStyle/>
          <a:p>
            <a:r>
              <a:rPr lang="en-GB" sz="600" dirty="0">
                <a:solidFill>
                  <a:schemeClr val="bg1"/>
                </a:solidFill>
              </a:rPr>
              <a:t>P170000_AM Studio</a:t>
            </a:r>
          </a:p>
        </p:txBody>
      </p:sp>
      <p:sp>
        <p:nvSpPr>
          <p:cNvPr id="11" name="Date Placeholder 1"/>
          <p:cNvSpPr>
            <a:spLocks noGrp="1"/>
          </p:cNvSpPr>
          <p:nvPr>
            <p:ph type="dt" sz="half" idx="10"/>
          </p:nvPr>
        </p:nvSpPr>
        <p:spPr>
          <a:xfrm>
            <a:off x="7886368" y="6359858"/>
            <a:ext cx="708555" cy="180000"/>
          </a:xfrm>
        </p:spPr>
        <p:txBody>
          <a:bodyPr/>
          <a:lstStyle/>
          <a:p>
            <a:pPr>
              <a:defRPr/>
            </a:pPr>
            <a:fld id="{B6C98F3F-DC99-EC49-9B9B-B7424BE70181}" type="datetime1">
              <a:rPr lang="fr-FR" noProof="0" smtClean="0"/>
              <a:t>05/02/2024</a:t>
            </a:fld>
            <a:endParaRPr lang="en-GB" noProof="0" dirty="0"/>
          </a:p>
        </p:txBody>
      </p:sp>
      <p:sp>
        <p:nvSpPr>
          <p:cNvPr id="12" name="Footer Placeholder 2"/>
          <p:cNvSpPr>
            <a:spLocks noGrp="1"/>
          </p:cNvSpPr>
          <p:nvPr>
            <p:ph type="ftr" sz="quarter" idx="11"/>
          </p:nvPr>
        </p:nvSpPr>
        <p:spPr>
          <a:xfrm>
            <a:off x="6228184" y="6359858"/>
            <a:ext cx="1606404" cy="180000"/>
          </a:xfrm>
        </p:spPr>
        <p:txBody>
          <a:bodyPr/>
          <a:lstStyle/>
          <a:p>
            <a:pPr>
              <a:defRPr/>
            </a:pPr>
            <a:r>
              <a:rPr lang="en-GB" dirty="0"/>
              <a:t>MFA – TECHNICAL PRESENTATION</a:t>
            </a:r>
          </a:p>
        </p:txBody>
      </p:sp>
      <p:sp>
        <p:nvSpPr>
          <p:cNvPr id="13" name="Slide Number Placeholder 3"/>
          <p:cNvSpPr>
            <a:spLocks noGrp="1"/>
          </p:cNvSpPr>
          <p:nvPr>
            <p:ph type="sldNum" sz="quarter" idx="12"/>
          </p:nvPr>
        </p:nvSpPr>
        <p:spPr>
          <a:xfrm>
            <a:off x="8585792" y="6359858"/>
            <a:ext cx="180000" cy="180000"/>
          </a:xfrm>
        </p:spPr>
        <p:txBody>
          <a:bodyPr/>
          <a:lstStyle/>
          <a:p>
            <a:pPr>
              <a:defRPr/>
            </a:pPr>
            <a:fld id="{276219AF-F5ED-455B-A512-B03AB3602319}" type="slidenum">
              <a:rPr lang="en-GB" noProof="0" smtClean="0"/>
              <a:pPr>
                <a:defRPr/>
              </a:pPr>
              <a:t>12</a:t>
            </a:fld>
            <a:endParaRPr lang="en-GB" noProof="0" dirty="0"/>
          </a:p>
        </p:txBody>
      </p:sp>
    </p:spTree>
    <p:extLst>
      <p:ext uri="{BB962C8B-B14F-4D97-AF65-F5344CB8AC3E}">
        <p14:creationId xmlns:p14="http://schemas.microsoft.com/office/powerpoint/2010/main" val="421660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0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E4ED6EAB-CBC7-3A39-610A-B9C7DC444FF1}"/>
              </a:ext>
            </a:extLst>
          </p:cNvPr>
          <p:cNvSpPr>
            <a:spLocks noGrp="1"/>
          </p:cNvSpPr>
          <p:nvPr>
            <p:ph idx="1"/>
          </p:nvPr>
        </p:nvSpPr>
        <p:spPr>
          <a:xfrm>
            <a:off x="342578" y="1087397"/>
            <a:ext cx="8460000" cy="5046919"/>
          </a:xfrm>
        </p:spPr>
        <p:txBody>
          <a:bodyPr>
            <a:normAutofit/>
          </a:bodyPr>
          <a:lstStyle/>
          <a:p>
            <a:r>
              <a:rPr lang="en-US" cap="none" dirty="0"/>
              <a:t>Asset manager provides funds with specificities to clients </a:t>
            </a:r>
          </a:p>
          <a:p>
            <a:pPr marL="701675" lvl="1" indent="-342900">
              <a:buFont typeface="Arial" panose="020B0604020202020204" pitchFamily="34" charset="0"/>
              <a:buChar char="•"/>
            </a:pPr>
            <a:r>
              <a:rPr lang="en-US" cap="none" dirty="0"/>
              <a:t>Investment on US equities market</a:t>
            </a:r>
          </a:p>
          <a:p>
            <a:pPr marL="701675" lvl="1" indent="-342900">
              <a:buFont typeface="Arial" panose="020B0604020202020204" pitchFamily="34" charset="0"/>
              <a:buChar char="•"/>
            </a:pPr>
            <a:r>
              <a:rPr lang="en-US" dirty="0"/>
              <a:t>Investment on Maturity funds for retirement</a:t>
            </a:r>
            <a:endParaRPr lang="en-US" cap="none" dirty="0"/>
          </a:p>
          <a:p>
            <a:r>
              <a:rPr lang="en-US" cap="none" dirty="0" err="1"/>
              <a:t>Passif</a:t>
            </a:r>
            <a:r>
              <a:rPr lang="en-US" cap="none" dirty="0"/>
              <a:t> (ETF):</a:t>
            </a:r>
          </a:p>
          <a:p>
            <a:pPr marL="701675" lvl="1" indent="-342900">
              <a:buFont typeface="Arial" panose="020B0604020202020204" pitchFamily="34" charset="0"/>
              <a:buChar char="•"/>
            </a:pPr>
            <a:r>
              <a:rPr lang="en-US" cap="none" dirty="0"/>
              <a:t>An asset manager provides an ETF on S&amp;P 500 i.e. the funds is buying the 500 stocks of US equity according the size of the company (Market Caps) for the client and the client just invest his cash in the funds</a:t>
            </a:r>
          </a:p>
          <a:p>
            <a:r>
              <a:rPr lang="en-US" cap="none" dirty="0" err="1"/>
              <a:t>Actif</a:t>
            </a:r>
            <a:r>
              <a:rPr lang="en-US" cap="none" dirty="0"/>
              <a:t> (OPCVM):</a:t>
            </a:r>
          </a:p>
          <a:p>
            <a:pPr marL="701675" lvl="1" indent="-342900">
              <a:buFont typeface="Arial" panose="020B0604020202020204" pitchFamily="34" charset="0"/>
              <a:buChar char="•"/>
            </a:pPr>
            <a:r>
              <a:rPr lang="en-US" dirty="0"/>
              <a:t>An asset manager provides a funds on S&amp;P 500 i.e. the funds manager is selecting the best stocks (“according to him”) in the investment universe of S&amp;P 500</a:t>
            </a:r>
          </a:p>
          <a:p>
            <a:pPr marL="701675" lvl="1" indent="-342900">
              <a:buFont typeface="Arial" panose="020B0604020202020204" pitchFamily="34" charset="0"/>
              <a:buChar char="•"/>
            </a:pPr>
            <a:r>
              <a:rPr lang="en-US" dirty="0"/>
              <a:t>The goal is to outperform the S&amp;P 500 </a:t>
            </a:r>
          </a:p>
          <a:p>
            <a:r>
              <a:rPr lang="en-US" cap="none" dirty="0" err="1"/>
              <a:t>Projet</a:t>
            </a:r>
            <a:r>
              <a:rPr lang="en-US" cap="none" dirty="0"/>
              <a:t>:</a:t>
            </a:r>
          </a:p>
          <a:p>
            <a:pPr marL="701675" lvl="1" indent="-342900">
              <a:buFont typeface="Arial" panose="020B0604020202020204" pitchFamily="34" charset="0"/>
              <a:buChar char="•"/>
            </a:pPr>
            <a:r>
              <a:rPr lang="en-US" dirty="0"/>
              <a:t>Investment universe US equity market!</a:t>
            </a:r>
          </a:p>
          <a:p>
            <a:pPr marL="701675" lvl="1" indent="-342900">
              <a:buFont typeface="Arial" panose="020B0604020202020204" pitchFamily="34" charset="0"/>
              <a:buChar char="•"/>
            </a:pPr>
            <a:r>
              <a:rPr lang="en-US" dirty="0"/>
              <a:t>Build your own investment strategy (</a:t>
            </a:r>
            <a:r>
              <a:rPr lang="en-US" dirty="0" err="1"/>
              <a:t>Actif</a:t>
            </a:r>
            <a:r>
              <a:rPr lang="en-US" dirty="0"/>
              <a:t>) using different optimization technics and compare this results to a investment in the US equity market (</a:t>
            </a:r>
            <a:r>
              <a:rPr lang="en-US" dirty="0" err="1"/>
              <a:t>Passif</a:t>
            </a:r>
            <a:r>
              <a:rPr lang="en-US" dirty="0"/>
              <a:t> investment)</a:t>
            </a:r>
          </a:p>
          <a:p>
            <a:pPr marL="701675" lvl="1" indent="-342900">
              <a:buFont typeface="Arial" panose="020B0604020202020204" pitchFamily="34" charset="0"/>
              <a:buChar char="•"/>
            </a:pPr>
            <a:r>
              <a:rPr lang="en-US" dirty="0"/>
              <a:t>Using historical data, you will test your strategy in the past</a:t>
            </a:r>
          </a:p>
          <a:p>
            <a:endParaRPr lang="en-US" cap="none" dirty="0"/>
          </a:p>
        </p:txBody>
      </p:sp>
      <p:sp>
        <p:nvSpPr>
          <p:cNvPr id="5" name="Titre 4">
            <a:extLst>
              <a:ext uri="{FF2B5EF4-FFF2-40B4-BE49-F238E27FC236}">
                <a16:creationId xmlns:a16="http://schemas.microsoft.com/office/drawing/2014/main" id="{73666D51-2326-51CB-22B4-EA846CBD145B}"/>
              </a:ext>
            </a:extLst>
          </p:cNvPr>
          <p:cNvSpPr>
            <a:spLocks noGrp="1"/>
          </p:cNvSpPr>
          <p:nvPr>
            <p:ph type="title"/>
          </p:nvPr>
        </p:nvSpPr>
        <p:spPr/>
        <p:txBody>
          <a:bodyPr/>
          <a:lstStyle/>
          <a:p>
            <a:r>
              <a:rPr lang="en-US" dirty="0"/>
              <a:t>Build your own investment strategy</a:t>
            </a:r>
          </a:p>
        </p:txBody>
      </p:sp>
      <p:sp>
        <p:nvSpPr>
          <p:cNvPr id="2" name="Espace réservé de la date 1">
            <a:extLst>
              <a:ext uri="{FF2B5EF4-FFF2-40B4-BE49-F238E27FC236}">
                <a16:creationId xmlns:a16="http://schemas.microsoft.com/office/drawing/2014/main" id="{7817D31F-5BA5-4C96-E155-429BD5BF4DD8}"/>
              </a:ext>
            </a:extLst>
          </p:cNvPr>
          <p:cNvSpPr>
            <a:spLocks noGrp="1"/>
          </p:cNvSpPr>
          <p:nvPr>
            <p:ph type="dt" sz="half" idx="10"/>
          </p:nvPr>
        </p:nvSpPr>
        <p:spPr/>
        <p:txBody>
          <a:bodyPr/>
          <a:lstStyle/>
          <a:p>
            <a:pPr>
              <a:defRPr/>
            </a:pPr>
            <a:fld id="{B6C98F3F-DC99-EC49-9B9B-B7424BE70181}" type="datetime1">
              <a:rPr lang="fr-FR" noProof="0" smtClean="0"/>
              <a:t>05/02/2024</a:t>
            </a:fld>
            <a:endParaRPr lang="en-GB" noProof="0" dirty="0"/>
          </a:p>
        </p:txBody>
      </p:sp>
      <p:sp>
        <p:nvSpPr>
          <p:cNvPr id="3" name="Espace réservé du pied de page 2">
            <a:extLst>
              <a:ext uri="{FF2B5EF4-FFF2-40B4-BE49-F238E27FC236}">
                <a16:creationId xmlns:a16="http://schemas.microsoft.com/office/drawing/2014/main" id="{A491F9B6-315C-2E45-C9BC-243AD33E29A3}"/>
              </a:ext>
            </a:extLst>
          </p:cNvPr>
          <p:cNvSpPr>
            <a:spLocks noGrp="1"/>
          </p:cNvSpPr>
          <p:nvPr>
            <p:ph type="ftr" sz="quarter" idx="11"/>
          </p:nvPr>
        </p:nvSpPr>
        <p:spPr/>
        <p:txBody>
          <a:bodyPr/>
          <a:lstStyle/>
          <a:p>
            <a:pPr>
              <a:defRPr/>
            </a:pPr>
            <a:r>
              <a:rPr lang="en-GB" noProof="0"/>
              <a:t>TITLE OF PRESENTATION</a:t>
            </a:r>
            <a:endParaRPr lang="en-GB" noProof="0" dirty="0"/>
          </a:p>
        </p:txBody>
      </p:sp>
      <p:sp>
        <p:nvSpPr>
          <p:cNvPr id="4" name="Espace réservé du numéro de diapositive 3">
            <a:extLst>
              <a:ext uri="{FF2B5EF4-FFF2-40B4-BE49-F238E27FC236}">
                <a16:creationId xmlns:a16="http://schemas.microsoft.com/office/drawing/2014/main" id="{671DEDF2-E9C9-EFDC-978B-13C86699E613}"/>
              </a:ext>
            </a:extLst>
          </p:cNvPr>
          <p:cNvSpPr>
            <a:spLocks noGrp="1"/>
          </p:cNvSpPr>
          <p:nvPr>
            <p:ph type="sldNum" sz="quarter" idx="12"/>
          </p:nvPr>
        </p:nvSpPr>
        <p:spPr/>
        <p:txBody>
          <a:bodyPr/>
          <a:lstStyle/>
          <a:p>
            <a:pPr>
              <a:defRPr/>
            </a:pPr>
            <a:fld id="{276219AF-F5ED-455B-A512-B03AB3602319}" type="slidenum">
              <a:rPr lang="en-GB" noProof="0" smtClean="0"/>
              <a:pPr>
                <a:defRPr/>
              </a:pPr>
              <a:t>2</a:t>
            </a:fld>
            <a:endParaRPr lang="en-GB" noProof="0" dirty="0"/>
          </a:p>
        </p:txBody>
      </p:sp>
    </p:spTree>
    <p:extLst>
      <p:ext uri="{BB962C8B-B14F-4D97-AF65-F5344CB8AC3E}">
        <p14:creationId xmlns:p14="http://schemas.microsoft.com/office/powerpoint/2010/main" val="255964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3</a:t>
            </a:fld>
            <a:endParaRPr lang="en-GB" dirty="0">
              <a:solidFill>
                <a:srgbClr val="000000"/>
              </a:solidFill>
            </a:endParaRPr>
          </a:p>
        </p:txBody>
      </p:sp>
      <p:sp>
        <p:nvSpPr>
          <p:cNvPr id="4" name="Title 3"/>
          <p:cNvSpPr>
            <a:spLocks noGrp="1"/>
          </p:cNvSpPr>
          <p:nvPr>
            <p:ph type="title"/>
          </p:nvPr>
        </p:nvSpPr>
        <p:spPr/>
        <p:txBody>
          <a:bodyPr>
            <a:normAutofit/>
          </a:bodyPr>
          <a:lstStyle/>
          <a:p>
            <a:r>
              <a:rPr lang="en-US" dirty="0"/>
              <a:t>Where is the project in an investment process?</a:t>
            </a:r>
          </a:p>
        </p:txBody>
      </p:sp>
      <p:sp>
        <p:nvSpPr>
          <p:cNvPr id="5" name="Text Placeholder 4"/>
          <p:cNvSpPr>
            <a:spLocks noGrp="1"/>
          </p:cNvSpPr>
          <p:nvPr>
            <p:ph type="body" sz="quarter" idx="13"/>
          </p:nvPr>
        </p:nvSpPr>
        <p:spPr/>
        <p:txBody>
          <a:bodyPr/>
          <a:lstStyle/>
          <a:p>
            <a:endParaRPr lang="fr-FR" dirty="0"/>
          </a:p>
        </p:txBody>
      </p:sp>
      <p:graphicFrame>
        <p:nvGraphicFramePr>
          <p:cNvPr id="6" name="Diagram 5"/>
          <p:cNvGraphicFramePr/>
          <p:nvPr/>
        </p:nvGraphicFramePr>
        <p:xfrm>
          <a:off x="223615" y="1058706"/>
          <a:ext cx="8712646" cy="1586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2"/>
          <p:cNvSpPr txBox="1">
            <a:spLocks/>
          </p:cNvSpPr>
          <p:nvPr/>
        </p:nvSpPr>
        <p:spPr bwMode="auto">
          <a:xfrm>
            <a:off x="3087963" y="2569119"/>
            <a:ext cx="2482973" cy="309077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285750" marR="0" lvl="0" indent="-285750" defTabSz="1042988" eaLnBrk="0" fontAlgn="base" hangingPunct="0">
              <a:lnSpc>
                <a:spcPct val="100000"/>
              </a:lnSpc>
              <a:spcBef>
                <a:spcPct val="60000"/>
              </a:spcBef>
              <a:spcAft>
                <a:spcPct val="0"/>
              </a:spcAft>
              <a:buClr>
                <a:srgbClr val="7FB4BA"/>
              </a:buClr>
              <a:buSzTx/>
              <a:buFont typeface="Arial" panose="020B0604020202020204" pitchFamily="34" charset="0"/>
              <a:buChar char="•"/>
              <a:tabLst/>
              <a:defRPr/>
            </a:pPr>
            <a:r>
              <a:rPr lang="en-US" sz="1600" b="1" dirty="0">
                <a:solidFill>
                  <a:schemeClr val="bg1"/>
                </a:solidFill>
                <a:latin typeface="+mj-lt"/>
              </a:rPr>
              <a:t>Time horizon: 6 months, 1Y</a:t>
            </a:r>
          </a:p>
          <a:p>
            <a:pPr marL="285750" marR="0" lvl="0" indent="-285750" defTabSz="1042988" eaLnBrk="0" fontAlgn="base" hangingPunct="0">
              <a:lnSpc>
                <a:spcPct val="100000"/>
              </a:lnSpc>
              <a:spcBef>
                <a:spcPct val="60000"/>
              </a:spcBef>
              <a:spcAft>
                <a:spcPct val="0"/>
              </a:spcAft>
              <a:buClr>
                <a:srgbClr val="7FB4BA"/>
              </a:buClr>
              <a:buSzTx/>
              <a:buFont typeface="Arial" panose="020B0604020202020204" pitchFamily="34" charset="0"/>
              <a:buChar char="•"/>
              <a:tabLst/>
              <a:defRPr/>
            </a:pPr>
            <a:r>
              <a:rPr lang="en-US" sz="1600" b="1" dirty="0">
                <a:solidFill>
                  <a:schemeClr val="bg1"/>
                </a:solidFill>
                <a:latin typeface="+mj-lt"/>
              </a:rPr>
              <a:t>Manage the short term events, crisis &amp; opportunities</a:t>
            </a:r>
          </a:p>
          <a:p>
            <a:pPr lvl="1" indent="-173038" defTabSz="1042988" eaLnBrk="0" hangingPunct="0">
              <a:spcBef>
                <a:spcPct val="20000"/>
              </a:spcBef>
              <a:buClr>
                <a:srgbClr val="7FB4BA"/>
              </a:buClr>
              <a:buSzTx/>
              <a:buFont typeface="Arial" panose="020B0604020202020204" pitchFamily="34" charset="0"/>
              <a:buChar char="•"/>
            </a:pPr>
            <a:r>
              <a:rPr lang="en-US" sz="1400" dirty="0">
                <a:solidFill>
                  <a:schemeClr val="bg1"/>
                </a:solidFill>
                <a:latin typeface="+mj-lt"/>
              </a:rPr>
              <a:t>Euro zone crisis</a:t>
            </a:r>
          </a:p>
          <a:p>
            <a:pPr marL="285750" marR="0" lvl="0" indent="-285750" algn="l" defTabSz="1042988" rtl="0" eaLnBrk="0" fontAlgn="base" latinLnBrk="0" hangingPunct="0">
              <a:lnSpc>
                <a:spcPct val="100000"/>
              </a:lnSpc>
              <a:spcBef>
                <a:spcPct val="60000"/>
              </a:spcBef>
              <a:spcAft>
                <a:spcPct val="0"/>
              </a:spcAft>
              <a:buClr>
                <a:srgbClr val="7FB4BA"/>
              </a:buClr>
              <a:buSzTx/>
              <a:buFont typeface="Arial" panose="020B0604020202020204" pitchFamily="34" charset="0"/>
              <a:buChar char="•"/>
              <a:tabLst/>
              <a:defRPr/>
            </a:pPr>
            <a:r>
              <a:rPr lang="en-US" sz="1600" b="1" dirty="0">
                <a:solidFill>
                  <a:schemeClr val="bg1"/>
                </a:solidFill>
                <a:latin typeface="+mj-lt"/>
              </a:rPr>
              <a:t>Example:</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20% US equities</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10% Europe Equities</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50% Bonds</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20% Cash</a:t>
            </a:r>
            <a:endParaRPr lang="en-US" sz="1600" b="1" dirty="0">
              <a:solidFill>
                <a:schemeClr val="bg1"/>
              </a:solidFill>
              <a:latin typeface="+mj-lt"/>
            </a:endParaRPr>
          </a:p>
        </p:txBody>
      </p:sp>
      <p:sp>
        <p:nvSpPr>
          <p:cNvPr id="9" name="Text Placeholder 2"/>
          <p:cNvSpPr txBox="1">
            <a:spLocks/>
          </p:cNvSpPr>
          <p:nvPr/>
        </p:nvSpPr>
        <p:spPr bwMode="auto">
          <a:xfrm>
            <a:off x="5901077" y="2569119"/>
            <a:ext cx="2404614" cy="309077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285750" indent="-285750" defTabSz="1042988" eaLnBrk="0" fontAlgn="base" hangingPunct="0">
              <a:spcBef>
                <a:spcPct val="60000"/>
              </a:spcBef>
              <a:spcAft>
                <a:spcPct val="0"/>
              </a:spcAft>
              <a:buClr>
                <a:srgbClr val="7FB4BA"/>
              </a:buClr>
              <a:buFont typeface="Arial" panose="020B0604020202020204" pitchFamily="34" charset="0"/>
              <a:buChar char="•"/>
              <a:defRPr/>
            </a:pPr>
            <a:r>
              <a:rPr lang="en-US" sz="1400" b="1" dirty="0">
                <a:solidFill>
                  <a:schemeClr val="bg1"/>
                </a:solidFill>
                <a:latin typeface="+mj-lt"/>
              </a:rPr>
              <a:t>Choose investment vehicles to implement the strategy: futures, ETF, Fund or fund managed in risk</a:t>
            </a:r>
          </a:p>
          <a:p>
            <a:pPr marL="285750" indent="-285750" defTabSz="1042988" eaLnBrk="0" fontAlgn="base" hangingPunct="0">
              <a:spcBef>
                <a:spcPct val="60000"/>
              </a:spcBef>
              <a:spcAft>
                <a:spcPct val="0"/>
              </a:spcAft>
              <a:buClr>
                <a:srgbClr val="7FB4BA"/>
              </a:buClr>
              <a:buFont typeface="Arial" panose="020B0604020202020204" pitchFamily="34" charset="0"/>
              <a:buChar char="•"/>
              <a:defRPr/>
            </a:pPr>
            <a:endParaRPr lang="en-US" sz="1400" b="1" dirty="0">
              <a:solidFill>
                <a:schemeClr val="bg1"/>
              </a:solidFill>
              <a:latin typeface="+mj-lt"/>
            </a:endParaRPr>
          </a:p>
          <a:p>
            <a:pPr marL="285750" indent="-285750" defTabSz="1042988" eaLnBrk="0" fontAlgn="base" hangingPunct="0">
              <a:spcBef>
                <a:spcPct val="60000"/>
              </a:spcBef>
              <a:spcAft>
                <a:spcPct val="0"/>
              </a:spcAft>
              <a:buClr>
                <a:srgbClr val="7FB4BA"/>
              </a:buClr>
              <a:buFont typeface="Arial" panose="020B0604020202020204" pitchFamily="34" charset="0"/>
              <a:buChar char="•"/>
              <a:defRPr/>
            </a:pPr>
            <a:endParaRPr lang="en-US" sz="1400" b="1" dirty="0">
              <a:solidFill>
                <a:schemeClr val="bg1"/>
              </a:solidFill>
              <a:latin typeface="+mj-lt"/>
            </a:endParaRPr>
          </a:p>
          <a:p>
            <a:pPr marL="285750" indent="-285750" defTabSz="1042988" eaLnBrk="0" fontAlgn="base" hangingPunct="0">
              <a:spcBef>
                <a:spcPct val="60000"/>
              </a:spcBef>
              <a:spcAft>
                <a:spcPct val="0"/>
              </a:spcAft>
              <a:buClr>
                <a:srgbClr val="7FB4BA"/>
              </a:buClr>
              <a:buFont typeface="Arial" panose="020B0604020202020204" pitchFamily="34" charset="0"/>
              <a:buChar char="•"/>
              <a:defRPr/>
            </a:pPr>
            <a:endParaRPr lang="en-US" sz="1400" b="1" dirty="0">
              <a:solidFill>
                <a:schemeClr val="bg1"/>
              </a:solidFill>
              <a:latin typeface="+mj-lt"/>
            </a:endParaRPr>
          </a:p>
          <a:p>
            <a:pPr marL="285750" indent="-285750" defTabSz="1042988" eaLnBrk="0" fontAlgn="base" hangingPunct="0">
              <a:spcBef>
                <a:spcPct val="60000"/>
              </a:spcBef>
              <a:spcAft>
                <a:spcPct val="0"/>
              </a:spcAft>
              <a:buClr>
                <a:srgbClr val="7FB4BA"/>
              </a:buClr>
              <a:buFont typeface="Arial" panose="020B0604020202020204" pitchFamily="34" charset="0"/>
              <a:buChar char="•"/>
              <a:defRPr/>
            </a:pPr>
            <a:endParaRPr lang="en-US" sz="1400" b="1" dirty="0">
              <a:solidFill>
                <a:schemeClr val="bg1"/>
              </a:solidFill>
              <a:latin typeface="+mj-lt"/>
            </a:endParaRPr>
          </a:p>
          <a:p>
            <a:pPr marL="285750" indent="-285750" defTabSz="1042988" eaLnBrk="0" fontAlgn="base" hangingPunct="0">
              <a:spcBef>
                <a:spcPct val="60000"/>
              </a:spcBef>
              <a:spcAft>
                <a:spcPct val="0"/>
              </a:spcAft>
              <a:buClr>
                <a:srgbClr val="7FB4BA"/>
              </a:buClr>
              <a:buFont typeface="Arial" panose="020B0604020202020204" pitchFamily="34" charset="0"/>
              <a:buChar char="•"/>
              <a:defRPr/>
            </a:pPr>
            <a:endParaRPr lang="en-US" sz="1400" b="1" dirty="0">
              <a:solidFill>
                <a:schemeClr val="bg1"/>
              </a:solidFill>
              <a:latin typeface="+mj-lt"/>
            </a:endParaRPr>
          </a:p>
          <a:p>
            <a:pPr marL="285750" indent="-285750" defTabSz="1042988" eaLnBrk="0" fontAlgn="base" hangingPunct="0">
              <a:spcBef>
                <a:spcPct val="60000"/>
              </a:spcBef>
              <a:spcAft>
                <a:spcPct val="0"/>
              </a:spcAft>
              <a:buClr>
                <a:srgbClr val="7FB4BA"/>
              </a:buClr>
              <a:buFont typeface="Arial" panose="020B0604020202020204" pitchFamily="34" charset="0"/>
              <a:buChar char="•"/>
              <a:defRPr/>
            </a:pPr>
            <a:endParaRPr lang="en-US" sz="1400" b="1" dirty="0">
              <a:solidFill>
                <a:schemeClr val="bg1"/>
              </a:solidFill>
              <a:latin typeface="+mj-lt"/>
            </a:endParaRPr>
          </a:p>
          <a:p>
            <a:pPr defTabSz="1042988" eaLnBrk="0" fontAlgn="base" hangingPunct="0">
              <a:spcBef>
                <a:spcPct val="60000"/>
              </a:spcBef>
              <a:spcAft>
                <a:spcPct val="0"/>
              </a:spcAft>
              <a:buClr>
                <a:srgbClr val="7FB4BA"/>
              </a:buClr>
              <a:defRPr/>
            </a:pPr>
            <a:endParaRPr lang="en-US" sz="1400" b="1" dirty="0">
              <a:solidFill>
                <a:schemeClr val="bg1"/>
              </a:solidFill>
              <a:latin typeface="+mj-lt"/>
            </a:endParaRPr>
          </a:p>
        </p:txBody>
      </p:sp>
      <p:pic>
        <p:nvPicPr>
          <p:cNvPr id="10" name="Picture 2" descr="C:\Documents and Settings\472051\Desktop\loupe.jpg"/>
          <p:cNvPicPr>
            <a:picLocks noChangeAspect="1" noChangeArrowheads="1"/>
          </p:cNvPicPr>
          <p:nvPr/>
        </p:nvPicPr>
        <p:blipFill>
          <a:blip r:embed="rId8" cstate="print"/>
          <a:srcRect/>
          <a:stretch>
            <a:fillRect/>
          </a:stretch>
        </p:blipFill>
        <p:spPr bwMode="auto">
          <a:xfrm rot="1493407">
            <a:off x="4836322" y="3938141"/>
            <a:ext cx="1320800" cy="861522"/>
          </a:xfrm>
          <a:prstGeom prst="rect">
            <a:avLst/>
          </a:prstGeom>
          <a:noFill/>
        </p:spPr>
      </p:pic>
      <p:cxnSp>
        <p:nvCxnSpPr>
          <p:cNvPr id="11" name="Straight Connector 10"/>
          <p:cNvCxnSpPr/>
          <p:nvPr/>
        </p:nvCxnSpPr>
        <p:spPr bwMode="auto">
          <a:xfrm flipV="1">
            <a:off x="5619640" y="3974149"/>
            <a:ext cx="1778000" cy="113030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4" name="Text Placeholder 2"/>
          <p:cNvSpPr txBox="1">
            <a:spLocks/>
          </p:cNvSpPr>
          <p:nvPr/>
        </p:nvSpPr>
        <p:spPr bwMode="auto">
          <a:xfrm>
            <a:off x="277407" y="2559509"/>
            <a:ext cx="2423208" cy="3100388"/>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285750" indent="-285750" defTabSz="1042988" eaLnBrk="0" fontAlgn="base" hangingPunct="0">
              <a:spcBef>
                <a:spcPct val="60000"/>
              </a:spcBef>
              <a:spcAft>
                <a:spcPct val="0"/>
              </a:spcAft>
              <a:buClr>
                <a:srgbClr val="7FB4BA"/>
              </a:buClr>
              <a:buFont typeface="Arial" panose="020B0604020202020204" pitchFamily="34" charset="0"/>
              <a:buChar char="•"/>
              <a:defRPr/>
            </a:pPr>
            <a:r>
              <a:rPr lang="en-US" sz="1600" b="1" dirty="0">
                <a:solidFill>
                  <a:schemeClr val="bg1"/>
                </a:solidFill>
                <a:latin typeface="+mj-lt"/>
              </a:rPr>
              <a:t>Time horizon: 10, 20 years</a:t>
            </a:r>
          </a:p>
          <a:p>
            <a:pPr marL="285750" indent="-285750" defTabSz="1042988" eaLnBrk="0" fontAlgn="base" hangingPunct="0">
              <a:spcBef>
                <a:spcPct val="60000"/>
              </a:spcBef>
              <a:spcAft>
                <a:spcPct val="0"/>
              </a:spcAft>
              <a:buClr>
                <a:srgbClr val="7FB4BA"/>
              </a:buClr>
              <a:buFont typeface="Arial" panose="020B0604020202020204" pitchFamily="34" charset="0"/>
              <a:buChar char="•"/>
              <a:defRPr/>
            </a:pPr>
            <a:r>
              <a:rPr lang="en-US" sz="1600" b="1" dirty="0">
                <a:solidFill>
                  <a:schemeClr val="bg1"/>
                </a:solidFill>
                <a:latin typeface="+mj-lt"/>
              </a:rPr>
              <a:t>Define target risk return trade-off:</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5.0%, 10% or 15% of volatility</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2.0%, 5.0% or 10% of return</a:t>
            </a:r>
          </a:p>
          <a:p>
            <a:pPr marL="285750" lvl="0" indent="-285750" defTabSz="1042988" eaLnBrk="0" fontAlgn="base" hangingPunct="0">
              <a:spcBef>
                <a:spcPct val="60000"/>
              </a:spcBef>
              <a:spcAft>
                <a:spcPct val="0"/>
              </a:spcAft>
              <a:buClr>
                <a:srgbClr val="7FB4BA"/>
              </a:buClr>
              <a:buFont typeface="Arial" panose="020B0604020202020204" pitchFamily="34" charset="0"/>
              <a:buChar char="•"/>
              <a:defRPr/>
            </a:pPr>
            <a:r>
              <a:rPr lang="en-US" sz="1600" b="1" dirty="0">
                <a:solidFill>
                  <a:schemeClr val="bg1"/>
                </a:solidFill>
                <a:latin typeface="+mj-lt"/>
              </a:rPr>
              <a:t>Example:</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25% US equities</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25% Europe Equities</a:t>
            </a:r>
          </a:p>
          <a:p>
            <a:pPr lvl="1" indent="-173038" defTabSz="1042988" eaLnBrk="0" fontAlgn="base" hangingPunct="0">
              <a:spcBef>
                <a:spcPct val="20000"/>
              </a:spcBef>
              <a:spcAft>
                <a:spcPct val="0"/>
              </a:spcAft>
              <a:buClr>
                <a:srgbClr val="7FB4BA"/>
              </a:buClr>
              <a:buFont typeface="Arial" panose="020B0604020202020204" pitchFamily="34" charset="0"/>
              <a:buChar char="•"/>
              <a:defRPr/>
            </a:pPr>
            <a:r>
              <a:rPr lang="en-US" sz="1400" dirty="0">
                <a:solidFill>
                  <a:schemeClr val="bg1"/>
                </a:solidFill>
                <a:latin typeface="+mj-lt"/>
              </a:rPr>
              <a:t>50% Bonds</a:t>
            </a:r>
          </a:p>
        </p:txBody>
      </p:sp>
      <p:grpSp>
        <p:nvGrpSpPr>
          <p:cNvPr id="48" name="Group 47"/>
          <p:cNvGrpSpPr/>
          <p:nvPr/>
        </p:nvGrpSpPr>
        <p:grpSpPr>
          <a:xfrm>
            <a:off x="5788934" y="3547310"/>
            <a:ext cx="2753803" cy="1643863"/>
            <a:chOff x="5788934" y="3547310"/>
            <a:chExt cx="2753803" cy="1643863"/>
          </a:xfrm>
        </p:grpSpPr>
        <p:sp>
          <p:nvSpPr>
            <p:cNvPr id="14" name="TextBox 13"/>
            <p:cNvSpPr txBox="1"/>
            <p:nvPr/>
          </p:nvSpPr>
          <p:spPr>
            <a:xfrm>
              <a:off x="6828237" y="3824532"/>
              <a:ext cx="1714500" cy="276999"/>
            </a:xfrm>
            <a:prstGeom prst="rect">
              <a:avLst/>
            </a:prstGeom>
            <a:noFill/>
          </p:spPr>
          <p:txBody>
            <a:bodyPr wrap="square" rtlCol="0">
              <a:spAutoFit/>
            </a:bodyPr>
            <a:lstStyle/>
            <a:p>
              <a:pPr algn="ctr"/>
              <a:r>
                <a:rPr lang="en-US" sz="1200" dirty="0">
                  <a:solidFill>
                    <a:schemeClr val="bg1"/>
                  </a:solidFill>
                  <a:latin typeface="+mj-lt"/>
                </a:rPr>
                <a:t>Microsoft</a:t>
              </a:r>
            </a:p>
          </p:txBody>
        </p:sp>
        <p:grpSp>
          <p:nvGrpSpPr>
            <p:cNvPr id="15" name="Group 14"/>
            <p:cNvGrpSpPr/>
            <p:nvPr/>
          </p:nvGrpSpPr>
          <p:grpSpPr>
            <a:xfrm>
              <a:off x="5788934" y="3547310"/>
              <a:ext cx="2628900" cy="1643863"/>
              <a:chOff x="7886700" y="4559300"/>
              <a:chExt cx="2628900" cy="1813699"/>
            </a:xfrm>
          </p:grpSpPr>
          <p:sp>
            <p:nvSpPr>
              <p:cNvPr id="16" name="Rectangle 15"/>
              <p:cNvSpPr/>
              <p:nvPr/>
            </p:nvSpPr>
            <p:spPr bwMode="auto">
              <a:xfrm>
                <a:off x="7886700" y="5442331"/>
                <a:ext cx="2603500" cy="184666"/>
              </a:xfrm>
              <a:prstGeom prst="rect">
                <a:avLst/>
              </a:prstGeom>
              <a:noFill/>
              <a:ln w="9525" cap="flat" cmpd="sng" algn="ctr">
                <a:solidFill>
                  <a:schemeClr val="tx1"/>
                </a:solidFill>
                <a:prstDash val="sysDash"/>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l" defTabSz="48895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fr-FR" sz="1200" b="0" i="0" u="none" strike="noStrike" cap="none" normalizeH="0" baseline="0">
                  <a:ln>
                    <a:noFill/>
                  </a:ln>
                  <a:solidFill>
                    <a:schemeClr val="bg1"/>
                  </a:solidFill>
                  <a:effectLst/>
                  <a:latin typeface="+mj-lt"/>
                  <a:ea typeface="MS Gothic" pitchFamily="49" charset="-128"/>
                </a:endParaRPr>
              </a:p>
            </p:txBody>
          </p:sp>
          <p:sp>
            <p:nvSpPr>
              <p:cNvPr id="17" name="TextBox 16"/>
              <p:cNvSpPr txBox="1"/>
              <p:nvPr/>
            </p:nvSpPr>
            <p:spPr>
              <a:xfrm>
                <a:off x="7988300" y="4889500"/>
                <a:ext cx="1511300" cy="276999"/>
              </a:xfrm>
              <a:prstGeom prst="rect">
                <a:avLst/>
              </a:prstGeom>
              <a:noFill/>
            </p:spPr>
            <p:txBody>
              <a:bodyPr wrap="square" rtlCol="0">
                <a:spAutoFit/>
              </a:bodyPr>
              <a:lstStyle/>
              <a:p>
                <a:pPr algn="ctr"/>
                <a:r>
                  <a:rPr lang="en-US" sz="1200" dirty="0" err="1">
                    <a:solidFill>
                      <a:schemeClr val="bg1"/>
                    </a:solidFill>
                    <a:latin typeface="+mj-lt"/>
                  </a:rPr>
                  <a:t>Facebook</a:t>
                </a:r>
                <a:endParaRPr lang="en-US" sz="1200" dirty="0">
                  <a:solidFill>
                    <a:schemeClr val="bg1"/>
                  </a:solidFill>
                  <a:latin typeface="+mj-lt"/>
                </a:endParaRPr>
              </a:p>
            </p:txBody>
          </p:sp>
          <p:sp>
            <p:nvSpPr>
              <p:cNvPr id="18" name="TextBox 17"/>
              <p:cNvSpPr txBox="1"/>
              <p:nvPr/>
            </p:nvSpPr>
            <p:spPr>
              <a:xfrm>
                <a:off x="9004300" y="5181600"/>
                <a:ext cx="1511300" cy="276999"/>
              </a:xfrm>
              <a:prstGeom prst="rect">
                <a:avLst/>
              </a:prstGeom>
              <a:noFill/>
            </p:spPr>
            <p:txBody>
              <a:bodyPr wrap="square" rtlCol="0">
                <a:spAutoFit/>
              </a:bodyPr>
              <a:lstStyle/>
              <a:p>
                <a:pPr algn="ctr"/>
                <a:r>
                  <a:rPr lang="en-US" sz="1200" dirty="0">
                    <a:solidFill>
                      <a:schemeClr val="bg1"/>
                    </a:solidFill>
                    <a:latin typeface="+mj-lt"/>
                  </a:rPr>
                  <a:t>Apple</a:t>
                </a:r>
              </a:p>
            </p:txBody>
          </p:sp>
          <p:sp>
            <p:nvSpPr>
              <p:cNvPr id="19" name="TextBox 18"/>
              <p:cNvSpPr txBox="1"/>
              <p:nvPr/>
            </p:nvSpPr>
            <p:spPr>
              <a:xfrm>
                <a:off x="8140700" y="5499100"/>
                <a:ext cx="1511300" cy="276999"/>
              </a:xfrm>
              <a:prstGeom prst="rect">
                <a:avLst/>
              </a:prstGeom>
              <a:noFill/>
            </p:spPr>
            <p:txBody>
              <a:bodyPr wrap="square" rtlCol="0">
                <a:spAutoFit/>
              </a:bodyPr>
              <a:lstStyle/>
              <a:p>
                <a:pPr algn="ctr"/>
                <a:r>
                  <a:rPr lang="en-US" sz="1200" dirty="0">
                    <a:solidFill>
                      <a:schemeClr val="bg1"/>
                    </a:solidFill>
                    <a:latin typeface="+mj-lt"/>
                  </a:rPr>
                  <a:t>Goldman Sachs</a:t>
                </a:r>
              </a:p>
            </p:txBody>
          </p:sp>
          <p:sp>
            <p:nvSpPr>
              <p:cNvPr id="20" name="TextBox 19"/>
              <p:cNvSpPr txBox="1"/>
              <p:nvPr/>
            </p:nvSpPr>
            <p:spPr>
              <a:xfrm>
                <a:off x="7912100" y="5803900"/>
                <a:ext cx="2260600" cy="276999"/>
              </a:xfrm>
              <a:prstGeom prst="rect">
                <a:avLst/>
              </a:prstGeom>
              <a:noFill/>
            </p:spPr>
            <p:txBody>
              <a:bodyPr wrap="square" rtlCol="0">
                <a:spAutoFit/>
              </a:bodyPr>
              <a:lstStyle/>
              <a:p>
                <a:pPr algn="ctr"/>
                <a:r>
                  <a:rPr lang="en-US" sz="1200" dirty="0">
                    <a:solidFill>
                      <a:schemeClr val="bg1"/>
                    </a:solidFill>
                    <a:latin typeface="+mj-lt"/>
                  </a:rPr>
                  <a:t>Air Products &amp; Chemicals</a:t>
                </a:r>
              </a:p>
            </p:txBody>
          </p:sp>
          <p:sp>
            <p:nvSpPr>
              <p:cNvPr id="21" name="TextBox 20"/>
              <p:cNvSpPr txBox="1"/>
              <p:nvPr/>
            </p:nvSpPr>
            <p:spPr>
              <a:xfrm>
                <a:off x="8559800" y="6096000"/>
                <a:ext cx="1714500" cy="276999"/>
              </a:xfrm>
              <a:prstGeom prst="rect">
                <a:avLst/>
              </a:prstGeom>
              <a:noFill/>
            </p:spPr>
            <p:txBody>
              <a:bodyPr wrap="square" rtlCol="0">
                <a:spAutoFit/>
              </a:bodyPr>
              <a:lstStyle/>
              <a:p>
                <a:pPr algn="ctr"/>
                <a:r>
                  <a:rPr lang="en-US" sz="1200" dirty="0">
                    <a:solidFill>
                      <a:schemeClr val="bg1"/>
                    </a:solidFill>
                    <a:latin typeface="+mj-lt"/>
                  </a:rPr>
                  <a:t>IBM</a:t>
                </a:r>
              </a:p>
            </p:txBody>
          </p:sp>
          <p:sp>
            <p:nvSpPr>
              <p:cNvPr id="22" name="TextBox 21"/>
              <p:cNvSpPr txBox="1"/>
              <p:nvPr/>
            </p:nvSpPr>
            <p:spPr>
              <a:xfrm>
                <a:off x="8356600" y="4559300"/>
                <a:ext cx="1511300" cy="276999"/>
              </a:xfrm>
              <a:prstGeom prst="rect">
                <a:avLst/>
              </a:prstGeom>
              <a:noFill/>
            </p:spPr>
            <p:txBody>
              <a:bodyPr wrap="square" rtlCol="0">
                <a:spAutoFit/>
              </a:bodyPr>
              <a:lstStyle/>
              <a:p>
                <a:pPr algn="ctr"/>
                <a:r>
                  <a:rPr lang="en-US" sz="1200" b="1" u="sng" dirty="0">
                    <a:solidFill>
                      <a:schemeClr val="bg1"/>
                    </a:solidFill>
                    <a:latin typeface="+mj-lt"/>
                  </a:rPr>
                  <a:t>US market</a:t>
                </a:r>
              </a:p>
            </p:txBody>
          </p:sp>
          <p:grpSp>
            <p:nvGrpSpPr>
              <p:cNvPr id="23" name="Group 22"/>
              <p:cNvGrpSpPr/>
              <p:nvPr/>
            </p:nvGrpSpPr>
            <p:grpSpPr>
              <a:xfrm>
                <a:off x="8743950" y="5537200"/>
                <a:ext cx="273050" cy="266700"/>
                <a:chOff x="10102850" y="1143000"/>
                <a:chExt cx="273050" cy="266700"/>
              </a:xfrm>
            </p:grpSpPr>
            <p:cxnSp>
              <p:nvCxnSpPr>
                <p:cNvPr id="42" name="Straight Connector 41"/>
                <p:cNvCxnSpPr/>
                <p:nvPr/>
              </p:nvCxnSpPr>
              <p:spPr bwMode="auto">
                <a:xfrm>
                  <a:off x="10121900" y="1143000"/>
                  <a:ext cx="254000" cy="266700"/>
                </a:xfrm>
                <a:prstGeom prst="line">
                  <a:avLst/>
                </a:prstGeom>
                <a:solidFill>
                  <a:srgbClr val="00B8FF"/>
                </a:solidFill>
                <a:ln w="25400" cap="flat" cmpd="sng" algn="ctr">
                  <a:solidFill>
                    <a:srgbClr val="C00000"/>
                  </a:solidFill>
                  <a:prstDash val="solid"/>
                  <a:round/>
                  <a:headEnd type="none" w="med" len="med"/>
                  <a:tailEnd type="none" w="med" len="med"/>
                </a:ln>
                <a:effectLst/>
              </p:spPr>
            </p:cxnSp>
            <p:cxnSp>
              <p:nvCxnSpPr>
                <p:cNvPr id="43" name="Straight Connector 42"/>
                <p:cNvCxnSpPr/>
                <p:nvPr/>
              </p:nvCxnSpPr>
              <p:spPr bwMode="auto">
                <a:xfrm rot="5400000">
                  <a:off x="10109200" y="1143000"/>
                  <a:ext cx="254000" cy="266700"/>
                </a:xfrm>
                <a:prstGeom prst="line">
                  <a:avLst/>
                </a:prstGeom>
                <a:solidFill>
                  <a:srgbClr val="00B8FF"/>
                </a:solidFill>
                <a:ln w="25400" cap="flat" cmpd="sng" algn="ctr">
                  <a:solidFill>
                    <a:srgbClr val="C00000"/>
                  </a:solidFill>
                  <a:prstDash val="solid"/>
                  <a:round/>
                  <a:headEnd type="none" w="med" len="med"/>
                  <a:tailEnd type="none" w="med" len="med"/>
                </a:ln>
                <a:effectLst/>
              </p:spPr>
            </p:cxnSp>
          </p:grpSp>
          <p:grpSp>
            <p:nvGrpSpPr>
              <p:cNvPr id="24" name="Group 23"/>
              <p:cNvGrpSpPr/>
              <p:nvPr/>
            </p:nvGrpSpPr>
            <p:grpSpPr>
              <a:xfrm>
                <a:off x="8604250" y="4965700"/>
                <a:ext cx="273050" cy="266700"/>
                <a:chOff x="10102850" y="1143000"/>
                <a:chExt cx="273050" cy="266700"/>
              </a:xfrm>
            </p:grpSpPr>
            <p:cxnSp>
              <p:nvCxnSpPr>
                <p:cNvPr id="40" name="Straight Connector 39"/>
                <p:cNvCxnSpPr/>
                <p:nvPr/>
              </p:nvCxnSpPr>
              <p:spPr bwMode="auto">
                <a:xfrm>
                  <a:off x="10121900" y="1143000"/>
                  <a:ext cx="254000" cy="266700"/>
                </a:xfrm>
                <a:prstGeom prst="line">
                  <a:avLst/>
                </a:prstGeom>
                <a:solidFill>
                  <a:srgbClr val="00B8FF"/>
                </a:solidFill>
                <a:ln w="25400" cap="flat" cmpd="sng" algn="ctr">
                  <a:solidFill>
                    <a:srgbClr val="C00000"/>
                  </a:solidFill>
                  <a:prstDash val="solid"/>
                  <a:round/>
                  <a:headEnd type="none" w="med" len="med"/>
                  <a:tailEnd type="none" w="med" len="med"/>
                </a:ln>
                <a:effectLst/>
              </p:spPr>
            </p:cxnSp>
            <p:cxnSp>
              <p:nvCxnSpPr>
                <p:cNvPr id="41" name="Straight Connector 40"/>
                <p:cNvCxnSpPr/>
                <p:nvPr/>
              </p:nvCxnSpPr>
              <p:spPr bwMode="auto">
                <a:xfrm rot="5400000">
                  <a:off x="10109200" y="1143000"/>
                  <a:ext cx="254000" cy="266700"/>
                </a:xfrm>
                <a:prstGeom prst="line">
                  <a:avLst/>
                </a:prstGeom>
                <a:solidFill>
                  <a:srgbClr val="00B8FF"/>
                </a:solidFill>
                <a:ln w="25400" cap="flat" cmpd="sng" algn="ctr">
                  <a:solidFill>
                    <a:srgbClr val="C00000"/>
                  </a:solidFill>
                  <a:prstDash val="solid"/>
                  <a:round/>
                  <a:headEnd type="none" w="med" len="med"/>
                  <a:tailEnd type="none" w="med" len="med"/>
                </a:ln>
                <a:effectLst/>
              </p:spPr>
            </p:cxnSp>
          </p:grpSp>
          <p:grpSp>
            <p:nvGrpSpPr>
              <p:cNvPr id="26" name="Group 25"/>
              <p:cNvGrpSpPr/>
              <p:nvPr/>
            </p:nvGrpSpPr>
            <p:grpSpPr>
              <a:xfrm>
                <a:off x="9565450" y="6097455"/>
                <a:ext cx="406400" cy="215900"/>
                <a:chOff x="9717850" y="1665155"/>
                <a:chExt cx="406400" cy="215900"/>
              </a:xfrm>
            </p:grpSpPr>
            <p:cxnSp>
              <p:nvCxnSpPr>
                <p:cNvPr id="36" name="Straight Connector 35"/>
                <p:cNvCxnSpPr/>
                <p:nvPr/>
              </p:nvCxnSpPr>
              <p:spPr bwMode="auto">
                <a:xfrm>
                  <a:off x="9717850" y="1715955"/>
                  <a:ext cx="127000" cy="165100"/>
                </a:xfrm>
                <a:prstGeom prst="line">
                  <a:avLst/>
                </a:prstGeom>
                <a:solidFill>
                  <a:srgbClr val="00B8FF"/>
                </a:solidFill>
                <a:ln w="25400" cap="flat" cmpd="sng" algn="ctr">
                  <a:solidFill>
                    <a:srgbClr val="00B050"/>
                  </a:solidFill>
                  <a:prstDash val="solid"/>
                  <a:round/>
                  <a:headEnd type="none" w="med" len="med"/>
                  <a:tailEnd type="none" w="med" len="med"/>
                </a:ln>
                <a:effectLst/>
              </p:spPr>
            </p:cxnSp>
            <p:cxnSp>
              <p:nvCxnSpPr>
                <p:cNvPr id="37" name="Straight Connector 36"/>
                <p:cNvCxnSpPr/>
                <p:nvPr/>
              </p:nvCxnSpPr>
              <p:spPr bwMode="auto">
                <a:xfrm flipV="1">
                  <a:off x="9844850" y="1665155"/>
                  <a:ext cx="279400" cy="215900"/>
                </a:xfrm>
                <a:prstGeom prst="line">
                  <a:avLst/>
                </a:prstGeom>
                <a:solidFill>
                  <a:srgbClr val="00B8FF"/>
                </a:solidFill>
                <a:ln w="25400" cap="flat" cmpd="sng" algn="ctr">
                  <a:solidFill>
                    <a:srgbClr val="00B050"/>
                  </a:solidFill>
                  <a:prstDash val="solid"/>
                  <a:round/>
                  <a:headEnd type="none" w="med" len="med"/>
                  <a:tailEnd type="none" w="med" len="med"/>
                </a:ln>
                <a:effectLst/>
              </p:spPr>
            </p:cxnSp>
          </p:grpSp>
          <p:grpSp>
            <p:nvGrpSpPr>
              <p:cNvPr id="27" name="Group 26"/>
              <p:cNvGrpSpPr/>
              <p:nvPr/>
            </p:nvGrpSpPr>
            <p:grpSpPr>
              <a:xfrm>
                <a:off x="9719694" y="5758250"/>
                <a:ext cx="406400" cy="215900"/>
                <a:chOff x="9630794" y="1605350"/>
                <a:chExt cx="406400" cy="215900"/>
              </a:xfrm>
            </p:grpSpPr>
            <p:cxnSp>
              <p:nvCxnSpPr>
                <p:cNvPr id="34" name="Straight Connector 33"/>
                <p:cNvCxnSpPr/>
                <p:nvPr/>
              </p:nvCxnSpPr>
              <p:spPr bwMode="auto">
                <a:xfrm>
                  <a:off x="9630794" y="1656150"/>
                  <a:ext cx="127000" cy="165100"/>
                </a:xfrm>
                <a:prstGeom prst="line">
                  <a:avLst/>
                </a:prstGeom>
                <a:solidFill>
                  <a:srgbClr val="00B8FF"/>
                </a:solidFill>
                <a:ln w="25400" cap="flat" cmpd="sng" algn="ctr">
                  <a:solidFill>
                    <a:srgbClr val="00B050"/>
                  </a:solidFill>
                  <a:prstDash val="solid"/>
                  <a:round/>
                  <a:headEnd type="none" w="med" len="med"/>
                  <a:tailEnd type="none" w="med" len="med"/>
                </a:ln>
                <a:effectLst/>
              </p:spPr>
            </p:cxnSp>
            <p:cxnSp>
              <p:nvCxnSpPr>
                <p:cNvPr id="35" name="Straight Connector 34"/>
                <p:cNvCxnSpPr/>
                <p:nvPr/>
              </p:nvCxnSpPr>
              <p:spPr bwMode="auto">
                <a:xfrm flipV="1">
                  <a:off x="9757794" y="1605350"/>
                  <a:ext cx="279400" cy="215900"/>
                </a:xfrm>
                <a:prstGeom prst="line">
                  <a:avLst/>
                </a:prstGeom>
                <a:solidFill>
                  <a:srgbClr val="00B8FF"/>
                </a:solidFill>
                <a:ln w="25400" cap="flat" cmpd="sng" algn="ctr">
                  <a:solidFill>
                    <a:srgbClr val="00B050"/>
                  </a:solidFill>
                  <a:prstDash val="solid"/>
                  <a:round/>
                  <a:headEnd type="none" w="med" len="med"/>
                  <a:tailEnd type="none" w="med" len="med"/>
                </a:ln>
                <a:effectLst/>
              </p:spPr>
            </p:cxnSp>
          </p:grpSp>
          <p:grpSp>
            <p:nvGrpSpPr>
              <p:cNvPr id="29" name="Group 28"/>
              <p:cNvGrpSpPr/>
              <p:nvPr/>
            </p:nvGrpSpPr>
            <p:grpSpPr>
              <a:xfrm>
                <a:off x="9582150" y="5257800"/>
                <a:ext cx="273050" cy="266700"/>
                <a:chOff x="10102850" y="1143000"/>
                <a:chExt cx="273050" cy="266700"/>
              </a:xfrm>
            </p:grpSpPr>
            <p:cxnSp>
              <p:nvCxnSpPr>
                <p:cNvPr id="30" name="Straight Connector 29"/>
                <p:cNvCxnSpPr/>
                <p:nvPr/>
              </p:nvCxnSpPr>
              <p:spPr bwMode="auto">
                <a:xfrm>
                  <a:off x="10121900" y="1143000"/>
                  <a:ext cx="254000" cy="266700"/>
                </a:xfrm>
                <a:prstGeom prst="line">
                  <a:avLst/>
                </a:prstGeom>
                <a:solidFill>
                  <a:srgbClr val="00B8FF"/>
                </a:solidFill>
                <a:ln w="25400" cap="flat" cmpd="sng" algn="ctr">
                  <a:solidFill>
                    <a:srgbClr val="C00000"/>
                  </a:solidFill>
                  <a:prstDash val="solid"/>
                  <a:round/>
                  <a:headEnd type="none" w="med" len="med"/>
                  <a:tailEnd type="none" w="med" len="med"/>
                </a:ln>
                <a:effectLst/>
              </p:spPr>
            </p:cxnSp>
            <p:cxnSp>
              <p:nvCxnSpPr>
                <p:cNvPr id="31" name="Straight Connector 30"/>
                <p:cNvCxnSpPr/>
                <p:nvPr/>
              </p:nvCxnSpPr>
              <p:spPr bwMode="auto">
                <a:xfrm rot="5400000">
                  <a:off x="10109200" y="1143000"/>
                  <a:ext cx="254000" cy="266700"/>
                </a:xfrm>
                <a:prstGeom prst="line">
                  <a:avLst/>
                </a:prstGeom>
                <a:solidFill>
                  <a:srgbClr val="00B8FF"/>
                </a:solidFill>
                <a:ln w="25400" cap="flat" cmpd="sng" algn="ctr">
                  <a:solidFill>
                    <a:srgbClr val="C00000"/>
                  </a:solidFill>
                  <a:prstDash val="solid"/>
                  <a:round/>
                  <a:headEnd type="none" w="med" len="med"/>
                  <a:tailEnd type="none" w="med" len="med"/>
                </a:ln>
                <a:effectLst/>
              </p:spPr>
            </p:cxnSp>
          </p:grpSp>
        </p:grpSp>
        <p:cxnSp>
          <p:nvCxnSpPr>
            <p:cNvPr id="46" name="Straight Connector 45"/>
            <p:cNvCxnSpPr/>
            <p:nvPr/>
          </p:nvCxnSpPr>
          <p:spPr bwMode="auto">
            <a:xfrm>
              <a:off x="7909834" y="3854461"/>
              <a:ext cx="127000" cy="149640"/>
            </a:xfrm>
            <a:prstGeom prst="line">
              <a:avLst/>
            </a:prstGeom>
            <a:solidFill>
              <a:srgbClr val="00B8FF"/>
            </a:solidFill>
            <a:ln w="25400" cap="flat" cmpd="sng" algn="ctr">
              <a:solidFill>
                <a:srgbClr val="00B050"/>
              </a:solidFill>
              <a:prstDash val="solid"/>
              <a:round/>
              <a:headEnd type="none" w="med" len="med"/>
              <a:tailEnd type="none" w="med" len="med"/>
            </a:ln>
            <a:effectLst/>
          </p:spPr>
        </p:cxnSp>
        <p:cxnSp>
          <p:nvCxnSpPr>
            <p:cNvPr id="47" name="Straight Connector 46"/>
            <p:cNvCxnSpPr/>
            <p:nvPr/>
          </p:nvCxnSpPr>
          <p:spPr bwMode="auto">
            <a:xfrm flipV="1">
              <a:off x="8036834" y="3808418"/>
              <a:ext cx="279400" cy="195683"/>
            </a:xfrm>
            <a:prstGeom prst="line">
              <a:avLst/>
            </a:prstGeom>
            <a:solidFill>
              <a:srgbClr val="00B8FF"/>
            </a:solidFill>
            <a:ln w="25400" cap="flat" cmpd="sng" algn="ctr">
              <a:solidFill>
                <a:srgbClr val="00B050"/>
              </a:solidFill>
              <a:prstDash val="solid"/>
              <a:round/>
              <a:headEnd type="none" w="med" len="med"/>
              <a:tailEnd type="none" w="med" len="med"/>
            </a:ln>
            <a:effectLst/>
          </p:spPr>
        </p:cxnSp>
      </p:grpSp>
      <p:cxnSp>
        <p:nvCxnSpPr>
          <p:cNvPr id="50" name="Straight Connector 49"/>
          <p:cNvCxnSpPr/>
          <p:nvPr/>
        </p:nvCxnSpPr>
        <p:spPr>
          <a:xfrm flipV="1">
            <a:off x="4636766" y="3619069"/>
            <a:ext cx="1944662" cy="668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41442" y="4572899"/>
            <a:ext cx="1744293" cy="785978"/>
          </a:xfrm>
          <a:prstGeom prst="line">
            <a:avLst/>
          </a:prstGeom>
        </p:spPr>
        <p:style>
          <a:lnRef idx="1">
            <a:schemeClr val="accent1"/>
          </a:lnRef>
          <a:fillRef idx="0">
            <a:schemeClr val="accent1"/>
          </a:fillRef>
          <a:effectRef idx="0">
            <a:schemeClr val="accent1"/>
          </a:effectRef>
          <a:fontRef idx="minor">
            <a:schemeClr val="tx1"/>
          </a:fontRef>
        </p:style>
      </p:cxnSp>
      <p:sp>
        <p:nvSpPr>
          <p:cNvPr id="45" name="Date Placeholder 2"/>
          <p:cNvSpPr>
            <a:spLocks noGrp="1"/>
          </p:cNvSpPr>
          <p:nvPr>
            <p:ph type="dt" sz="half" idx="10"/>
          </p:nvPr>
        </p:nvSpPr>
        <p:spPr>
          <a:xfrm>
            <a:off x="7886368" y="6359858"/>
            <a:ext cx="708555" cy="180000"/>
          </a:xfrm>
        </p:spPr>
        <p:txBody>
          <a:bodyPr/>
          <a:lstStyle/>
          <a:p>
            <a:pPr>
              <a:defRPr/>
            </a:pPr>
            <a:fld id="{3D6BD9F9-1256-4120-8809-C857995BE9C7}" type="datetime6">
              <a:rPr lang="en-US" smtClean="0">
                <a:solidFill>
                  <a:srgbClr val="000000"/>
                </a:solidFill>
              </a:rPr>
              <a:t>February 24</a:t>
            </a:fld>
            <a:endParaRPr lang="en-GB" dirty="0">
              <a:solidFill>
                <a:srgbClr val="000000"/>
              </a:solidFill>
            </a:endParaRPr>
          </a:p>
        </p:txBody>
      </p:sp>
      <p:cxnSp>
        <p:nvCxnSpPr>
          <p:cNvPr id="7" name="Straight Arrow Connector 6"/>
          <p:cNvCxnSpPr/>
          <p:nvPr/>
        </p:nvCxnSpPr>
        <p:spPr>
          <a:xfrm>
            <a:off x="476250" y="5623844"/>
            <a:ext cx="81095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88934" y="861856"/>
            <a:ext cx="3147327" cy="4961094"/>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25474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76219AF-F5ED-455B-A512-B03AB3602319}" type="slidenum">
              <a:rPr lang="en-GB" smtClean="0">
                <a:solidFill>
                  <a:srgbClr val="000000"/>
                </a:solidFill>
              </a:rPr>
              <a:pPr>
                <a:defRPr/>
              </a:pPr>
              <a:t>4</a:t>
            </a:fld>
            <a:endParaRPr lang="en-GB" dirty="0">
              <a:solidFill>
                <a:srgbClr val="000000"/>
              </a:solidFill>
            </a:endParaRPr>
          </a:p>
        </p:txBody>
      </p:sp>
      <p:sp>
        <p:nvSpPr>
          <p:cNvPr id="9" name="Title 8"/>
          <p:cNvSpPr>
            <a:spLocks noGrp="1"/>
          </p:cNvSpPr>
          <p:nvPr>
            <p:ph type="title"/>
          </p:nvPr>
        </p:nvSpPr>
        <p:spPr/>
        <p:txBody>
          <a:bodyPr>
            <a:normAutofit fontScale="90000"/>
          </a:bodyPr>
          <a:lstStyle/>
          <a:p>
            <a:r>
              <a:rPr lang="en-US" dirty="0"/>
              <a:t>“Portfolio optimization”</a:t>
            </a:r>
            <a:br>
              <a:rPr lang="en-US" dirty="0"/>
            </a:br>
            <a:r>
              <a:rPr lang="en-US" sz="2700" dirty="0">
                <a:solidFill>
                  <a:schemeClr val="accent4"/>
                </a:solidFill>
              </a:rPr>
              <a:t>25 most frequent words in Wikipedia definition</a:t>
            </a:r>
            <a:endParaRPr lang="en-US" dirty="0">
              <a:solidFill>
                <a:schemeClr val="accent4"/>
              </a:solidFill>
            </a:endParaRPr>
          </a:p>
        </p:txBody>
      </p:sp>
      <p:sp>
        <p:nvSpPr>
          <p:cNvPr id="10" name="Text Placeholder 9"/>
          <p:cNvSpPr>
            <a:spLocks noGrp="1"/>
          </p:cNvSpPr>
          <p:nvPr>
            <p:ph type="body" sz="quarter" idx="13"/>
          </p:nvPr>
        </p:nvSpPr>
        <p:spPr/>
        <p:txBody>
          <a:bodyPr/>
          <a:lstStyle/>
          <a:p>
            <a:endParaRPr lang="fr-F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36" y="1267610"/>
            <a:ext cx="8714552" cy="4393415"/>
          </a:xfrm>
          <a:prstGeom prst="rect">
            <a:avLst/>
          </a:prstGeom>
        </p:spPr>
      </p:pic>
      <p:sp>
        <p:nvSpPr>
          <p:cNvPr id="2" name="Rectangle 1"/>
          <p:cNvSpPr/>
          <p:nvPr/>
        </p:nvSpPr>
        <p:spPr>
          <a:xfrm>
            <a:off x="4109545" y="3594538"/>
            <a:ext cx="3321269" cy="12086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Rectangle 10"/>
          <p:cNvSpPr/>
          <p:nvPr/>
        </p:nvSpPr>
        <p:spPr>
          <a:xfrm>
            <a:off x="249936" y="4803228"/>
            <a:ext cx="3617871" cy="4939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Rectangle 11"/>
          <p:cNvSpPr/>
          <p:nvPr/>
        </p:nvSpPr>
        <p:spPr>
          <a:xfrm>
            <a:off x="6866857" y="3347545"/>
            <a:ext cx="1954882" cy="4939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Rectangle 12"/>
          <p:cNvSpPr/>
          <p:nvPr/>
        </p:nvSpPr>
        <p:spPr>
          <a:xfrm>
            <a:off x="3508800" y="1723696"/>
            <a:ext cx="1672799" cy="2837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Date Placeholder 2"/>
          <p:cNvSpPr>
            <a:spLocks noGrp="1"/>
          </p:cNvSpPr>
          <p:nvPr>
            <p:ph type="dt" sz="half" idx="10"/>
          </p:nvPr>
        </p:nvSpPr>
        <p:spPr>
          <a:xfrm>
            <a:off x="7886368" y="6359858"/>
            <a:ext cx="708555" cy="180000"/>
          </a:xfrm>
        </p:spPr>
        <p:txBody>
          <a:bodyPr/>
          <a:lstStyle/>
          <a:p>
            <a:pPr>
              <a:defRPr/>
            </a:pPr>
            <a:fld id="{3D6BD9F9-1256-4120-8809-C857995BE9C7}" type="datetime6">
              <a:rPr lang="en-US" smtClean="0">
                <a:solidFill>
                  <a:srgbClr val="000000"/>
                </a:solidFill>
              </a:rPr>
              <a:t>February 24</a:t>
            </a:fld>
            <a:endParaRPr lang="en-GB" dirty="0">
              <a:solidFill>
                <a:srgbClr val="000000"/>
              </a:solidFill>
            </a:endParaRPr>
          </a:p>
        </p:txBody>
      </p:sp>
    </p:spTree>
    <p:extLst>
      <p:ext uri="{BB962C8B-B14F-4D97-AF65-F5344CB8AC3E}">
        <p14:creationId xmlns:p14="http://schemas.microsoft.com/office/powerpoint/2010/main" val="10866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DB6B109-B593-DF5C-CC7A-3215AE625D40}"/>
              </a:ext>
            </a:extLst>
          </p:cNvPr>
          <p:cNvSpPr>
            <a:spLocks noGrp="1"/>
          </p:cNvSpPr>
          <p:nvPr>
            <p:ph type="dt" sz="half" idx="10"/>
          </p:nvPr>
        </p:nvSpPr>
        <p:spPr/>
        <p:txBody>
          <a:bodyPr/>
          <a:lstStyle/>
          <a:p>
            <a:pPr>
              <a:defRPr/>
            </a:pPr>
            <a:fld id="{B6C98F3F-DC99-EC49-9B9B-B7424BE70181}" type="datetime1">
              <a:rPr lang="fr-FR" noProof="0" smtClean="0"/>
              <a:t>05/02/2024</a:t>
            </a:fld>
            <a:endParaRPr lang="en-GB" noProof="0" dirty="0"/>
          </a:p>
        </p:txBody>
      </p:sp>
      <p:sp>
        <p:nvSpPr>
          <p:cNvPr id="3" name="Espace réservé du pied de page 2">
            <a:extLst>
              <a:ext uri="{FF2B5EF4-FFF2-40B4-BE49-F238E27FC236}">
                <a16:creationId xmlns:a16="http://schemas.microsoft.com/office/drawing/2014/main" id="{C18BFC8B-6916-DCCD-3984-62B663929E33}"/>
              </a:ext>
            </a:extLst>
          </p:cNvPr>
          <p:cNvSpPr>
            <a:spLocks noGrp="1"/>
          </p:cNvSpPr>
          <p:nvPr>
            <p:ph type="ftr" sz="quarter" idx="11"/>
          </p:nvPr>
        </p:nvSpPr>
        <p:spPr/>
        <p:txBody>
          <a:bodyPr/>
          <a:lstStyle/>
          <a:p>
            <a:pPr>
              <a:defRPr/>
            </a:pPr>
            <a:r>
              <a:rPr lang="en-GB" noProof="0"/>
              <a:t>TITLE OF PRESENTATION</a:t>
            </a:r>
            <a:endParaRPr lang="en-GB" noProof="0" dirty="0"/>
          </a:p>
        </p:txBody>
      </p:sp>
      <p:sp>
        <p:nvSpPr>
          <p:cNvPr id="4" name="Espace réservé du numéro de diapositive 3">
            <a:extLst>
              <a:ext uri="{FF2B5EF4-FFF2-40B4-BE49-F238E27FC236}">
                <a16:creationId xmlns:a16="http://schemas.microsoft.com/office/drawing/2014/main" id="{3CAA96F5-8120-AB98-BE36-F3B0E9C1DEF9}"/>
              </a:ext>
            </a:extLst>
          </p:cNvPr>
          <p:cNvSpPr>
            <a:spLocks noGrp="1"/>
          </p:cNvSpPr>
          <p:nvPr>
            <p:ph type="sldNum" sz="quarter" idx="12"/>
          </p:nvPr>
        </p:nvSpPr>
        <p:spPr/>
        <p:txBody>
          <a:bodyPr/>
          <a:lstStyle/>
          <a:p>
            <a:pPr>
              <a:defRPr/>
            </a:pPr>
            <a:fld id="{276219AF-F5ED-455B-A512-B03AB3602319}" type="slidenum">
              <a:rPr lang="en-GB" noProof="0" smtClean="0"/>
              <a:pPr>
                <a:defRPr/>
              </a:pPr>
              <a:t>5</a:t>
            </a:fld>
            <a:endParaRPr lang="en-GB" noProof="0" dirty="0"/>
          </a:p>
        </p:txBody>
      </p:sp>
      <p:sp>
        <p:nvSpPr>
          <p:cNvPr id="5" name="Titre 4">
            <a:extLst>
              <a:ext uri="{FF2B5EF4-FFF2-40B4-BE49-F238E27FC236}">
                <a16:creationId xmlns:a16="http://schemas.microsoft.com/office/drawing/2014/main" id="{2E1A7690-E749-3577-C80E-DFEB60CBD127}"/>
              </a:ext>
            </a:extLst>
          </p:cNvPr>
          <p:cNvSpPr>
            <a:spLocks noGrp="1"/>
          </p:cNvSpPr>
          <p:nvPr>
            <p:ph type="title"/>
          </p:nvPr>
        </p:nvSpPr>
        <p:spPr/>
        <p:txBody>
          <a:bodyPr/>
          <a:lstStyle/>
          <a:p>
            <a:r>
              <a:rPr lang="en-US" dirty="0"/>
              <a:t>Solve different utility functions</a:t>
            </a:r>
          </a:p>
        </p:txBody>
      </p:sp>
      <mc:AlternateContent xmlns:mc="http://schemas.openxmlformats.org/markup-compatibility/2006">
        <mc:Choice xmlns:a14="http://schemas.microsoft.com/office/drawing/2010/main" Requires="a14">
          <p:sp>
            <p:nvSpPr>
              <p:cNvPr id="6" name="TextBox 9">
                <a:extLst>
                  <a:ext uri="{FF2B5EF4-FFF2-40B4-BE49-F238E27FC236}">
                    <a16:creationId xmlns:a16="http://schemas.microsoft.com/office/drawing/2014/main" id="{E76E390C-0D8A-DDDD-7622-9932C0E78798}"/>
                  </a:ext>
                </a:extLst>
              </p:cNvPr>
              <p:cNvSpPr txBox="1"/>
              <p:nvPr/>
            </p:nvSpPr>
            <p:spPr>
              <a:xfrm>
                <a:off x="2614321" y="2405801"/>
                <a:ext cx="3914775" cy="1242643"/>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sz="1600" i="1" smtClean="0">
                              <a:solidFill>
                                <a:schemeClr val="bg1"/>
                              </a:solidFill>
                              <a:latin typeface="Cambria Math" panose="02040503050406030204" pitchFamily="18" charset="0"/>
                            </a:rPr>
                          </m:ctrlPr>
                        </m:mPr>
                        <m:mr>
                          <m:e>
                            <m:m>
                              <m:mPr>
                                <m:mcs>
                                  <m:mc>
                                    <m:mcPr>
                                      <m:count m:val="3"/>
                                      <m:mcJc m:val="center"/>
                                    </m:mcPr>
                                  </m:mc>
                                </m:mcs>
                                <m:ctrlPr>
                                  <a:rPr lang="fr-FR" sz="1600" i="1" smtClean="0">
                                    <a:solidFill>
                                      <a:schemeClr val="bg1"/>
                                    </a:solidFill>
                                    <a:latin typeface="Cambria Math" panose="02040503050406030204" pitchFamily="18" charset="0"/>
                                  </a:rPr>
                                </m:ctrlPr>
                              </m:mPr>
                              <m:mr>
                                <m:e>
                                  <m:sSup>
                                    <m:sSupPr>
                                      <m:ctrlPr>
                                        <a:rPr lang="fr-FR" sz="1600" i="1" smtClean="0">
                                          <a:solidFill>
                                            <a:schemeClr val="bg1"/>
                                          </a:solidFill>
                                          <a:latin typeface="Cambria Math" panose="02040503050406030204" pitchFamily="18" charset="0"/>
                                        </a:rPr>
                                      </m:ctrlPr>
                                    </m:sSupPr>
                                    <m:e>
                                      <m:r>
                                        <a:rPr lang="fr-FR" sz="1600" b="0" i="1" smtClean="0">
                                          <a:solidFill>
                                            <a:schemeClr val="bg1"/>
                                          </a:solidFill>
                                          <a:latin typeface="Cambria Math" panose="02040503050406030204" pitchFamily="18" charset="0"/>
                                        </a:rPr>
                                        <m:t>𝑤</m:t>
                                      </m:r>
                                    </m:e>
                                    <m:sup>
                                      <m:r>
                                        <a:rPr lang="fr-FR" sz="1600" b="0" i="1" smtClean="0">
                                          <a:solidFill>
                                            <a:schemeClr val="bg1"/>
                                          </a:solidFill>
                                          <a:latin typeface="Cambria Math" panose="02040503050406030204" pitchFamily="18" charset="0"/>
                                        </a:rPr>
                                        <m:t>∗</m:t>
                                      </m:r>
                                    </m:sup>
                                  </m:sSup>
                                </m:e>
                                <m:e>
                                  <m:r>
                                    <a:rPr lang="fr-FR" sz="1600" b="0" i="1" smtClean="0">
                                      <a:solidFill>
                                        <a:schemeClr val="bg1"/>
                                      </a:solidFill>
                                      <a:latin typeface="Cambria Math" panose="02040503050406030204" pitchFamily="18" charset="0"/>
                                    </a:rPr>
                                    <m:t>=</m:t>
                                  </m:r>
                                </m:e>
                                <m:e>
                                  <m:r>
                                    <a:rPr lang="fr-FR" sz="1600" b="0" i="1" smtClean="0">
                                      <a:solidFill>
                                        <a:schemeClr val="bg1"/>
                                      </a:solidFill>
                                      <a:latin typeface="Cambria Math" panose="02040503050406030204" pitchFamily="18" charset="0"/>
                                    </a:rPr>
                                    <m:t>𝑎𝑟𝑔𝑚𝑖𝑛</m:t>
                                  </m:r>
                                  <m:r>
                                    <a:rPr lang="fr-FR" sz="1600" b="0" i="1" smtClean="0">
                                      <a:solidFill>
                                        <a:schemeClr val="bg1"/>
                                      </a:solidFill>
                                      <a:latin typeface="Cambria Math" panose="02040503050406030204" pitchFamily="18" charset="0"/>
                                    </a:rPr>
                                    <m:t> </m:t>
                                  </m:r>
                                  <m:rad>
                                    <m:radPr>
                                      <m:degHide m:val="on"/>
                                      <m:ctrlPr>
                                        <a:rPr lang="fr-FR" sz="1600" b="0" i="1" smtClean="0">
                                          <a:solidFill>
                                            <a:schemeClr val="bg1"/>
                                          </a:solidFill>
                                          <a:latin typeface="Cambria Math" panose="02040503050406030204" pitchFamily="18" charset="0"/>
                                        </a:rPr>
                                      </m:ctrlPr>
                                    </m:radPr>
                                    <m:deg/>
                                    <m:e>
                                      <m:sSup>
                                        <m:sSupPr>
                                          <m:ctrlPr>
                                            <a:rPr lang="fr-FR" sz="1600" b="0" i="1" smtClean="0">
                                              <a:solidFill>
                                                <a:schemeClr val="bg1"/>
                                              </a:solidFill>
                                              <a:latin typeface="Cambria Math" panose="02040503050406030204" pitchFamily="18" charset="0"/>
                                            </a:rPr>
                                          </m:ctrlPr>
                                        </m:sSupPr>
                                        <m:e>
                                          <m:r>
                                            <a:rPr lang="fr-FR" sz="1600" b="0" i="1" smtClean="0">
                                              <a:solidFill>
                                                <a:schemeClr val="bg1"/>
                                              </a:solidFill>
                                              <a:latin typeface="Cambria Math" panose="02040503050406030204" pitchFamily="18" charset="0"/>
                                            </a:rPr>
                                            <m:t>𝑤</m:t>
                                          </m:r>
                                        </m:e>
                                        <m:sup>
                                          <m:r>
                                            <a:rPr lang="fr-FR" sz="1600" b="0" i="1" smtClean="0">
                                              <a:solidFill>
                                                <a:schemeClr val="bg1"/>
                                              </a:solidFill>
                                              <a:latin typeface="Cambria Math" panose="02040503050406030204" pitchFamily="18" charset="0"/>
                                            </a:rPr>
                                            <m:t>𝑇</m:t>
                                          </m:r>
                                        </m:sup>
                                      </m:sSup>
                                      <m:r>
                                        <m:rPr>
                                          <m:sty m:val="p"/>
                                        </m:rPr>
                                        <a:rPr lang="el-GR" sz="1600" b="0" i="1" smtClean="0">
                                          <a:solidFill>
                                            <a:schemeClr val="bg1"/>
                                          </a:solidFill>
                                          <a:latin typeface="Cambria Math" panose="02040503050406030204" pitchFamily="18" charset="0"/>
                                          <a:ea typeface="Cambria Math" panose="02040503050406030204" pitchFamily="18" charset="0"/>
                                        </a:rPr>
                                        <m:t>Σ</m:t>
                                      </m:r>
                                      <m:r>
                                        <a:rPr lang="fr-FR" sz="1600" b="0" i="1" smtClean="0">
                                          <a:solidFill>
                                            <a:schemeClr val="bg1"/>
                                          </a:solidFill>
                                          <a:latin typeface="Cambria Math" panose="02040503050406030204" pitchFamily="18" charset="0"/>
                                          <a:ea typeface="Cambria Math" panose="02040503050406030204" pitchFamily="18" charset="0"/>
                                        </a:rPr>
                                        <m:t>𝑤</m:t>
                                      </m:r>
                                    </m:e>
                                  </m:rad>
                                </m:e>
                              </m:mr>
                            </m:m>
                          </m:e>
                        </m:mr>
                        <m:mr>
                          <m:e>
                            <m:m>
                              <m:mPr>
                                <m:mcs>
                                  <m:mc>
                                    <m:mcPr>
                                      <m:count m:val="3"/>
                                      <m:mcJc m:val="center"/>
                                    </m:mcPr>
                                  </m:mc>
                                </m:mcs>
                                <m:ctrlPr>
                                  <a:rPr lang="fr-FR" sz="1600" i="1" smtClean="0">
                                    <a:solidFill>
                                      <a:schemeClr val="bg1"/>
                                    </a:solidFill>
                                    <a:latin typeface="Cambria Math" panose="02040503050406030204" pitchFamily="18" charset="0"/>
                                  </a:rPr>
                                </m:ctrlPr>
                              </m:mPr>
                              <m:mr>
                                <m:e/>
                                <m:e>
                                  <m:r>
                                    <a:rPr lang="fr-FR" sz="1600" b="0" i="1" smtClean="0">
                                      <a:solidFill>
                                        <a:schemeClr val="bg1"/>
                                      </a:solidFill>
                                      <a:latin typeface="Cambria Math" panose="02040503050406030204" pitchFamily="18" charset="0"/>
                                    </a:rPr>
                                    <m:t>𝑢</m:t>
                                  </m:r>
                                  <m:r>
                                    <a:rPr lang="fr-FR" sz="1600" b="0" i="1" smtClean="0">
                                      <a:solidFill>
                                        <a:schemeClr val="bg1"/>
                                      </a:solidFill>
                                      <a:latin typeface="Cambria Math" panose="02040503050406030204" pitchFamily="18" charset="0"/>
                                    </a:rPr>
                                    <m:t>.</m:t>
                                  </m:r>
                                  <m:r>
                                    <a:rPr lang="fr-FR" sz="1600" b="0" i="1" smtClean="0">
                                      <a:solidFill>
                                        <a:schemeClr val="bg1"/>
                                      </a:solidFill>
                                      <a:latin typeface="Cambria Math" panose="02040503050406030204" pitchFamily="18" charset="0"/>
                                    </a:rPr>
                                    <m:t>𝑐</m:t>
                                  </m:r>
                                  <m:r>
                                    <a:rPr lang="fr-FR" sz="1600" b="0" i="1" smtClean="0">
                                      <a:solidFill>
                                        <a:schemeClr val="bg1"/>
                                      </a:solidFill>
                                      <a:latin typeface="Cambria Math" panose="02040503050406030204" pitchFamily="18" charset="0"/>
                                    </a:rPr>
                                    <m:t>. </m:t>
                                  </m:r>
                                </m:e>
                                <m:e>
                                  <m:d>
                                    <m:dPr>
                                      <m:begChr m:val="{"/>
                                      <m:endChr m:val=""/>
                                      <m:ctrlPr>
                                        <a:rPr lang="fr-FR" sz="1600" i="1" smtClean="0">
                                          <a:solidFill>
                                            <a:schemeClr val="bg1"/>
                                          </a:solidFill>
                                          <a:latin typeface="Cambria Math" panose="02040503050406030204" pitchFamily="18" charset="0"/>
                                        </a:rPr>
                                      </m:ctrlPr>
                                    </m:dPr>
                                    <m:e>
                                      <m:m>
                                        <m:mPr>
                                          <m:mcs>
                                            <m:mc>
                                              <m:mcPr>
                                                <m:count m:val="1"/>
                                                <m:mcJc m:val="center"/>
                                              </m:mcPr>
                                            </m:mc>
                                          </m:mcs>
                                          <m:ctrlPr>
                                            <a:rPr lang="fr-FR" sz="1600" i="1" smtClean="0">
                                              <a:solidFill>
                                                <a:schemeClr val="bg1"/>
                                              </a:solidFill>
                                              <a:latin typeface="Cambria Math" panose="02040503050406030204" pitchFamily="18" charset="0"/>
                                            </a:rPr>
                                          </m:ctrlPr>
                                        </m:mPr>
                                        <m:mr>
                                          <m:e>
                                            <m:nary>
                                              <m:naryPr>
                                                <m:chr m:val="∑"/>
                                                <m:limLoc m:val="subSup"/>
                                                <m:ctrlPr>
                                                  <a:rPr lang="fr-FR" sz="1600" i="1" smtClean="0">
                                                    <a:solidFill>
                                                      <a:schemeClr val="bg1"/>
                                                    </a:solidFill>
                                                    <a:latin typeface="Cambria Math" panose="02040503050406030204" pitchFamily="18" charset="0"/>
                                                  </a:rPr>
                                                </m:ctrlPr>
                                              </m:naryPr>
                                              <m:sub>
                                                <m:r>
                                                  <m:rPr>
                                                    <m:brk m:alnAt="25"/>
                                                  </m:rPr>
                                                  <a:rPr lang="fr-FR" sz="1600" b="0" i="1" smtClean="0">
                                                    <a:solidFill>
                                                      <a:schemeClr val="bg1"/>
                                                    </a:solidFill>
                                                    <a:latin typeface="Cambria Math" panose="02040503050406030204" pitchFamily="18" charset="0"/>
                                                  </a:rPr>
                                                  <m:t>𝑖</m:t>
                                                </m:r>
                                                <m:r>
                                                  <a:rPr lang="fr-FR" sz="1600" b="0" i="1" smtClean="0">
                                                    <a:solidFill>
                                                      <a:schemeClr val="bg1"/>
                                                    </a:solidFill>
                                                    <a:latin typeface="Cambria Math" panose="02040503050406030204" pitchFamily="18" charset="0"/>
                                                  </a:rPr>
                                                  <m:t>=</m:t>
                                                </m:r>
                                                <m:r>
                                                  <m:rPr>
                                                    <m:brk m:alnAt="25"/>
                                                  </m:rPr>
                                                  <a:rPr lang="fr-FR" sz="1600" b="0" i="1" smtClean="0">
                                                    <a:solidFill>
                                                      <a:schemeClr val="bg1"/>
                                                    </a:solidFill>
                                                    <a:latin typeface="Cambria Math" panose="02040503050406030204" pitchFamily="18" charset="0"/>
                                                  </a:rPr>
                                                  <m:t>1</m:t>
                                                </m:r>
                                              </m:sub>
                                              <m:sup>
                                                <m:r>
                                                  <a:rPr lang="fr-FR" sz="1600" b="0" i="1" smtClean="0">
                                                    <a:solidFill>
                                                      <a:schemeClr val="bg1"/>
                                                    </a:solidFill>
                                                    <a:latin typeface="Cambria Math" panose="02040503050406030204" pitchFamily="18" charset="0"/>
                                                  </a:rPr>
                                                  <m:t>𝑛</m:t>
                                                </m:r>
                                              </m:sup>
                                              <m:e>
                                                <m:func>
                                                  <m:funcPr>
                                                    <m:ctrlPr>
                                                      <a:rPr lang="fr-FR" sz="1600" b="0" i="1" smtClean="0">
                                                        <a:solidFill>
                                                          <a:schemeClr val="bg1"/>
                                                        </a:solidFill>
                                                        <a:latin typeface="Cambria Math" panose="02040503050406030204" pitchFamily="18" charset="0"/>
                                                      </a:rPr>
                                                    </m:ctrlPr>
                                                  </m:funcPr>
                                                  <m:fName>
                                                    <m:r>
                                                      <m:rPr>
                                                        <m:sty m:val="p"/>
                                                      </m:rPr>
                                                      <a:rPr lang="fr-FR" sz="1600" b="0" i="0" smtClean="0">
                                                        <a:solidFill>
                                                          <a:schemeClr val="bg1"/>
                                                        </a:solidFill>
                                                        <a:latin typeface="Cambria Math" panose="02040503050406030204" pitchFamily="18" charset="0"/>
                                                      </a:rPr>
                                                      <m:t>ln</m:t>
                                                    </m:r>
                                                  </m:fName>
                                                  <m:e>
                                                    <m:d>
                                                      <m:dPr>
                                                        <m:ctrlPr>
                                                          <a:rPr lang="fr-FR" sz="1600" b="0" i="1" smtClean="0">
                                                            <a:solidFill>
                                                              <a:schemeClr val="bg1"/>
                                                            </a:solidFill>
                                                            <a:latin typeface="Cambria Math" panose="02040503050406030204" pitchFamily="18" charset="0"/>
                                                          </a:rPr>
                                                        </m:ctrlPr>
                                                      </m:dPr>
                                                      <m:e>
                                                        <m:sSub>
                                                          <m:sSubPr>
                                                            <m:ctrlPr>
                                                              <a:rPr lang="fr-FR" sz="1600" b="0" i="1" smtClean="0">
                                                                <a:solidFill>
                                                                  <a:schemeClr val="bg1"/>
                                                                </a:solidFill>
                                                                <a:latin typeface="Cambria Math" panose="02040503050406030204" pitchFamily="18" charset="0"/>
                                                              </a:rPr>
                                                            </m:ctrlPr>
                                                          </m:sSubPr>
                                                          <m:e>
                                                            <m:r>
                                                              <a:rPr lang="fr-FR" sz="1600" b="0" i="1" smtClean="0">
                                                                <a:solidFill>
                                                                  <a:schemeClr val="bg1"/>
                                                                </a:solidFill>
                                                                <a:latin typeface="Cambria Math" panose="02040503050406030204" pitchFamily="18" charset="0"/>
                                                              </a:rPr>
                                                              <m:t>𝑤</m:t>
                                                            </m:r>
                                                          </m:e>
                                                          <m:sub>
                                                            <m:r>
                                                              <a:rPr lang="fr-FR" sz="1600" b="0" i="1" smtClean="0">
                                                                <a:solidFill>
                                                                  <a:schemeClr val="bg1"/>
                                                                </a:solidFill>
                                                                <a:latin typeface="Cambria Math" panose="02040503050406030204" pitchFamily="18" charset="0"/>
                                                              </a:rPr>
                                                              <m:t>𝑖</m:t>
                                                            </m:r>
                                                          </m:sub>
                                                        </m:sSub>
                                                      </m:e>
                                                    </m:d>
                                                  </m:e>
                                                </m:func>
                                                <m:r>
                                                  <a:rPr lang="fr-FR" sz="1600" b="0" i="1" smtClean="0">
                                                    <a:solidFill>
                                                      <a:schemeClr val="bg1"/>
                                                    </a:solidFill>
                                                    <a:latin typeface="Cambria Math" panose="02040503050406030204" pitchFamily="18" charset="0"/>
                                                  </a:rPr>
                                                  <m:t>≥</m:t>
                                                </m:r>
                                                <m:r>
                                                  <a:rPr lang="fr-FR" sz="1600" b="0" i="1" smtClean="0">
                                                    <a:solidFill>
                                                      <a:schemeClr val="bg1"/>
                                                    </a:solidFill>
                                                    <a:latin typeface="Cambria Math" panose="02040503050406030204" pitchFamily="18" charset="0"/>
                                                  </a:rPr>
                                                  <m:t>𝑐</m:t>
                                                </m:r>
                                              </m:e>
                                            </m:nary>
                                          </m:e>
                                        </m:mr>
                                        <m:mr>
                                          <m:e>
                                            <m:r>
                                              <a:rPr lang="fr-FR" sz="1600" b="0" i="1" smtClean="0">
                                                <a:solidFill>
                                                  <a:schemeClr val="bg1"/>
                                                </a:solidFill>
                                                <a:latin typeface="Cambria Math" panose="02040503050406030204" pitchFamily="18" charset="0"/>
                                              </a:rPr>
                                              <m:t>𝑤</m:t>
                                            </m:r>
                                            <m:r>
                                              <a:rPr lang="fr-FR" sz="1600" b="0" i="1" smtClean="0">
                                                <a:solidFill>
                                                  <a:schemeClr val="bg1"/>
                                                </a:solidFill>
                                                <a:latin typeface="Cambria Math" panose="02040503050406030204" pitchFamily="18" charset="0"/>
                                              </a:rPr>
                                              <m:t>≥0</m:t>
                                            </m:r>
                                          </m:e>
                                        </m:mr>
                                      </m:m>
                                    </m:e>
                                  </m:d>
                                </m:e>
                              </m:mr>
                            </m:m>
                          </m:e>
                        </m:mr>
                      </m:m>
                    </m:oMath>
                  </m:oMathPara>
                </a14:m>
                <a:endParaRPr lang="fr-FR" sz="1600" dirty="0">
                  <a:solidFill>
                    <a:schemeClr val="bg1"/>
                  </a:solidFill>
                </a:endParaRPr>
              </a:p>
            </p:txBody>
          </p:sp>
        </mc:Choice>
        <mc:Fallback>
          <p:sp>
            <p:nvSpPr>
              <p:cNvPr id="6" name="TextBox 9">
                <a:extLst>
                  <a:ext uri="{FF2B5EF4-FFF2-40B4-BE49-F238E27FC236}">
                    <a16:creationId xmlns:a16="http://schemas.microsoft.com/office/drawing/2014/main" id="{E76E390C-0D8A-DDDD-7622-9932C0E78798}"/>
                  </a:ext>
                </a:extLst>
              </p:cNvPr>
              <p:cNvSpPr txBox="1">
                <a:spLocks noRot="1" noChangeAspect="1" noMove="1" noResize="1" noEditPoints="1" noAdjustHandles="1" noChangeArrowheads="1" noChangeShapeType="1" noTextEdit="1"/>
              </p:cNvSpPr>
              <p:nvPr/>
            </p:nvSpPr>
            <p:spPr>
              <a:xfrm>
                <a:off x="2614321" y="2405801"/>
                <a:ext cx="3914775" cy="1242643"/>
              </a:xfrm>
              <a:prstGeom prst="rect">
                <a:avLst/>
              </a:prstGeom>
              <a:blipFill>
                <a:blip r:embed="rId2"/>
                <a:stretch>
                  <a:fillRect t="-119192" b="-19899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TextBox 10">
                <a:extLst>
                  <a:ext uri="{FF2B5EF4-FFF2-40B4-BE49-F238E27FC236}">
                    <a16:creationId xmlns:a16="http://schemas.microsoft.com/office/drawing/2014/main" id="{A94DEBD3-71D4-3478-ADB4-FD87CAE9F6D1}"/>
                  </a:ext>
                </a:extLst>
              </p:cNvPr>
              <p:cNvSpPr txBox="1"/>
              <p:nvPr/>
            </p:nvSpPr>
            <p:spPr>
              <a:xfrm>
                <a:off x="2614321" y="1076777"/>
                <a:ext cx="3527299" cy="1114103"/>
              </a:xfrm>
              <a:prstGeom prst="rect">
                <a:avLst/>
              </a:prstGeom>
              <a:noFill/>
            </p:spPr>
            <p:txBody>
              <a:bodyPr wrap="none" lIns="0" tIns="0" rIns="0" bIns="0" rtlCol="0" anchor="ctr">
                <a:no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sz="1600" i="1" smtClean="0">
                              <a:solidFill>
                                <a:schemeClr val="bg1"/>
                              </a:solidFill>
                              <a:latin typeface="Cambria Math" panose="02040503050406030204" pitchFamily="18" charset="0"/>
                            </a:rPr>
                          </m:ctrlPr>
                        </m:mPr>
                        <m:mr>
                          <m:e>
                            <m:m>
                              <m:mPr>
                                <m:mcs>
                                  <m:mc>
                                    <m:mcPr>
                                      <m:count m:val="3"/>
                                      <m:mcJc m:val="center"/>
                                    </m:mcPr>
                                  </m:mc>
                                </m:mcs>
                                <m:ctrlPr>
                                  <a:rPr lang="fr-FR" sz="1600" i="1" smtClean="0">
                                    <a:solidFill>
                                      <a:schemeClr val="bg1"/>
                                    </a:solidFill>
                                    <a:latin typeface="Cambria Math" panose="02040503050406030204" pitchFamily="18" charset="0"/>
                                  </a:rPr>
                                </m:ctrlPr>
                              </m:mPr>
                              <m:mr>
                                <m:e>
                                  <m:sSup>
                                    <m:sSupPr>
                                      <m:ctrlPr>
                                        <a:rPr lang="fr-FR" sz="1600" i="1" smtClean="0">
                                          <a:solidFill>
                                            <a:schemeClr val="bg1"/>
                                          </a:solidFill>
                                          <a:latin typeface="Cambria Math" panose="02040503050406030204" pitchFamily="18" charset="0"/>
                                        </a:rPr>
                                      </m:ctrlPr>
                                    </m:sSupPr>
                                    <m:e>
                                      <m:r>
                                        <a:rPr lang="fr-FR" sz="1600" b="0" i="1" smtClean="0">
                                          <a:solidFill>
                                            <a:schemeClr val="bg1"/>
                                          </a:solidFill>
                                          <a:latin typeface="Cambria Math" panose="02040503050406030204" pitchFamily="18" charset="0"/>
                                        </a:rPr>
                                        <m:t>𝑤</m:t>
                                      </m:r>
                                    </m:e>
                                    <m:sup>
                                      <m:r>
                                        <a:rPr lang="fr-FR" sz="1600" b="0" i="1" smtClean="0">
                                          <a:solidFill>
                                            <a:schemeClr val="bg1"/>
                                          </a:solidFill>
                                          <a:latin typeface="Cambria Math" panose="02040503050406030204" pitchFamily="18" charset="0"/>
                                        </a:rPr>
                                        <m:t>∗</m:t>
                                      </m:r>
                                    </m:sup>
                                  </m:sSup>
                                </m:e>
                                <m:e>
                                  <m:r>
                                    <a:rPr lang="fr-FR" sz="1600" b="0" i="1" smtClean="0">
                                      <a:solidFill>
                                        <a:schemeClr val="bg1"/>
                                      </a:solidFill>
                                      <a:latin typeface="Cambria Math" panose="02040503050406030204" pitchFamily="18" charset="0"/>
                                    </a:rPr>
                                    <m:t>=</m:t>
                                  </m:r>
                                </m:e>
                                <m:e>
                                  <m:f>
                                    <m:fPr>
                                      <m:ctrlPr>
                                        <a:rPr lang="fr-FR" sz="1600" i="1" smtClean="0">
                                          <a:solidFill>
                                            <a:schemeClr val="bg1"/>
                                          </a:solidFill>
                                          <a:latin typeface="Cambria Math" panose="02040503050406030204" pitchFamily="18" charset="0"/>
                                        </a:rPr>
                                      </m:ctrlPr>
                                    </m:fPr>
                                    <m:num>
                                      <m:sSup>
                                        <m:sSupPr>
                                          <m:ctrlPr>
                                            <a:rPr lang="fr-FR" sz="1600" i="1" smtClean="0">
                                              <a:solidFill>
                                                <a:schemeClr val="bg1"/>
                                              </a:solidFill>
                                              <a:latin typeface="Cambria Math" panose="02040503050406030204" pitchFamily="18" charset="0"/>
                                            </a:rPr>
                                          </m:ctrlPr>
                                        </m:sSupPr>
                                        <m:e>
                                          <m:r>
                                            <m:rPr>
                                              <m:sty m:val="p"/>
                                            </m:rPr>
                                            <a:rPr lang="el-GR" sz="1600" i="1" smtClean="0">
                                              <a:solidFill>
                                                <a:schemeClr val="bg1"/>
                                              </a:solidFill>
                                              <a:latin typeface="Cambria Math" panose="02040503050406030204" pitchFamily="18" charset="0"/>
                                              <a:ea typeface="Cambria Math" panose="02040503050406030204" pitchFamily="18" charset="0"/>
                                            </a:rPr>
                                            <m:t>Λ</m:t>
                                          </m:r>
                                        </m:e>
                                        <m:sup>
                                          <m:r>
                                            <a:rPr lang="fr-FR" sz="1600" b="0" i="1" smtClean="0">
                                              <a:solidFill>
                                                <a:schemeClr val="bg1"/>
                                              </a:solidFill>
                                              <a:latin typeface="Cambria Math" panose="02040503050406030204" pitchFamily="18" charset="0"/>
                                            </a:rPr>
                                            <m:t>−1</m:t>
                                          </m:r>
                                        </m:sup>
                                      </m:sSup>
                                      <m:r>
                                        <a:rPr lang="fr-FR" sz="1600" i="1" smtClean="0">
                                          <a:solidFill>
                                            <a:schemeClr val="bg1"/>
                                          </a:solidFill>
                                          <a:latin typeface="Cambria Math" panose="02040503050406030204" pitchFamily="18" charset="0"/>
                                          <a:ea typeface="Cambria Math" panose="02040503050406030204" pitchFamily="18" charset="0"/>
                                        </a:rPr>
                                        <m:t>𝕀</m:t>
                                      </m:r>
                                    </m:num>
                                    <m:den>
                                      <m:sSup>
                                        <m:sSupPr>
                                          <m:ctrlPr>
                                            <a:rPr lang="fr-FR" sz="1600" i="1">
                                              <a:solidFill>
                                                <a:schemeClr val="bg1"/>
                                              </a:solidFill>
                                              <a:latin typeface="Cambria Math" panose="02040503050406030204" pitchFamily="18" charset="0"/>
                                            </a:rPr>
                                          </m:ctrlPr>
                                        </m:sSupPr>
                                        <m:e>
                                          <m:sSup>
                                            <m:sSupPr>
                                              <m:ctrlPr>
                                                <a:rPr lang="fr-FR" sz="1600" i="1" smtClean="0">
                                                  <a:solidFill>
                                                    <a:schemeClr val="bg1"/>
                                                  </a:solidFill>
                                                  <a:latin typeface="Cambria Math" panose="02040503050406030204" pitchFamily="18" charset="0"/>
                                                </a:rPr>
                                              </m:ctrlPr>
                                            </m:sSupPr>
                                            <m:e>
                                              <m:r>
                                                <a:rPr lang="fr-FR" sz="1600" i="1" smtClean="0">
                                                  <a:solidFill>
                                                    <a:schemeClr val="bg1"/>
                                                  </a:solidFill>
                                                  <a:latin typeface="Cambria Math" panose="02040503050406030204" pitchFamily="18" charset="0"/>
                                                  <a:ea typeface="Cambria Math" panose="02040503050406030204" pitchFamily="18" charset="0"/>
                                                </a:rPr>
                                                <m:t>𝕀</m:t>
                                              </m:r>
                                            </m:e>
                                            <m:sup>
                                              <m:r>
                                                <a:rPr lang="fr-FR" sz="1600" b="0" i="1" smtClean="0">
                                                  <a:solidFill>
                                                    <a:schemeClr val="bg1"/>
                                                  </a:solidFill>
                                                  <a:latin typeface="Cambria Math" panose="02040503050406030204" pitchFamily="18" charset="0"/>
                                                </a:rPr>
                                                <m:t>𝑇</m:t>
                                              </m:r>
                                            </m:sup>
                                          </m:sSup>
                                          <m:r>
                                            <m:rPr>
                                              <m:sty m:val="p"/>
                                            </m:rPr>
                                            <a:rPr lang="el-GR" sz="1600" i="1">
                                              <a:solidFill>
                                                <a:schemeClr val="bg1"/>
                                              </a:solidFill>
                                              <a:latin typeface="Cambria Math" panose="02040503050406030204" pitchFamily="18" charset="0"/>
                                              <a:ea typeface="Cambria Math" panose="02040503050406030204" pitchFamily="18" charset="0"/>
                                            </a:rPr>
                                            <m:t>Λ</m:t>
                                          </m:r>
                                        </m:e>
                                        <m:sup>
                                          <m:r>
                                            <a:rPr lang="fr-FR" sz="1600" i="1">
                                              <a:solidFill>
                                                <a:schemeClr val="bg1"/>
                                              </a:solidFill>
                                              <a:latin typeface="Cambria Math" panose="02040503050406030204" pitchFamily="18" charset="0"/>
                                            </a:rPr>
                                            <m:t>−1</m:t>
                                          </m:r>
                                        </m:sup>
                                      </m:sSup>
                                      <m:r>
                                        <a:rPr lang="fr-FR" sz="1600" i="1">
                                          <a:solidFill>
                                            <a:schemeClr val="bg1"/>
                                          </a:solidFill>
                                          <a:latin typeface="Cambria Math" panose="02040503050406030204" pitchFamily="18" charset="0"/>
                                          <a:ea typeface="Cambria Math" panose="02040503050406030204" pitchFamily="18" charset="0"/>
                                        </a:rPr>
                                        <m:t>𝕀</m:t>
                                      </m:r>
                                    </m:den>
                                  </m:f>
                                </m:e>
                              </m:mr>
                            </m:m>
                          </m:e>
                        </m:mr>
                        <m:mr>
                          <m:e>
                            <m:r>
                              <a:rPr lang="fr-FR" sz="1600" b="0" i="1" smtClean="0">
                                <a:solidFill>
                                  <a:schemeClr val="bg1"/>
                                </a:solidFill>
                                <a:latin typeface="Cambria Math" panose="02040503050406030204" pitchFamily="18" charset="0"/>
                              </a:rPr>
                              <m:t>𝑢</m:t>
                            </m:r>
                            <m:r>
                              <a:rPr lang="fr-FR" sz="1600" b="0" i="1" smtClean="0">
                                <a:solidFill>
                                  <a:schemeClr val="bg1"/>
                                </a:solidFill>
                                <a:latin typeface="Cambria Math" panose="02040503050406030204" pitchFamily="18" charset="0"/>
                              </a:rPr>
                              <m:t>.</m:t>
                            </m:r>
                            <m:r>
                              <a:rPr lang="fr-FR" sz="1600" b="0" i="1" smtClean="0">
                                <a:solidFill>
                                  <a:schemeClr val="bg1"/>
                                </a:solidFill>
                                <a:latin typeface="Cambria Math" panose="02040503050406030204" pitchFamily="18" charset="0"/>
                              </a:rPr>
                              <m:t>𝑐</m:t>
                            </m:r>
                            <m:r>
                              <a:rPr lang="fr-FR" sz="1600" b="0" i="1" smtClean="0">
                                <a:solidFill>
                                  <a:schemeClr val="bg1"/>
                                </a:solidFill>
                                <a:latin typeface="Cambria Math" panose="02040503050406030204" pitchFamily="18" charset="0"/>
                              </a:rPr>
                              <m:t>.   </m:t>
                            </m:r>
                            <m:r>
                              <m:rPr>
                                <m:sty m:val="p"/>
                              </m:rPr>
                              <a:rPr lang="el-GR" sz="1600" b="0" i="1" smtClean="0">
                                <a:solidFill>
                                  <a:schemeClr val="bg1"/>
                                </a:solidFill>
                                <a:latin typeface="Cambria Math" panose="02040503050406030204" pitchFamily="18" charset="0"/>
                                <a:ea typeface="Cambria Math" panose="02040503050406030204" pitchFamily="18" charset="0"/>
                              </a:rPr>
                              <m:t>Λ</m:t>
                            </m:r>
                            <m:r>
                              <a:rPr lang="fr-FR" sz="1600" b="0" i="1" smtClean="0">
                                <a:solidFill>
                                  <a:schemeClr val="bg1"/>
                                </a:solidFill>
                                <a:latin typeface="Cambria Math" panose="02040503050406030204" pitchFamily="18" charset="0"/>
                                <a:ea typeface="Cambria Math" panose="02040503050406030204" pitchFamily="18" charset="0"/>
                              </a:rPr>
                              <m:t>=</m:t>
                            </m:r>
                            <m:r>
                              <a:rPr lang="fr-FR" sz="1600" b="0" i="1" smtClean="0">
                                <a:solidFill>
                                  <a:schemeClr val="bg1"/>
                                </a:solidFill>
                                <a:latin typeface="Cambria Math" panose="02040503050406030204" pitchFamily="18" charset="0"/>
                                <a:ea typeface="Cambria Math" panose="02040503050406030204" pitchFamily="18" charset="0"/>
                              </a:rPr>
                              <m:t>𝑑𝑖𝑎𝑔</m:t>
                            </m:r>
                            <m:r>
                              <a:rPr lang="fr-FR" sz="1600" b="0" i="1" smtClean="0">
                                <a:solidFill>
                                  <a:schemeClr val="bg1"/>
                                </a:solidFill>
                                <a:latin typeface="Cambria Math" panose="02040503050406030204" pitchFamily="18" charset="0"/>
                                <a:ea typeface="Cambria Math" panose="02040503050406030204" pitchFamily="18" charset="0"/>
                              </a:rPr>
                              <m:t>(</m:t>
                            </m:r>
                            <m:r>
                              <m:rPr>
                                <m:sty m:val="p"/>
                              </m:rPr>
                              <a:rPr lang="el-GR" sz="1600" b="0" i="1" smtClean="0">
                                <a:solidFill>
                                  <a:schemeClr val="bg1"/>
                                </a:solidFill>
                                <a:latin typeface="Cambria Math" panose="02040503050406030204" pitchFamily="18" charset="0"/>
                                <a:ea typeface="Cambria Math" panose="02040503050406030204" pitchFamily="18" charset="0"/>
                              </a:rPr>
                              <m:t>Σ</m:t>
                            </m:r>
                            <m:r>
                              <a:rPr lang="fr-FR" sz="1600" b="0" i="1" smtClean="0">
                                <a:solidFill>
                                  <a:schemeClr val="bg1"/>
                                </a:solidFill>
                                <a:latin typeface="Cambria Math" panose="02040503050406030204" pitchFamily="18" charset="0"/>
                                <a:ea typeface="Cambria Math" panose="02040503050406030204" pitchFamily="18" charset="0"/>
                              </a:rPr>
                              <m:t>)</m:t>
                            </m:r>
                          </m:e>
                        </m:mr>
                      </m:m>
                    </m:oMath>
                  </m:oMathPara>
                </a14:m>
                <a:endParaRPr lang="fr-FR" sz="1600" dirty="0">
                  <a:solidFill>
                    <a:schemeClr val="bg1"/>
                  </a:solidFill>
                </a:endParaRPr>
              </a:p>
            </p:txBody>
          </p:sp>
        </mc:Choice>
        <mc:Fallback>
          <p:sp>
            <p:nvSpPr>
              <p:cNvPr id="7" name="TextBox 10">
                <a:extLst>
                  <a:ext uri="{FF2B5EF4-FFF2-40B4-BE49-F238E27FC236}">
                    <a16:creationId xmlns:a16="http://schemas.microsoft.com/office/drawing/2014/main" id="{A94DEBD3-71D4-3478-ADB4-FD87CAE9F6D1}"/>
                  </a:ext>
                </a:extLst>
              </p:cNvPr>
              <p:cNvSpPr txBox="1">
                <a:spLocks noRot="1" noChangeAspect="1" noMove="1" noResize="1" noEditPoints="1" noAdjustHandles="1" noChangeArrowheads="1" noChangeShapeType="1" noTextEdit="1"/>
              </p:cNvSpPr>
              <p:nvPr/>
            </p:nvSpPr>
            <p:spPr>
              <a:xfrm>
                <a:off x="2614321" y="1076777"/>
                <a:ext cx="3527299" cy="1114103"/>
              </a:xfrm>
              <a:prstGeom prst="rect">
                <a:avLst/>
              </a:prstGeom>
              <a:blipFill>
                <a:blip r:embed="rId3"/>
                <a:stretch>
                  <a:fillRect/>
                </a:stretch>
              </a:blipFill>
            </p:spPr>
            <p:txBody>
              <a:bodyPr/>
              <a:lstStyle/>
              <a:p>
                <a:r>
                  <a:rPr lang="fr-FR">
                    <a:noFill/>
                  </a:rPr>
                  <a:t> </a:t>
                </a:r>
              </a:p>
            </p:txBody>
          </p:sp>
        </mc:Fallback>
      </mc:AlternateContent>
      <p:sp>
        <p:nvSpPr>
          <p:cNvPr id="8" name="Ellipse 7">
            <a:extLst>
              <a:ext uri="{FF2B5EF4-FFF2-40B4-BE49-F238E27FC236}">
                <a16:creationId xmlns:a16="http://schemas.microsoft.com/office/drawing/2014/main" id="{9D8E1A52-ED3B-2801-2F11-CA0E741CF17A}"/>
              </a:ext>
            </a:extLst>
          </p:cNvPr>
          <p:cNvSpPr/>
          <p:nvPr/>
        </p:nvSpPr>
        <p:spPr>
          <a:xfrm>
            <a:off x="1179095" y="1275965"/>
            <a:ext cx="818147" cy="715726"/>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a:solidFill>
                  <a:schemeClr val="tx1"/>
                </a:solidFill>
              </a:rPr>
              <a:t>1</a:t>
            </a:r>
          </a:p>
        </p:txBody>
      </p:sp>
      <p:sp>
        <p:nvSpPr>
          <p:cNvPr id="9" name="Ellipse 8">
            <a:extLst>
              <a:ext uri="{FF2B5EF4-FFF2-40B4-BE49-F238E27FC236}">
                <a16:creationId xmlns:a16="http://schemas.microsoft.com/office/drawing/2014/main" id="{12B4EAFA-D05D-3132-6FE5-2832780D6668}"/>
              </a:ext>
            </a:extLst>
          </p:cNvPr>
          <p:cNvSpPr/>
          <p:nvPr/>
        </p:nvSpPr>
        <p:spPr>
          <a:xfrm>
            <a:off x="1179095" y="2669260"/>
            <a:ext cx="818147" cy="715726"/>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400" dirty="0">
                <a:solidFill>
                  <a:schemeClr val="tx1"/>
                </a:solidFill>
              </a:rPr>
              <a:t>2</a:t>
            </a:r>
          </a:p>
        </p:txBody>
      </p:sp>
      <p:sp>
        <p:nvSpPr>
          <p:cNvPr id="10" name="Espace réservé du contenu 5">
            <a:extLst>
              <a:ext uri="{FF2B5EF4-FFF2-40B4-BE49-F238E27FC236}">
                <a16:creationId xmlns:a16="http://schemas.microsoft.com/office/drawing/2014/main" id="{31994A07-5425-FAC8-95CD-450D511B0089}"/>
              </a:ext>
            </a:extLst>
          </p:cNvPr>
          <p:cNvSpPr txBox="1">
            <a:spLocks/>
          </p:cNvSpPr>
          <p:nvPr/>
        </p:nvSpPr>
        <p:spPr>
          <a:xfrm>
            <a:off x="342578" y="3863365"/>
            <a:ext cx="8460000" cy="2320866"/>
          </a:xfrm>
          <a:prstGeom prst="rect">
            <a:avLst/>
          </a:prstGeom>
        </p:spPr>
        <p:txBody>
          <a:bodyPr>
            <a:normAutofit/>
          </a:bodyPr>
          <a:lstStyle>
            <a:lvl1pPr marL="0" indent="0" algn="l" defTabSz="914400" rtl="0" eaLnBrk="1" latinLnBrk="0" hangingPunct="1">
              <a:lnSpc>
                <a:spcPct val="100000"/>
              </a:lnSpc>
              <a:spcBef>
                <a:spcPts val="500"/>
              </a:spcBef>
              <a:buClr>
                <a:schemeClr val="accent4"/>
              </a:buClr>
              <a:buSzPct val="100000"/>
              <a:buFontTx/>
              <a:buNone/>
              <a:defRPr sz="2000" b="1" kern="1200" cap="all" baseline="0">
                <a:solidFill>
                  <a:schemeClr val="bg1"/>
                </a:solidFill>
                <a:latin typeface="+mn-lt"/>
                <a:ea typeface="+mn-ea"/>
                <a:cs typeface="+mn-cs"/>
              </a:defRPr>
            </a:lvl1pPr>
            <a:lvl2pPr marL="355600" indent="-177800" algn="l" defTabSz="914400" rtl="0" eaLnBrk="1" latinLnBrk="0" hangingPunct="1">
              <a:lnSpc>
                <a:spcPct val="100000"/>
              </a:lnSpc>
              <a:spcBef>
                <a:spcPts val="500"/>
              </a:spcBef>
              <a:buClr>
                <a:schemeClr val="bg2"/>
              </a:buClr>
              <a:buSzPct val="90000"/>
              <a:buFont typeface="Wingdings" panose="05000000000000000000" pitchFamily="2" charset="2"/>
              <a:buChar char="§"/>
              <a:tabLst/>
              <a:defRPr sz="1600" b="0" i="0" u="none" kern="1200">
                <a:solidFill>
                  <a:schemeClr val="bg1"/>
                </a:solidFill>
                <a:latin typeface="+mn-lt"/>
                <a:ea typeface="+mn-ea"/>
                <a:cs typeface="+mn-cs"/>
              </a:defRPr>
            </a:lvl2pPr>
            <a:lvl3pPr marL="533400" indent="-177800" algn="l" defTabSz="914400" rtl="0" eaLnBrk="1" latinLnBrk="0" hangingPunct="1">
              <a:lnSpc>
                <a:spcPct val="100000"/>
              </a:lnSpc>
              <a:spcBef>
                <a:spcPts val="500"/>
              </a:spcBef>
              <a:buFont typeface="Wingdings" panose="05000000000000000000" pitchFamily="2" charset="2"/>
              <a:buChar char="§"/>
              <a:tabLst/>
              <a:defRPr sz="1400" kern="1200">
                <a:solidFill>
                  <a:schemeClr val="bg2"/>
                </a:solidFill>
                <a:latin typeface="+mn-lt"/>
                <a:ea typeface="+mn-ea"/>
                <a:cs typeface="+mn-cs"/>
              </a:defRPr>
            </a:lvl3pPr>
            <a:lvl4pPr marL="749300" indent="-215900" algn="l" defTabSz="914400" rtl="0" eaLnBrk="1" latinLnBrk="0" hangingPunct="1">
              <a:lnSpc>
                <a:spcPct val="100000"/>
              </a:lnSpc>
              <a:spcBef>
                <a:spcPts val="500"/>
              </a:spcBef>
              <a:buFont typeface="Wingdings" panose="05000000000000000000" pitchFamily="2" charset="2"/>
              <a:buChar char="§"/>
              <a:tabLst/>
              <a:defRPr sz="1200" kern="1200">
                <a:solidFill>
                  <a:schemeClr val="accent3"/>
                </a:solidFill>
                <a:latin typeface="+mn-lt"/>
                <a:ea typeface="+mn-ea"/>
                <a:cs typeface="+mn-cs"/>
              </a:defRPr>
            </a:lvl4pPr>
            <a:lvl5pPr marL="0" indent="0" algn="l" defTabSz="914400" rtl="0" eaLnBrk="1" latinLnBrk="0" hangingPunct="1">
              <a:lnSpc>
                <a:spcPct val="100000"/>
              </a:lnSpc>
              <a:spcBef>
                <a:spcPts val="500"/>
              </a:spcBef>
              <a:buFontTx/>
              <a:buNone/>
              <a:defRPr sz="10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cap="none" dirty="0"/>
              <a:t>Do you allow leverage (yes / no) ? Impact on the utility function?</a:t>
            </a:r>
          </a:p>
          <a:p>
            <a:r>
              <a:rPr lang="en-US" cap="none" dirty="0"/>
              <a:t>Do you allow short (yes / no) ? Impact on the utility function?</a:t>
            </a:r>
          </a:p>
          <a:p>
            <a:endParaRPr lang="en-US" cap="none" dirty="0"/>
          </a:p>
          <a:p>
            <a:r>
              <a:rPr lang="en-US" cap="none" dirty="0"/>
              <a:t>Look at different utility functions, in the past, advantage &amp; drawback …</a:t>
            </a:r>
          </a:p>
          <a:p>
            <a:endParaRPr lang="en-US" cap="none" dirty="0"/>
          </a:p>
        </p:txBody>
      </p:sp>
    </p:spTree>
    <p:extLst>
      <p:ext uri="{BB962C8B-B14F-4D97-AF65-F5344CB8AC3E}">
        <p14:creationId xmlns:p14="http://schemas.microsoft.com/office/powerpoint/2010/main" val="147171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6C98F3F-DC99-EC49-9B9B-B7424BE70181}" type="datetime1">
              <a:rPr lang="fr-FR" noProof="0" smtClean="0"/>
              <a:t>05/02/2024</a:t>
            </a:fld>
            <a:endParaRPr lang="en-GB" noProof="0" dirty="0"/>
          </a:p>
        </p:txBody>
      </p:sp>
      <p:sp>
        <p:nvSpPr>
          <p:cNvPr id="3" name="Footer Placeholder 2"/>
          <p:cNvSpPr>
            <a:spLocks noGrp="1"/>
          </p:cNvSpPr>
          <p:nvPr>
            <p:ph type="ftr" sz="quarter" idx="11"/>
          </p:nvPr>
        </p:nvSpPr>
        <p:spPr/>
        <p:txBody>
          <a:bodyPr/>
          <a:lstStyle/>
          <a:p>
            <a:pPr>
              <a:defRPr/>
            </a:pPr>
            <a:r>
              <a:rPr lang="en-GB" noProof="0"/>
              <a:t>TITLE OF PRESENTATION</a:t>
            </a:r>
            <a:endParaRPr lang="en-GB" noProof="0" dirty="0"/>
          </a:p>
        </p:txBody>
      </p:sp>
      <p:sp>
        <p:nvSpPr>
          <p:cNvPr id="4" name="Slide Number Placeholder 3"/>
          <p:cNvSpPr>
            <a:spLocks noGrp="1"/>
          </p:cNvSpPr>
          <p:nvPr>
            <p:ph type="sldNum" sz="quarter" idx="12"/>
          </p:nvPr>
        </p:nvSpPr>
        <p:spPr/>
        <p:txBody>
          <a:bodyPr/>
          <a:lstStyle/>
          <a:p>
            <a:pPr>
              <a:defRPr/>
            </a:pPr>
            <a:fld id="{276219AF-F5ED-455B-A512-B03AB3602319}" type="slidenum">
              <a:rPr lang="en-GB" noProof="0" smtClean="0"/>
              <a:pPr>
                <a:defRPr/>
              </a:pPr>
              <a:t>6</a:t>
            </a:fld>
            <a:endParaRPr lang="en-GB" noProof="0" dirty="0"/>
          </a:p>
        </p:txBody>
      </p:sp>
      <p:sp>
        <p:nvSpPr>
          <p:cNvPr id="5" name="Title 4"/>
          <p:cNvSpPr>
            <a:spLocks noGrp="1"/>
          </p:cNvSpPr>
          <p:nvPr>
            <p:ph type="title"/>
          </p:nvPr>
        </p:nvSpPr>
        <p:spPr/>
        <p:txBody>
          <a:bodyPr>
            <a:normAutofit/>
          </a:bodyPr>
          <a:lstStyle/>
          <a:p>
            <a:r>
              <a:rPr lang="fr-FR" dirty="0"/>
              <a:t>Inputs &amp; outputs</a:t>
            </a:r>
          </a:p>
        </p:txBody>
      </p:sp>
      <p:sp>
        <p:nvSpPr>
          <p:cNvPr id="6" name="Rectangle 2"/>
          <p:cNvSpPr>
            <a:spLocks noChangeArrowheads="1"/>
          </p:cNvSpPr>
          <p:nvPr/>
        </p:nvSpPr>
        <p:spPr bwMode="auto">
          <a:xfrm>
            <a:off x="143145" y="968708"/>
            <a:ext cx="8442647" cy="218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60000"/>
              </a:spcBef>
              <a:buClr>
                <a:srgbClr val="543668"/>
              </a:buClr>
              <a:buFont typeface="Arial Narrow" panose="020B0606020202030204" pitchFamily="34" charset="0"/>
              <a:buChar char="●"/>
              <a:defRPr sz="2000">
                <a:solidFill>
                  <a:srgbClr val="36134D"/>
                </a:solidFill>
                <a:latin typeface="Arial Narrow" panose="020B0606020202030204" pitchFamily="34" charset="0"/>
              </a:defRPr>
            </a:lvl1pPr>
            <a:lvl2pPr marL="742950" indent="-285750" algn="l" eaLnBrk="0" hangingPunct="0">
              <a:spcBef>
                <a:spcPct val="20000"/>
              </a:spcBef>
              <a:buClr>
                <a:srgbClr val="9B89A6"/>
              </a:buClr>
              <a:buFont typeface="Arial" panose="020B0604020202020204" pitchFamily="34" charset="0"/>
              <a:buChar char="–"/>
              <a:defRPr>
                <a:solidFill>
                  <a:schemeClr val="tx1"/>
                </a:solidFill>
                <a:latin typeface="Arial Narrow" panose="020B0606020202030204" pitchFamily="34" charset="0"/>
              </a:defRPr>
            </a:lvl2pPr>
            <a:lvl3pPr marL="1143000" indent="-228600" algn="l" eaLnBrk="0" hangingPunct="0">
              <a:spcBef>
                <a:spcPct val="0"/>
              </a:spcBef>
              <a:buClr>
                <a:srgbClr val="36134D"/>
              </a:buClr>
              <a:buSzPct val="75000"/>
              <a:buFont typeface="Arial Narrow" panose="020B0606020202030204" pitchFamily="34" charset="0"/>
              <a:buChar char="●"/>
              <a:defRPr sz="1600">
                <a:solidFill>
                  <a:schemeClr val="tx1"/>
                </a:solidFill>
                <a:latin typeface="Arial Narrow" panose="020B0606020202030204" pitchFamily="34" charset="0"/>
              </a:defRPr>
            </a:lvl3pPr>
            <a:lvl4pPr marL="1600200" indent="-228600" algn="l" eaLnBrk="0" hangingPunct="0">
              <a:spcBef>
                <a:spcPct val="0"/>
              </a:spcBef>
              <a:buFont typeface="Arial" panose="020B0604020202020204" pitchFamily="34" charset="0"/>
              <a:buChar char="–"/>
              <a:defRPr sz="1200">
                <a:solidFill>
                  <a:schemeClr val="tx1"/>
                </a:solidFill>
                <a:latin typeface="Arial Narrow" panose="020B0606020202030204" pitchFamily="34" charset="0"/>
              </a:defRPr>
            </a:lvl4pPr>
            <a:lvl5pPr marL="2057400" indent="-228600" algn="l" eaLnBrk="0" hangingPunct="0">
              <a:spcBef>
                <a:spcPct val="0"/>
              </a:spcBef>
              <a:buSzPct val="80000"/>
              <a:buFont typeface="Arial Narrow" panose="020B0606020202030204" pitchFamily="34" charset="0"/>
              <a:buChar char="●"/>
              <a:defRPr sz="1200">
                <a:solidFill>
                  <a:schemeClr val="tx1"/>
                </a:solidFill>
                <a:latin typeface="Arial Narrow" panose="020B0606020202030204" pitchFamily="34" charset="0"/>
              </a:defRPr>
            </a:lvl5pPr>
            <a:lvl6pPr marL="2514600" indent="-228600" eaLnBrk="0" fontAlgn="base" hangingPunct="0">
              <a:spcBef>
                <a:spcPct val="0"/>
              </a:spcBef>
              <a:spcAft>
                <a:spcPct val="0"/>
              </a:spcAft>
              <a:buSzPct val="80000"/>
              <a:buFont typeface="Arial Narrow" panose="020B0606020202030204" pitchFamily="34" charset="0"/>
              <a:buChar char="●"/>
              <a:defRPr sz="1200">
                <a:solidFill>
                  <a:schemeClr val="tx1"/>
                </a:solidFill>
                <a:latin typeface="Arial Narrow" panose="020B0606020202030204" pitchFamily="34" charset="0"/>
              </a:defRPr>
            </a:lvl6pPr>
            <a:lvl7pPr marL="2971800" indent="-228600" eaLnBrk="0" fontAlgn="base" hangingPunct="0">
              <a:spcBef>
                <a:spcPct val="0"/>
              </a:spcBef>
              <a:spcAft>
                <a:spcPct val="0"/>
              </a:spcAft>
              <a:buSzPct val="80000"/>
              <a:buFont typeface="Arial Narrow" panose="020B0606020202030204" pitchFamily="34" charset="0"/>
              <a:buChar char="●"/>
              <a:defRPr sz="1200">
                <a:solidFill>
                  <a:schemeClr val="tx1"/>
                </a:solidFill>
                <a:latin typeface="Arial Narrow" panose="020B0606020202030204" pitchFamily="34" charset="0"/>
              </a:defRPr>
            </a:lvl7pPr>
            <a:lvl8pPr marL="3429000" indent="-228600" eaLnBrk="0" fontAlgn="base" hangingPunct="0">
              <a:spcBef>
                <a:spcPct val="0"/>
              </a:spcBef>
              <a:spcAft>
                <a:spcPct val="0"/>
              </a:spcAft>
              <a:buSzPct val="80000"/>
              <a:buFont typeface="Arial Narrow" panose="020B0606020202030204" pitchFamily="34" charset="0"/>
              <a:buChar char="●"/>
              <a:defRPr sz="1200">
                <a:solidFill>
                  <a:schemeClr val="tx1"/>
                </a:solidFill>
                <a:latin typeface="Arial Narrow" panose="020B0606020202030204" pitchFamily="34" charset="0"/>
              </a:defRPr>
            </a:lvl8pPr>
            <a:lvl9pPr marL="3886200" indent="-228600" eaLnBrk="0" fontAlgn="base" hangingPunct="0">
              <a:spcBef>
                <a:spcPct val="0"/>
              </a:spcBef>
              <a:spcAft>
                <a:spcPct val="0"/>
              </a:spcAft>
              <a:buSzPct val="80000"/>
              <a:buFont typeface="Arial Narrow" panose="020B0606020202030204" pitchFamily="34" charset="0"/>
              <a:buChar char="●"/>
              <a:defRPr sz="1200">
                <a:solidFill>
                  <a:schemeClr val="tx1"/>
                </a:solidFill>
                <a:latin typeface="Arial Narrow" panose="020B0606020202030204" pitchFamily="34" charset="0"/>
              </a:defRPr>
            </a:lvl9pPr>
          </a:lstStyle>
          <a:p>
            <a:pPr eaLnBrk="1" hangingPunct="1">
              <a:buNone/>
            </a:pPr>
            <a:r>
              <a:rPr lang="en-GB" altLang="fr-FR" sz="1800" b="1" dirty="0">
                <a:solidFill>
                  <a:schemeClr val="bg1"/>
                </a:solidFill>
              </a:rPr>
              <a:t>Solve the utility function every week, every months with updated data</a:t>
            </a: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a:p>
            <a:pPr eaLnBrk="1" hangingPunct="1">
              <a:buNone/>
            </a:pPr>
            <a:endParaRPr lang="en-GB" altLang="fr-FR" sz="1800" b="1"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595774069"/>
              </p:ext>
            </p:extLst>
          </p:nvPr>
        </p:nvGraphicFramePr>
        <p:xfrm>
          <a:off x="2188545" y="3720771"/>
          <a:ext cx="4320000" cy="1864251"/>
        </p:xfrm>
        <a:graphic>
          <a:graphicData uri="http://schemas.openxmlformats.org/drawingml/2006/table">
            <a:tbl>
              <a:tblPr firstRow="1" bandRow="1">
                <a:tableStyleId>{6E25E649-3F16-4E02-A733-19D2CDBF48F0}</a:tableStyleId>
              </a:tblPr>
              <a:tblGrid>
                <a:gridCol w="1080000">
                  <a:extLst>
                    <a:ext uri="{9D8B030D-6E8A-4147-A177-3AD203B41FA5}">
                      <a16:colId xmlns:a16="http://schemas.microsoft.com/office/drawing/2014/main" val="630054488"/>
                    </a:ext>
                  </a:extLst>
                </a:gridCol>
                <a:gridCol w="1080000">
                  <a:extLst>
                    <a:ext uri="{9D8B030D-6E8A-4147-A177-3AD203B41FA5}">
                      <a16:colId xmlns:a16="http://schemas.microsoft.com/office/drawing/2014/main" val="3399488396"/>
                    </a:ext>
                  </a:extLst>
                </a:gridCol>
                <a:gridCol w="1080000">
                  <a:extLst>
                    <a:ext uri="{9D8B030D-6E8A-4147-A177-3AD203B41FA5}">
                      <a16:colId xmlns:a16="http://schemas.microsoft.com/office/drawing/2014/main" val="1182000331"/>
                    </a:ext>
                  </a:extLst>
                </a:gridCol>
                <a:gridCol w="1080000">
                  <a:extLst>
                    <a:ext uri="{9D8B030D-6E8A-4147-A177-3AD203B41FA5}">
                      <a16:colId xmlns:a16="http://schemas.microsoft.com/office/drawing/2014/main" val="2755255053"/>
                    </a:ext>
                  </a:extLst>
                </a:gridCol>
              </a:tblGrid>
              <a:tr h="207139">
                <a:tc>
                  <a:txBody>
                    <a:bodyPr/>
                    <a:lstStyle/>
                    <a:p>
                      <a:pPr algn="ctr" fontAlgn="ctr"/>
                      <a:r>
                        <a:rPr lang="fr-FR" sz="1100" b="1" u="none" strike="noStrike" dirty="0">
                          <a:solidFill>
                            <a:schemeClr val="tx1"/>
                          </a:solidFill>
                          <a:effectLst/>
                          <a:latin typeface="+mj-lt"/>
                        </a:rPr>
                        <a:t> Outputs</a:t>
                      </a:r>
                      <a:endParaRPr lang="fr-FR" sz="1100" b="1" i="0" u="none" strike="noStrike" dirty="0">
                        <a:solidFill>
                          <a:schemeClr val="tx1"/>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b="1" i="0" u="none" strike="noStrike" dirty="0">
                          <a:solidFill>
                            <a:schemeClr val="tx1"/>
                          </a:solidFill>
                          <a:effectLst/>
                          <a:latin typeface="+mj-lt"/>
                        </a:rPr>
                        <a:t>Passif</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1" u="none" strike="noStrike" dirty="0" err="1">
                          <a:solidFill>
                            <a:schemeClr val="tx1"/>
                          </a:solidFill>
                          <a:effectLst/>
                          <a:latin typeface="+mj-lt"/>
                        </a:rPr>
                        <a:t>Stragegy</a:t>
                      </a:r>
                      <a:r>
                        <a:rPr lang="fr-FR" sz="1100" b="1" u="none" strike="noStrike" dirty="0">
                          <a:solidFill>
                            <a:schemeClr val="tx1"/>
                          </a:solidFill>
                          <a:effectLst/>
                          <a:latin typeface="+mj-lt"/>
                        </a:rPr>
                        <a:t> 1</a:t>
                      </a:r>
                      <a:endParaRPr lang="fr-FR" sz="1100" b="1" i="0" u="none" strike="noStrike" dirty="0">
                        <a:solidFill>
                          <a:schemeClr val="tx1"/>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1" u="none" strike="noStrike" dirty="0" err="1">
                          <a:solidFill>
                            <a:schemeClr val="tx1"/>
                          </a:solidFill>
                          <a:effectLst/>
                          <a:latin typeface="+mj-lt"/>
                        </a:rPr>
                        <a:t>Stragegy</a:t>
                      </a:r>
                      <a:r>
                        <a:rPr lang="fr-FR" sz="1100" b="1" u="none" strike="noStrike" dirty="0">
                          <a:solidFill>
                            <a:schemeClr val="tx1"/>
                          </a:solidFill>
                          <a:effectLst/>
                          <a:latin typeface="+mj-lt"/>
                        </a:rPr>
                        <a:t> 2</a:t>
                      </a:r>
                      <a:endParaRPr lang="fr-FR" sz="1100" b="1" i="0" u="none" strike="noStrike" dirty="0">
                        <a:solidFill>
                          <a:schemeClr val="tx1"/>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extLst>
                  <a:ext uri="{0D108BD9-81ED-4DB2-BD59-A6C34878D82A}">
                    <a16:rowId xmlns:a16="http://schemas.microsoft.com/office/drawing/2014/main" val="364044246"/>
                  </a:ext>
                </a:extLst>
              </a:tr>
              <a:tr h="207139">
                <a:tc>
                  <a:txBody>
                    <a:bodyPr/>
                    <a:lstStyle/>
                    <a:p>
                      <a:pPr algn="l" fontAlgn="b"/>
                      <a:r>
                        <a:rPr lang="fr-FR" sz="1100" b="0" i="0" u="none" strike="noStrike" dirty="0">
                          <a:solidFill>
                            <a:srgbClr val="000000"/>
                          </a:solidFill>
                          <a:effectLst/>
                          <a:latin typeface="+mj-lt"/>
                        </a:rPr>
                        <a:t>Stock 1</a:t>
                      </a:r>
                    </a:p>
                  </a:txBody>
                  <a:tcPr marL="9525" marR="9525" marT="9525" marB="0" anchor="b">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14.3%</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8.9%</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11.7%</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extLst>
                  <a:ext uri="{0D108BD9-81ED-4DB2-BD59-A6C34878D82A}">
                    <a16:rowId xmlns:a16="http://schemas.microsoft.com/office/drawing/2014/main" val="769535751"/>
                  </a:ext>
                </a:extLst>
              </a:tr>
              <a:tr h="207139">
                <a:tc>
                  <a:txBody>
                    <a:bodyPr/>
                    <a:lstStyle/>
                    <a:p>
                      <a:pPr algn="l" fontAlgn="b"/>
                      <a:r>
                        <a:rPr lang="fr-FR" sz="1100" b="0" i="0" u="none" strike="noStrike" dirty="0">
                          <a:solidFill>
                            <a:srgbClr val="000000"/>
                          </a:solidFill>
                          <a:effectLst/>
                          <a:latin typeface="+mj-lt"/>
                        </a:rPr>
                        <a:t>Stock 2</a:t>
                      </a:r>
                    </a:p>
                  </a:txBody>
                  <a:tcPr marL="9525" marR="9525" marT="9525" marB="0" anchor="b">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kern="1200" dirty="0">
                          <a:solidFill>
                            <a:srgbClr val="000000"/>
                          </a:solidFill>
                          <a:effectLst/>
                          <a:latin typeface="+mn-lt"/>
                          <a:ea typeface="+mn-ea"/>
                          <a:cs typeface="+mn-cs"/>
                        </a:rPr>
                        <a:t>14.3%</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10.7%</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14.2%</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extLst>
                  <a:ext uri="{0D108BD9-81ED-4DB2-BD59-A6C34878D82A}">
                    <a16:rowId xmlns:a16="http://schemas.microsoft.com/office/drawing/2014/main" val="1101588437"/>
                  </a:ext>
                </a:extLst>
              </a:tr>
              <a:tr h="207139">
                <a:tc>
                  <a:txBody>
                    <a:bodyPr/>
                    <a:lstStyle/>
                    <a:p>
                      <a:pPr algn="l" fontAlgn="b"/>
                      <a:r>
                        <a:rPr lang="fr-FR" sz="1100" b="0" i="0" u="none" strike="noStrike" dirty="0">
                          <a:solidFill>
                            <a:srgbClr val="000000"/>
                          </a:solidFill>
                          <a:effectLst/>
                          <a:latin typeface="+mj-lt"/>
                        </a:rPr>
                        <a:t>Stock 3</a:t>
                      </a:r>
                    </a:p>
                  </a:txBody>
                  <a:tcPr marL="9525" marR="9525" marT="9525" marB="0" anchor="b">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kern="1200" dirty="0">
                          <a:solidFill>
                            <a:srgbClr val="000000"/>
                          </a:solidFill>
                          <a:effectLst/>
                          <a:latin typeface="+mn-lt"/>
                          <a:ea typeface="+mn-ea"/>
                          <a:cs typeface="+mn-cs"/>
                        </a:rPr>
                        <a:t>14.3%</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a:solidFill>
                            <a:srgbClr val="000000"/>
                          </a:solidFill>
                          <a:effectLst/>
                          <a:latin typeface="+mj-lt"/>
                        </a:rPr>
                        <a:t>7.6%</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9.7%</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extLst>
                  <a:ext uri="{0D108BD9-81ED-4DB2-BD59-A6C34878D82A}">
                    <a16:rowId xmlns:a16="http://schemas.microsoft.com/office/drawing/2014/main" val="3093768276"/>
                  </a:ext>
                </a:extLst>
              </a:tr>
              <a:tr h="207139">
                <a:tc>
                  <a:txBody>
                    <a:bodyPr/>
                    <a:lstStyle/>
                    <a:p>
                      <a:pPr algn="l" fontAlgn="b"/>
                      <a:r>
                        <a:rPr lang="fr-FR" sz="1100" b="0" i="0" u="none" strike="noStrike" dirty="0">
                          <a:solidFill>
                            <a:srgbClr val="000000"/>
                          </a:solidFill>
                          <a:effectLst/>
                          <a:latin typeface="+mj-lt"/>
                        </a:rPr>
                        <a:t>Stock 4</a:t>
                      </a:r>
                    </a:p>
                  </a:txBody>
                  <a:tcPr marL="9525" marR="9525" marT="9525" marB="0" anchor="b">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kern="1200" dirty="0">
                          <a:solidFill>
                            <a:srgbClr val="000000"/>
                          </a:solidFill>
                          <a:effectLst/>
                          <a:latin typeface="+mn-lt"/>
                          <a:ea typeface="+mn-ea"/>
                          <a:cs typeface="+mn-cs"/>
                        </a:rPr>
                        <a:t>14.3%</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a:solidFill>
                            <a:srgbClr val="000000"/>
                          </a:solidFill>
                          <a:effectLst/>
                          <a:latin typeface="+mj-lt"/>
                        </a:rPr>
                        <a:t>22.9%</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a:solidFill>
                            <a:srgbClr val="000000"/>
                          </a:solidFill>
                          <a:effectLst/>
                          <a:latin typeface="+mj-lt"/>
                        </a:rPr>
                        <a:t>37.1%</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extLst>
                  <a:ext uri="{0D108BD9-81ED-4DB2-BD59-A6C34878D82A}">
                    <a16:rowId xmlns:a16="http://schemas.microsoft.com/office/drawing/2014/main" val="3749248864"/>
                  </a:ext>
                </a:extLst>
              </a:tr>
              <a:tr h="207139">
                <a:tc>
                  <a:txBody>
                    <a:bodyPr/>
                    <a:lstStyle/>
                    <a:p>
                      <a:pPr algn="l" fontAlgn="b"/>
                      <a:r>
                        <a:rPr lang="fr-FR" sz="1100" b="0" i="0" u="none" strike="noStrike" dirty="0">
                          <a:solidFill>
                            <a:srgbClr val="000000"/>
                          </a:solidFill>
                          <a:effectLst/>
                          <a:latin typeface="+mj-lt"/>
                        </a:rPr>
                        <a:t>Stock 5</a:t>
                      </a:r>
                    </a:p>
                  </a:txBody>
                  <a:tcPr marL="9525" marR="9525" marT="9525" marB="0" anchor="b">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kern="1200" dirty="0">
                          <a:solidFill>
                            <a:srgbClr val="000000"/>
                          </a:solidFill>
                          <a:effectLst/>
                          <a:latin typeface="+mn-lt"/>
                          <a:ea typeface="+mn-ea"/>
                          <a:cs typeface="+mn-cs"/>
                        </a:rPr>
                        <a:t>14.3%</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32.1%</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a:solidFill>
                            <a:srgbClr val="000000"/>
                          </a:solidFill>
                          <a:effectLst/>
                          <a:latin typeface="+mj-lt"/>
                        </a:rPr>
                        <a:t>41.6%</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extLst>
                  <a:ext uri="{0D108BD9-81ED-4DB2-BD59-A6C34878D82A}">
                    <a16:rowId xmlns:a16="http://schemas.microsoft.com/office/drawing/2014/main" val="615429619"/>
                  </a:ext>
                </a:extLst>
              </a:tr>
              <a:tr h="207139">
                <a:tc>
                  <a:txBody>
                    <a:bodyPr/>
                    <a:lstStyle/>
                    <a:p>
                      <a:pPr algn="l" fontAlgn="b"/>
                      <a:r>
                        <a:rPr lang="fr-FR" sz="1100" b="0" i="0" u="none" strike="noStrike" dirty="0">
                          <a:solidFill>
                            <a:srgbClr val="000000"/>
                          </a:solidFill>
                          <a:effectLst/>
                          <a:latin typeface="+mj-lt"/>
                        </a:rPr>
                        <a:t>Stock 6</a:t>
                      </a:r>
                    </a:p>
                  </a:txBody>
                  <a:tcPr marL="9525" marR="9525" marT="9525" marB="0" anchor="b">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kern="1200" dirty="0">
                          <a:solidFill>
                            <a:srgbClr val="000000"/>
                          </a:solidFill>
                          <a:effectLst/>
                          <a:latin typeface="+mn-lt"/>
                          <a:ea typeface="+mn-ea"/>
                          <a:cs typeface="+mn-cs"/>
                        </a:rPr>
                        <a:t>14.3%</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17.8%</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i="0" u="none" strike="noStrike" dirty="0">
                          <a:solidFill>
                            <a:srgbClr val="000000"/>
                          </a:solidFill>
                          <a:effectLst/>
                          <a:latin typeface="+mj-lt"/>
                        </a:rPr>
                        <a:t>20.3%</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extLst>
                  <a:ext uri="{0D108BD9-81ED-4DB2-BD59-A6C34878D82A}">
                    <a16:rowId xmlns:a16="http://schemas.microsoft.com/office/drawing/2014/main" val="3266672180"/>
                  </a:ext>
                </a:extLst>
              </a:tr>
              <a:tr h="207139">
                <a:tc>
                  <a:txBody>
                    <a:bodyPr/>
                    <a:lstStyle/>
                    <a:p>
                      <a:pPr algn="l" fontAlgn="b"/>
                      <a:r>
                        <a:rPr lang="fr-FR" sz="1100" b="0" i="0" u="none" strike="noStrike" dirty="0">
                          <a:solidFill>
                            <a:srgbClr val="000000"/>
                          </a:solidFill>
                          <a:effectLst/>
                          <a:latin typeface="+mj-lt"/>
                        </a:rPr>
                        <a:t>Stock 7</a:t>
                      </a:r>
                    </a:p>
                  </a:txBody>
                  <a:tcPr marL="9525" marR="9525" marT="9525" marB="0" anchor="b">
                    <a:lnR w="12700" cap="flat" cmpd="sng" algn="ctr">
                      <a:solidFill>
                        <a:schemeClr val="bg1"/>
                      </a:solidFill>
                      <a:prstDash val="sysDot"/>
                      <a:round/>
                      <a:headEnd type="none" w="med" len="med"/>
                      <a:tailEnd type="none" w="med" len="med"/>
                    </a:lnR>
                    <a:lnB w="12700" cap="flat" cmpd="sng" algn="ctr">
                      <a:solidFill>
                        <a:schemeClr val="bg1"/>
                      </a:solidFill>
                      <a:prstDash val="sysDot"/>
                      <a:round/>
                      <a:headEnd type="none" w="med" len="med"/>
                      <a:tailEnd type="none" w="med" len="med"/>
                    </a:lnB>
                  </a:tcPr>
                </a:tc>
                <a:tc>
                  <a:txBody>
                    <a:bodyPr/>
                    <a:lstStyle/>
                    <a:p>
                      <a:pPr algn="ctr" fontAlgn="ctr"/>
                      <a:r>
                        <a:rPr lang="fr-FR" sz="1100" b="0" i="0" u="none" strike="noStrike" kern="1200" dirty="0">
                          <a:solidFill>
                            <a:srgbClr val="000000"/>
                          </a:solidFill>
                          <a:effectLst/>
                          <a:latin typeface="+mn-lt"/>
                          <a:ea typeface="+mn-ea"/>
                          <a:cs typeface="+mn-cs"/>
                        </a:rPr>
                        <a:t>14.3%</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B w="12700" cap="flat" cmpd="sng" algn="ctr">
                      <a:solidFill>
                        <a:schemeClr val="bg1"/>
                      </a:solidFill>
                      <a:prstDash val="sysDot"/>
                      <a:round/>
                      <a:headEnd type="none" w="med" len="med"/>
                      <a:tailEnd type="none" w="med" len="med"/>
                    </a:lnB>
                  </a:tcPr>
                </a:tc>
                <a:tc>
                  <a:txBody>
                    <a:bodyPr/>
                    <a:lstStyle/>
                    <a:p>
                      <a:pPr algn="ctr" fontAlgn="ctr"/>
                      <a:r>
                        <a:rPr lang="fr-FR" sz="1100" b="0" i="0" u="none" strike="noStrike" dirty="0">
                          <a:solidFill>
                            <a:srgbClr val="000000"/>
                          </a:solidFill>
                          <a:effectLst/>
                          <a:latin typeface="+mj-lt"/>
                        </a:rPr>
                        <a:t>0.0%</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B w="12700" cap="flat" cmpd="sng" algn="ctr">
                      <a:solidFill>
                        <a:schemeClr val="bg1"/>
                      </a:solidFill>
                      <a:prstDash val="sysDot"/>
                      <a:round/>
                      <a:headEnd type="none" w="med" len="med"/>
                      <a:tailEnd type="none" w="med" len="med"/>
                    </a:lnB>
                  </a:tcPr>
                </a:tc>
                <a:tc>
                  <a:txBody>
                    <a:bodyPr/>
                    <a:lstStyle/>
                    <a:p>
                      <a:pPr algn="ctr" fontAlgn="ctr"/>
                      <a:r>
                        <a:rPr lang="fr-FR" sz="1100" b="0" i="0" u="none" strike="noStrike" dirty="0">
                          <a:solidFill>
                            <a:srgbClr val="000000"/>
                          </a:solidFill>
                          <a:effectLst/>
                          <a:latin typeface="+mj-lt"/>
                        </a:rPr>
                        <a:t>0.0%</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B w="12700" cap="flat" cmpd="sng" algn="ctr">
                      <a:solidFill>
                        <a:schemeClr val="bg1"/>
                      </a:solidFill>
                      <a:prstDash val="sysDot"/>
                      <a:round/>
                      <a:headEnd type="none" w="med" len="med"/>
                      <a:tailEnd type="none" w="med" len="med"/>
                    </a:lnB>
                  </a:tcPr>
                </a:tc>
                <a:extLst>
                  <a:ext uri="{0D108BD9-81ED-4DB2-BD59-A6C34878D82A}">
                    <a16:rowId xmlns:a16="http://schemas.microsoft.com/office/drawing/2014/main" val="2892804421"/>
                  </a:ext>
                </a:extLst>
              </a:tr>
              <a:tr h="207139">
                <a:tc>
                  <a:txBody>
                    <a:bodyPr/>
                    <a:lstStyle/>
                    <a:p>
                      <a:pPr algn="l" fontAlgn="b"/>
                      <a:r>
                        <a:rPr lang="fr-FR" sz="1100" u="none" strike="noStrike" dirty="0">
                          <a:effectLst/>
                          <a:latin typeface="+mj-lt"/>
                        </a:rPr>
                        <a:t> </a:t>
                      </a:r>
                      <a:endParaRPr lang="fr-FR" sz="1100" b="0" i="0" u="none" strike="noStrike" dirty="0">
                        <a:solidFill>
                          <a:srgbClr val="000000"/>
                        </a:solidFill>
                        <a:effectLst/>
                        <a:latin typeface="+mj-lt"/>
                      </a:endParaRPr>
                    </a:p>
                  </a:txBody>
                  <a:tcPr marL="9525" marR="9525" marT="9525" marB="0" anchor="b">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tcPr>
                </a:tc>
                <a:tc>
                  <a:txBody>
                    <a:bodyPr/>
                    <a:lstStyle/>
                    <a:p>
                      <a:pPr algn="ctr" fontAlgn="b"/>
                      <a:r>
                        <a:rPr lang="fr-FR" sz="1100" b="0" i="0" u="none" strike="noStrike" dirty="0">
                          <a:solidFill>
                            <a:srgbClr val="000000"/>
                          </a:solidFill>
                          <a:effectLst/>
                          <a:latin typeface="+mj-lt"/>
                        </a:rPr>
                        <a:t>100.0%</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tcPr>
                </a:tc>
                <a:tc>
                  <a:txBody>
                    <a:bodyPr/>
                    <a:lstStyle/>
                    <a:p>
                      <a:pPr algn="ctr" fontAlgn="b"/>
                      <a:r>
                        <a:rPr lang="fr-FR" sz="1100" b="0" i="0" u="none" strike="noStrike" dirty="0">
                          <a:solidFill>
                            <a:srgbClr val="000000"/>
                          </a:solidFill>
                          <a:effectLst/>
                          <a:latin typeface="+mj-lt"/>
                        </a:rPr>
                        <a:t>100.0% </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tcPr>
                </a:tc>
                <a:tc>
                  <a:txBody>
                    <a:bodyPr/>
                    <a:lstStyle/>
                    <a:p>
                      <a:pPr algn="ctr" fontAlgn="b"/>
                      <a:r>
                        <a:rPr lang="fr-FR" sz="1100" b="0" i="0" u="none" strike="noStrike" dirty="0">
                          <a:solidFill>
                            <a:srgbClr val="000000"/>
                          </a:solidFill>
                          <a:effectLst/>
                          <a:latin typeface="+mj-lt"/>
                        </a:rPr>
                        <a:t>134.0%</a:t>
                      </a: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lnT w="12700" cap="flat" cmpd="sng" algn="ctr">
                      <a:solidFill>
                        <a:schemeClr val="bg1"/>
                      </a:solidFill>
                      <a:prstDash val="sysDot"/>
                      <a:round/>
                      <a:headEnd type="none" w="med" len="med"/>
                      <a:tailEnd type="none" w="med" len="med"/>
                    </a:lnT>
                  </a:tcPr>
                </a:tc>
                <a:extLst>
                  <a:ext uri="{0D108BD9-81ED-4DB2-BD59-A6C34878D82A}">
                    <a16:rowId xmlns:a16="http://schemas.microsoft.com/office/drawing/2014/main" val="152690235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3353184"/>
              </p:ext>
            </p:extLst>
          </p:nvPr>
        </p:nvGraphicFramePr>
        <p:xfrm>
          <a:off x="771838" y="1444235"/>
          <a:ext cx="7670809" cy="1970660"/>
        </p:xfrm>
        <a:graphic>
          <a:graphicData uri="http://schemas.openxmlformats.org/drawingml/2006/table">
            <a:tbl>
              <a:tblPr firstRow="1" bandRow="1">
                <a:tableStyleId>{6E25E649-3F16-4E02-A733-19D2CDBF48F0}</a:tableStyleId>
              </a:tblPr>
              <a:tblGrid>
                <a:gridCol w="1744769">
                  <a:extLst>
                    <a:ext uri="{9D8B030D-6E8A-4147-A177-3AD203B41FA5}">
                      <a16:colId xmlns:a16="http://schemas.microsoft.com/office/drawing/2014/main" val="3641506475"/>
                    </a:ext>
                  </a:extLst>
                </a:gridCol>
                <a:gridCol w="592604">
                  <a:extLst>
                    <a:ext uri="{9D8B030D-6E8A-4147-A177-3AD203B41FA5}">
                      <a16:colId xmlns:a16="http://schemas.microsoft.com/office/drawing/2014/main" val="2621684108"/>
                    </a:ext>
                  </a:extLst>
                </a:gridCol>
                <a:gridCol w="592604">
                  <a:extLst>
                    <a:ext uri="{9D8B030D-6E8A-4147-A177-3AD203B41FA5}">
                      <a16:colId xmlns:a16="http://schemas.microsoft.com/office/drawing/2014/main" val="411009267"/>
                    </a:ext>
                  </a:extLst>
                </a:gridCol>
                <a:gridCol w="592604">
                  <a:extLst>
                    <a:ext uri="{9D8B030D-6E8A-4147-A177-3AD203B41FA5}">
                      <a16:colId xmlns:a16="http://schemas.microsoft.com/office/drawing/2014/main" val="958007698"/>
                    </a:ext>
                  </a:extLst>
                </a:gridCol>
                <a:gridCol w="592604">
                  <a:extLst>
                    <a:ext uri="{9D8B030D-6E8A-4147-A177-3AD203B41FA5}">
                      <a16:colId xmlns:a16="http://schemas.microsoft.com/office/drawing/2014/main" val="3147547649"/>
                    </a:ext>
                  </a:extLst>
                </a:gridCol>
                <a:gridCol w="592604">
                  <a:extLst>
                    <a:ext uri="{9D8B030D-6E8A-4147-A177-3AD203B41FA5}">
                      <a16:colId xmlns:a16="http://schemas.microsoft.com/office/drawing/2014/main" val="653398036"/>
                    </a:ext>
                  </a:extLst>
                </a:gridCol>
                <a:gridCol w="592604">
                  <a:extLst>
                    <a:ext uri="{9D8B030D-6E8A-4147-A177-3AD203B41FA5}">
                      <a16:colId xmlns:a16="http://schemas.microsoft.com/office/drawing/2014/main" val="1613165178"/>
                    </a:ext>
                  </a:extLst>
                </a:gridCol>
                <a:gridCol w="592604">
                  <a:extLst>
                    <a:ext uri="{9D8B030D-6E8A-4147-A177-3AD203B41FA5}">
                      <a16:colId xmlns:a16="http://schemas.microsoft.com/office/drawing/2014/main" val="2453336948"/>
                    </a:ext>
                  </a:extLst>
                </a:gridCol>
                <a:gridCol w="592604">
                  <a:extLst>
                    <a:ext uri="{9D8B030D-6E8A-4147-A177-3AD203B41FA5}">
                      <a16:colId xmlns:a16="http://schemas.microsoft.com/office/drawing/2014/main" val="3648768140"/>
                    </a:ext>
                  </a:extLst>
                </a:gridCol>
                <a:gridCol w="592604">
                  <a:extLst>
                    <a:ext uri="{9D8B030D-6E8A-4147-A177-3AD203B41FA5}">
                      <a16:colId xmlns:a16="http://schemas.microsoft.com/office/drawing/2014/main" val="3635225419"/>
                    </a:ext>
                  </a:extLst>
                </a:gridCol>
                <a:gridCol w="592604">
                  <a:extLst>
                    <a:ext uri="{9D8B030D-6E8A-4147-A177-3AD203B41FA5}">
                      <a16:colId xmlns:a16="http://schemas.microsoft.com/office/drawing/2014/main" val="4202912734"/>
                    </a:ext>
                  </a:extLst>
                </a:gridCol>
              </a:tblGrid>
              <a:tr h="637160">
                <a:tc>
                  <a:txBody>
                    <a:bodyPr/>
                    <a:lstStyle/>
                    <a:p>
                      <a:pPr algn="ctr" fontAlgn="ctr"/>
                      <a:r>
                        <a:rPr lang="fr-FR" sz="1100" b="0" u="none" strike="noStrike" dirty="0">
                          <a:effectLst/>
                          <a:latin typeface="+mj-lt"/>
                        </a:rPr>
                        <a:t>Inputs </a:t>
                      </a:r>
                      <a:endParaRPr lang="fr-FR" sz="1100" b="0" i="0" u="none" strike="noStrike" dirty="0">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b="0" u="none" strike="noStrike" dirty="0" err="1">
                          <a:effectLst/>
                          <a:latin typeface="+mj-lt"/>
                        </a:rPr>
                        <a:t>Expected</a:t>
                      </a:r>
                      <a:r>
                        <a:rPr lang="fr-FR" sz="1100" b="0" u="none" strike="noStrike" dirty="0">
                          <a:effectLst/>
                          <a:latin typeface="+mj-lt"/>
                        </a:rPr>
                        <a:t> return</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u="none" strike="noStrike" dirty="0">
                          <a:effectLst/>
                          <a:latin typeface="+mj-lt"/>
                        </a:rPr>
                        <a:t>Sharpe ratio</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u="none" strike="noStrike" dirty="0" err="1">
                          <a:effectLst/>
                          <a:latin typeface="+mj-lt"/>
                        </a:rPr>
                        <a:t>Volatility</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b="0" u="none" strike="noStrike">
                          <a:effectLst/>
                          <a:latin typeface="+mj-lt"/>
                        </a:rPr>
                        <a:t>European equity</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ctr"/>
                      <a:r>
                        <a:rPr lang="fr-FR" sz="1100" b="0" u="none" strike="noStrike" dirty="0">
                          <a:effectLst/>
                          <a:latin typeface="+mj-lt"/>
                        </a:rPr>
                        <a:t>US </a:t>
                      </a:r>
                      <a:r>
                        <a:rPr lang="fr-FR" sz="1100" b="0" u="none" strike="noStrike" dirty="0" err="1">
                          <a:effectLst/>
                          <a:latin typeface="+mj-lt"/>
                        </a:rPr>
                        <a:t>equity</a:t>
                      </a:r>
                      <a:endParaRPr lang="fr-FR" sz="1100" b="0" i="0" u="none" strike="noStrike" dirty="0">
                        <a:solidFill>
                          <a:srgbClr val="000000"/>
                        </a:solidFill>
                        <a:effectLst/>
                        <a:latin typeface="+mj-lt"/>
                      </a:endParaRPr>
                    </a:p>
                  </a:txBody>
                  <a:tcPr marL="9525" marR="9525" marT="9525" marB="0" anchor="ctr"/>
                </a:tc>
                <a:tc>
                  <a:txBody>
                    <a:bodyPr/>
                    <a:lstStyle/>
                    <a:p>
                      <a:pPr algn="ctr" fontAlgn="ctr"/>
                      <a:r>
                        <a:rPr lang="fr-FR" sz="1100" b="0" u="none" strike="noStrike" dirty="0" err="1">
                          <a:effectLst/>
                          <a:latin typeface="+mj-lt"/>
                        </a:rPr>
                        <a:t>Emerging</a:t>
                      </a:r>
                      <a:r>
                        <a:rPr lang="fr-FR" sz="1100" b="0" u="none" strike="noStrike" dirty="0">
                          <a:effectLst/>
                          <a:latin typeface="+mj-lt"/>
                        </a:rPr>
                        <a:t> </a:t>
                      </a:r>
                      <a:r>
                        <a:rPr lang="fr-FR" sz="1100" b="0" u="none" strike="noStrike" dirty="0" err="1">
                          <a:effectLst/>
                          <a:latin typeface="+mj-lt"/>
                        </a:rPr>
                        <a:t>equity</a:t>
                      </a:r>
                      <a:endParaRPr lang="fr-FR" sz="1100" b="0" i="0" u="none" strike="noStrike" dirty="0">
                        <a:solidFill>
                          <a:srgbClr val="000000"/>
                        </a:solidFill>
                        <a:effectLst/>
                        <a:latin typeface="+mj-lt"/>
                      </a:endParaRPr>
                    </a:p>
                  </a:txBody>
                  <a:tcPr marL="9525" marR="9525" marT="9525" marB="0" anchor="ctr"/>
                </a:tc>
                <a:tc>
                  <a:txBody>
                    <a:bodyPr/>
                    <a:lstStyle/>
                    <a:p>
                      <a:pPr algn="ctr" fontAlgn="ctr"/>
                      <a:r>
                        <a:rPr lang="fr-FR" sz="1100" b="0" u="none" strike="noStrike" dirty="0">
                          <a:effectLst/>
                          <a:latin typeface="+mj-lt"/>
                        </a:rPr>
                        <a:t>Euro zone </a:t>
                      </a:r>
                      <a:r>
                        <a:rPr lang="fr-FR" sz="1100" b="0" u="none" strike="noStrike" dirty="0" err="1">
                          <a:effectLst/>
                          <a:latin typeface="+mj-lt"/>
                        </a:rPr>
                        <a:t>sov</a:t>
                      </a:r>
                      <a:r>
                        <a:rPr lang="fr-FR" sz="1100" b="0" u="none" strike="noStrike" dirty="0">
                          <a:effectLst/>
                          <a:latin typeface="+mj-lt"/>
                        </a:rPr>
                        <a:t>. bonds</a:t>
                      </a:r>
                      <a:endParaRPr lang="fr-FR" sz="1100" b="0" i="0" u="none" strike="noStrike" dirty="0">
                        <a:solidFill>
                          <a:srgbClr val="000000"/>
                        </a:solidFill>
                        <a:effectLst/>
                        <a:latin typeface="+mj-lt"/>
                      </a:endParaRPr>
                    </a:p>
                  </a:txBody>
                  <a:tcPr marL="9525" marR="9525" marT="9525" marB="0" anchor="ctr"/>
                </a:tc>
                <a:tc>
                  <a:txBody>
                    <a:bodyPr/>
                    <a:lstStyle/>
                    <a:p>
                      <a:pPr algn="ctr" fontAlgn="ctr"/>
                      <a:r>
                        <a:rPr lang="fr-FR" sz="1100" b="0" u="none" strike="noStrike" dirty="0">
                          <a:effectLst/>
                          <a:latin typeface="+mj-lt"/>
                        </a:rPr>
                        <a:t>Euro zone IG </a:t>
                      </a:r>
                      <a:r>
                        <a:rPr lang="fr-FR" sz="1100" b="0" u="none" strike="noStrike" dirty="0" err="1">
                          <a:effectLst/>
                          <a:latin typeface="+mj-lt"/>
                        </a:rPr>
                        <a:t>corp.</a:t>
                      </a:r>
                      <a:r>
                        <a:rPr lang="fr-FR" sz="1100" b="0" u="none" strike="noStrike" dirty="0">
                          <a:effectLst/>
                          <a:latin typeface="+mj-lt"/>
                        </a:rPr>
                        <a:t> bonds</a:t>
                      </a:r>
                      <a:endParaRPr lang="fr-FR" sz="1100" b="0" i="0" u="none" strike="noStrike" dirty="0">
                        <a:solidFill>
                          <a:srgbClr val="000000"/>
                        </a:solidFill>
                        <a:effectLst/>
                        <a:latin typeface="+mj-lt"/>
                      </a:endParaRPr>
                    </a:p>
                  </a:txBody>
                  <a:tcPr marL="9525" marR="9525" marT="9525" marB="0" anchor="ctr"/>
                </a:tc>
                <a:tc>
                  <a:txBody>
                    <a:bodyPr/>
                    <a:lstStyle/>
                    <a:p>
                      <a:pPr algn="ctr" fontAlgn="ctr"/>
                      <a:r>
                        <a:rPr lang="fr-FR" sz="1100" b="0" u="none" strike="noStrike" dirty="0">
                          <a:effectLst/>
                          <a:latin typeface="+mj-lt"/>
                        </a:rPr>
                        <a:t>Euro zone HY </a:t>
                      </a:r>
                      <a:r>
                        <a:rPr lang="fr-FR" sz="1100" b="0" u="none" strike="noStrike" dirty="0" err="1">
                          <a:effectLst/>
                          <a:latin typeface="+mj-lt"/>
                        </a:rPr>
                        <a:t>corp.</a:t>
                      </a:r>
                      <a:r>
                        <a:rPr lang="fr-FR" sz="1100" b="0" u="none" strike="noStrike" dirty="0">
                          <a:effectLst/>
                          <a:latin typeface="+mj-lt"/>
                        </a:rPr>
                        <a:t> Bonds</a:t>
                      </a:r>
                      <a:endParaRPr lang="fr-FR" sz="1100" b="0" i="0" u="none" strike="noStrike" dirty="0">
                        <a:solidFill>
                          <a:srgbClr val="000000"/>
                        </a:solidFill>
                        <a:effectLst/>
                        <a:latin typeface="+mj-lt"/>
                      </a:endParaRPr>
                    </a:p>
                  </a:txBody>
                  <a:tcPr marL="9525" marR="9525" marT="9525" marB="0" anchor="ctr"/>
                </a:tc>
                <a:tc>
                  <a:txBody>
                    <a:bodyPr/>
                    <a:lstStyle/>
                    <a:p>
                      <a:pPr algn="ctr" fontAlgn="ctr"/>
                      <a:r>
                        <a:rPr lang="fr-FR" sz="1100" b="0" u="none" strike="noStrike" dirty="0">
                          <a:effectLst/>
                          <a:latin typeface="+mj-lt"/>
                        </a:rPr>
                        <a:t>Cash</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989186412"/>
                  </a:ext>
                </a:extLst>
              </a:tr>
              <a:tr h="190500">
                <a:tc>
                  <a:txBody>
                    <a:bodyPr/>
                    <a:lstStyle/>
                    <a:p>
                      <a:pPr algn="l" fontAlgn="b"/>
                      <a:r>
                        <a:rPr lang="fr-FR" sz="1100" u="none" strike="noStrike">
                          <a:effectLst/>
                          <a:latin typeface="+mj-lt"/>
                        </a:rPr>
                        <a:t>European equity</a:t>
                      </a:r>
                      <a:endParaRPr lang="fr-FR" sz="1100" b="0" i="0" u="none" strike="noStrike">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7.2%</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dirty="0">
                          <a:effectLst/>
                          <a:latin typeface="+mj-lt"/>
                        </a:rPr>
                        <a:t>0.40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18.0%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a:effectLst/>
                          <a:latin typeface="+mj-lt"/>
                        </a:rPr>
                        <a:t>1.00</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b"/>
                      <a:r>
                        <a:rPr lang="fr-FR" sz="1100" u="none" strike="noStrike" dirty="0">
                          <a:effectLst/>
                          <a:latin typeface="+mj-lt"/>
                        </a:rPr>
                        <a:t>0.80</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0.78</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0.25</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0.50</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49192269"/>
                  </a:ext>
                </a:extLst>
              </a:tr>
              <a:tr h="190500">
                <a:tc>
                  <a:txBody>
                    <a:bodyPr/>
                    <a:lstStyle/>
                    <a:p>
                      <a:pPr algn="l" fontAlgn="b"/>
                      <a:r>
                        <a:rPr lang="fr-FR" sz="1100" u="none" strike="noStrike" dirty="0">
                          <a:effectLst/>
                          <a:latin typeface="+mj-lt"/>
                        </a:rPr>
                        <a:t>US </a:t>
                      </a:r>
                      <a:r>
                        <a:rPr lang="fr-FR" sz="1100" u="none" strike="noStrike" dirty="0" err="1">
                          <a:effectLst/>
                          <a:latin typeface="+mj-lt"/>
                        </a:rPr>
                        <a:t>equity</a:t>
                      </a:r>
                      <a:endParaRPr lang="fr-FR" sz="1100" b="0" i="0" u="none" strike="noStrike" dirty="0">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a:effectLst/>
                          <a:latin typeface="+mj-lt"/>
                        </a:rPr>
                        <a:t>6.3%</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dirty="0">
                          <a:effectLst/>
                          <a:latin typeface="+mj-lt"/>
                        </a:rPr>
                        <a:t>0.42</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a:effectLst/>
                          <a:latin typeface="+mj-lt"/>
                        </a:rPr>
                        <a:t>15.0%</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b"/>
                      <a:r>
                        <a:rPr lang="fr-FR" sz="1100" u="none" strike="noStrike">
                          <a:effectLst/>
                          <a:latin typeface="+mj-lt"/>
                        </a:rPr>
                        <a:t>1.00</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a:effectLst/>
                          <a:latin typeface="+mj-lt"/>
                        </a:rPr>
                        <a:t>0.85</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a:effectLst/>
                          <a:latin typeface="+mj-lt"/>
                        </a:rPr>
                        <a:t>0.00</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a:effectLst/>
                          <a:latin typeface="+mj-lt"/>
                        </a:rPr>
                        <a:t>0.20</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0.45</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331456151"/>
                  </a:ext>
                </a:extLst>
              </a:tr>
              <a:tr h="190500">
                <a:tc>
                  <a:txBody>
                    <a:bodyPr/>
                    <a:lstStyle/>
                    <a:p>
                      <a:pPr algn="l" fontAlgn="b"/>
                      <a:r>
                        <a:rPr lang="fr-FR" sz="1100" u="none" strike="noStrike">
                          <a:effectLst/>
                          <a:latin typeface="+mj-lt"/>
                        </a:rPr>
                        <a:t>Emerging equity</a:t>
                      </a:r>
                      <a:endParaRPr lang="fr-FR" sz="1100" b="0" i="0" u="none" strike="noStrike">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8.4%</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dirty="0">
                          <a:effectLst/>
                          <a:latin typeface="+mj-lt"/>
                        </a:rPr>
                        <a:t>0.40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21.0%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a:effectLst/>
                          <a:latin typeface="+mj-lt"/>
                        </a:rPr>
                        <a:t>1.00</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a:effectLst/>
                          <a:latin typeface="+mj-lt"/>
                        </a:rPr>
                        <a:t>0.00</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a:effectLst/>
                          <a:latin typeface="+mj-lt"/>
                        </a:rPr>
                        <a:t>0.30</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0.55</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2397891484"/>
                  </a:ext>
                </a:extLst>
              </a:tr>
              <a:tr h="190500">
                <a:tc>
                  <a:txBody>
                    <a:bodyPr/>
                    <a:lstStyle/>
                    <a:p>
                      <a:pPr algn="l" fontAlgn="b"/>
                      <a:r>
                        <a:rPr lang="fr-FR" sz="1100" u="none" strike="noStrike">
                          <a:effectLst/>
                          <a:latin typeface="+mj-lt"/>
                        </a:rPr>
                        <a:t>Euro zone sov. bonds</a:t>
                      </a:r>
                      <a:endParaRPr lang="fr-FR" sz="1100" b="0" i="0" u="none" strike="noStrike">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2.2%</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dirty="0">
                          <a:effectLst/>
                          <a:latin typeface="+mj-lt"/>
                        </a:rPr>
                        <a:t>0.32</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7.0%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1.00</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a:effectLst/>
                          <a:latin typeface="+mj-lt"/>
                        </a:rPr>
                        <a:t>0.85</a:t>
                      </a:r>
                      <a:endParaRPr lang="fr-FR" sz="1100" b="0" i="0" u="none" strike="noStrike">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0.65</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2631102923"/>
                  </a:ext>
                </a:extLst>
              </a:tr>
              <a:tr h="190500">
                <a:tc>
                  <a:txBody>
                    <a:bodyPr/>
                    <a:lstStyle/>
                    <a:p>
                      <a:pPr algn="l" fontAlgn="b"/>
                      <a:r>
                        <a:rPr lang="fr-FR" sz="1100" u="none" strike="noStrike">
                          <a:effectLst/>
                          <a:latin typeface="+mj-lt"/>
                        </a:rPr>
                        <a:t>Euro zone IG corp. bonds</a:t>
                      </a:r>
                      <a:endParaRPr lang="fr-FR" sz="1100" b="0" i="0" u="none" strike="noStrike">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a:effectLst/>
                          <a:latin typeface="+mj-lt"/>
                        </a:rPr>
                        <a:t>1.8%</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dirty="0">
                          <a:effectLst/>
                          <a:latin typeface="+mj-lt"/>
                        </a:rPr>
                        <a:t>0.35</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5.0%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1.00</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0.60</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657563649"/>
                  </a:ext>
                </a:extLst>
              </a:tr>
              <a:tr h="190500">
                <a:tc>
                  <a:txBody>
                    <a:bodyPr/>
                    <a:lstStyle/>
                    <a:p>
                      <a:pPr algn="l" fontAlgn="b"/>
                      <a:r>
                        <a:rPr lang="fr-FR" sz="1100" u="none" strike="noStrike">
                          <a:effectLst/>
                          <a:latin typeface="+mj-lt"/>
                        </a:rPr>
                        <a:t>Euro zone HY corp. Bonds</a:t>
                      </a:r>
                      <a:endParaRPr lang="fr-FR" sz="1100" b="0" i="0" u="none" strike="noStrike">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a:effectLst/>
                          <a:latin typeface="+mj-lt"/>
                        </a:rPr>
                        <a:t>3.4%</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dirty="0">
                          <a:effectLst/>
                          <a:latin typeface="+mj-lt"/>
                        </a:rPr>
                        <a:t>0.38</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a:effectLst/>
                          <a:latin typeface="+mj-lt"/>
                        </a:rPr>
                        <a:t>9.0%</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1.00</a:t>
                      </a:r>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26900565"/>
                  </a:ext>
                </a:extLst>
              </a:tr>
              <a:tr h="190500">
                <a:tc>
                  <a:txBody>
                    <a:bodyPr/>
                    <a:lstStyle/>
                    <a:p>
                      <a:pPr algn="l" fontAlgn="b"/>
                      <a:r>
                        <a:rPr lang="fr-FR" sz="1100" u="none" strike="noStrike" dirty="0">
                          <a:effectLst/>
                          <a:latin typeface="+mj-lt"/>
                        </a:rPr>
                        <a:t>Cash</a:t>
                      </a:r>
                      <a:endParaRPr lang="fr-FR" sz="1100" b="0" i="0" u="none" strike="noStrike" dirty="0">
                        <a:solidFill>
                          <a:srgbClr val="000000"/>
                        </a:solidFill>
                        <a:effectLst/>
                        <a:latin typeface="+mj-lt"/>
                      </a:endParaRPr>
                    </a:p>
                  </a:txBody>
                  <a:tcPr marL="9525" marR="9525" marT="9525" marB="0" anchor="ctr">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a:effectLst/>
                          <a:latin typeface="+mj-lt"/>
                        </a:rPr>
                        <a:t>0.0%</a:t>
                      </a:r>
                      <a:endParaRPr lang="fr-FR" sz="1100" b="0" i="0" u="none" strike="noStrike">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r>
                        <a:rPr lang="fr-FR" sz="1100" u="none" strike="noStrike" dirty="0">
                          <a:effectLst/>
                          <a:latin typeface="+mj-lt"/>
                        </a:rPr>
                        <a:t>0.00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ctr"/>
                      <a:r>
                        <a:rPr lang="fr-FR" sz="1100" u="none" strike="noStrike" dirty="0">
                          <a:effectLst/>
                          <a:latin typeface="+mj-lt"/>
                        </a:rPr>
                        <a:t>1.0%</a:t>
                      </a:r>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lnR w="12700" cap="flat" cmpd="sng" algn="ctr">
                      <a:solidFill>
                        <a:schemeClr val="bg1"/>
                      </a:solidFill>
                      <a:prstDash val="sysDot"/>
                      <a:round/>
                      <a:headEnd type="none" w="med" len="med"/>
                      <a:tailEnd type="none" w="med" len="med"/>
                    </a:lnR>
                  </a:tcPr>
                </a:tc>
                <a:tc>
                  <a:txBody>
                    <a:bodyPr/>
                    <a:lstStyle/>
                    <a:p>
                      <a:pPr algn="ctr" fontAlgn="b"/>
                      <a:endParaRPr lang="fr-FR" sz="1100" b="0" i="0" u="none" strike="noStrike" dirty="0">
                        <a:solidFill>
                          <a:srgbClr val="000000"/>
                        </a:solidFill>
                        <a:effectLst/>
                        <a:latin typeface="+mj-lt"/>
                      </a:endParaRPr>
                    </a:p>
                  </a:txBody>
                  <a:tcPr marL="9525" marR="9525" marT="9525" marB="0" anchor="ctr">
                    <a:lnL w="12700" cap="flat" cmpd="sng" algn="ctr">
                      <a:solidFill>
                        <a:schemeClr val="bg1"/>
                      </a:solidFill>
                      <a:prstDash val="sysDot"/>
                      <a:round/>
                      <a:headEnd type="none" w="med" len="med"/>
                      <a:tailEnd type="none" w="med" len="med"/>
                    </a:lnL>
                  </a:tcP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endParaRPr lang="fr-FR" sz="1100" b="0" i="0" u="none" strike="noStrike" dirty="0">
                        <a:solidFill>
                          <a:srgbClr val="000000"/>
                        </a:solidFill>
                        <a:effectLst/>
                        <a:latin typeface="+mj-lt"/>
                      </a:endParaRPr>
                    </a:p>
                  </a:txBody>
                  <a:tcPr marL="9525" marR="9525" marT="9525" marB="0" anchor="ctr"/>
                </a:tc>
                <a:tc>
                  <a:txBody>
                    <a:bodyPr/>
                    <a:lstStyle/>
                    <a:p>
                      <a:pPr algn="ctr" fontAlgn="b"/>
                      <a:r>
                        <a:rPr lang="fr-FR" sz="1100" u="none" strike="noStrike" dirty="0">
                          <a:effectLst/>
                          <a:latin typeface="+mj-lt"/>
                        </a:rPr>
                        <a:t>1.00</a:t>
                      </a:r>
                      <a:endParaRPr lang="fr-F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305591696"/>
                  </a:ext>
                </a:extLst>
              </a:tr>
            </a:tbl>
          </a:graphicData>
        </a:graphic>
      </p:graphicFrame>
    </p:spTree>
    <p:extLst>
      <p:ext uri="{BB962C8B-B14F-4D97-AF65-F5344CB8AC3E}">
        <p14:creationId xmlns:p14="http://schemas.microsoft.com/office/powerpoint/2010/main" val="233507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6C98F3F-DC99-EC49-9B9B-B7424BE70181}" type="datetime1">
              <a:rPr lang="fr-FR" noProof="0" smtClean="0"/>
              <a:t>05/02/2024</a:t>
            </a:fld>
            <a:endParaRPr lang="en-GB" noProof="0" dirty="0"/>
          </a:p>
        </p:txBody>
      </p:sp>
      <p:sp>
        <p:nvSpPr>
          <p:cNvPr id="3" name="Footer Placeholder 2"/>
          <p:cNvSpPr>
            <a:spLocks noGrp="1"/>
          </p:cNvSpPr>
          <p:nvPr>
            <p:ph type="ftr" sz="quarter" idx="11"/>
          </p:nvPr>
        </p:nvSpPr>
        <p:spPr/>
        <p:txBody>
          <a:bodyPr/>
          <a:lstStyle/>
          <a:p>
            <a:pPr>
              <a:defRPr/>
            </a:pPr>
            <a:r>
              <a:rPr lang="en-GB" noProof="0"/>
              <a:t>TITLE OF PRESENTATION</a:t>
            </a:r>
            <a:endParaRPr lang="en-GB" noProof="0" dirty="0"/>
          </a:p>
        </p:txBody>
      </p:sp>
      <p:sp>
        <p:nvSpPr>
          <p:cNvPr id="4" name="Slide Number Placeholder 3"/>
          <p:cNvSpPr>
            <a:spLocks noGrp="1"/>
          </p:cNvSpPr>
          <p:nvPr>
            <p:ph type="sldNum" sz="quarter" idx="12"/>
          </p:nvPr>
        </p:nvSpPr>
        <p:spPr/>
        <p:txBody>
          <a:bodyPr/>
          <a:lstStyle/>
          <a:p>
            <a:pPr>
              <a:defRPr/>
            </a:pPr>
            <a:fld id="{276219AF-F5ED-455B-A512-B03AB3602319}" type="slidenum">
              <a:rPr lang="en-GB" noProof="0" smtClean="0"/>
              <a:pPr>
                <a:defRPr/>
              </a:pPr>
              <a:t>7</a:t>
            </a:fld>
            <a:endParaRPr lang="en-GB" noProof="0" dirty="0"/>
          </a:p>
        </p:txBody>
      </p:sp>
      <p:sp>
        <p:nvSpPr>
          <p:cNvPr id="5" name="Title 4"/>
          <p:cNvSpPr>
            <a:spLocks noGrp="1"/>
          </p:cNvSpPr>
          <p:nvPr>
            <p:ph type="title"/>
          </p:nvPr>
        </p:nvSpPr>
        <p:spPr/>
        <p:txBody>
          <a:bodyPr/>
          <a:lstStyle/>
          <a:p>
            <a:r>
              <a:rPr lang="en-US" dirty="0"/>
              <a:t>Performance &amp; risk indicators</a:t>
            </a:r>
          </a:p>
        </p:txBody>
      </p:sp>
      <p:pic>
        <p:nvPicPr>
          <p:cNvPr id="6" name="Picture 5"/>
          <p:cNvPicPr>
            <a:picLocks noChangeAspect="1"/>
          </p:cNvPicPr>
          <p:nvPr/>
        </p:nvPicPr>
        <p:blipFill>
          <a:blip r:embed="rId2"/>
          <a:stretch>
            <a:fillRect/>
          </a:stretch>
        </p:blipFill>
        <p:spPr>
          <a:xfrm>
            <a:off x="412092" y="978890"/>
            <a:ext cx="8320971" cy="5040000"/>
          </a:xfrm>
          <a:prstGeom prst="rect">
            <a:avLst/>
          </a:prstGeom>
        </p:spPr>
      </p:pic>
      <p:sp>
        <p:nvSpPr>
          <p:cNvPr id="7" name="Rectangle 6"/>
          <p:cNvSpPr/>
          <p:nvPr/>
        </p:nvSpPr>
        <p:spPr>
          <a:xfrm>
            <a:off x="3862873" y="1066202"/>
            <a:ext cx="2799184" cy="17810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Rectangle 7"/>
          <p:cNvSpPr/>
          <p:nvPr/>
        </p:nvSpPr>
        <p:spPr>
          <a:xfrm>
            <a:off x="3844212" y="4040155"/>
            <a:ext cx="2383972" cy="69046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Rectangle 8"/>
          <p:cNvSpPr/>
          <p:nvPr/>
        </p:nvSpPr>
        <p:spPr>
          <a:xfrm>
            <a:off x="3844212" y="1264697"/>
            <a:ext cx="1567543" cy="760045"/>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Rectangle 9"/>
          <p:cNvSpPr/>
          <p:nvPr/>
        </p:nvSpPr>
        <p:spPr>
          <a:xfrm>
            <a:off x="5501165" y="1951000"/>
            <a:ext cx="2896386" cy="437635"/>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TextBox 10"/>
          <p:cNvSpPr txBox="1"/>
          <p:nvPr/>
        </p:nvSpPr>
        <p:spPr>
          <a:xfrm>
            <a:off x="2976465" y="978890"/>
            <a:ext cx="1987421" cy="285807"/>
          </a:xfrm>
          <a:prstGeom prst="rect">
            <a:avLst/>
          </a:prstGeom>
          <a:noFill/>
        </p:spPr>
        <p:txBody>
          <a:bodyPr wrap="square" lIns="0" tIns="0" rIns="0" bIns="0" rtlCol="0">
            <a:noAutofit/>
          </a:bodyPr>
          <a:lstStyle/>
          <a:p>
            <a:endParaRPr lang="fr-FR" sz="1400" dirty="0">
              <a:solidFill>
                <a:schemeClr val="accent4"/>
              </a:solidFill>
            </a:endParaRPr>
          </a:p>
        </p:txBody>
      </p:sp>
      <p:sp>
        <p:nvSpPr>
          <p:cNvPr id="12" name="TextBox 11"/>
          <p:cNvSpPr txBox="1"/>
          <p:nvPr/>
        </p:nvSpPr>
        <p:spPr>
          <a:xfrm>
            <a:off x="3606281" y="987808"/>
            <a:ext cx="2043404" cy="206098"/>
          </a:xfrm>
          <a:prstGeom prst="rect">
            <a:avLst/>
          </a:prstGeom>
          <a:noFill/>
        </p:spPr>
        <p:txBody>
          <a:bodyPr wrap="square" lIns="0" tIns="0" rIns="0" bIns="0" rtlCol="0">
            <a:noAutofit/>
          </a:bodyPr>
          <a:lstStyle/>
          <a:p>
            <a:pPr algn="ctr"/>
            <a:r>
              <a:rPr lang="fr-FR" sz="1400" dirty="0">
                <a:solidFill>
                  <a:schemeClr val="accent4"/>
                </a:solidFill>
              </a:rPr>
              <a:t>1- Performance</a:t>
            </a:r>
          </a:p>
        </p:txBody>
      </p:sp>
      <p:sp>
        <p:nvSpPr>
          <p:cNvPr id="13" name="TextBox 12"/>
          <p:cNvSpPr txBox="1"/>
          <p:nvPr/>
        </p:nvSpPr>
        <p:spPr>
          <a:xfrm>
            <a:off x="5730150" y="2033498"/>
            <a:ext cx="2438416" cy="272638"/>
          </a:xfrm>
          <a:prstGeom prst="rect">
            <a:avLst/>
          </a:prstGeom>
          <a:solidFill>
            <a:schemeClr val="tx1"/>
          </a:solidFill>
        </p:spPr>
        <p:txBody>
          <a:bodyPr wrap="square" lIns="0" tIns="0" rIns="0" bIns="0" rtlCol="0" anchor="ctr">
            <a:noAutofit/>
          </a:bodyPr>
          <a:lstStyle/>
          <a:p>
            <a:pPr algn="ctr"/>
            <a:r>
              <a:rPr lang="fr-FR" sz="1400" dirty="0">
                <a:solidFill>
                  <a:schemeClr val="accent4"/>
                </a:solidFill>
              </a:rPr>
              <a:t>2- </a:t>
            </a:r>
            <a:r>
              <a:rPr lang="fr-FR" sz="1400" dirty="0" err="1">
                <a:solidFill>
                  <a:schemeClr val="accent4"/>
                </a:solidFill>
              </a:rPr>
              <a:t>Risk</a:t>
            </a:r>
            <a:r>
              <a:rPr lang="fr-FR" sz="1400" dirty="0">
                <a:solidFill>
                  <a:schemeClr val="accent4"/>
                </a:solidFill>
              </a:rPr>
              <a:t> </a:t>
            </a:r>
            <a:r>
              <a:rPr lang="fr-FR" sz="1400" dirty="0" err="1">
                <a:solidFill>
                  <a:schemeClr val="accent4"/>
                </a:solidFill>
              </a:rPr>
              <a:t>with</a:t>
            </a:r>
            <a:r>
              <a:rPr lang="fr-FR" sz="1400" dirty="0">
                <a:solidFill>
                  <a:schemeClr val="accent4"/>
                </a:solidFill>
              </a:rPr>
              <a:t> confidence </a:t>
            </a:r>
            <a:r>
              <a:rPr lang="fr-FR" sz="1400" dirty="0" err="1">
                <a:solidFill>
                  <a:schemeClr val="accent4"/>
                </a:solidFill>
              </a:rPr>
              <a:t>level</a:t>
            </a:r>
            <a:endParaRPr lang="fr-FR" sz="1400" dirty="0">
              <a:solidFill>
                <a:schemeClr val="accent4"/>
              </a:solidFill>
            </a:endParaRPr>
          </a:p>
        </p:txBody>
      </p:sp>
      <p:sp>
        <p:nvSpPr>
          <p:cNvPr id="14" name="Rectangle 13"/>
          <p:cNvSpPr/>
          <p:nvPr/>
        </p:nvSpPr>
        <p:spPr>
          <a:xfrm>
            <a:off x="5501165" y="1692530"/>
            <a:ext cx="2896386" cy="213903"/>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TextBox 14"/>
          <p:cNvSpPr txBox="1"/>
          <p:nvPr/>
        </p:nvSpPr>
        <p:spPr>
          <a:xfrm>
            <a:off x="6048545" y="1561732"/>
            <a:ext cx="2438416" cy="272638"/>
          </a:xfrm>
          <a:prstGeom prst="rect">
            <a:avLst/>
          </a:prstGeom>
          <a:solidFill>
            <a:schemeClr val="tx1"/>
          </a:solidFill>
        </p:spPr>
        <p:txBody>
          <a:bodyPr wrap="square" lIns="0" tIns="0" rIns="0" bIns="0" rtlCol="0" anchor="ctr">
            <a:noAutofit/>
          </a:bodyPr>
          <a:lstStyle/>
          <a:p>
            <a:pPr algn="ctr"/>
            <a:r>
              <a:rPr lang="fr-FR" sz="1400" dirty="0">
                <a:solidFill>
                  <a:schemeClr val="accent4"/>
                </a:solidFill>
              </a:rPr>
              <a:t>3 – Ratio perf. </a:t>
            </a:r>
            <a:r>
              <a:rPr lang="fr-FR" sz="1400" dirty="0" err="1">
                <a:solidFill>
                  <a:schemeClr val="accent4"/>
                </a:solidFill>
              </a:rPr>
              <a:t>risk</a:t>
            </a:r>
            <a:endParaRPr lang="fr-FR" sz="1400" dirty="0">
              <a:solidFill>
                <a:schemeClr val="accent4"/>
              </a:solidFill>
            </a:endParaRPr>
          </a:p>
        </p:txBody>
      </p:sp>
      <p:sp>
        <p:nvSpPr>
          <p:cNvPr id="16" name="TextBox 15"/>
          <p:cNvSpPr txBox="1"/>
          <p:nvPr/>
        </p:nvSpPr>
        <p:spPr>
          <a:xfrm>
            <a:off x="4627983" y="4249069"/>
            <a:ext cx="2438416" cy="272638"/>
          </a:xfrm>
          <a:prstGeom prst="rect">
            <a:avLst/>
          </a:prstGeom>
          <a:solidFill>
            <a:schemeClr val="tx1"/>
          </a:solidFill>
        </p:spPr>
        <p:txBody>
          <a:bodyPr wrap="square" lIns="0" tIns="0" rIns="0" bIns="0" rtlCol="0" anchor="ctr">
            <a:noAutofit/>
          </a:bodyPr>
          <a:lstStyle/>
          <a:p>
            <a:pPr algn="ctr"/>
            <a:r>
              <a:rPr lang="fr-FR" sz="1400" dirty="0">
                <a:solidFill>
                  <a:schemeClr val="accent4"/>
                </a:solidFill>
              </a:rPr>
              <a:t>4 – Max. </a:t>
            </a:r>
            <a:r>
              <a:rPr lang="fr-FR" sz="1400" dirty="0" err="1">
                <a:solidFill>
                  <a:schemeClr val="accent4"/>
                </a:solidFill>
              </a:rPr>
              <a:t>drawdown</a:t>
            </a:r>
            <a:endParaRPr lang="fr-FR" sz="1400" dirty="0">
              <a:solidFill>
                <a:schemeClr val="accent4"/>
              </a:solidFill>
            </a:endParaRPr>
          </a:p>
        </p:txBody>
      </p:sp>
      <p:sp>
        <p:nvSpPr>
          <p:cNvPr id="17" name="Rectangle 16"/>
          <p:cNvSpPr/>
          <p:nvPr/>
        </p:nvSpPr>
        <p:spPr>
          <a:xfrm>
            <a:off x="3862873" y="2916217"/>
            <a:ext cx="4624088" cy="1123938"/>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TextBox 18"/>
          <p:cNvSpPr txBox="1"/>
          <p:nvPr/>
        </p:nvSpPr>
        <p:spPr>
          <a:xfrm>
            <a:off x="5008976" y="3271987"/>
            <a:ext cx="2438416" cy="272638"/>
          </a:xfrm>
          <a:prstGeom prst="rect">
            <a:avLst/>
          </a:prstGeom>
          <a:solidFill>
            <a:schemeClr val="tx1"/>
          </a:solidFill>
        </p:spPr>
        <p:txBody>
          <a:bodyPr wrap="square" lIns="0" tIns="0" rIns="0" bIns="0" rtlCol="0" anchor="ctr">
            <a:noAutofit/>
          </a:bodyPr>
          <a:lstStyle/>
          <a:p>
            <a:pPr algn="ctr"/>
            <a:r>
              <a:rPr lang="fr-FR" sz="1400" dirty="0">
                <a:solidFill>
                  <a:schemeClr val="accent4"/>
                </a:solidFill>
              </a:rPr>
              <a:t>5 – perf. &amp; </a:t>
            </a:r>
            <a:r>
              <a:rPr lang="fr-FR" sz="1400" dirty="0" err="1">
                <a:solidFill>
                  <a:schemeClr val="accent4"/>
                </a:solidFill>
              </a:rPr>
              <a:t>risk</a:t>
            </a:r>
            <a:r>
              <a:rPr lang="fr-FR" sz="1400" dirty="0">
                <a:solidFill>
                  <a:schemeClr val="accent4"/>
                </a:solidFill>
              </a:rPr>
              <a:t> </a:t>
            </a:r>
            <a:r>
              <a:rPr lang="fr-FR" sz="1400" dirty="0" err="1">
                <a:solidFill>
                  <a:schemeClr val="accent4"/>
                </a:solidFill>
              </a:rPr>
              <a:t>year</a:t>
            </a:r>
            <a:r>
              <a:rPr lang="fr-FR" sz="1400" dirty="0">
                <a:solidFill>
                  <a:schemeClr val="accent4"/>
                </a:solidFill>
              </a:rPr>
              <a:t> by </a:t>
            </a:r>
            <a:r>
              <a:rPr lang="fr-FR" sz="1400" dirty="0" err="1">
                <a:solidFill>
                  <a:schemeClr val="accent4"/>
                </a:solidFill>
              </a:rPr>
              <a:t>year</a:t>
            </a:r>
            <a:endParaRPr lang="fr-FR" sz="1400" dirty="0">
              <a:solidFill>
                <a:schemeClr val="accent4"/>
              </a:solidFill>
            </a:endParaRPr>
          </a:p>
        </p:txBody>
      </p:sp>
      <p:sp>
        <p:nvSpPr>
          <p:cNvPr id="18" name="Rectangle 17">
            <a:extLst>
              <a:ext uri="{FF2B5EF4-FFF2-40B4-BE49-F238E27FC236}">
                <a16:creationId xmlns:a16="http://schemas.microsoft.com/office/drawing/2014/main" id="{33F8E8ED-E109-0E66-3B1A-260FA5605904}"/>
              </a:ext>
            </a:extLst>
          </p:cNvPr>
          <p:cNvSpPr/>
          <p:nvPr/>
        </p:nvSpPr>
        <p:spPr>
          <a:xfrm>
            <a:off x="410937" y="987808"/>
            <a:ext cx="3362526" cy="1928409"/>
          </a:xfrm>
          <a:prstGeom prst="rect">
            <a:avLst/>
          </a:prstGeom>
          <a:noFill/>
          <a:ln w="349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133730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42578" y="3750817"/>
            <a:ext cx="8460000" cy="2126456"/>
          </a:xfrm>
        </p:spPr>
        <p:txBody>
          <a:bodyPr/>
          <a:lstStyle/>
          <a:p>
            <a:pPr marL="342900" indent="-342900">
              <a:buFont typeface="Arial" panose="020B0604020202020204" pitchFamily="34" charset="0"/>
              <a:buChar char="•"/>
            </a:pPr>
            <a:r>
              <a:rPr lang="en-US" cap="none" dirty="0"/>
              <a:t>Equity-</a:t>
            </a:r>
            <a:r>
              <a:rPr lang="en-US" cap="none" dirty="0" err="1"/>
              <a:t>riskbased</a:t>
            </a:r>
            <a:r>
              <a:rPr lang="en-US" cap="none" dirty="0"/>
              <a:t> strategies outperformed the market cap index with lower risk!</a:t>
            </a:r>
          </a:p>
          <a:p>
            <a:pPr marL="342900" indent="-342900">
              <a:buFont typeface="Arial" panose="020B0604020202020204" pitchFamily="34" charset="0"/>
              <a:buChar char="•"/>
            </a:pPr>
            <a:r>
              <a:rPr lang="en-US" cap="none" dirty="0"/>
              <a:t>All risk-based strategies above have much higher risk-adjusted return</a:t>
            </a:r>
          </a:p>
          <a:p>
            <a:pPr marL="342900" indent="-342900">
              <a:buFont typeface="Arial" panose="020B0604020202020204" pitchFamily="34" charset="0"/>
              <a:buChar char="•"/>
            </a:pPr>
            <a:r>
              <a:rPr lang="en-US" cap="none" dirty="0"/>
              <a:t>Why? Cannot be explained by an increase in diversification! There must be alpha</a:t>
            </a:r>
            <a:endParaRPr lang="fr-FR" cap="none" dirty="0"/>
          </a:p>
        </p:txBody>
      </p:sp>
      <p:sp>
        <p:nvSpPr>
          <p:cNvPr id="5" name="Title 4"/>
          <p:cNvSpPr>
            <a:spLocks noGrp="1"/>
          </p:cNvSpPr>
          <p:nvPr>
            <p:ph type="title"/>
          </p:nvPr>
        </p:nvSpPr>
        <p:spPr/>
        <p:txBody>
          <a:bodyPr/>
          <a:lstStyle/>
          <a:p>
            <a:r>
              <a:rPr lang="en-US" dirty="0" err="1"/>
              <a:t>Analysing</a:t>
            </a:r>
            <a:r>
              <a:rPr lang="en-US" dirty="0"/>
              <a:t> risk-based strategies’ properties</a:t>
            </a:r>
          </a:p>
        </p:txBody>
      </p:sp>
      <p:sp>
        <p:nvSpPr>
          <p:cNvPr id="2" name="Date Placeholder 1"/>
          <p:cNvSpPr>
            <a:spLocks noGrp="1"/>
          </p:cNvSpPr>
          <p:nvPr>
            <p:ph type="dt" sz="half" idx="10"/>
          </p:nvPr>
        </p:nvSpPr>
        <p:spPr/>
        <p:txBody>
          <a:bodyPr/>
          <a:lstStyle/>
          <a:p>
            <a:pPr>
              <a:defRPr/>
            </a:pPr>
            <a:fld id="{B6C98F3F-DC99-EC49-9B9B-B7424BE70181}" type="datetime1">
              <a:rPr lang="fr-FR" noProof="0" smtClean="0"/>
              <a:t>05/02/2024</a:t>
            </a:fld>
            <a:endParaRPr lang="en-GB" noProof="0" dirty="0"/>
          </a:p>
        </p:txBody>
      </p:sp>
      <p:sp>
        <p:nvSpPr>
          <p:cNvPr id="3" name="Footer Placeholder 2"/>
          <p:cNvSpPr>
            <a:spLocks noGrp="1"/>
          </p:cNvSpPr>
          <p:nvPr>
            <p:ph type="ftr" sz="quarter" idx="11"/>
          </p:nvPr>
        </p:nvSpPr>
        <p:spPr/>
        <p:txBody>
          <a:bodyPr/>
          <a:lstStyle/>
          <a:p>
            <a:pPr>
              <a:defRPr/>
            </a:pPr>
            <a:r>
              <a:rPr lang="en-GB" noProof="0"/>
              <a:t>TITLE OF PRESENTATION</a:t>
            </a:r>
            <a:endParaRPr lang="en-GB" noProof="0" dirty="0"/>
          </a:p>
        </p:txBody>
      </p:sp>
      <p:sp>
        <p:nvSpPr>
          <p:cNvPr id="4" name="Slide Number Placeholder 3"/>
          <p:cNvSpPr>
            <a:spLocks noGrp="1"/>
          </p:cNvSpPr>
          <p:nvPr>
            <p:ph type="sldNum" sz="quarter" idx="12"/>
          </p:nvPr>
        </p:nvSpPr>
        <p:spPr/>
        <p:txBody>
          <a:bodyPr/>
          <a:lstStyle/>
          <a:p>
            <a:pPr>
              <a:defRPr/>
            </a:pPr>
            <a:fld id="{276219AF-F5ED-455B-A512-B03AB3602319}" type="slidenum">
              <a:rPr lang="en-GB" noProof="0" smtClean="0"/>
              <a:pPr>
                <a:defRPr/>
              </a:pPr>
              <a:t>8</a:t>
            </a:fld>
            <a:endParaRPr lang="en-GB" noProof="0" dirty="0"/>
          </a:p>
        </p:txBody>
      </p:sp>
      <p:pic>
        <p:nvPicPr>
          <p:cNvPr id="6" name="Picture 5"/>
          <p:cNvPicPr>
            <a:picLocks noChangeAspect="1"/>
          </p:cNvPicPr>
          <p:nvPr/>
        </p:nvPicPr>
        <p:blipFill>
          <a:blip r:embed="rId2"/>
          <a:stretch>
            <a:fillRect/>
          </a:stretch>
        </p:blipFill>
        <p:spPr>
          <a:xfrm>
            <a:off x="835791" y="1291714"/>
            <a:ext cx="7473574" cy="2179183"/>
          </a:xfrm>
          <a:prstGeom prst="rect">
            <a:avLst/>
          </a:prstGeom>
        </p:spPr>
      </p:pic>
    </p:spTree>
    <p:extLst>
      <p:ext uri="{BB962C8B-B14F-4D97-AF65-F5344CB8AC3E}">
        <p14:creationId xmlns:p14="http://schemas.microsoft.com/office/powerpoint/2010/main" val="338994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FR" dirty="0"/>
              <a:t>Questions</a:t>
            </a:r>
          </a:p>
        </p:txBody>
      </p:sp>
      <p:sp>
        <p:nvSpPr>
          <p:cNvPr id="3" name="Date Placeholder 2"/>
          <p:cNvSpPr>
            <a:spLocks noGrp="1"/>
          </p:cNvSpPr>
          <p:nvPr>
            <p:ph type="dt" sz="half" idx="4294967295"/>
          </p:nvPr>
        </p:nvSpPr>
        <p:spPr>
          <a:xfrm>
            <a:off x="8435975" y="6359525"/>
            <a:ext cx="708025" cy="180975"/>
          </a:xfrm>
        </p:spPr>
        <p:txBody>
          <a:bodyPr/>
          <a:lstStyle/>
          <a:p>
            <a:pPr>
              <a:defRPr/>
            </a:pPr>
            <a:fld id="{8F1012E7-FCB9-324F-9DE2-319498985FA6}" type="datetime1">
              <a:rPr lang="fr-FR" noProof="0" smtClean="0"/>
              <a:t>05/02/2024</a:t>
            </a:fld>
            <a:endParaRPr lang="en-GB" noProof="0" dirty="0"/>
          </a:p>
        </p:txBody>
      </p:sp>
      <p:sp>
        <p:nvSpPr>
          <p:cNvPr id="4" name="Footer Placeholder 3"/>
          <p:cNvSpPr>
            <a:spLocks noGrp="1"/>
          </p:cNvSpPr>
          <p:nvPr>
            <p:ph type="ftr" sz="quarter" idx="4294967295"/>
          </p:nvPr>
        </p:nvSpPr>
        <p:spPr>
          <a:xfrm>
            <a:off x="7537450" y="6359525"/>
            <a:ext cx="1606550" cy="180975"/>
          </a:xfrm>
        </p:spPr>
        <p:txBody>
          <a:bodyPr/>
          <a:lstStyle/>
          <a:p>
            <a:pPr>
              <a:defRPr/>
            </a:pPr>
            <a:r>
              <a:rPr lang="en-GB" noProof="0"/>
              <a:t>TITLE OF PRESENTATION</a:t>
            </a:r>
            <a:endParaRPr lang="en-GB" noProof="0" dirty="0"/>
          </a:p>
        </p:txBody>
      </p:sp>
      <p:sp>
        <p:nvSpPr>
          <p:cNvPr id="5" name="Slide Number Placeholder 4"/>
          <p:cNvSpPr>
            <a:spLocks noGrp="1"/>
          </p:cNvSpPr>
          <p:nvPr>
            <p:ph type="sldNum" sz="quarter" idx="4294967295"/>
          </p:nvPr>
        </p:nvSpPr>
        <p:spPr>
          <a:xfrm>
            <a:off x="8963025" y="6359525"/>
            <a:ext cx="180975" cy="180975"/>
          </a:xfrm>
        </p:spPr>
        <p:txBody>
          <a:bodyPr/>
          <a:lstStyle/>
          <a:p>
            <a:pPr>
              <a:defRPr/>
            </a:pPr>
            <a:fld id="{276219AF-F5ED-455B-A512-B03AB3602319}" type="slidenum">
              <a:rPr lang="en-GB" noProof="0" smtClean="0"/>
              <a:pPr>
                <a:defRPr/>
              </a:pPr>
              <a:t>9</a:t>
            </a:fld>
            <a:endParaRPr lang="en-GB" noProof="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249" y="2141459"/>
            <a:ext cx="6038657" cy="2595563"/>
          </a:xfrm>
          <a:prstGeom prst="rect">
            <a:avLst/>
          </a:prstGeom>
        </p:spPr>
      </p:pic>
    </p:spTree>
    <p:extLst>
      <p:ext uri="{BB962C8B-B14F-4D97-AF65-F5344CB8AC3E}">
        <p14:creationId xmlns:p14="http://schemas.microsoft.com/office/powerpoint/2010/main" val="3636029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74&quot;&gt;&lt;/object&gt;&lt;object type=&quot;2&quot; unique_id=&quot;10075&quot;&gt;&lt;object type=&quot;3&quot; unique_id=&quot;10076&quot;&gt;&lt;property id=&quot;20148&quot; value=&quot;5&quot;/&gt;&lt;property id=&quot;20300&quot; value=&quot;Diapositive 1&quot;/&gt;&lt;property id=&quot;20307&quot; value=&quot;256&quot;/&gt;&lt;/object&gt;&lt;object type=&quot;3&quot; unique_id=&quot;14822&quot;&gt;&lt;property id=&quot;20148&quot; value=&quot;5&quot;/&gt;&lt;property id=&quot;20300&quot; value=&quot;Diapositive 13 - &amp;quot;Infographic – numbers&amp;quot;&quot;/&gt;&lt;property id=&quot;20307&quot; value=&quot;272&quot;/&gt;&lt;/object&gt;&lt;object type=&quot;3&quot; unique_id=&quot;14823&quot;&gt;&lt;property id=&quot;20148&quot; value=&quot;5&quot;/&gt;&lt;property id=&quot;20300&quot; value=&quot;Diapositive 14 - &amp;quot;Infographic – numbers&amp;quot;&quot;/&gt;&lt;property id=&quot;20307&quot; value=&quot;273&quot;/&gt;&lt;/object&gt;&lt;object type=&quot;3&quot; unique_id=&quot;14824&quot;&gt;&lt;property id=&quot;20148&quot; value=&quot;5&quot;/&gt;&lt;property id=&quot;20300&quot; value=&quot;Diapositive 15 - &amp;quot;Infographic – numbers&amp;quot;&quot;/&gt;&lt;property id=&quot;20307&quot; value=&quot;274&quot;/&gt;&lt;/object&gt;&lt;object type=&quot;3&quot; unique_id=&quot;14826&quot;&gt;&lt;property id=&quot;20148&quot; value=&quot;5&quot;/&gt;&lt;property id=&quot;20300&quot; value=&quot;Diapositive 16 - &amp;quot;Infographic – numbers&amp;quot;&quot;/&gt;&lt;property id=&quot;20307&quot; value=&quot;276&quot;/&gt;&lt;/object&gt;&lt;object type=&quot;3&quot; unique_id=&quot;14828&quot;&gt;&lt;property id=&quot;20148&quot; value=&quot;5&quot;/&gt;&lt;property id=&quot;20300&quot; value=&quot;Diapositive 17 - &amp;quot;Infographic – numbers&amp;quot;&quot;/&gt;&lt;property id=&quot;20307&quot; value=&quot;278&quot;/&gt;&lt;/object&gt;&lt;object type=&quot;3&quot; unique_id=&quot;14832&quot;&gt;&lt;property id=&quot;20148&quot; value=&quot;5&quot;/&gt;&lt;property id=&quot;20300&quot; value=&quot;Diapositive 18 - &amp;quot;Infographic – numbers&amp;quot;&quot;/&gt;&lt;property id=&quot;20307&quot; value=&quot;282&quot;/&gt;&lt;/object&gt;&lt;object type=&quot;3&quot; unique_id=&quot;14833&quot;&gt;&lt;property id=&quot;20148&quot; value=&quot;5&quot;/&gt;&lt;property id=&quot;20300&quot; value=&quot;Diapositive 19 - &amp;quot;Infographic – numbers&amp;quot;&quot;/&gt;&lt;property id=&quot;20307&quot; value=&quot;283&quot;/&gt;&lt;/object&gt;&lt;object type=&quot;3&quot; unique_id=&quot;14834&quot;&gt;&lt;property id=&quot;20148&quot; value=&quot;5&quot;/&gt;&lt;property id=&quot;20300&quot; value=&quot;Diapositive 20 - &amp;quot;Infographic – numbers&amp;quot;&quot;/&gt;&lt;property id=&quot;20307&quot; value=&quot;284&quot;/&gt;&lt;/object&gt;&lt;object type=&quot;3&quot; unique_id=&quot;14839&quot;&gt;&lt;property id=&quot;20148&quot; value=&quot;5&quot;/&gt;&lt;property id=&quot;20300&quot; value=&quot;Diapositive 21 - &amp;quot;Infographic – numbers&amp;quot;&quot;/&gt;&lt;property id=&quot;20307&quot; value=&quot;289&quot;/&gt;&lt;/object&gt;&lt;object type=&quot;3&quot; unique_id=&quot;14840&quot;&gt;&lt;property id=&quot;20148&quot; value=&quot;5&quot;/&gt;&lt;property id=&quot;20300&quot; value=&quot;Diapositive 22 - &amp;quot;Infographic – numbers&amp;quot;&quot;/&gt;&lt;property id=&quot;20307&quot; value=&quot;290&quot;/&gt;&lt;/object&gt;&lt;object type=&quot;3&quot; unique_id=&quot;14842&quot;&gt;&lt;property id=&quot;20148&quot; value=&quot;5&quot;/&gt;&lt;property id=&quot;20300&quot; value=&quot;Diapositive 23 - &amp;quot;Infographic – numbers&amp;quot;&quot;/&gt;&lt;property id=&quot;20307&quot; value=&quot;292&quot;/&gt;&lt;/object&gt;&lt;object type=&quot;3&quot; unique_id=&quot;14845&quot;&gt;&lt;property id=&quot;20148&quot; value=&quot;5&quot;/&gt;&lt;property id=&quot;20300&quot; value=&quot;Diapositive 24 - &amp;quot;Infographic – numbers&amp;quot;&quot;/&gt;&lt;property id=&quot;20307&quot; value=&quot;295&quot;/&gt;&lt;/object&gt;&lt;object type=&quot;3&quot; unique_id=&quot;14846&quot;&gt;&lt;property id=&quot;20148&quot; value=&quot;5&quot;/&gt;&lt;property id=&quot;20300&quot; value=&quot;Diapositive 25 - &amp;quot;Infographic – numbers&amp;quot;&quot;/&gt;&lt;property id=&quot;20307&quot; value=&quot;296&quot;/&gt;&lt;/object&gt;&lt;object type=&quot;3&quot; unique_id=&quot;14848&quot;&gt;&lt;property id=&quot;20148&quot; value=&quot;5&quot;/&gt;&lt;property id=&quot;20300&quot; value=&quot;Diapositive 27 - &amp;quot;Infographic – numbers&amp;quot;&quot;/&gt;&lt;property id=&quot;20307&quot; value=&quot;298&quot;/&gt;&lt;/object&gt;&lt;object type=&quot;3&quot; unique_id=&quot;14850&quot;&gt;&lt;property id=&quot;20148&quot; value=&quot;5&quot;/&gt;&lt;property id=&quot;20300&quot; value=&quot;Diapositive 28 - &amp;quot;Infographic – numbers&amp;quot;&quot;/&gt;&lt;property id=&quot;20307&quot; value=&quot;300&quot;/&gt;&lt;/object&gt;&lt;object type=&quot;3&quot; unique_id=&quot;14862&quot;&gt;&lt;property id=&quot;20148&quot; value=&quot;5&quot;/&gt;&lt;property id=&quot;20300&quot; value=&quot;Diapositive 29 - &amp;quot;Infographic – numbers&amp;quot;&quot;/&gt;&lt;property id=&quot;20307&quot; value=&quot;312&quot;/&gt;&lt;/object&gt;&lt;object type=&quot;3&quot; unique_id=&quot;14872&quot;&gt;&lt;property id=&quot;20148&quot; value=&quot;5&quot;/&gt;&lt;property id=&quot;20300&quot; value=&quot;Diapositive 30 - &amp;quot;Infographic – numbers&amp;quot;&quot;/&gt;&lt;property id=&quot;20307&quot; value=&quot;322&quot;/&gt;&lt;/object&gt;&lt;object type=&quot;3&quot; unique_id=&quot;14873&quot;&gt;&lt;property id=&quot;20148&quot; value=&quot;5&quot;/&gt;&lt;property id=&quot;20300&quot; value=&quot;Diapositive 31 - &amp;quot;Infographic – numbers&amp;quot;&quot;/&gt;&lt;property id=&quot;20307&quot; value=&quot;323&quot;/&gt;&lt;/object&gt;&lt;object type=&quot;3&quot; unique_id=&quot;15748&quot;&gt;&lt;property id=&quot;20148&quot; value=&quot;5&quot;/&gt;&lt;property id=&quot;20300&quot; value=&quot;Diapositive 4 - &amp;quot;Lorem ipsum sit amaet&amp;quot;&quot;/&gt;&lt;property id=&quot;20307&quot; value=&quot;338&quot;/&gt;&lt;/object&gt;&lt;object type=&quot;3&quot; unique_id=&quot;16460&quot;&gt;&lt;property id=&quot;20148&quot; value=&quot;5&quot;/&gt;&lt;property id=&quot;20300&quot; value=&quot;Diapositive 47 - &amp;quot;Disclaimer&amp;quot;&quot;/&gt;&lt;property id=&quot;20307&quot; value=&quot;339&quot;/&gt;&lt;/object&gt;&lt;object type=&quot;3&quot; unique_id=&quot;18942&quot;&gt;&lt;property id=&quot;20148&quot; value=&quot;5&quot;/&gt;&lt;property id=&quot;20300&quot; value=&quot;Diapositive 11 - &amp;quot;[Flow chart]&amp;quot;&quot;/&gt;&lt;property id=&quot;20307&quot; value=&quot;344&quot;/&gt;&lt;/object&gt;&lt;object type=&quot;3&quot; unique_id=&quot;18943&quot;&gt;&lt;property id=&quot;20148&quot; value=&quot;5&quot;/&gt;&lt;property id=&quot;20300&quot; value=&quot;Diapositive 12 - &amp;quot;[Flow chart]&amp;quot;&quot;/&gt;&lt;property id=&quot;20307&quot; value=&quot;345&quot;/&gt;&lt;/object&gt;&lt;object type=&quot;3&quot; unique_id=&quot;21073&quot;&gt;&lt;property id=&quot;20148&quot; value=&quot;5&quot;/&gt;&lt;property id=&quot;20300&quot; value=&quot;Diapositive 2&quot;/&gt;&lt;property id=&quot;20307&quot; value=&quot;350&quot;/&gt;&lt;/object&gt;&lt;object type=&quot;3&quot; unique_id=&quot;21074&quot;&gt;&lt;property id=&quot;20148&quot; value=&quot;5&quot;/&gt;&lt;property id=&quot;20300&quot; value=&quot;Diapositive 5 - &amp;quot;Main colours&amp;quot;&quot;/&gt;&lt;property id=&quot;20307&quot; value=&quot;351&quot;/&gt;&lt;/object&gt;&lt;object type=&quot;3&quot; unique_id=&quot;21076&quot;&gt;&lt;property id=&quot;20148&quot; value=&quot;5&quot;/&gt;&lt;property id=&quot;20300&quot; value=&quot;Diapositive 7 - &amp;quot;Graphs&amp;quot;&quot;/&gt;&lt;property id=&quot;20307&quot; value=&quot;353&quot;/&gt;&lt;/object&gt;&lt;object type=&quot;3&quot; unique_id=&quot;21077&quot;&gt;&lt;property id=&quot;20148&quot; value=&quot;5&quot;/&gt;&lt;property id=&quot;20300&quot; value=&quot;Diapositive 8 - &amp;quot;Graphs&amp;quot;&quot;/&gt;&lt;property id=&quot;20307&quot; value=&quot;354&quot;/&gt;&lt;/object&gt;&lt;object type=&quot;3&quot; unique_id=&quot;21078&quot;&gt;&lt;property id=&quot;20148&quot; value=&quot;5&quot;/&gt;&lt;property id=&quot;20300&quot; value=&quot;Diapositive 9 - &amp;quot;Graphs&amp;quot;&quot;/&gt;&lt;property id=&quot;20307&quot; value=&quot;355&quot;/&gt;&lt;/object&gt;&lt;object type=&quot;3&quot; unique_id=&quot;21079&quot;&gt;&lt;property id=&quot;20148&quot; value=&quot;5&quot;/&gt;&lt;property id=&quot;20300&quot; value=&quot;Diapositive 10 - &amp;quot;Tab&amp;quot;&quot;/&gt;&lt;property id=&quot;20307&quot; value=&quot;356&quot;/&gt;&lt;/object&gt;&lt;object type=&quot;3&quot; unique_id=&quot;21080&quot;&gt;&lt;property id=&quot;20148&quot; value=&quot;5&quot;/&gt;&lt;property id=&quot;20300&quot; value=&quot;Diapositive 48&quot;/&gt;&lt;property id=&quot;20307&quot; value=&quot;357&quot;/&gt;&lt;/object&gt;&lt;object type=&quot;3&quot; unique_id=&quot;29087&quot;&gt;&lt;property id=&quot;20148&quot; value=&quot;5&quot;/&gt;&lt;property id=&quot;20300&quot; value=&quot;Diapositive 3 - &amp;quot;Our Mission&amp;quot;&quot;/&gt;&lt;property id=&quot;20307&quot; value=&quot;375&quot;/&gt;&lt;/object&gt;&lt;object type=&quot;3&quot; unique_id=&quot;29088&quot;&gt;&lt;property id=&quot;20148&quot; value=&quot;5&quot;/&gt;&lt;property id=&quot;20300&quot; value=&quot;Diapositive 6 - &amp;quot;Complementary colours&amp;quot;&quot;/&gt;&lt;property id=&quot;20307&quot; value=&quot;367&quot;/&gt;&lt;/object&gt;&lt;object type=&quot;3&quot; unique_id=&quot;29089&quot;&gt;&lt;property id=&quot;20148&quot; value=&quot;5&quot;/&gt;&lt;property id=&quot;20300&quot; value=&quot;Diapositive 26 - &amp;quot;Infographic – numbers&amp;quot;&quot;/&gt;&lt;property id=&quot;20307&quot; value=&quot;366&quot;/&gt;&lt;/object&gt;&lt;object type=&quot;3&quot; unique_id=&quot;29090&quot;&gt;&lt;property id=&quot;20148&quot; value=&quot;5&quot;/&gt;&lt;property id=&quot;20300&quot; value=&quot;Diapositive 32 - &amp;quot;Places / Buildings / Travel&amp;quot;&quot;/&gt;&lt;property id=&quot;20307&quot; value=&quot;368&quot;/&gt;&lt;/object&gt;&lt;object type=&quot;3&quot; unique_id=&quot;29091&quot;&gt;&lt;property id=&quot;20148&quot; value=&quot;5&quot;/&gt;&lt;property id=&quot;20300&quot; value=&quot;Diapositive 33 - &amp;quot;RSE (1/3)&amp;quot;&quot;/&gt;&lt;property id=&quot;20307&quot; value=&quot;383&quot;/&gt;&lt;/object&gt;&lt;object type=&quot;3&quot; unique_id=&quot;29092&quot;&gt;&lt;property id=&quot;20148&quot; value=&quot;5&quot;/&gt;&lt;property id=&quot;20300&quot; value=&quot;Diapositive 34 - &amp;quot;RSE (2/3)&amp;quot;&quot;/&gt;&lt;property id=&quot;20307&quot; value=&quot;384&quot;/&gt;&lt;/object&gt;&lt;object type=&quot;3&quot; unique_id=&quot;29093&quot;&gt;&lt;property id=&quot;20148&quot; value=&quot;5&quot;/&gt;&lt;property id=&quot;20300&quot; value=&quot;Diapositive 35 - &amp;quot;RSE (3/3)&amp;quot;&quot;/&gt;&lt;property id=&quot;20307&quot; value=&quot;385&quot;/&gt;&lt;/object&gt;&lt;object type=&quot;3&quot; unique_id=&quot;29094&quot;&gt;&lt;property id=&quot;20148&quot; value=&quot;5&quot;/&gt;&lt;property id=&quot;20300&quot; value=&quot;Diapositive 36 - &amp;quot;Humans&amp;quot;&quot;/&gt;&lt;property id=&quot;20307&quot; value=&quot;370&quot;/&gt;&lt;/object&gt;&lt;object type=&quot;3&quot; unique_id=&quot;29095&quot;&gt;&lt;property id=&quot;20148&quot; value=&quot;5&quot;/&gt;&lt;property id=&quot;20300&quot; value=&quot;Diapositive 37 - &amp;quot;Objects 1/2&amp;quot;&quot;/&gt;&lt;property id=&quot;20307&quot; value=&quot;371&quot;/&gt;&lt;/object&gt;&lt;object type=&quot;3&quot; unique_id=&quot;29096&quot;&gt;&lt;property id=&quot;20148&quot; value=&quot;5&quot;/&gt;&lt;property id=&quot;20300&quot; value=&quot;Diapositive 38 - &amp;quot;Objects 2/2&amp;quot;&quot;/&gt;&lt;property id=&quot;20307&quot; value=&quot;372&quot;/&gt;&lt;/object&gt;&lt;object type=&quot;3&quot; unique_id=&quot;29097&quot;&gt;&lt;property id=&quot;20148&quot; value=&quot;5&quot;/&gt;&lt;property id=&quot;20300&quot; value=&quot;Diapositive 39 - &amp;quot;Graphs / Finance&amp;quot;&quot;/&gt;&lt;property id=&quot;20307&quot; value=&quot;373&quot;/&gt;&lt;/object&gt;&lt;object type=&quot;3&quot; unique_id=&quot;29098&quot;&gt;&lt;property id=&quot;20148&quot; value=&quot;5&quot;/&gt;&lt;property id=&quot;20300&quot; value=&quot;Diapositive 40 - &amp;quot;Finance&amp;quot;&quot;/&gt;&lt;property id=&quot;20307&quot; value=&quot;376&quot;/&gt;&lt;/object&gt;&lt;object type=&quot;3&quot; unique_id=&quot;29099&quot;&gt;&lt;property id=&quot;20148&quot; value=&quot;5&quot;/&gt;&lt;property id=&quot;20300&quot; value=&quot;Diapositive 41 - &amp;quot;It / Design / Office&amp;quot;&quot;/&gt;&lt;property id=&quot;20307&quot; value=&quot;377&quot;/&gt;&lt;/object&gt;&lt;object type=&quot;3&quot; unique_id=&quot;29100&quot;&gt;&lt;property id=&quot;20148&quot; value=&quot;5&quot;/&gt;&lt;property id=&quot;20300&quot; value=&quot;Diapositive 42 - &amp;quot;IT / Technology&amp;quot;&quot;/&gt;&lt;property id=&quot;20307&quot; value=&quot;380&quot;/&gt;&lt;/object&gt;&lt;object type=&quot;3&quot; unique_id=&quot;29101&quot;&gt;&lt;property id=&quot;20148&quot; value=&quot;5&quot;/&gt;&lt;property id=&quot;20300&quot; value=&quot;Diapositive 43 - &amp;quot;Concept / Video&amp;quot;&quot;/&gt;&lt;property id=&quot;20307&quot; value=&quot;378&quot;/&gt;&lt;/object&gt;&lt;object type=&quot;3&quot; unique_id=&quot;29102&quot;&gt;&lt;property id=&quot;20148&quot; value=&quot;5&quot;/&gt;&lt;property id=&quot;20300&quot; value=&quot;Diapositive 44 - &amp;quot;Food / Water / Healthcare&amp;quot;&quot;/&gt;&lt;property id=&quot;20307&quot; value=&quot;379&quot;/&gt;&lt;/object&gt;&lt;object type=&quot;3&quot; unique_id=&quot;29103&quot;&gt;&lt;property id=&quot;20148&quot; value=&quot;5&quot;/&gt;&lt;property id=&quot;20300&quot; value=&quot;Diapositive 45 - &amp;quot;Others&amp;quot;&quot;/&gt;&lt;property id=&quot;20307&quot; value=&quot;381&quot;/&gt;&lt;/object&gt;&lt;object type=&quot;3&quot; unique_id=&quot;29104&quot;&gt;&lt;property id=&quot;20148&quot; value=&quot;5&quot;/&gt;&lt;property id=&quot;20300&quot; value=&quot;Diapositive 46 - &amp;quot;Others&amp;quot;&quot;/&gt;&lt;property id=&quot;20307&quot; value=&quot;382&quot;/&gt;&lt;/object&gt;&lt;/object&gt;&lt;/object&gt;&lt;/database&gt;"/>
  <p:tag name="SECTOMILLISECCONVERTED" val="1"/>
</p:tagLst>
</file>

<file path=ppt/theme/theme1.xml><?xml version="1.0" encoding="utf-8"?>
<a:theme xmlns:a="http://schemas.openxmlformats.org/drawingml/2006/main" name="PRES_Standard_BNPP_AM">
  <a:themeElements>
    <a:clrScheme name="Personnalisée 194">
      <a:dk1>
        <a:srgbClr val="000000"/>
      </a:dk1>
      <a:lt1>
        <a:srgbClr val="FFFFFF"/>
      </a:lt1>
      <a:dk2>
        <a:srgbClr val="00A76C"/>
      </a:dk2>
      <a:lt2>
        <a:srgbClr val="0F7164"/>
      </a:lt2>
      <a:accent1>
        <a:srgbClr val="00A2A3"/>
      </a:accent1>
      <a:accent2>
        <a:srgbClr val="8ACBBB"/>
      </a:accent2>
      <a:accent3>
        <a:srgbClr val="939FA6"/>
      </a:accent3>
      <a:accent4>
        <a:srgbClr val="17596F"/>
      </a:accent4>
      <a:accent5>
        <a:srgbClr val="805D56"/>
      </a:accent5>
      <a:accent6>
        <a:srgbClr val="F1885A"/>
      </a:accent6>
      <a:hlink>
        <a:srgbClr val="000000"/>
      </a:hlink>
      <a:folHlink>
        <a:srgbClr val="000000"/>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BNPPAM_Template _PPT_EN</Template>
  <TotalTime>9101</TotalTime>
  <Words>1433</Words>
  <Application>Microsoft Macintosh PowerPoint</Application>
  <PresentationFormat>Affichage à l'écran (4:3)</PresentationFormat>
  <Paragraphs>237</Paragraphs>
  <Slides>13</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Arial Narrow</vt:lpstr>
      <vt:lpstr>BNPP Sans Condensed</vt:lpstr>
      <vt:lpstr>Calibri</vt:lpstr>
      <vt:lpstr>Cambria Math</vt:lpstr>
      <vt:lpstr>Times New Roman</vt:lpstr>
      <vt:lpstr>Wingdings</vt:lpstr>
      <vt:lpstr>PRES_Standard_BNPP_AM</vt:lpstr>
      <vt:lpstr>ST7 – Marchés Financiers</vt:lpstr>
      <vt:lpstr>Build your own investment strategy</vt:lpstr>
      <vt:lpstr>Where is the project in an investment process?</vt:lpstr>
      <vt:lpstr>“Portfolio optimization” 25 most frequent words in Wikipedia definition</vt:lpstr>
      <vt:lpstr>Solve different utility functions</vt:lpstr>
      <vt:lpstr>Inputs &amp; outputs</vt:lpstr>
      <vt:lpstr>Performance &amp; risk indicators</vt:lpstr>
      <vt:lpstr>Analysing risk-based strategies’ properties</vt:lpstr>
      <vt:lpstr>Questions</vt:lpstr>
      <vt:lpstr>Providing a clear explanation</vt:lpstr>
      <vt:lpstr>Impact of transaction cost on strategies</vt:lpstr>
      <vt:lpstr>Disclaimer</vt:lpstr>
      <vt:lpstr>Présentation PowerPoint</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HACINI Mehdi-Vincent</dc:creator>
  <cp:keywords>Classification=Select Classification Level, Classification=Internal, Classification=Public</cp:keywords>
  <cp:lastModifiedBy>Romain Perchet</cp:lastModifiedBy>
  <cp:revision>214</cp:revision>
  <cp:lastPrinted>2016-01-19T09:57:32Z</cp:lastPrinted>
  <dcterms:created xsi:type="dcterms:W3CDTF">2020-10-19T15:26:07Z</dcterms:created>
  <dcterms:modified xsi:type="dcterms:W3CDTF">2024-02-05T12:47:03Z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b6088673-92c6-4dd3-8354-af6da78c33a8</vt:lpwstr>
  </property>
  <property fmtid="{D5CDD505-2E9C-101B-9397-08002B2CF9AE}" pid="3" name="Classification">
    <vt:lpwstr>Public</vt:lpwstr>
  </property>
  <property fmtid="{D5CDD505-2E9C-101B-9397-08002B2CF9AE}" pid="4" name="PIIGDPR">
    <vt:lpwstr>NotSpecified</vt:lpwstr>
  </property>
  <property fmtid="{D5CDD505-2E9C-101B-9397-08002B2CF9AE}" pid="5" name="ApplyVisualMarking">
    <vt:lpwstr>None</vt:lpwstr>
  </property>
</Properties>
</file>