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4"/>
  </p:sldMasterIdLst>
  <p:notesMasterIdLst>
    <p:notesMasterId r:id="rId21"/>
  </p:notesMasterIdLst>
  <p:sldIdLst>
    <p:sldId id="256" r:id="rId5"/>
    <p:sldId id="258" r:id="rId6"/>
    <p:sldId id="259" r:id="rId7"/>
    <p:sldId id="260" r:id="rId8"/>
    <p:sldId id="267" r:id="rId9"/>
    <p:sldId id="269" r:id="rId10"/>
    <p:sldId id="268" r:id="rId11"/>
    <p:sldId id="261" r:id="rId12"/>
    <p:sldId id="272" r:id="rId13"/>
    <p:sldId id="262" r:id="rId14"/>
    <p:sldId id="266" r:id="rId15"/>
    <p:sldId id="263" r:id="rId16"/>
    <p:sldId id="271" r:id="rId17"/>
    <p:sldId id="270" r:id="rId18"/>
    <p:sldId id="26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0ED"/>
    <a:srgbClr val="F29A82"/>
    <a:srgbClr val="FF5050"/>
    <a:srgbClr val="E5C9C9"/>
    <a:srgbClr val="8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21E8F-9AE5-49D8-8FEA-A206A5DE6B5A}" type="datetimeFigureOut">
              <a:rPr lang="fr-CH" smtClean="0"/>
              <a:t>14.04.2022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F231-B2A0-41A7-8792-9610C36C074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573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9CC9FB-C04F-409C-9471-E8938BEA45E4}" type="datetime1">
              <a:rPr lang="fr-CH" smtClean="0"/>
              <a:t>14.04.2022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6460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A60-7947-4BDC-881A-C5528F8105C2}" type="datetime1">
              <a:rPr lang="fr-CH" smtClean="0"/>
              <a:t>14.04.2022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916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BF13-BA8E-4E8F-88A5-F4F93D17AE26}" type="datetime1">
              <a:rPr lang="fr-CH" smtClean="0"/>
              <a:t>14.04.2022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005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AF3-EF49-4C4A-AAAE-05DDC68D984C}" type="datetime1">
              <a:rPr lang="fr-CH" smtClean="0"/>
              <a:t>14.04.2022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02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0DEE6D-C60B-43C5-881A-48F9E1EE870A}" type="datetime1">
              <a:rPr lang="fr-CH" smtClean="0"/>
              <a:t>14.04.2022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361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FE4-19D8-4ED1-92C5-9763DD77037D}" type="datetime1">
              <a:rPr lang="fr-CH" smtClean="0"/>
              <a:t>14.04.2022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1349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3965-A663-421D-9485-6EA2C6C9C7D8}" type="datetime1">
              <a:rPr lang="fr-CH" smtClean="0"/>
              <a:t>14.04.2022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5292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510-B127-4C87-9D65-B87AA589C28B}" type="datetime1">
              <a:rPr lang="fr-CH" smtClean="0"/>
              <a:t>14.04.2022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FE32-287C-46E2-844C-27064569500A}" type="datetime1">
              <a:rPr lang="fr-CH" smtClean="0"/>
              <a:t>14.04.2022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767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B5D37-3CFC-48FA-9297-C6BF76A94C0C}" type="datetime1">
              <a:rPr lang="fr-CH" smtClean="0"/>
              <a:t>14.04.2022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7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9DA43F-3060-4ACE-8EB3-D075CF2FB0E5}" type="datetime1">
              <a:rPr lang="fr-CH" smtClean="0"/>
              <a:t>14.04.2022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435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3A98F3A-B8FB-4752-91CA-3BFDDB66AF04}" type="datetime1">
              <a:rPr lang="fr-CH" smtClean="0"/>
              <a:t>14.04.2022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0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7" Type="http://schemas.openxmlformats.org/officeDocument/2006/relationships/image" Target="../media/image30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tmp"/><Relationship Id="rId4" Type="http://schemas.openxmlformats.org/officeDocument/2006/relationships/image" Target="../media/image3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tmp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b="1" dirty="0" smtClean="0"/>
              <a:t>tpi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/>
              <a:t>taskmanager</a:t>
            </a:r>
            <a:endParaRPr lang="fr-CH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Tristan Gerber</a:t>
            </a:r>
          </a:p>
          <a:p>
            <a:r>
              <a:rPr lang="fr-CH" dirty="0"/>
              <a:t>Chef de projet : M. Dimitrios Lymberis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85" y="272443"/>
            <a:ext cx="2910727" cy="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1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32" y="364441"/>
            <a:ext cx="3105150" cy="5566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23" y="364441"/>
            <a:ext cx="3139549" cy="556641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111" y="364441"/>
            <a:ext cx="2677160" cy="1229995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" b="23791"/>
          <a:stretch/>
        </p:blipFill>
        <p:spPr bwMode="auto">
          <a:xfrm>
            <a:off x="8692111" y="3170753"/>
            <a:ext cx="2690495" cy="1236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692111" y="745441"/>
            <a:ext cx="2690495" cy="215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Rectangle 14"/>
          <p:cNvSpPr/>
          <p:nvPr/>
        </p:nvSpPr>
        <p:spPr>
          <a:xfrm>
            <a:off x="8688012" y="3532578"/>
            <a:ext cx="2690495" cy="43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pic>
        <p:nvPicPr>
          <p:cNvPr id="16" name="Image 15" descr="Afficher l’image source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064" y="823646"/>
            <a:ext cx="1587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 descr="Afficher l’image source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064" y="3028583"/>
            <a:ext cx="1587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fficher l’image sour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387" y="1982623"/>
            <a:ext cx="799942" cy="79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6F3A6AB-AC24-4904-B6C0-F0F499E2FFCF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10/16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230076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67" y="483110"/>
            <a:ext cx="3034665" cy="53994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08" y="483109"/>
            <a:ext cx="3023870" cy="53994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" b="208"/>
          <a:stretch/>
        </p:blipFill>
        <p:spPr bwMode="auto">
          <a:xfrm>
            <a:off x="4853803" y="483110"/>
            <a:ext cx="3094439" cy="5399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5D29A83-7034-48C5-A31E-A38BBBCF3B85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11/16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77486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9" y="317298"/>
            <a:ext cx="10502722" cy="55939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5D0B34-7212-4793-8991-3A53E5EC1502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12/16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273317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E7ABC55-85C7-41AF-B405-D466E97CC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28" y="331981"/>
            <a:ext cx="6864739" cy="1771057"/>
          </a:xfrm>
          <a:prstGeom prst="rect">
            <a:avLst/>
          </a:prstGeom>
        </p:spPr>
      </p:pic>
      <p:sp>
        <p:nvSpPr>
          <p:cNvPr id="6" name="Espace réservé du pied de page 8">
            <a:extLst>
              <a:ext uri="{FF2B5EF4-FFF2-40B4-BE49-F238E27FC236}">
                <a16:creationId xmlns:a16="http://schemas.microsoft.com/office/drawing/2014/main" id="{F9C1C1B6-5A55-47AD-9F7E-5A39FC13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1503" y="781689"/>
            <a:ext cx="1428408" cy="871640"/>
          </a:xfrm>
        </p:spPr>
        <p:txBody>
          <a:bodyPr/>
          <a:lstStyle/>
          <a:p>
            <a:r>
              <a:rPr lang="fr-CH" sz="3200" dirty="0">
                <a:latin typeface="Arial Black" panose="020B0A04020102020204" pitchFamily="34" charset="0"/>
              </a:rPr>
              <a:t>VIEW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7" name="Espace réservé du pied de page 8">
            <a:extLst>
              <a:ext uri="{FF2B5EF4-FFF2-40B4-BE49-F238E27FC236}">
                <a16:creationId xmlns:a16="http://schemas.microsoft.com/office/drawing/2014/main" id="{839FBD94-462A-47AB-9C3C-9C11FF1DBF9B}"/>
              </a:ext>
            </a:extLst>
          </p:cNvPr>
          <p:cNvSpPr txBox="1">
            <a:spLocks/>
          </p:cNvSpPr>
          <p:nvPr/>
        </p:nvSpPr>
        <p:spPr>
          <a:xfrm>
            <a:off x="1311503" y="2722998"/>
            <a:ext cx="1941524" cy="87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3200" dirty="0">
                <a:latin typeface="Arial Black" panose="020B0A04020102020204" pitchFamily="34" charset="0"/>
              </a:rPr>
              <a:t>VIEW MODEL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883218E-7FB0-4C54-9F0C-187F0E643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28" y="2396900"/>
            <a:ext cx="2427349" cy="1523836"/>
          </a:xfrm>
          <a:prstGeom prst="rect">
            <a:avLst/>
          </a:prstGeom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1F44B60-1FFE-4D67-8E67-2EF3F9CA4205}"/>
              </a:ext>
            </a:extLst>
          </p:cNvPr>
          <p:cNvSpPr txBox="1">
            <a:spLocks/>
          </p:cNvSpPr>
          <p:nvPr/>
        </p:nvSpPr>
        <p:spPr>
          <a:xfrm>
            <a:off x="7301393" y="2722531"/>
            <a:ext cx="1875740" cy="87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3200" dirty="0">
                <a:latin typeface="Arial Black" panose="020B0A04020102020204" pitchFamily="34" charset="0"/>
              </a:rPr>
              <a:t>MODEL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C023AB4-F8AB-4BBB-9415-C6DC6721E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050" y="2722998"/>
            <a:ext cx="2276767" cy="87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C550BDD-4357-49A6-8D08-68B334012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28" y="4327943"/>
            <a:ext cx="4404412" cy="1660903"/>
          </a:xfrm>
          <a:prstGeom prst="rect">
            <a:avLst/>
          </a:prstGeom>
        </p:spPr>
      </p:pic>
      <p:sp>
        <p:nvSpPr>
          <p:cNvPr id="13" name="Espace réservé du pied de page 8">
            <a:extLst>
              <a:ext uri="{FF2B5EF4-FFF2-40B4-BE49-F238E27FC236}">
                <a16:creationId xmlns:a16="http://schemas.microsoft.com/office/drawing/2014/main" id="{576DF283-489A-4E82-BB86-C4FA237574DE}"/>
              </a:ext>
            </a:extLst>
          </p:cNvPr>
          <p:cNvSpPr txBox="1">
            <a:spLocks/>
          </p:cNvSpPr>
          <p:nvPr/>
        </p:nvSpPr>
        <p:spPr>
          <a:xfrm>
            <a:off x="1311503" y="4722574"/>
            <a:ext cx="2500690" cy="87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3200" dirty="0">
                <a:latin typeface="Arial Black" panose="020B0A04020102020204" pitchFamily="34" charset="0"/>
              </a:rPr>
              <a:t>SERVICES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B371BE-9CCE-4FE4-9101-99816DBF472A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13/16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286417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8">
            <a:extLst>
              <a:ext uri="{FF2B5EF4-FFF2-40B4-BE49-F238E27FC236}">
                <a16:creationId xmlns:a16="http://schemas.microsoft.com/office/drawing/2014/main" id="{824EB1F4-12AF-471D-919D-D10D2EA7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4214" y="845972"/>
            <a:ext cx="5351177" cy="1024490"/>
          </a:xfrm>
        </p:spPr>
        <p:txBody>
          <a:bodyPr/>
          <a:lstStyle/>
          <a:p>
            <a:r>
              <a:rPr lang="fr-CH" sz="5400" dirty="0">
                <a:latin typeface="Arial Black" panose="020B0A04020102020204" pitchFamily="34" charset="0"/>
              </a:rPr>
              <a:t>CONCLUSION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DEB5DB-C77F-4181-882F-20C52BBC3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2" y="3177376"/>
            <a:ext cx="3071475" cy="30714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CCB35B-AFB6-45BE-9F71-3F1D876E49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75" y="1718062"/>
            <a:ext cx="2739911" cy="2739911"/>
          </a:xfrm>
          <a:prstGeom prst="rect">
            <a:avLst/>
          </a:prstGeom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54A0BC7-0096-4D8D-B45A-01E1499A4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40443"/>
              </p:ext>
            </p:extLst>
          </p:nvPr>
        </p:nvGraphicFramePr>
        <p:xfrm>
          <a:off x="3175000" y="3703464"/>
          <a:ext cx="4718050" cy="2019298"/>
        </p:xfrm>
        <a:graphic>
          <a:graphicData uri="http://schemas.openxmlformats.org/drawingml/2006/table">
            <a:tbl>
              <a:tblPr firstRow="1" firstCol="1" bandRow="1"/>
              <a:tblGrid>
                <a:gridCol w="2527005">
                  <a:extLst>
                    <a:ext uri="{9D8B030D-6E8A-4147-A177-3AD203B41FA5}">
                      <a16:colId xmlns:a16="http://schemas.microsoft.com/office/drawing/2014/main" val="1334404690"/>
                    </a:ext>
                  </a:extLst>
                </a:gridCol>
                <a:gridCol w="2191045">
                  <a:extLst>
                    <a:ext uri="{9D8B030D-6E8A-4147-A177-3AD203B41FA5}">
                      <a16:colId xmlns:a16="http://schemas.microsoft.com/office/drawing/2014/main" val="2626423317"/>
                    </a:ext>
                  </a:extLst>
                </a:gridCol>
              </a:tblGrid>
              <a:tr h="258520">
                <a:tc>
                  <a:txBody>
                    <a:bodyPr/>
                    <a:lstStyle/>
                    <a:p>
                      <a:pPr algn="l"/>
                      <a:r>
                        <a:rPr lang="fr-CH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fonctionnelle</a:t>
                      </a:r>
                      <a:endParaRPr lang="fr-CH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10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Fait</a:t>
                      </a:r>
                      <a:endParaRPr lang="fr-CH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96153"/>
                  </a:ext>
                </a:extLst>
              </a:tr>
              <a:tr h="258520">
                <a:tc>
                  <a:txBody>
                    <a:bodyPr/>
                    <a:lstStyle/>
                    <a:p>
                      <a:pPr algn="l"/>
                      <a:r>
                        <a:rPr lang="fr-CH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Connexion avec la base de données</a:t>
                      </a:r>
                      <a:endParaRPr lang="fr-CH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10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Fait</a:t>
                      </a:r>
                      <a:endParaRPr lang="fr-CH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91045"/>
                  </a:ext>
                </a:extLst>
              </a:tr>
              <a:tr h="258520">
                <a:tc>
                  <a:txBody>
                    <a:bodyPr/>
                    <a:lstStyle/>
                    <a:p>
                      <a:pPr algn="l"/>
                      <a:r>
                        <a:rPr lang="fr-CH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Emprunt d'objet</a:t>
                      </a:r>
                      <a:endParaRPr lang="fr-CH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10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Fait</a:t>
                      </a:r>
                      <a:endParaRPr lang="fr-CH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622043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l"/>
                      <a:r>
                        <a:rPr lang="fr-CH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Retour d'objet</a:t>
                      </a:r>
                      <a:endParaRPr lang="fr-CH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100">
                          <a:solidFill>
                            <a:srgbClr val="9848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Partiellement Fait</a:t>
                      </a:r>
                      <a:endParaRPr lang="fr-CH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432390"/>
                  </a:ext>
                </a:extLst>
              </a:tr>
              <a:tr h="258520">
                <a:tc>
                  <a:txBody>
                    <a:bodyPr/>
                    <a:lstStyle/>
                    <a:p>
                      <a:pPr algn="l"/>
                      <a:r>
                        <a:rPr lang="fr-CH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Catalogue complet</a:t>
                      </a:r>
                      <a:endParaRPr lang="fr-CH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10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Fait</a:t>
                      </a:r>
                      <a:endParaRPr lang="fr-CH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37613"/>
                  </a:ext>
                </a:extLst>
              </a:tr>
              <a:tr h="258520">
                <a:tc>
                  <a:txBody>
                    <a:bodyPr/>
                    <a:lstStyle/>
                    <a:p>
                      <a:pPr algn="l"/>
                      <a:r>
                        <a:rPr lang="fr-CH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Objets empruntés</a:t>
                      </a:r>
                      <a:endParaRPr lang="fr-CH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10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Fait</a:t>
                      </a:r>
                      <a:endParaRPr lang="fr-CH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380302"/>
                  </a:ext>
                </a:extLst>
              </a:tr>
              <a:tr h="246895">
                <a:tc>
                  <a:txBody>
                    <a:bodyPr/>
                    <a:lstStyle/>
                    <a:p>
                      <a:pPr algn="l"/>
                      <a:r>
                        <a:rPr lang="fr-CH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Authentification</a:t>
                      </a:r>
                      <a:endParaRPr lang="fr-CH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100" dirty="0">
                          <a:solidFill>
                            <a:srgbClr val="9848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Partiellement fait</a:t>
                      </a:r>
                      <a:r>
                        <a:rPr lang="fr-CH" sz="1100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76501"/>
                  </a:ext>
                </a:extLst>
              </a:tr>
              <a:tr h="239748">
                <a:tc>
                  <a:txBody>
                    <a:bodyPr/>
                    <a:lstStyle/>
                    <a:p>
                      <a:pPr algn="l"/>
                      <a:r>
                        <a:rPr lang="fr-CH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Scan d'objets</a:t>
                      </a:r>
                      <a:endParaRPr lang="fr-CH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100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 fait</a:t>
                      </a:r>
                      <a:endParaRPr lang="fr-CH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612462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9BE4BF08-4292-48DA-9992-4D60CAB8B14C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14/16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334382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6069306-2649-41BA-A78B-C5A2D70E0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843429"/>
              </p:ext>
            </p:extLst>
          </p:nvPr>
        </p:nvGraphicFramePr>
        <p:xfrm>
          <a:off x="1982158" y="1464309"/>
          <a:ext cx="8419142" cy="416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9571">
                  <a:extLst>
                    <a:ext uri="{9D8B030D-6E8A-4147-A177-3AD203B41FA5}">
                      <a16:colId xmlns:a16="http://schemas.microsoft.com/office/drawing/2014/main" val="830229039"/>
                    </a:ext>
                  </a:extLst>
                </a:gridCol>
                <a:gridCol w="4209571">
                  <a:extLst>
                    <a:ext uri="{9D8B030D-6E8A-4147-A177-3AD203B41FA5}">
                      <a16:colId xmlns:a16="http://schemas.microsoft.com/office/drawing/2014/main" val="1597912844"/>
                    </a:ext>
                  </a:extLst>
                </a:gridCol>
              </a:tblGrid>
              <a:tr h="931216">
                <a:tc>
                  <a:txBody>
                    <a:bodyPr/>
                    <a:lstStyle/>
                    <a:p>
                      <a:pPr algn="ctr"/>
                      <a:r>
                        <a:rPr lang="fr-CH" sz="3200" dirty="0">
                          <a:solidFill>
                            <a:schemeClr val="tx1"/>
                          </a:solidFill>
                        </a:rPr>
                        <a:t>Mal passé</a:t>
                      </a:r>
                    </a:p>
                  </a:txBody>
                  <a:tcPr>
                    <a:solidFill>
                      <a:srgbClr val="F29A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3200" dirty="0">
                          <a:solidFill>
                            <a:schemeClr val="tx1"/>
                          </a:solidFill>
                        </a:rPr>
                        <a:t>Bien passé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858210"/>
                  </a:ext>
                </a:extLst>
              </a:tr>
              <a:tr h="940486">
                <a:tc>
                  <a:txBody>
                    <a:bodyPr/>
                    <a:lstStyle/>
                    <a:p>
                      <a:r>
                        <a:rPr lang="fr-CH" sz="2800" dirty="0"/>
                        <a:t>Analyse</a:t>
                      </a:r>
                    </a:p>
                  </a:txBody>
                  <a:tcPr>
                    <a:solidFill>
                      <a:srgbClr val="FDF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2800" dirty="0"/>
                        <a:t>Apprentissage du Xamarin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88897"/>
                  </a:ext>
                </a:extLst>
              </a:tr>
              <a:tr h="931216">
                <a:tc>
                  <a:txBody>
                    <a:bodyPr/>
                    <a:lstStyle/>
                    <a:p>
                      <a:r>
                        <a:rPr lang="fr-CH" sz="2800" dirty="0"/>
                        <a:t>Planification initiale</a:t>
                      </a:r>
                    </a:p>
                  </a:txBody>
                  <a:tcPr>
                    <a:solidFill>
                      <a:srgbClr val="FDF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2800" dirty="0"/>
                        <a:t>Code de l’application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709806"/>
                  </a:ext>
                </a:extLst>
              </a:tr>
              <a:tr h="1365222">
                <a:tc>
                  <a:txBody>
                    <a:bodyPr/>
                    <a:lstStyle/>
                    <a:p>
                      <a:r>
                        <a:rPr lang="fr-CH" sz="2800" dirty="0"/>
                        <a:t>Tests</a:t>
                      </a:r>
                    </a:p>
                  </a:txBody>
                  <a:tcPr>
                    <a:solidFill>
                      <a:srgbClr val="FDF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2800" dirty="0"/>
                        <a:t>Rapport de projet &amp; progrès en documentation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51015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93E4E88C-E30B-4F49-A9E3-07A53858A637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15/16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2584298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88D34C3-4CFC-46B7-BE81-BE8A697106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92" y="2279878"/>
            <a:ext cx="2282711" cy="4565422"/>
          </a:xfrm>
          <a:prstGeom prst="rect">
            <a:avLst/>
          </a:prstGeom>
        </p:spPr>
      </p:pic>
      <p:sp>
        <p:nvSpPr>
          <p:cNvPr id="7" name="Espace réservé du pied de page 8">
            <a:extLst>
              <a:ext uri="{FF2B5EF4-FFF2-40B4-BE49-F238E27FC236}">
                <a16:creationId xmlns:a16="http://schemas.microsoft.com/office/drawing/2014/main" id="{D75D1D83-D12C-4273-9795-2D857EFF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4839" y="911757"/>
            <a:ext cx="2702267" cy="1024490"/>
          </a:xfrm>
        </p:spPr>
        <p:txBody>
          <a:bodyPr/>
          <a:lstStyle/>
          <a:p>
            <a:r>
              <a:rPr lang="fr-CH" sz="5400" dirty="0">
                <a:latin typeface="Arial Black" panose="020B0A04020102020204" pitchFamily="34" charset="0"/>
              </a:rPr>
              <a:t>MERCI</a:t>
            </a:r>
          </a:p>
        </p:txBody>
      </p:sp>
      <p:sp>
        <p:nvSpPr>
          <p:cNvPr id="8" name="Espace réservé du pied de page 8">
            <a:extLst>
              <a:ext uri="{FF2B5EF4-FFF2-40B4-BE49-F238E27FC236}">
                <a16:creationId xmlns:a16="http://schemas.microsoft.com/office/drawing/2014/main" id="{4E91F983-2E1B-4A23-A75D-0F4046894482}"/>
              </a:ext>
            </a:extLst>
          </p:cNvPr>
          <p:cNvSpPr txBox="1">
            <a:spLocks/>
          </p:cNvSpPr>
          <p:nvPr/>
        </p:nvSpPr>
        <p:spPr>
          <a:xfrm>
            <a:off x="5295992" y="1737896"/>
            <a:ext cx="764923" cy="1024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5400" dirty="0">
                <a:latin typeface="Arial Black" panose="020B0A04020102020204" pitchFamily="34" charset="0"/>
              </a:rPr>
              <a:t>À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76126D61-77A4-42A1-BF07-A3A8C89FDA5D}"/>
              </a:ext>
            </a:extLst>
          </p:cNvPr>
          <p:cNvSpPr txBox="1">
            <a:spLocks/>
          </p:cNvSpPr>
          <p:nvPr/>
        </p:nvSpPr>
        <p:spPr>
          <a:xfrm>
            <a:off x="5627106" y="2564035"/>
            <a:ext cx="5312802" cy="1024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5400" dirty="0">
                <a:latin typeface="Arial Black" panose="020B0A04020102020204" pitchFamily="34" charset="0"/>
              </a:rPr>
              <a:t>M. LYMBERIS</a:t>
            </a:r>
          </a:p>
        </p:txBody>
      </p:sp>
      <p:sp>
        <p:nvSpPr>
          <p:cNvPr id="14" name="Espace réservé du pied de page 8">
            <a:extLst>
              <a:ext uri="{FF2B5EF4-FFF2-40B4-BE49-F238E27FC236}">
                <a16:creationId xmlns:a16="http://schemas.microsoft.com/office/drawing/2014/main" id="{FDBEE6D4-7199-4CEF-B6F2-C15F1A763113}"/>
              </a:ext>
            </a:extLst>
          </p:cNvPr>
          <p:cNvSpPr txBox="1">
            <a:spLocks/>
          </p:cNvSpPr>
          <p:nvPr/>
        </p:nvSpPr>
        <p:spPr>
          <a:xfrm>
            <a:off x="4759852" y="5533545"/>
            <a:ext cx="7285230" cy="1235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5400" dirty="0">
                <a:latin typeface="Arial Black" panose="020B0A04020102020204" pitchFamily="34" charset="0"/>
              </a:rPr>
              <a:t>TRISTAN GERBER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DF22F58-6533-40C9-99A2-342229E070B1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16/16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424693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CH" dirty="0"/>
              <a:t>Spécifications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Sujet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Défis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Réalisation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pic>
        <p:nvPicPr>
          <p:cNvPr id="5" name="Image 4" descr="Une image contenant piscine à balles&#10;&#10;Description générée automatiquement">
            <a:extLst>
              <a:ext uri="{FF2B5EF4-FFF2-40B4-BE49-F238E27FC236}">
                <a16:creationId xmlns:a16="http://schemas.microsoft.com/office/drawing/2014/main" id="{805C3F3E-2B79-4D7E-83D2-FA9FE27B9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15240" y="4433854"/>
            <a:ext cx="2808436" cy="266179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D0B4F2F-F59B-4D0B-BE54-B049DC5BCB7F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2/16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131523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2207" y="1532040"/>
            <a:ext cx="54088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24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 24 Janvier 2022 au 30 Mars 2022</a:t>
            </a:r>
          </a:p>
          <a:p>
            <a:pPr algn="ctr"/>
            <a:r>
              <a:rPr lang="fr-CH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9 Semaines ~ 172 Heures</a:t>
            </a:r>
            <a:endParaRPr lang="fr-CH" sz="2400" dirty="0"/>
          </a:p>
        </p:txBody>
      </p:sp>
      <p:pic>
        <p:nvPicPr>
          <p:cNvPr id="1026" name="Picture 2" descr="Afficher l’image sour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82" y="1130894"/>
            <a:ext cx="1643395" cy="16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30" y="2952231"/>
            <a:ext cx="1890346" cy="189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38903" y="3635794"/>
            <a:ext cx="2202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CH" sz="2800" dirty="0"/>
              <a:t>ETML, N501</a:t>
            </a:r>
          </a:p>
        </p:txBody>
      </p:sp>
      <p:pic>
        <p:nvPicPr>
          <p:cNvPr id="1030" name="Picture 6" descr="Afficher l’image 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784" y="4699059"/>
            <a:ext cx="1754310" cy="175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692132" y="5263503"/>
            <a:ext cx="3201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CH" sz="2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Dimitrios Lymberis</a:t>
            </a:r>
          </a:p>
        </p:txBody>
      </p:sp>
      <p:sp>
        <p:nvSpPr>
          <p:cNvPr id="10" name="Espace réservé du pied de page 8">
            <a:extLst>
              <a:ext uri="{FF2B5EF4-FFF2-40B4-BE49-F238E27FC236}">
                <a16:creationId xmlns:a16="http://schemas.microsoft.com/office/drawing/2014/main" id="{3EF6EEA0-8D28-442F-8A4F-69B229EB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56850" y="79679"/>
            <a:ext cx="6729895" cy="1024490"/>
          </a:xfrm>
        </p:spPr>
        <p:txBody>
          <a:bodyPr/>
          <a:lstStyle/>
          <a:p>
            <a:r>
              <a:rPr lang="fr-CH" sz="5400" dirty="0">
                <a:latin typeface="Arial Black" panose="020B0A04020102020204" pitchFamily="34" charset="0"/>
              </a:rPr>
              <a:t>SPÉCIFICATIONS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CE8E1B-E1DA-433B-8C2E-CE04D2180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76346" y="4806196"/>
            <a:ext cx="1922232" cy="205838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828E2BD-882E-474C-A987-1080857999B8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3/16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96099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ficher l’image sour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18" y="441985"/>
            <a:ext cx="2367818" cy="217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ficher l’image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576" y="3429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carregue a silhueta do ícone do serviço redondo Transparent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608" y="8301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8">
            <a:extLst>
              <a:ext uri="{FF2B5EF4-FFF2-40B4-BE49-F238E27FC236}">
                <a16:creationId xmlns:a16="http://schemas.microsoft.com/office/drawing/2014/main" id="{9477817F-FD73-4490-8EF7-1CE52DCA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77839" y="4700737"/>
            <a:ext cx="2851264" cy="1024490"/>
          </a:xfrm>
        </p:spPr>
        <p:txBody>
          <a:bodyPr/>
          <a:lstStyle/>
          <a:p>
            <a:r>
              <a:rPr lang="fr-CH" sz="5400" dirty="0">
                <a:latin typeface="Arial Black" panose="020B0A04020102020204" pitchFamily="34" charset="0"/>
              </a:rPr>
              <a:t>SUJET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pic>
        <p:nvPicPr>
          <p:cNvPr id="5" name="Image 4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E6603E2C-8FAF-4C07-A22E-47D1BC7AE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4" y="4243930"/>
            <a:ext cx="2673915" cy="267391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7E4A4D5-1303-44DC-97DA-45F36FD69A85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4/16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324289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’image sour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67" y="1580906"/>
            <a:ext cx="3549773" cy="30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ficher l’image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117" y="1870078"/>
            <a:ext cx="2745884" cy="274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ficher l’image sour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39" y="1195754"/>
            <a:ext cx="3052802" cy="342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804E1D-95F1-4539-AE21-BC7A66A3BB1D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5/16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260626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A487C71C-16E7-4D8F-9F9A-46DCBED7A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17" y="3999677"/>
            <a:ext cx="1487475" cy="198329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A5437F3-FDD9-4FF4-938D-3B6676B007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51" y="-202307"/>
            <a:ext cx="7504195" cy="6858000"/>
          </a:xfrm>
          <a:prstGeom prst="rect">
            <a:avLst/>
          </a:prstGeom>
        </p:spPr>
      </p:pic>
      <p:sp>
        <p:nvSpPr>
          <p:cNvPr id="24" name="Espace réservé du pied de page 8">
            <a:extLst>
              <a:ext uri="{FF2B5EF4-FFF2-40B4-BE49-F238E27FC236}">
                <a16:creationId xmlns:a16="http://schemas.microsoft.com/office/drawing/2014/main" id="{B5306CA1-FE1A-4038-A60E-7831883A07A7}"/>
              </a:ext>
            </a:extLst>
          </p:cNvPr>
          <p:cNvSpPr txBox="1">
            <a:spLocks/>
          </p:cNvSpPr>
          <p:nvPr/>
        </p:nvSpPr>
        <p:spPr>
          <a:xfrm>
            <a:off x="1320480" y="1299695"/>
            <a:ext cx="2851264" cy="1024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5400">
                <a:latin typeface="Arial Black" panose="020B0A04020102020204" pitchFamily="34" charset="0"/>
              </a:rPr>
              <a:t>DÉFIS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E0B2419-28E0-44DE-99FF-7E27FC76D7C0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6/16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87691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8637E96C-493A-49AD-807E-59EBCB05F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94" y="345424"/>
            <a:ext cx="7631512" cy="3198875"/>
          </a:xfrm>
          <a:prstGeom prst="rect">
            <a:avLst/>
          </a:prstGeom>
        </p:spPr>
      </p:pic>
      <p:pic>
        <p:nvPicPr>
          <p:cNvPr id="12" name="Image 11" descr="Une image contenant texte, clipart, graphiques vectoriels&#10;&#10;Description générée automatiquement">
            <a:extLst>
              <a:ext uri="{FF2B5EF4-FFF2-40B4-BE49-F238E27FC236}">
                <a16:creationId xmlns:a16="http://schemas.microsoft.com/office/drawing/2014/main" id="{422A3166-2488-46B3-B5E1-734BA59C8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26" y="3875562"/>
            <a:ext cx="2128976" cy="15770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0A3B974-C7A7-4350-84FD-425C52F2A0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82" y="3256192"/>
            <a:ext cx="4582799" cy="2577824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5FA7485-4BB8-4D96-9782-6D489CC76913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7/16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296965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8">
            <a:extLst>
              <a:ext uri="{FF2B5EF4-FFF2-40B4-BE49-F238E27FC236}">
                <a16:creationId xmlns:a16="http://schemas.microsoft.com/office/drawing/2014/main" id="{2FD10504-2D07-4526-A029-4A446D07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644" y="676031"/>
            <a:ext cx="5593436" cy="1024490"/>
          </a:xfrm>
        </p:spPr>
        <p:txBody>
          <a:bodyPr/>
          <a:lstStyle/>
          <a:p>
            <a:r>
              <a:rPr lang="fr-CH" sz="5400" dirty="0">
                <a:latin typeface="Arial Black" panose="020B0A04020102020204" pitchFamily="34" charset="0"/>
              </a:rPr>
              <a:t>RÉALISATION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D71C8BC-D4C4-4222-BB11-6F9602DB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941" y="4734538"/>
            <a:ext cx="2995260" cy="21366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CF472F-A94F-42AB-BD0C-7904DC34F8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85" y="4517381"/>
            <a:ext cx="1924187" cy="192418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88B809F-EF90-4113-ACF0-B609E0FEF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02" y="1803784"/>
            <a:ext cx="2213637" cy="22136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BC483BD-2B63-4333-AF06-2CE55E7E5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62" y="5802847"/>
            <a:ext cx="3670757" cy="268183"/>
          </a:xfrm>
          <a:prstGeom prst="rect">
            <a:avLst/>
          </a:prstGeom>
        </p:spPr>
      </p:pic>
      <p:pic>
        <p:nvPicPr>
          <p:cNvPr id="14" name="Image 13" descr="Une image contenant texte, équipement électronique, téléphone mobile&#10;&#10;Description générée automatiquement">
            <a:extLst>
              <a:ext uri="{FF2B5EF4-FFF2-40B4-BE49-F238E27FC236}">
                <a16:creationId xmlns:a16="http://schemas.microsoft.com/office/drawing/2014/main" id="{1B61ECAF-479F-47EC-8AB3-0D8B8F40D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44" y="2085700"/>
            <a:ext cx="3331968" cy="333196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ABED15-FB06-4006-908B-D93207402B0B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8/16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81409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962023B-379D-48DF-BDCB-4E6A826B83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6590" y="197285"/>
            <a:ext cx="8927610" cy="646343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91171AE-D39D-4F23-8BF2-3F83D1AAD2DE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9/16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15423220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162CB43CF76245B11EFE89D6DF1917" ma:contentTypeVersion="13" ma:contentTypeDescription="Crée un document." ma:contentTypeScope="" ma:versionID="ebf467af50022c07c2ed40b8eba56418">
  <xsd:schema xmlns:xsd="http://www.w3.org/2001/XMLSchema" xmlns:xs="http://www.w3.org/2001/XMLSchema" xmlns:p="http://schemas.microsoft.com/office/2006/metadata/properties" xmlns:ns2="747d2dec-4ece-4e20-a992-7fd9f36be7a3" xmlns:ns3="4f59afc1-9a8a-4fb4-a375-c0d981ade2a0" targetNamespace="http://schemas.microsoft.com/office/2006/metadata/properties" ma:root="true" ma:fieldsID="fa06cb5102e435543cc246147cebe6a8" ns2:_="" ns3:_="">
    <xsd:import namespace="747d2dec-4ece-4e20-a992-7fd9f36be7a3"/>
    <xsd:import namespace="4f59afc1-9a8a-4fb4-a375-c0d981ade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d2dec-4ece-4e20-a992-7fd9f36be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9afc1-9a8a-4fb4-a375-c0d981ade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6D9EF9-97D3-4AE3-9675-EE63906882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41A2BA-FF4C-4F9F-B5E5-4F02CE88EB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1D7A6A2-8BFA-49F6-8E8B-736DF89EA2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7d2dec-4ece-4e20-a992-7fd9f36be7a3"/>
    <ds:schemaRef ds:uri="4f59afc1-9a8a-4fb4-a375-c0d981ade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5068</TotalTime>
  <Words>121</Words>
  <Application>Microsoft Office PowerPoint</Application>
  <PresentationFormat>Grand écran</PresentationFormat>
  <Paragraphs>65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 Black</vt:lpstr>
      <vt:lpstr>Calibri</vt:lpstr>
      <vt:lpstr>Century Gothic</vt:lpstr>
      <vt:lpstr>Franklin Gothic Book</vt:lpstr>
      <vt:lpstr>Times New Roman</vt:lpstr>
      <vt:lpstr>Crop</vt:lpstr>
      <vt:lpstr>tpi taskmanager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pré-tpi geststock</dc:title>
  <dc:creator>Tristan Gerber</dc:creator>
  <cp:lastModifiedBy>Tristan Gerber</cp:lastModifiedBy>
  <cp:revision>30</cp:revision>
  <dcterms:created xsi:type="dcterms:W3CDTF">2022-03-16T07:30:28Z</dcterms:created>
  <dcterms:modified xsi:type="dcterms:W3CDTF">2022-04-14T10:04:00Z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0x010100A2162CB43CF76245B11EFE89D6DF1917</vt:lpwstr>
  </property>
</Properties>
</file>