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4"/>
  </p:sldMasterIdLst>
  <p:notesMasterIdLst>
    <p:notesMasterId r:id="rId21"/>
  </p:notesMasterIdLst>
  <p:sldIdLst>
    <p:sldId id="256" r:id="rId5"/>
    <p:sldId id="258" r:id="rId6"/>
    <p:sldId id="259" r:id="rId7"/>
    <p:sldId id="260" r:id="rId8"/>
    <p:sldId id="267" r:id="rId9"/>
    <p:sldId id="269" r:id="rId10"/>
    <p:sldId id="268" r:id="rId11"/>
    <p:sldId id="261" r:id="rId12"/>
    <p:sldId id="272" r:id="rId13"/>
    <p:sldId id="262" r:id="rId14"/>
    <p:sldId id="266" r:id="rId15"/>
    <p:sldId id="263" r:id="rId16"/>
    <p:sldId id="271" r:id="rId17"/>
    <p:sldId id="270" r:id="rId18"/>
    <p:sldId id="265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0ED"/>
    <a:srgbClr val="F29A82"/>
    <a:srgbClr val="FF5050"/>
    <a:srgbClr val="E5C9C9"/>
    <a:srgbClr val="8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21E8F-9AE5-49D8-8FEA-A206A5DE6B5A}" type="datetimeFigureOut">
              <a:rPr lang="fr-CH" smtClean="0"/>
              <a:t>03.06.2022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F231-B2A0-41A7-8792-9610C36C074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85736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9CC9FB-C04F-409C-9471-E8938BEA45E4}" type="datetime1">
              <a:rPr lang="fr-CH" smtClean="0"/>
              <a:t>03.06.2022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09A0DE-36B8-44C0-92CE-B02FF2753E8F}" type="slidenum">
              <a:rPr lang="fr-CH" smtClean="0"/>
              <a:t>‹N°›</a:t>
            </a:fld>
            <a:endParaRPr lang="fr-CH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6460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2A60-7947-4BDC-881A-C5528F8105C2}" type="datetime1">
              <a:rPr lang="fr-CH" smtClean="0"/>
              <a:t>03.06.2022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A0DE-36B8-44C0-92CE-B02FF2753E8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2916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BF13-BA8E-4E8F-88A5-F4F93D17AE26}" type="datetime1">
              <a:rPr lang="fr-CH" smtClean="0"/>
              <a:t>03.06.2022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A0DE-36B8-44C0-92CE-B02FF2753E8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005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AAF3-EF49-4C4A-AAAE-05DDC68D984C}" type="datetime1">
              <a:rPr lang="fr-CH" smtClean="0"/>
              <a:t>03.06.2022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A0DE-36B8-44C0-92CE-B02FF2753E8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02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0DEE6D-C60B-43C5-881A-48F9E1EE870A}" type="datetime1">
              <a:rPr lang="fr-CH" smtClean="0"/>
              <a:t>03.06.2022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09A0DE-36B8-44C0-92CE-B02FF2753E8F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3618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FE4-19D8-4ED1-92C5-9763DD77037D}" type="datetime1">
              <a:rPr lang="fr-CH" smtClean="0"/>
              <a:t>03.06.2022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A0DE-36B8-44C0-92CE-B02FF2753E8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1349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3965-A663-421D-9485-6EA2C6C9C7D8}" type="datetime1">
              <a:rPr lang="fr-CH" smtClean="0"/>
              <a:t>03.06.2022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A0DE-36B8-44C0-92CE-B02FF2753E8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52929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510-B127-4C87-9D65-B87AA589C28B}" type="datetime1">
              <a:rPr lang="fr-CH" smtClean="0"/>
              <a:t>03.06.2022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A0DE-36B8-44C0-92CE-B02FF2753E8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328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FE32-287C-46E2-844C-27064569500A}" type="datetime1">
              <a:rPr lang="fr-CH" smtClean="0"/>
              <a:t>03.06.2022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A0DE-36B8-44C0-92CE-B02FF2753E8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767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EB5D37-3CFC-48FA-9297-C6BF76A94C0C}" type="datetime1">
              <a:rPr lang="fr-CH" smtClean="0"/>
              <a:t>03.06.2022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09A0DE-36B8-44C0-92CE-B02FF2753E8F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472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9DA43F-3060-4ACE-8EB3-D075CF2FB0E5}" type="datetime1">
              <a:rPr lang="fr-CH" smtClean="0"/>
              <a:t>03.06.2022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09A0DE-36B8-44C0-92CE-B02FF2753E8F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435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3A98F3A-B8FB-4752-91CA-3BFDDB66AF04}" type="datetime1">
              <a:rPr lang="fr-CH" smtClean="0"/>
              <a:t>03.06.2022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B09A0DE-36B8-44C0-92CE-B02FF2753E8F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04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15127" y="1416611"/>
            <a:ext cx="8361229" cy="2098226"/>
          </a:xfrm>
        </p:spPr>
        <p:txBody>
          <a:bodyPr/>
          <a:lstStyle/>
          <a:p>
            <a:r>
              <a:rPr lang="fr-CH" b="1" dirty="0" smtClean="0"/>
              <a:t>Tpi</a:t>
            </a:r>
            <a:br>
              <a:rPr lang="fr-CH" b="1" dirty="0" smtClean="0"/>
            </a:br>
            <a:r>
              <a:rPr lang="fr-CH" sz="4000" b="1" dirty="0"/>
              <a:t>-</a:t>
            </a:r>
            <a:r>
              <a:rPr lang="fr-CH" b="1" dirty="0"/>
              <a:t/>
            </a:r>
            <a:br>
              <a:rPr lang="fr-CH" b="1" dirty="0"/>
            </a:br>
            <a:r>
              <a:rPr lang="fr-CH" sz="5400" b="1" dirty="0" smtClean="0"/>
              <a:t>Gestionnaire de tâches</a:t>
            </a:r>
            <a:endParaRPr lang="fr-CH" sz="54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69779" y="4017564"/>
            <a:ext cx="7051923" cy="1306539"/>
          </a:xfrm>
        </p:spPr>
        <p:txBody>
          <a:bodyPr>
            <a:normAutofit fontScale="85000" lnSpcReduction="20000"/>
          </a:bodyPr>
          <a:lstStyle/>
          <a:p>
            <a:r>
              <a:rPr lang="fr-CH" dirty="0"/>
              <a:t>Tristan </a:t>
            </a:r>
            <a:r>
              <a:rPr lang="fr-CH" dirty="0" smtClean="0"/>
              <a:t>Gerber</a:t>
            </a:r>
          </a:p>
          <a:p>
            <a:r>
              <a:rPr lang="fr-CH" dirty="0" smtClean="0"/>
              <a:t>Chef de projet : M. Roberto Ferrari</a:t>
            </a:r>
          </a:p>
          <a:p>
            <a:r>
              <a:rPr lang="fr-CH" dirty="0" smtClean="0"/>
              <a:t>Expert 1 : M. Joseph Brandenberg</a:t>
            </a:r>
          </a:p>
          <a:p>
            <a:r>
              <a:rPr lang="fr-CH" dirty="0" smtClean="0"/>
              <a:t>Expert 2 : M. Serge Wenger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285" y="272443"/>
            <a:ext cx="2910727" cy="7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1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7">
            <a:extLst>
              <a:ext uri="{FF2B5EF4-FFF2-40B4-BE49-F238E27FC236}">
                <a16:creationId xmlns:a16="http://schemas.microsoft.com/office/drawing/2014/main" id="{C6F3A6AB-AC24-4904-B6C0-F0F499E2FFCF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10/16</a:t>
            </a:r>
            <a:endParaRPr lang="fr-CH" sz="1050" dirty="0"/>
          </a:p>
        </p:txBody>
      </p:sp>
    </p:spTree>
    <p:extLst>
      <p:ext uri="{BB962C8B-B14F-4D97-AF65-F5344CB8AC3E}">
        <p14:creationId xmlns:p14="http://schemas.microsoft.com/office/powerpoint/2010/main" val="230076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5D29A83-7034-48C5-A31E-A38BBBCF3B85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11/16</a:t>
            </a:r>
            <a:endParaRPr lang="fr-CH" sz="1050" dirty="0"/>
          </a:p>
        </p:txBody>
      </p:sp>
    </p:spTree>
    <p:extLst>
      <p:ext uri="{BB962C8B-B14F-4D97-AF65-F5344CB8AC3E}">
        <p14:creationId xmlns:p14="http://schemas.microsoft.com/office/powerpoint/2010/main" val="7748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05D0B34-7212-4793-8991-3A53E5EC1502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12/16</a:t>
            </a:r>
            <a:endParaRPr lang="fr-CH" sz="1050" dirty="0"/>
          </a:p>
        </p:txBody>
      </p:sp>
    </p:spTree>
    <p:extLst>
      <p:ext uri="{BB962C8B-B14F-4D97-AF65-F5344CB8AC3E}">
        <p14:creationId xmlns:p14="http://schemas.microsoft.com/office/powerpoint/2010/main" val="273317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8">
            <a:extLst>
              <a:ext uri="{FF2B5EF4-FFF2-40B4-BE49-F238E27FC236}">
                <a16:creationId xmlns:a16="http://schemas.microsoft.com/office/drawing/2014/main" id="{F9C1C1B6-5A55-47AD-9F7E-5A39FC13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1503" y="781689"/>
            <a:ext cx="1428408" cy="871640"/>
          </a:xfrm>
        </p:spPr>
        <p:txBody>
          <a:bodyPr/>
          <a:lstStyle/>
          <a:p>
            <a:r>
              <a:rPr lang="fr-CH" sz="3200" dirty="0">
                <a:latin typeface="Arial Black" panose="020B0A04020102020204" pitchFamily="34" charset="0"/>
              </a:rPr>
              <a:t>VIEW</a:t>
            </a:r>
            <a:endParaRPr lang="fr-CH" sz="1600" dirty="0">
              <a:latin typeface="Arial Black" panose="020B0A04020102020204" pitchFamily="34" charset="0"/>
            </a:endParaRPr>
          </a:p>
        </p:txBody>
      </p:sp>
      <p:sp>
        <p:nvSpPr>
          <p:cNvPr id="7" name="Espace réservé du pied de page 8">
            <a:extLst>
              <a:ext uri="{FF2B5EF4-FFF2-40B4-BE49-F238E27FC236}">
                <a16:creationId xmlns:a16="http://schemas.microsoft.com/office/drawing/2014/main" id="{839FBD94-462A-47AB-9C3C-9C11FF1DBF9B}"/>
              </a:ext>
            </a:extLst>
          </p:cNvPr>
          <p:cNvSpPr txBox="1">
            <a:spLocks/>
          </p:cNvSpPr>
          <p:nvPr/>
        </p:nvSpPr>
        <p:spPr>
          <a:xfrm>
            <a:off x="1311503" y="2722998"/>
            <a:ext cx="1941524" cy="87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3200" dirty="0">
                <a:latin typeface="Arial Black" panose="020B0A04020102020204" pitchFamily="34" charset="0"/>
              </a:rPr>
              <a:t>VIEW MODEL</a:t>
            </a:r>
            <a:endParaRPr lang="fr-CH" sz="1600" dirty="0">
              <a:latin typeface="Arial Black" panose="020B0A04020102020204" pitchFamily="34" charset="0"/>
            </a:endParaRP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91F44B60-1FFE-4D67-8E67-2EF3F9CA4205}"/>
              </a:ext>
            </a:extLst>
          </p:cNvPr>
          <p:cNvSpPr txBox="1">
            <a:spLocks/>
          </p:cNvSpPr>
          <p:nvPr/>
        </p:nvSpPr>
        <p:spPr>
          <a:xfrm>
            <a:off x="1377287" y="4664307"/>
            <a:ext cx="1875740" cy="87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3200" dirty="0">
                <a:latin typeface="Arial Black" panose="020B0A04020102020204" pitchFamily="34" charset="0"/>
              </a:rPr>
              <a:t>MODEL</a:t>
            </a:r>
            <a:endParaRPr lang="fr-CH" sz="1600" dirty="0">
              <a:latin typeface="Arial Black" panose="020B0A04020102020204" pitchFamily="34" charset="0"/>
            </a:endParaRPr>
          </a:p>
        </p:txBody>
      </p:sp>
      <p:sp>
        <p:nvSpPr>
          <p:cNvPr id="13" name="Espace réservé du pied de page 8">
            <a:extLst>
              <a:ext uri="{FF2B5EF4-FFF2-40B4-BE49-F238E27FC236}">
                <a16:creationId xmlns:a16="http://schemas.microsoft.com/office/drawing/2014/main" id="{576DF283-489A-4E82-BB86-C4FA237574DE}"/>
              </a:ext>
            </a:extLst>
          </p:cNvPr>
          <p:cNvSpPr txBox="1">
            <a:spLocks/>
          </p:cNvSpPr>
          <p:nvPr/>
        </p:nvSpPr>
        <p:spPr>
          <a:xfrm>
            <a:off x="5962633" y="2722998"/>
            <a:ext cx="2500690" cy="87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3200" dirty="0">
                <a:latin typeface="Arial Black" panose="020B0A04020102020204" pitchFamily="34" charset="0"/>
              </a:rPr>
              <a:t>SERVICES</a:t>
            </a:r>
            <a:endParaRPr lang="fr-CH" sz="1600" dirty="0">
              <a:latin typeface="Arial Black" panose="020B0A040201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6B371BE-9CCE-4FE4-9101-99816DBF472A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13/16</a:t>
            </a:r>
            <a:endParaRPr lang="fr-CH" sz="1050" dirty="0"/>
          </a:p>
        </p:txBody>
      </p:sp>
    </p:spTree>
    <p:extLst>
      <p:ext uri="{BB962C8B-B14F-4D97-AF65-F5344CB8AC3E}">
        <p14:creationId xmlns:p14="http://schemas.microsoft.com/office/powerpoint/2010/main" val="28641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8">
            <a:extLst>
              <a:ext uri="{FF2B5EF4-FFF2-40B4-BE49-F238E27FC236}">
                <a16:creationId xmlns:a16="http://schemas.microsoft.com/office/drawing/2014/main" id="{824EB1F4-12AF-471D-919D-D10D2EA7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4214" y="845972"/>
            <a:ext cx="5351177" cy="1024490"/>
          </a:xfrm>
        </p:spPr>
        <p:txBody>
          <a:bodyPr/>
          <a:lstStyle/>
          <a:p>
            <a:r>
              <a:rPr lang="fr-CH" sz="5400" dirty="0">
                <a:latin typeface="Arial Black" panose="020B0A04020102020204" pitchFamily="34" charset="0"/>
              </a:rPr>
              <a:t>CONCLUSION</a:t>
            </a:r>
            <a:endParaRPr lang="fr-CH" sz="1600" dirty="0">
              <a:latin typeface="Arial Black" panose="020B0A040201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CCCB35B-AFB6-45BE-9F71-3F1D876E49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575" y="1718062"/>
            <a:ext cx="2739911" cy="273991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BE4BF08-4292-48DA-9992-4D60CAB8B14C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14/16</a:t>
            </a:r>
            <a:endParaRPr lang="fr-CH" sz="1050" dirty="0"/>
          </a:p>
        </p:txBody>
      </p:sp>
    </p:spTree>
    <p:extLst>
      <p:ext uri="{BB962C8B-B14F-4D97-AF65-F5344CB8AC3E}">
        <p14:creationId xmlns:p14="http://schemas.microsoft.com/office/powerpoint/2010/main" val="334382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46069306-2649-41BA-A78B-C5A2D70E0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384827"/>
              </p:ext>
            </p:extLst>
          </p:nvPr>
        </p:nvGraphicFramePr>
        <p:xfrm>
          <a:off x="1982158" y="1464309"/>
          <a:ext cx="8981850" cy="416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0925">
                  <a:extLst>
                    <a:ext uri="{9D8B030D-6E8A-4147-A177-3AD203B41FA5}">
                      <a16:colId xmlns:a16="http://schemas.microsoft.com/office/drawing/2014/main" val="830229039"/>
                    </a:ext>
                  </a:extLst>
                </a:gridCol>
                <a:gridCol w="4490925">
                  <a:extLst>
                    <a:ext uri="{9D8B030D-6E8A-4147-A177-3AD203B41FA5}">
                      <a16:colId xmlns:a16="http://schemas.microsoft.com/office/drawing/2014/main" val="1597912844"/>
                    </a:ext>
                  </a:extLst>
                </a:gridCol>
              </a:tblGrid>
              <a:tr h="931216">
                <a:tc>
                  <a:txBody>
                    <a:bodyPr/>
                    <a:lstStyle/>
                    <a:p>
                      <a:pPr algn="ctr"/>
                      <a:r>
                        <a:rPr lang="fr-CH" sz="3200" dirty="0">
                          <a:solidFill>
                            <a:schemeClr val="tx1"/>
                          </a:solidFill>
                        </a:rPr>
                        <a:t>Mal passé</a:t>
                      </a:r>
                    </a:p>
                  </a:txBody>
                  <a:tcPr>
                    <a:solidFill>
                      <a:srgbClr val="F29A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3200" dirty="0">
                          <a:solidFill>
                            <a:schemeClr val="tx1"/>
                          </a:solidFill>
                        </a:rPr>
                        <a:t>Bien passé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858210"/>
                  </a:ext>
                </a:extLst>
              </a:tr>
              <a:tr h="940486">
                <a:tc>
                  <a:txBody>
                    <a:bodyPr/>
                    <a:lstStyle/>
                    <a:p>
                      <a:endParaRPr lang="fr-CH" sz="2800" dirty="0"/>
                    </a:p>
                  </a:txBody>
                  <a:tcPr>
                    <a:solidFill>
                      <a:srgbClr val="FDF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2800" dirty="0" smtClean="0"/>
                        <a:t>Code - Structure MVVM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488897"/>
                  </a:ext>
                </a:extLst>
              </a:tr>
              <a:tr h="931216">
                <a:tc>
                  <a:txBody>
                    <a:bodyPr/>
                    <a:lstStyle/>
                    <a:p>
                      <a:endParaRPr lang="fr-CH" sz="2800" dirty="0"/>
                    </a:p>
                  </a:txBody>
                  <a:tcPr>
                    <a:solidFill>
                      <a:srgbClr val="FDF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2800" dirty="0" smtClean="0"/>
                        <a:t>Compréhension de Xamarin</a:t>
                      </a:r>
                      <a:endParaRPr lang="fr-CH" sz="2800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709806"/>
                  </a:ext>
                </a:extLst>
              </a:tr>
              <a:tr h="1365222">
                <a:tc>
                  <a:txBody>
                    <a:bodyPr/>
                    <a:lstStyle/>
                    <a:p>
                      <a:endParaRPr lang="fr-CH" sz="2800" dirty="0"/>
                    </a:p>
                  </a:txBody>
                  <a:tcPr>
                    <a:solidFill>
                      <a:srgbClr val="FDF0ED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sz="2800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951015"/>
                  </a:ext>
                </a:extLst>
              </a:tr>
            </a:tbl>
          </a:graphicData>
        </a:graphic>
      </p:graphicFrame>
      <p:sp>
        <p:nvSpPr>
          <p:cNvPr id="17" name="ZoneTexte 16">
            <a:extLst>
              <a:ext uri="{FF2B5EF4-FFF2-40B4-BE49-F238E27FC236}">
                <a16:creationId xmlns:a16="http://schemas.microsoft.com/office/drawing/2014/main" id="{93E4E88C-E30B-4F49-A9E3-07A53858A637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15/16</a:t>
            </a:r>
            <a:endParaRPr lang="fr-CH" sz="1050" dirty="0"/>
          </a:p>
        </p:txBody>
      </p:sp>
    </p:spTree>
    <p:extLst>
      <p:ext uri="{BB962C8B-B14F-4D97-AF65-F5344CB8AC3E}">
        <p14:creationId xmlns:p14="http://schemas.microsoft.com/office/powerpoint/2010/main" val="25842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8">
            <a:extLst>
              <a:ext uri="{FF2B5EF4-FFF2-40B4-BE49-F238E27FC236}">
                <a16:creationId xmlns:a16="http://schemas.microsoft.com/office/drawing/2014/main" id="{D75D1D83-D12C-4273-9795-2D857EFF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4839" y="911757"/>
            <a:ext cx="2702267" cy="1024490"/>
          </a:xfrm>
        </p:spPr>
        <p:txBody>
          <a:bodyPr/>
          <a:lstStyle/>
          <a:p>
            <a:r>
              <a:rPr lang="fr-CH" sz="5400" dirty="0">
                <a:latin typeface="Arial Black" panose="020B0A04020102020204" pitchFamily="34" charset="0"/>
              </a:rPr>
              <a:t>MERCI</a:t>
            </a:r>
          </a:p>
        </p:txBody>
      </p:sp>
      <p:sp>
        <p:nvSpPr>
          <p:cNvPr id="8" name="Espace réservé du pied de page 8">
            <a:extLst>
              <a:ext uri="{FF2B5EF4-FFF2-40B4-BE49-F238E27FC236}">
                <a16:creationId xmlns:a16="http://schemas.microsoft.com/office/drawing/2014/main" id="{4E91F983-2E1B-4A23-A75D-0F4046894482}"/>
              </a:ext>
            </a:extLst>
          </p:cNvPr>
          <p:cNvSpPr txBox="1">
            <a:spLocks/>
          </p:cNvSpPr>
          <p:nvPr/>
        </p:nvSpPr>
        <p:spPr>
          <a:xfrm>
            <a:off x="5295992" y="1737896"/>
            <a:ext cx="764923" cy="1024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5400" dirty="0">
                <a:latin typeface="Arial Black" panose="020B0A04020102020204" pitchFamily="34" charset="0"/>
              </a:rPr>
              <a:t>À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76126D61-77A4-42A1-BF07-A3A8C89FDA5D}"/>
              </a:ext>
            </a:extLst>
          </p:cNvPr>
          <p:cNvSpPr txBox="1">
            <a:spLocks/>
          </p:cNvSpPr>
          <p:nvPr/>
        </p:nvSpPr>
        <p:spPr>
          <a:xfrm>
            <a:off x="5627106" y="2564035"/>
            <a:ext cx="5312802" cy="1024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5400" dirty="0">
                <a:latin typeface="Arial Black" panose="020B0A04020102020204" pitchFamily="34" charset="0"/>
              </a:rPr>
              <a:t>M. LYMBERIS</a:t>
            </a:r>
          </a:p>
        </p:txBody>
      </p:sp>
      <p:sp>
        <p:nvSpPr>
          <p:cNvPr id="14" name="Espace réservé du pied de page 8">
            <a:extLst>
              <a:ext uri="{FF2B5EF4-FFF2-40B4-BE49-F238E27FC236}">
                <a16:creationId xmlns:a16="http://schemas.microsoft.com/office/drawing/2014/main" id="{FDBEE6D4-7199-4CEF-B6F2-C15F1A763113}"/>
              </a:ext>
            </a:extLst>
          </p:cNvPr>
          <p:cNvSpPr txBox="1">
            <a:spLocks/>
          </p:cNvSpPr>
          <p:nvPr/>
        </p:nvSpPr>
        <p:spPr>
          <a:xfrm>
            <a:off x="4759852" y="5533545"/>
            <a:ext cx="7285230" cy="1235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5400" dirty="0">
                <a:latin typeface="Arial Black" panose="020B0A04020102020204" pitchFamily="34" charset="0"/>
              </a:rPr>
              <a:t>TRISTAN GERBER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DF22F58-6533-40C9-99A2-342229E070B1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16/16</a:t>
            </a:r>
            <a:endParaRPr lang="fr-CH" sz="1050" dirty="0"/>
          </a:p>
        </p:txBody>
      </p:sp>
    </p:spTree>
    <p:extLst>
      <p:ext uri="{BB962C8B-B14F-4D97-AF65-F5344CB8AC3E}">
        <p14:creationId xmlns:p14="http://schemas.microsoft.com/office/powerpoint/2010/main" val="424693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7000" y="417946"/>
            <a:ext cx="9601200" cy="690418"/>
          </a:xfrm>
        </p:spPr>
        <p:txBody>
          <a:bodyPr/>
          <a:lstStyle/>
          <a:p>
            <a:pPr algn="ctr"/>
            <a:r>
              <a:rPr lang="fr-CH" dirty="0" smtClean="0">
                <a:latin typeface="Arial Black" panose="020B0A04020102020204" pitchFamily="34" charset="0"/>
              </a:rPr>
              <a:t>SOMMAIRE</a:t>
            </a:r>
            <a:endParaRPr lang="fr-CH" dirty="0">
              <a:latin typeface="Arial Black" panose="020B0A040201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D0B4F2F-F59B-4D0B-BE54-B049DC5BCB7F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2/16</a:t>
            </a:r>
            <a:endParaRPr lang="fr-CH" sz="1050" dirty="0"/>
          </a:p>
        </p:txBody>
      </p:sp>
      <p:sp>
        <p:nvSpPr>
          <p:cNvPr id="4" name="ZoneTexte 3"/>
          <p:cNvSpPr txBox="1"/>
          <p:nvPr/>
        </p:nvSpPr>
        <p:spPr>
          <a:xfrm>
            <a:off x="1607127" y="3251191"/>
            <a:ext cx="9180947" cy="4708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CH" dirty="0" smtClean="0">
                <a:latin typeface="Arial Black" panose="020B0A04020102020204" pitchFamily="34" charset="0"/>
              </a:rPr>
              <a:t>SPÉCIFICATIONS</a:t>
            </a:r>
            <a:endParaRPr lang="fr-CH" dirty="0">
              <a:latin typeface="Arial Black" panose="020B0A040201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607127" y="3863161"/>
            <a:ext cx="9180947" cy="4708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CH" dirty="0">
                <a:latin typeface="Arial Black" panose="020B0A04020102020204" pitchFamily="34" charset="0"/>
              </a:rPr>
              <a:t>S</a:t>
            </a:r>
            <a:r>
              <a:rPr lang="fr-CH" dirty="0" smtClean="0">
                <a:latin typeface="Arial Black" panose="020B0A04020102020204" pitchFamily="34" charset="0"/>
              </a:rPr>
              <a:t>UJET</a:t>
            </a:r>
            <a:endParaRPr lang="fr-CH" dirty="0">
              <a:latin typeface="Arial Black" panose="020B0A040201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07127" y="4475131"/>
            <a:ext cx="9180947" cy="4708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CH" dirty="0" smtClean="0">
                <a:latin typeface="Arial Black" panose="020B0A04020102020204" pitchFamily="34" charset="0"/>
              </a:rPr>
              <a:t>DÉFIS</a:t>
            </a:r>
            <a:endParaRPr lang="fr-CH" dirty="0">
              <a:latin typeface="Arial Black" panose="020B0A040201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607127" y="5087101"/>
            <a:ext cx="9180947" cy="47081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fr-CH" dirty="0" smtClean="0">
                <a:latin typeface="Arial Black" panose="020B0A04020102020204" pitchFamily="34" charset="0"/>
              </a:rPr>
              <a:t>RÉALISATION</a:t>
            </a:r>
            <a:endParaRPr lang="fr-CH" dirty="0">
              <a:latin typeface="Arial Black" panose="020B0A040201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607127" y="5699071"/>
            <a:ext cx="9180947" cy="4708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CH" dirty="0" smtClean="0">
                <a:latin typeface="Arial Black" panose="020B0A04020102020204" pitchFamily="34" charset="0"/>
              </a:rPr>
              <a:t>CONCLUSION</a:t>
            </a:r>
            <a:endParaRPr lang="fr-CH" dirty="0">
              <a:latin typeface="Arial Black" panose="020B0A04020102020204" pitchFamily="34" charset="0"/>
            </a:endParaRPr>
          </a:p>
        </p:txBody>
      </p:sp>
      <p:pic>
        <p:nvPicPr>
          <p:cNvPr id="1026" name="Picture 2" descr="Afficher l’image sour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93" y="1249522"/>
            <a:ext cx="3482814" cy="183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23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52207" y="1532040"/>
            <a:ext cx="48942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24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 </a:t>
            </a:r>
            <a:r>
              <a:rPr lang="fr-CH" sz="2400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Mai </a:t>
            </a:r>
            <a:r>
              <a:rPr lang="fr-CH" sz="24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2022 au </a:t>
            </a:r>
            <a:r>
              <a:rPr lang="fr-CH" sz="2400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1er Juin </a:t>
            </a:r>
            <a:r>
              <a:rPr lang="fr-CH" sz="24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  <a:p>
            <a:pPr algn="ctr"/>
            <a:r>
              <a:rPr lang="fr-CH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4</a:t>
            </a:r>
            <a:r>
              <a:rPr lang="fr-CH" sz="24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fr-CH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Semaines ~ </a:t>
            </a:r>
            <a:r>
              <a:rPr lang="fr-CH" sz="24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84 </a:t>
            </a:r>
            <a:r>
              <a:rPr lang="fr-CH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Heures</a:t>
            </a:r>
            <a:endParaRPr lang="fr-CH" sz="2400" dirty="0"/>
          </a:p>
        </p:txBody>
      </p:sp>
      <p:pic>
        <p:nvPicPr>
          <p:cNvPr id="1026" name="Picture 2" descr="Afficher l’image sour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482" y="1130894"/>
            <a:ext cx="1643395" cy="161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630" y="2952231"/>
            <a:ext cx="1890346" cy="189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38903" y="3635794"/>
            <a:ext cx="22028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CH" sz="2800" dirty="0"/>
              <a:t>ETML, N501</a:t>
            </a:r>
          </a:p>
        </p:txBody>
      </p:sp>
      <p:pic>
        <p:nvPicPr>
          <p:cNvPr id="1030" name="Picture 6" descr="Afficher l’image sour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784" y="4699059"/>
            <a:ext cx="1754310" cy="175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558499" y="5314604"/>
            <a:ext cx="27302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CH" sz="2800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Roberto Ferrari</a:t>
            </a:r>
            <a:endParaRPr lang="fr-CH" sz="2800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Espace réservé du pied de page 8">
            <a:extLst>
              <a:ext uri="{FF2B5EF4-FFF2-40B4-BE49-F238E27FC236}">
                <a16:creationId xmlns:a16="http://schemas.microsoft.com/office/drawing/2014/main" id="{3EF6EEA0-8D28-442F-8A4F-69B229EB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56850" y="79679"/>
            <a:ext cx="6729895" cy="1024490"/>
          </a:xfrm>
        </p:spPr>
        <p:txBody>
          <a:bodyPr/>
          <a:lstStyle/>
          <a:p>
            <a:r>
              <a:rPr lang="fr-CH" sz="5400" dirty="0">
                <a:latin typeface="Arial Black" panose="020B0A04020102020204" pitchFamily="34" charset="0"/>
              </a:rPr>
              <a:t>SPÉCIFICATIONS</a:t>
            </a:r>
            <a:endParaRPr lang="fr-CH" sz="1600" dirty="0">
              <a:latin typeface="Arial Black" panose="020B0A040201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28E2BD-882E-474C-A987-1080857999B8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3/16</a:t>
            </a:r>
            <a:endParaRPr lang="fr-CH" sz="1050" dirty="0"/>
          </a:p>
        </p:txBody>
      </p:sp>
    </p:spTree>
    <p:extLst>
      <p:ext uri="{BB962C8B-B14F-4D97-AF65-F5344CB8AC3E}">
        <p14:creationId xmlns:p14="http://schemas.microsoft.com/office/powerpoint/2010/main" val="96099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8">
            <a:extLst>
              <a:ext uri="{FF2B5EF4-FFF2-40B4-BE49-F238E27FC236}">
                <a16:creationId xmlns:a16="http://schemas.microsoft.com/office/drawing/2014/main" id="{9477817F-FD73-4490-8EF7-1CE52DCA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77839" y="4700737"/>
            <a:ext cx="2851264" cy="1024490"/>
          </a:xfrm>
        </p:spPr>
        <p:txBody>
          <a:bodyPr/>
          <a:lstStyle/>
          <a:p>
            <a:r>
              <a:rPr lang="fr-CH" sz="5400" dirty="0">
                <a:latin typeface="Arial Black" panose="020B0A04020102020204" pitchFamily="34" charset="0"/>
              </a:rPr>
              <a:t>SUJET</a:t>
            </a:r>
            <a:endParaRPr lang="fr-CH" sz="1600" dirty="0">
              <a:latin typeface="Arial Black" panose="020B0A040201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7E4A4D5-1303-44DC-97DA-45F36FD69A85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4/16</a:t>
            </a:r>
            <a:endParaRPr lang="fr-CH" sz="1050" dirty="0"/>
          </a:p>
        </p:txBody>
      </p:sp>
      <p:pic>
        <p:nvPicPr>
          <p:cNvPr id="2" name="Picture 2" descr="Afficher l’image sour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40" y="2184352"/>
            <a:ext cx="2868831" cy="354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8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Afficher l’image sour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323" y="2655277"/>
            <a:ext cx="3052802" cy="342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2804E1D-95F1-4539-AE21-BC7A66A3BB1D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5/16</a:t>
            </a:r>
            <a:endParaRPr lang="fr-CH" sz="105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37E96C-493A-49AD-807E-59EBCB05F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819" y="436744"/>
            <a:ext cx="7631512" cy="3198875"/>
          </a:xfrm>
          <a:prstGeom prst="rect">
            <a:avLst/>
          </a:prstGeom>
        </p:spPr>
      </p:pic>
      <p:pic>
        <p:nvPicPr>
          <p:cNvPr id="7" name="Image 6" descr="Une image contenant texte, clipart, graphiques vectoriels&#10;&#10;Description générée automatiquement">
            <a:extLst>
              <a:ext uri="{FF2B5EF4-FFF2-40B4-BE49-F238E27FC236}">
                <a16:creationId xmlns:a16="http://schemas.microsoft.com/office/drawing/2014/main" id="{422A3166-2488-46B3-B5E1-734BA59C8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664" y="4136022"/>
            <a:ext cx="2128976" cy="157701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0A3B974-C7A7-4350-84FD-425C52F2A0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05" y="3635620"/>
            <a:ext cx="4582799" cy="25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6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5A5437F3-FDD9-4FF4-938D-3B6676B007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51" y="-202307"/>
            <a:ext cx="7504195" cy="6858000"/>
          </a:xfrm>
          <a:prstGeom prst="rect">
            <a:avLst/>
          </a:prstGeom>
        </p:spPr>
      </p:pic>
      <p:sp>
        <p:nvSpPr>
          <p:cNvPr id="24" name="Espace réservé du pied de page 8">
            <a:extLst>
              <a:ext uri="{FF2B5EF4-FFF2-40B4-BE49-F238E27FC236}">
                <a16:creationId xmlns:a16="http://schemas.microsoft.com/office/drawing/2014/main" id="{B5306CA1-FE1A-4038-A60E-7831883A07A7}"/>
              </a:ext>
            </a:extLst>
          </p:cNvPr>
          <p:cNvSpPr txBox="1">
            <a:spLocks/>
          </p:cNvSpPr>
          <p:nvPr/>
        </p:nvSpPr>
        <p:spPr>
          <a:xfrm>
            <a:off x="1320480" y="1299695"/>
            <a:ext cx="2851264" cy="1024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5400">
                <a:latin typeface="Arial Black" panose="020B0A04020102020204" pitchFamily="34" charset="0"/>
              </a:rPr>
              <a:t>DÉFIS</a:t>
            </a:r>
            <a:endParaRPr lang="fr-CH" sz="1600" dirty="0">
              <a:latin typeface="Arial Black" panose="020B0A040201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E0B2419-28E0-44DE-99FF-7E27FC76D7C0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6/16</a:t>
            </a:r>
            <a:endParaRPr lang="fr-CH" sz="1050" dirty="0"/>
          </a:p>
        </p:txBody>
      </p:sp>
    </p:spTree>
    <p:extLst>
      <p:ext uri="{BB962C8B-B14F-4D97-AF65-F5344CB8AC3E}">
        <p14:creationId xmlns:p14="http://schemas.microsoft.com/office/powerpoint/2010/main" val="87691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oneTexte 23">
            <a:extLst>
              <a:ext uri="{FF2B5EF4-FFF2-40B4-BE49-F238E27FC236}">
                <a16:creationId xmlns:a16="http://schemas.microsoft.com/office/drawing/2014/main" id="{C5FA7485-4BB8-4D96-9782-6D489CC76913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7/16</a:t>
            </a:r>
            <a:endParaRPr lang="fr-CH" sz="1050" dirty="0"/>
          </a:p>
        </p:txBody>
      </p:sp>
      <p:pic>
        <p:nvPicPr>
          <p:cNvPr id="3078" name="Picture 6" descr="Afficher l’image sour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827" y="429555"/>
            <a:ext cx="1935574" cy="193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fficher l’image sour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356" y="2639159"/>
            <a:ext cx="1724045" cy="172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788731" y="3269470"/>
            <a:ext cx="3623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dirty="0" smtClean="0"/>
              <a:t>Rg.Plugins.Popup</a:t>
            </a:r>
            <a:endParaRPr lang="fr-CH" sz="2400" dirty="0"/>
          </a:p>
        </p:txBody>
      </p:sp>
      <p:sp>
        <p:nvSpPr>
          <p:cNvPr id="2" name="ZoneTexte 1"/>
          <p:cNvSpPr txBox="1"/>
          <p:nvPr/>
        </p:nvSpPr>
        <p:spPr>
          <a:xfrm>
            <a:off x="3851031" y="808892"/>
            <a:ext cx="3739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dirty="0" smtClean="0"/>
              <a:t>1 Mois – 84 heures</a:t>
            </a:r>
            <a:endParaRPr lang="fr-CH" sz="3200" dirty="0"/>
          </a:p>
        </p:txBody>
      </p:sp>
    </p:spTree>
    <p:extLst>
      <p:ext uri="{BB962C8B-B14F-4D97-AF65-F5344CB8AC3E}">
        <p14:creationId xmlns:p14="http://schemas.microsoft.com/office/powerpoint/2010/main" val="296965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8">
            <a:extLst>
              <a:ext uri="{FF2B5EF4-FFF2-40B4-BE49-F238E27FC236}">
                <a16:creationId xmlns:a16="http://schemas.microsoft.com/office/drawing/2014/main" id="{2FD10504-2D07-4526-A029-4A446D07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7644" y="676031"/>
            <a:ext cx="5593436" cy="1024490"/>
          </a:xfrm>
        </p:spPr>
        <p:txBody>
          <a:bodyPr/>
          <a:lstStyle/>
          <a:p>
            <a:r>
              <a:rPr lang="fr-CH" sz="5400" dirty="0">
                <a:latin typeface="Arial Black" panose="020B0A04020102020204" pitchFamily="34" charset="0"/>
              </a:rPr>
              <a:t>RÉALISATION</a:t>
            </a:r>
            <a:endParaRPr lang="fr-CH" sz="1600" dirty="0">
              <a:latin typeface="Arial Black" panose="020B0A040201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ACF472F-A94F-42AB-BD0C-7904DC34F8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627" y="2002781"/>
            <a:ext cx="1924187" cy="192418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88B809F-EF90-4113-ACF0-B609E0FEF3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577" y="2002781"/>
            <a:ext cx="2213637" cy="221363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BC483BD-2B63-4333-AF06-2CE55E7E5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362" y="5802847"/>
            <a:ext cx="3670757" cy="268183"/>
          </a:xfrm>
          <a:prstGeom prst="rect">
            <a:avLst/>
          </a:prstGeom>
        </p:spPr>
      </p:pic>
      <p:pic>
        <p:nvPicPr>
          <p:cNvPr id="14" name="Image 13" descr="Une image contenant texte, équipement électronique, téléphone mobile&#10;&#10;Description générée automatiquement">
            <a:extLst>
              <a:ext uri="{FF2B5EF4-FFF2-40B4-BE49-F238E27FC236}">
                <a16:creationId xmlns:a16="http://schemas.microsoft.com/office/drawing/2014/main" id="{1B61ECAF-479F-47EC-8AB3-0D8B8F40D5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119" y="1443615"/>
            <a:ext cx="3331968" cy="333196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FABED15-FB06-4006-908B-D93207402B0B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8/16</a:t>
            </a:r>
            <a:endParaRPr lang="fr-CH" sz="1050" dirty="0"/>
          </a:p>
        </p:txBody>
      </p:sp>
    </p:spTree>
    <p:extLst>
      <p:ext uri="{BB962C8B-B14F-4D97-AF65-F5344CB8AC3E}">
        <p14:creationId xmlns:p14="http://schemas.microsoft.com/office/powerpoint/2010/main" val="81409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D91171AE-D39D-4F23-8BF2-3F83D1AAD2DE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9/16</a:t>
            </a:r>
            <a:endParaRPr lang="fr-CH" sz="1050" dirty="0"/>
          </a:p>
        </p:txBody>
      </p:sp>
    </p:spTree>
    <p:extLst>
      <p:ext uri="{BB962C8B-B14F-4D97-AF65-F5344CB8AC3E}">
        <p14:creationId xmlns:p14="http://schemas.microsoft.com/office/powerpoint/2010/main" val="154232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162CB43CF76245B11EFE89D6DF1917" ma:contentTypeVersion="13" ma:contentTypeDescription="Crée un document." ma:contentTypeScope="" ma:versionID="ebf467af50022c07c2ed40b8eba56418">
  <xsd:schema xmlns:xsd="http://www.w3.org/2001/XMLSchema" xmlns:xs="http://www.w3.org/2001/XMLSchema" xmlns:p="http://schemas.microsoft.com/office/2006/metadata/properties" xmlns:ns2="747d2dec-4ece-4e20-a992-7fd9f36be7a3" xmlns:ns3="4f59afc1-9a8a-4fb4-a375-c0d981ade2a0" targetNamespace="http://schemas.microsoft.com/office/2006/metadata/properties" ma:root="true" ma:fieldsID="fa06cb5102e435543cc246147cebe6a8" ns2:_="" ns3:_="">
    <xsd:import namespace="747d2dec-4ece-4e20-a992-7fd9f36be7a3"/>
    <xsd:import namespace="4f59afc1-9a8a-4fb4-a375-c0d981ade2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7d2dec-4ece-4e20-a992-7fd9f36be7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59afc1-9a8a-4fb4-a375-c0d981ade2a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6D9EF9-97D3-4AE3-9675-EE63906882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41A2BA-FF4C-4F9F-B5E5-4F02CE88EB3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1D7A6A2-8BFA-49F6-8E8B-736DF89EA2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7d2dec-4ece-4e20-a992-7fd9f36be7a3"/>
    <ds:schemaRef ds:uri="4f59afc1-9a8a-4fb4-a375-c0d981ade2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6065</TotalTime>
  <Words>104</Words>
  <Application>Microsoft Office PowerPoint</Application>
  <PresentationFormat>Grand écran</PresentationFormat>
  <Paragraphs>49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Century Gothic</vt:lpstr>
      <vt:lpstr>Franklin Gothic Book</vt:lpstr>
      <vt:lpstr>Times New Roman</vt:lpstr>
      <vt:lpstr>Crop</vt:lpstr>
      <vt:lpstr>Tpi - Gestionnaire de tâches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DGEP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pré-tpi geststock</dc:title>
  <dc:creator>Tristan Gerber</dc:creator>
  <cp:lastModifiedBy>Tristan Gerber</cp:lastModifiedBy>
  <cp:revision>46</cp:revision>
  <dcterms:created xsi:type="dcterms:W3CDTF">2022-03-16T07:30:28Z</dcterms:created>
  <dcterms:modified xsi:type="dcterms:W3CDTF">2022-06-03T14:23:36Z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0x010100A2162CB43CF76245B11EFE89D6DF1917</vt:lpwstr>
  </property>
</Properties>
</file>