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2" r:id="rId4"/>
    <p:sldId id="304" r:id="rId5"/>
    <p:sldId id="305" r:id="rId6"/>
    <p:sldId id="306" r:id="rId7"/>
    <p:sldId id="307" r:id="rId8"/>
    <p:sldId id="308" r:id="rId9"/>
    <p:sldId id="309" r:id="rId10"/>
    <p:sldId id="311" r:id="rId11"/>
    <p:sldId id="310" r:id="rId12"/>
    <p:sldId id="312" r:id="rId13"/>
    <p:sldId id="313" r:id="rId14"/>
    <p:sldId id="282" r:id="rId15"/>
    <p:sldId id="314" r:id="rId16"/>
    <p:sldId id="315" r:id="rId17"/>
    <p:sldId id="258" r:id="rId18"/>
    <p:sldId id="321" r:id="rId19"/>
    <p:sldId id="317" r:id="rId20"/>
    <p:sldId id="318" r:id="rId21"/>
    <p:sldId id="322" r:id="rId22"/>
    <p:sldId id="316" r:id="rId23"/>
    <p:sldId id="320" r:id="rId24"/>
    <p:sldId id="261"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8373-9B7E-45B3-933C-FA2CD4A3E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EA6BE0F-28C0-4258-8D57-17B149D5E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126DD48-B37B-4002-9472-1A74A4E18F8B}"/>
              </a:ext>
            </a:extLst>
          </p:cNvPr>
          <p:cNvSpPr>
            <a:spLocks noGrp="1"/>
          </p:cNvSpPr>
          <p:nvPr>
            <p:ph type="dt" sz="half" idx="10"/>
          </p:nvPr>
        </p:nvSpPr>
        <p:spPr/>
        <p:txBody>
          <a:bodyPr/>
          <a:lstStyle>
            <a:lvl1pPr>
              <a:defRPr/>
            </a:lvl1pPr>
          </a:lstStyle>
          <a:p>
            <a:pPr>
              <a:defRPr/>
            </a:pPr>
            <a:fld id="{AF37A632-6A2B-43F0-9830-8C136A14137B}" type="datetimeFigureOut">
              <a:rPr lang="en-CA"/>
              <a:pPr>
                <a:defRPr/>
              </a:pPr>
              <a:t>2018-03-27</a:t>
            </a:fld>
            <a:endParaRPr lang="en-CA"/>
          </a:p>
        </p:txBody>
      </p:sp>
      <p:sp>
        <p:nvSpPr>
          <p:cNvPr id="5" name="Footer Placeholder 4">
            <a:extLst>
              <a:ext uri="{FF2B5EF4-FFF2-40B4-BE49-F238E27FC236}">
                <a16:creationId xmlns:a16="http://schemas.microsoft.com/office/drawing/2014/main" id="{B751DC40-603F-4BAC-A5B3-BCF6764E4277}"/>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2481AB73-A78B-4A4C-AB42-04CA1467A585}"/>
              </a:ext>
            </a:extLst>
          </p:cNvPr>
          <p:cNvSpPr>
            <a:spLocks noGrp="1"/>
          </p:cNvSpPr>
          <p:nvPr>
            <p:ph type="sldNum" sz="quarter" idx="12"/>
          </p:nvPr>
        </p:nvSpPr>
        <p:spPr/>
        <p:txBody>
          <a:bodyPr/>
          <a:lstStyle>
            <a:lvl1pPr>
              <a:defRPr/>
            </a:lvl1pPr>
          </a:lstStyle>
          <a:p>
            <a:pPr>
              <a:defRPr/>
            </a:pPr>
            <a:fld id="{1601652C-2F91-4CB3-8C2A-E693D47CBEB3}" type="slidenum">
              <a:rPr lang="en-CA"/>
              <a:pPr>
                <a:defRPr/>
              </a:pPr>
              <a:t>‹#›</a:t>
            </a:fld>
            <a:endParaRPr lang="en-CA"/>
          </a:p>
        </p:txBody>
      </p:sp>
    </p:spTree>
    <p:extLst>
      <p:ext uri="{BB962C8B-B14F-4D97-AF65-F5344CB8AC3E}">
        <p14:creationId xmlns:p14="http://schemas.microsoft.com/office/powerpoint/2010/main" val="93975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8F3C-6F15-4F04-ACEC-04774A4B042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913447-9D6B-48B1-9CEC-E2A486AF0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E31259-7C21-4114-9FBA-D404B621423D}"/>
              </a:ext>
            </a:extLst>
          </p:cNvPr>
          <p:cNvSpPr>
            <a:spLocks noGrp="1"/>
          </p:cNvSpPr>
          <p:nvPr>
            <p:ph type="dt" sz="half" idx="10"/>
          </p:nvPr>
        </p:nvSpPr>
        <p:spPr/>
        <p:txBody>
          <a:bodyPr/>
          <a:lstStyle>
            <a:lvl1pPr>
              <a:defRPr/>
            </a:lvl1pPr>
          </a:lstStyle>
          <a:p>
            <a:pPr>
              <a:defRPr/>
            </a:pPr>
            <a:fld id="{F1D4A4C2-4C6B-4A43-A036-785AFB01C21D}" type="datetimeFigureOut">
              <a:rPr lang="en-CA"/>
              <a:pPr>
                <a:defRPr/>
              </a:pPr>
              <a:t>2018-03-27</a:t>
            </a:fld>
            <a:endParaRPr lang="en-CA"/>
          </a:p>
        </p:txBody>
      </p:sp>
      <p:sp>
        <p:nvSpPr>
          <p:cNvPr id="5" name="Footer Placeholder 4">
            <a:extLst>
              <a:ext uri="{FF2B5EF4-FFF2-40B4-BE49-F238E27FC236}">
                <a16:creationId xmlns:a16="http://schemas.microsoft.com/office/drawing/2014/main" id="{108F1733-D872-4A0B-BFBE-058F53849C3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7B7CEA25-0C12-428E-98BA-B50FDF66288F}"/>
              </a:ext>
            </a:extLst>
          </p:cNvPr>
          <p:cNvSpPr>
            <a:spLocks noGrp="1"/>
          </p:cNvSpPr>
          <p:nvPr>
            <p:ph type="sldNum" sz="quarter" idx="12"/>
          </p:nvPr>
        </p:nvSpPr>
        <p:spPr/>
        <p:txBody>
          <a:bodyPr/>
          <a:lstStyle>
            <a:lvl1pPr>
              <a:defRPr/>
            </a:lvl1pPr>
          </a:lstStyle>
          <a:p>
            <a:pPr>
              <a:defRPr/>
            </a:pPr>
            <a:fld id="{2E7730B5-2764-4F0D-ACEB-A6FB3CA5DC69}" type="slidenum">
              <a:rPr lang="en-CA"/>
              <a:pPr>
                <a:defRPr/>
              </a:pPr>
              <a:t>‹#›</a:t>
            </a:fld>
            <a:endParaRPr lang="en-CA"/>
          </a:p>
        </p:txBody>
      </p:sp>
    </p:spTree>
    <p:extLst>
      <p:ext uri="{BB962C8B-B14F-4D97-AF65-F5344CB8AC3E}">
        <p14:creationId xmlns:p14="http://schemas.microsoft.com/office/powerpoint/2010/main" val="423207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93D029-9C47-4C0E-84F4-4643048D57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A89E54-16CE-43D2-9AB6-6CF5FA4208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8DA34A-FCED-4703-B220-6F7B3BB9ED1C}"/>
              </a:ext>
            </a:extLst>
          </p:cNvPr>
          <p:cNvSpPr>
            <a:spLocks noGrp="1"/>
          </p:cNvSpPr>
          <p:nvPr>
            <p:ph type="dt" sz="half" idx="10"/>
          </p:nvPr>
        </p:nvSpPr>
        <p:spPr/>
        <p:txBody>
          <a:bodyPr/>
          <a:lstStyle>
            <a:lvl1pPr>
              <a:defRPr/>
            </a:lvl1pPr>
          </a:lstStyle>
          <a:p>
            <a:pPr>
              <a:defRPr/>
            </a:pPr>
            <a:fld id="{23C44C77-CFFB-4D2D-911C-6B575C377ECC}" type="datetimeFigureOut">
              <a:rPr lang="en-CA"/>
              <a:pPr>
                <a:defRPr/>
              </a:pPr>
              <a:t>2018-03-27</a:t>
            </a:fld>
            <a:endParaRPr lang="en-CA"/>
          </a:p>
        </p:txBody>
      </p:sp>
      <p:sp>
        <p:nvSpPr>
          <p:cNvPr id="5" name="Footer Placeholder 4">
            <a:extLst>
              <a:ext uri="{FF2B5EF4-FFF2-40B4-BE49-F238E27FC236}">
                <a16:creationId xmlns:a16="http://schemas.microsoft.com/office/drawing/2014/main" id="{DC95EE06-B6B5-4AEA-B373-3CB781F8C09A}"/>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8B062E04-202C-47C6-A9FC-C9B6807078B7}"/>
              </a:ext>
            </a:extLst>
          </p:cNvPr>
          <p:cNvSpPr>
            <a:spLocks noGrp="1"/>
          </p:cNvSpPr>
          <p:nvPr>
            <p:ph type="sldNum" sz="quarter" idx="12"/>
          </p:nvPr>
        </p:nvSpPr>
        <p:spPr/>
        <p:txBody>
          <a:bodyPr/>
          <a:lstStyle>
            <a:lvl1pPr>
              <a:defRPr/>
            </a:lvl1pPr>
          </a:lstStyle>
          <a:p>
            <a:pPr>
              <a:defRPr/>
            </a:pPr>
            <a:fld id="{7C619C50-4F23-4918-8657-104E9CBCFB8D}" type="slidenum">
              <a:rPr lang="en-CA"/>
              <a:pPr>
                <a:defRPr/>
              </a:pPr>
              <a:t>‹#›</a:t>
            </a:fld>
            <a:endParaRPr lang="en-CA"/>
          </a:p>
        </p:txBody>
      </p:sp>
    </p:spTree>
    <p:extLst>
      <p:ext uri="{BB962C8B-B14F-4D97-AF65-F5344CB8AC3E}">
        <p14:creationId xmlns:p14="http://schemas.microsoft.com/office/powerpoint/2010/main" val="427373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F77-A2AE-48CF-99B9-6615D2776A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889C64-6CC6-4F5C-9860-A34CC77A1F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83ADC6-5D47-4974-8AEF-06AC6868FA44}"/>
              </a:ext>
            </a:extLst>
          </p:cNvPr>
          <p:cNvSpPr>
            <a:spLocks noGrp="1"/>
          </p:cNvSpPr>
          <p:nvPr>
            <p:ph type="dt" sz="half" idx="10"/>
          </p:nvPr>
        </p:nvSpPr>
        <p:spPr/>
        <p:txBody>
          <a:bodyPr/>
          <a:lstStyle>
            <a:lvl1pPr>
              <a:defRPr/>
            </a:lvl1pPr>
          </a:lstStyle>
          <a:p>
            <a:pPr>
              <a:defRPr/>
            </a:pPr>
            <a:fld id="{513948D1-31CD-4C61-88C4-9ECEB72F5C66}" type="datetimeFigureOut">
              <a:rPr lang="en-CA"/>
              <a:pPr>
                <a:defRPr/>
              </a:pPr>
              <a:t>2018-03-27</a:t>
            </a:fld>
            <a:endParaRPr lang="en-CA"/>
          </a:p>
        </p:txBody>
      </p:sp>
      <p:sp>
        <p:nvSpPr>
          <p:cNvPr id="5" name="Footer Placeholder 4">
            <a:extLst>
              <a:ext uri="{FF2B5EF4-FFF2-40B4-BE49-F238E27FC236}">
                <a16:creationId xmlns:a16="http://schemas.microsoft.com/office/drawing/2014/main" id="{FBF04B2C-4E8E-4232-9508-F229B0EE8B3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2BD7B66F-5CAE-416B-A0B8-AF5DE1993F3E}"/>
              </a:ext>
            </a:extLst>
          </p:cNvPr>
          <p:cNvSpPr>
            <a:spLocks noGrp="1"/>
          </p:cNvSpPr>
          <p:nvPr>
            <p:ph type="sldNum" sz="quarter" idx="12"/>
          </p:nvPr>
        </p:nvSpPr>
        <p:spPr/>
        <p:txBody>
          <a:bodyPr/>
          <a:lstStyle>
            <a:lvl1pPr>
              <a:defRPr/>
            </a:lvl1pPr>
          </a:lstStyle>
          <a:p>
            <a:pPr>
              <a:defRPr/>
            </a:pPr>
            <a:fld id="{AC5C9E9F-E1BB-4310-AF31-91C019ADB552}" type="slidenum">
              <a:rPr lang="en-CA"/>
              <a:pPr>
                <a:defRPr/>
              </a:pPr>
              <a:t>‹#›</a:t>
            </a:fld>
            <a:endParaRPr lang="en-CA"/>
          </a:p>
        </p:txBody>
      </p:sp>
    </p:spTree>
    <p:extLst>
      <p:ext uri="{BB962C8B-B14F-4D97-AF65-F5344CB8AC3E}">
        <p14:creationId xmlns:p14="http://schemas.microsoft.com/office/powerpoint/2010/main" val="290192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DB2F-A5F1-4A2B-A849-0213420981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BC7D34E-3A0D-4762-BDA8-3A24816FC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03E169-CEF2-42C1-B9D3-2F5AC9B55D78}"/>
              </a:ext>
            </a:extLst>
          </p:cNvPr>
          <p:cNvSpPr>
            <a:spLocks noGrp="1"/>
          </p:cNvSpPr>
          <p:nvPr>
            <p:ph type="dt" sz="half" idx="10"/>
          </p:nvPr>
        </p:nvSpPr>
        <p:spPr/>
        <p:txBody>
          <a:bodyPr/>
          <a:lstStyle>
            <a:lvl1pPr>
              <a:defRPr/>
            </a:lvl1pPr>
          </a:lstStyle>
          <a:p>
            <a:pPr>
              <a:defRPr/>
            </a:pPr>
            <a:fld id="{EB17E5E3-96A8-423A-BE68-0D4405221E54}" type="datetimeFigureOut">
              <a:rPr lang="en-CA"/>
              <a:pPr>
                <a:defRPr/>
              </a:pPr>
              <a:t>2018-03-27</a:t>
            </a:fld>
            <a:endParaRPr lang="en-CA"/>
          </a:p>
        </p:txBody>
      </p:sp>
      <p:sp>
        <p:nvSpPr>
          <p:cNvPr id="5" name="Footer Placeholder 4">
            <a:extLst>
              <a:ext uri="{FF2B5EF4-FFF2-40B4-BE49-F238E27FC236}">
                <a16:creationId xmlns:a16="http://schemas.microsoft.com/office/drawing/2014/main" id="{D622386C-CD35-4BEE-BE66-3AC78C3F9411}"/>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E88EEB3A-982A-49C2-9A74-C71CF7CD92C1}"/>
              </a:ext>
            </a:extLst>
          </p:cNvPr>
          <p:cNvSpPr>
            <a:spLocks noGrp="1"/>
          </p:cNvSpPr>
          <p:nvPr>
            <p:ph type="sldNum" sz="quarter" idx="12"/>
          </p:nvPr>
        </p:nvSpPr>
        <p:spPr/>
        <p:txBody>
          <a:bodyPr/>
          <a:lstStyle>
            <a:lvl1pPr>
              <a:defRPr/>
            </a:lvl1pPr>
          </a:lstStyle>
          <a:p>
            <a:pPr>
              <a:defRPr/>
            </a:pPr>
            <a:fld id="{2D96CDA4-9483-4430-BC4C-8967411462EF}" type="slidenum">
              <a:rPr lang="en-CA"/>
              <a:pPr>
                <a:defRPr/>
              </a:pPr>
              <a:t>‹#›</a:t>
            </a:fld>
            <a:endParaRPr lang="en-CA"/>
          </a:p>
        </p:txBody>
      </p:sp>
    </p:spTree>
    <p:extLst>
      <p:ext uri="{BB962C8B-B14F-4D97-AF65-F5344CB8AC3E}">
        <p14:creationId xmlns:p14="http://schemas.microsoft.com/office/powerpoint/2010/main" val="375997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0EBD-519A-46A4-B8AF-7EC97FA15E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003D98-E20A-44FD-A22C-B516F00D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9B46FBD-56B6-4E67-86AD-578D65E2A4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3">
            <a:extLst>
              <a:ext uri="{FF2B5EF4-FFF2-40B4-BE49-F238E27FC236}">
                <a16:creationId xmlns:a16="http://schemas.microsoft.com/office/drawing/2014/main" id="{CFE612A8-1457-4FDE-8DA3-9924A1F3399B}"/>
              </a:ext>
            </a:extLst>
          </p:cNvPr>
          <p:cNvSpPr>
            <a:spLocks noGrp="1"/>
          </p:cNvSpPr>
          <p:nvPr>
            <p:ph type="dt" sz="half" idx="10"/>
          </p:nvPr>
        </p:nvSpPr>
        <p:spPr/>
        <p:txBody>
          <a:bodyPr/>
          <a:lstStyle>
            <a:lvl1pPr>
              <a:defRPr/>
            </a:lvl1pPr>
          </a:lstStyle>
          <a:p>
            <a:pPr>
              <a:defRPr/>
            </a:pPr>
            <a:fld id="{D68BE849-A43C-46E1-9056-4A9A8D0C7572}" type="datetimeFigureOut">
              <a:rPr lang="en-CA"/>
              <a:pPr>
                <a:defRPr/>
              </a:pPr>
              <a:t>2018-03-27</a:t>
            </a:fld>
            <a:endParaRPr lang="en-CA"/>
          </a:p>
        </p:txBody>
      </p:sp>
      <p:sp>
        <p:nvSpPr>
          <p:cNvPr id="6" name="Footer Placeholder 4">
            <a:extLst>
              <a:ext uri="{FF2B5EF4-FFF2-40B4-BE49-F238E27FC236}">
                <a16:creationId xmlns:a16="http://schemas.microsoft.com/office/drawing/2014/main" id="{933042B8-CB06-4784-8A5F-3A1E3DB6A5C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5B871494-5895-4D17-991A-8F0DF47166E0}"/>
              </a:ext>
            </a:extLst>
          </p:cNvPr>
          <p:cNvSpPr>
            <a:spLocks noGrp="1"/>
          </p:cNvSpPr>
          <p:nvPr>
            <p:ph type="sldNum" sz="quarter" idx="12"/>
          </p:nvPr>
        </p:nvSpPr>
        <p:spPr/>
        <p:txBody>
          <a:bodyPr/>
          <a:lstStyle>
            <a:lvl1pPr>
              <a:defRPr/>
            </a:lvl1pPr>
          </a:lstStyle>
          <a:p>
            <a:pPr>
              <a:defRPr/>
            </a:pPr>
            <a:fld id="{28CF9D55-09B6-46D3-BA7C-F9F9EDA2CB92}" type="slidenum">
              <a:rPr lang="en-CA"/>
              <a:pPr>
                <a:defRPr/>
              </a:pPr>
              <a:t>‹#›</a:t>
            </a:fld>
            <a:endParaRPr lang="en-CA"/>
          </a:p>
        </p:txBody>
      </p:sp>
    </p:spTree>
    <p:extLst>
      <p:ext uri="{BB962C8B-B14F-4D97-AF65-F5344CB8AC3E}">
        <p14:creationId xmlns:p14="http://schemas.microsoft.com/office/powerpoint/2010/main" val="303250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3288-B060-4BA2-94D6-397FAF010D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1CFEB5-2D6B-4E56-8BB4-4BC702486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1F16D8-1DB2-42D0-A633-4541343596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1AEBD3C-267D-4CC7-8EFF-0C7A8E685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ECBA36-D65F-4EA2-85AF-369F6233CC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3">
            <a:extLst>
              <a:ext uri="{FF2B5EF4-FFF2-40B4-BE49-F238E27FC236}">
                <a16:creationId xmlns:a16="http://schemas.microsoft.com/office/drawing/2014/main" id="{FC9172A5-FAD1-4229-8B7D-5EB01D0AD50A}"/>
              </a:ext>
            </a:extLst>
          </p:cNvPr>
          <p:cNvSpPr>
            <a:spLocks noGrp="1"/>
          </p:cNvSpPr>
          <p:nvPr>
            <p:ph type="dt" sz="half" idx="10"/>
          </p:nvPr>
        </p:nvSpPr>
        <p:spPr/>
        <p:txBody>
          <a:bodyPr/>
          <a:lstStyle>
            <a:lvl1pPr>
              <a:defRPr/>
            </a:lvl1pPr>
          </a:lstStyle>
          <a:p>
            <a:pPr>
              <a:defRPr/>
            </a:pPr>
            <a:fld id="{D62722DA-26C6-47FF-9739-0C393D44C178}" type="datetimeFigureOut">
              <a:rPr lang="en-CA"/>
              <a:pPr>
                <a:defRPr/>
              </a:pPr>
              <a:t>2018-03-27</a:t>
            </a:fld>
            <a:endParaRPr lang="en-CA"/>
          </a:p>
        </p:txBody>
      </p:sp>
      <p:sp>
        <p:nvSpPr>
          <p:cNvPr id="8" name="Footer Placeholder 4">
            <a:extLst>
              <a:ext uri="{FF2B5EF4-FFF2-40B4-BE49-F238E27FC236}">
                <a16:creationId xmlns:a16="http://schemas.microsoft.com/office/drawing/2014/main" id="{6D15DD72-8648-41AA-B54C-2DF20EE16220}"/>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721F664A-9FFD-4379-81E2-26DC793172E2}"/>
              </a:ext>
            </a:extLst>
          </p:cNvPr>
          <p:cNvSpPr>
            <a:spLocks noGrp="1"/>
          </p:cNvSpPr>
          <p:nvPr>
            <p:ph type="sldNum" sz="quarter" idx="12"/>
          </p:nvPr>
        </p:nvSpPr>
        <p:spPr/>
        <p:txBody>
          <a:bodyPr/>
          <a:lstStyle>
            <a:lvl1pPr>
              <a:defRPr/>
            </a:lvl1pPr>
          </a:lstStyle>
          <a:p>
            <a:pPr>
              <a:defRPr/>
            </a:pPr>
            <a:fld id="{E0E2813D-EC0E-40CE-A3E3-84FADA0E2487}" type="slidenum">
              <a:rPr lang="en-CA"/>
              <a:pPr>
                <a:defRPr/>
              </a:pPr>
              <a:t>‹#›</a:t>
            </a:fld>
            <a:endParaRPr lang="en-CA"/>
          </a:p>
        </p:txBody>
      </p:sp>
    </p:spTree>
    <p:extLst>
      <p:ext uri="{BB962C8B-B14F-4D97-AF65-F5344CB8AC3E}">
        <p14:creationId xmlns:p14="http://schemas.microsoft.com/office/powerpoint/2010/main" val="72927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0226-812F-4321-8CA5-EB2558C8BDC9}"/>
              </a:ext>
            </a:extLst>
          </p:cNvPr>
          <p:cNvSpPr>
            <a:spLocks noGrp="1"/>
          </p:cNvSpPr>
          <p:nvPr>
            <p:ph type="title"/>
          </p:nvPr>
        </p:nvSpPr>
        <p:spPr/>
        <p:txBody>
          <a:bodyPr/>
          <a:lstStyle/>
          <a:p>
            <a:r>
              <a:rPr lang="en-US"/>
              <a:t>Click to edit Master title style</a:t>
            </a:r>
            <a:endParaRPr lang="en-CA"/>
          </a:p>
        </p:txBody>
      </p:sp>
      <p:sp>
        <p:nvSpPr>
          <p:cNvPr id="3" name="Date Placeholder 3">
            <a:extLst>
              <a:ext uri="{FF2B5EF4-FFF2-40B4-BE49-F238E27FC236}">
                <a16:creationId xmlns:a16="http://schemas.microsoft.com/office/drawing/2014/main" id="{8C7CE23A-C1F8-4D0F-B58B-388167B9E23A}"/>
              </a:ext>
            </a:extLst>
          </p:cNvPr>
          <p:cNvSpPr>
            <a:spLocks noGrp="1"/>
          </p:cNvSpPr>
          <p:nvPr>
            <p:ph type="dt" sz="half" idx="10"/>
          </p:nvPr>
        </p:nvSpPr>
        <p:spPr/>
        <p:txBody>
          <a:bodyPr/>
          <a:lstStyle>
            <a:lvl1pPr>
              <a:defRPr/>
            </a:lvl1pPr>
          </a:lstStyle>
          <a:p>
            <a:pPr>
              <a:defRPr/>
            </a:pPr>
            <a:fld id="{D6438A22-ECC1-4F2E-8FDF-EE8CBDEA0BDB}" type="datetimeFigureOut">
              <a:rPr lang="en-CA"/>
              <a:pPr>
                <a:defRPr/>
              </a:pPr>
              <a:t>2018-03-27</a:t>
            </a:fld>
            <a:endParaRPr lang="en-CA"/>
          </a:p>
        </p:txBody>
      </p:sp>
      <p:sp>
        <p:nvSpPr>
          <p:cNvPr id="4" name="Footer Placeholder 4">
            <a:extLst>
              <a:ext uri="{FF2B5EF4-FFF2-40B4-BE49-F238E27FC236}">
                <a16:creationId xmlns:a16="http://schemas.microsoft.com/office/drawing/2014/main" id="{BD5C5C06-CEEB-4402-BA9A-298566F21B17}"/>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5">
            <a:extLst>
              <a:ext uri="{FF2B5EF4-FFF2-40B4-BE49-F238E27FC236}">
                <a16:creationId xmlns:a16="http://schemas.microsoft.com/office/drawing/2014/main" id="{EEC378DC-4E29-4142-8A68-CF60CC9ADAFB}"/>
              </a:ext>
            </a:extLst>
          </p:cNvPr>
          <p:cNvSpPr>
            <a:spLocks noGrp="1"/>
          </p:cNvSpPr>
          <p:nvPr>
            <p:ph type="sldNum" sz="quarter" idx="12"/>
          </p:nvPr>
        </p:nvSpPr>
        <p:spPr/>
        <p:txBody>
          <a:bodyPr/>
          <a:lstStyle>
            <a:lvl1pPr>
              <a:defRPr/>
            </a:lvl1pPr>
          </a:lstStyle>
          <a:p>
            <a:pPr>
              <a:defRPr/>
            </a:pPr>
            <a:fld id="{6ED3F8AC-1AF4-4C77-AB6A-CA348F331459}" type="slidenum">
              <a:rPr lang="en-CA"/>
              <a:pPr>
                <a:defRPr/>
              </a:pPr>
              <a:t>‹#›</a:t>
            </a:fld>
            <a:endParaRPr lang="en-CA"/>
          </a:p>
        </p:txBody>
      </p:sp>
    </p:spTree>
    <p:extLst>
      <p:ext uri="{BB962C8B-B14F-4D97-AF65-F5344CB8AC3E}">
        <p14:creationId xmlns:p14="http://schemas.microsoft.com/office/powerpoint/2010/main" val="419063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DBE5E2F-E589-44EB-8548-F0B7B3A415BD}"/>
              </a:ext>
            </a:extLst>
          </p:cNvPr>
          <p:cNvSpPr>
            <a:spLocks noGrp="1"/>
          </p:cNvSpPr>
          <p:nvPr>
            <p:ph type="dt" sz="half" idx="10"/>
          </p:nvPr>
        </p:nvSpPr>
        <p:spPr/>
        <p:txBody>
          <a:bodyPr/>
          <a:lstStyle>
            <a:lvl1pPr>
              <a:defRPr/>
            </a:lvl1pPr>
          </a:lstStyle>
          <a:p>
            <a:pPr>
              <a:defRPr/>
            </a:pPr>
            <a:fld id="{018BA1AE-55E9-4722-9E7A-E9867BB5799F}" type="datetimeFigureOut">
              <a:rPr lang="en-CA"/>
              <a:pPr>
                <a:defRPr/>
              </a:pPr>
              <a:t>2018-03-27</a:t>
            </a:fld>
            <a:endParaRPr lang="en-CA"/>
          </a:p>
        </p:txBody>
      </p:sp>
      <p:sp>
        <p:nvSpPr>
          <p:cNvPr id="3" name="Footer Placeholder 4">
            <a:extLst>
              <a:ext uri="{FF2B5EF4-FFF2-40B4-BE49-F238E27FC236}">
                <a16:creationId xmlns:a16="http://schemas.microsoft.com/office/drawing/2014/main" id="{CFC9A19E-81B1-4B16-8B8D-CD4669796765}"/>
              </a:ext>
            </a:extLst>
          </p:cNvPr>
          <p:cNvSpPr>
            <a:spLocks noGrp="1"/>
          </p:cNvSpPr>
          <p:nvPr>
            <p:ph type="ftr" sz="quarter" idx="11"/>
          </p:nvPr>
        </p:nvSpPr>
        <p:spPr/>
        <p:txBody>
          <a:bodyPr/>
          <a:lstStyle>
            <a:lvl1pPr>
              <a:defRPr/>
            </a:lvl1pPr>
          </a:lstStyle>
          <a:p>
            <a:pPr>
              <a:defRPr/>
            </a:pPr>
            <a:endParaRPr lang="en-CA"/>
          </a:p>
        </p:txBody>
      </p:sp>
      <p:sp>
        <p:nvSpPr>
          <p:cNvPr id="4" name="Slide Number Placeholder 5">
            <a:extLst>
              <a:ext uri="{FF2B5EF4-FFF2-40B4-BE49-F238E27FC236}">
                <a16:creationId xmlns:a16="http://schemas.microsoft.com/office/drawing/2014/main" id="{E25662E6-399A-45E8-AC47-F445C58F6216}"/>
              </a:ext>
            </a:extLst>
          </p:cNvPr>
          <p:cNvSpPr>
            <a:spLocks noGrp="1"/>
          </p:cNvSpPr>
          <p:nvPr>
            <p:ph type="sldNum" sz="quarter" idx="12"/>
          </p:nvPr>
        </p:nvSpPr>
        <p:spPr/>
        <p:txBody>
          <a:bodyPr/>
          <a:lstStyle>
            <a:lvl1pPr>
              <a:defRPr/>
            </a:lvl1pPr>
          </a:lstStyle>
          <a:p>
            <a:pPr>
              <a:defRPr/>
            </a:pPr>
            <a:fld id="{0FB38DA0-5915-45FD-9420-48275773F13A}" type="slidenum">
              <a:rPr lang="en-CA"/>
              <a:pPr>
                <a:defRPr/>
              </a:pPr>
              <a:t>‹#›</a:t>
            </a:fld>
            <a:endParaRPr lang="en-CA"/>
          </a:p>
        </p:txBody>
      </p:sp>
    </p:spTree>
    <p:extLst>
      <p:ext uri="{BB962C8B-B14F-4D97-AF65-F5344CB8AC3E}">
        <p14:creationId xmlns:p14="http://schemas.microsoft.com/office/powerpoint/2010/main" val="14372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FB5E-5951-4714-88D3-312C4C651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660CC66-340C-4EE3-B928-9F664DB1A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6BF663C-660E-4CB4-A7BA-F00D83B88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44220572-4BEC-4F44-AAEE-65F5C5838E2D}"/>
              </a:ext>
            </a:extLst>
          </p:cNvPr>
          <p:cNvSpPr>
            <a:spLocks noGrp="1"/>
          </p:cNvSpPr>
          <p:nvPr>
            <p:ph type="dt" sz="half" idx="10"/>
          </p:nvPr>
        </p:nvSpPr>
        <p:spPr/>
        <p:txBody>
          <a:bodyPr/>
          <a:lstStyle>
            <a:lvl1pPr>
              <a:defRPr/>
            </a:lvl1pPr>
          </a:lstStyle>
          <a:p>
            <a:pPr>
              <a:defRPr/>
            </a:pPr>
            <a:fld id="{DC6380AB-E490-420E-9ED1-06F6C13EB51B}" type="datetimeFigureOut">
              <a:rPr lang="en-CA"/>
              <a:pPr>
                <a:defRPr/>
              </a:pPr>
              <a:t>2018-03-27</a:t>
            </a:fld>
            <a:endParaRPr lang="en-CA"/>
          </a:p>
        </p:txBody>
      </p:sp>
      <p:sp>
        <p:nvSpPr>
          <p:cNvPr id="6" name="Footer Placeholder 4">
            <a:extLst>
              <a:ext uri="{FF2B5EF4-FFF2-40B4-BE49-F238E27FC236}">
                <a16:creationId xmlns:a16="http://schemas.microsoft.com/office/drawing/2014/main" id="{FECB51D9-EBA4-4D48-A429-5247D302A06E}"/>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2BED81A7-CC77-4F27-A996-089BD29D3FD4}"/>
              </a:ext>
            </a:extLst>
          </p:cNvPr>
          <p:cNvSpPr>
            <a:spLocks noGrp="1"/>
          </p:cNvSpPr>
          <p:nvPr>
            <p:ph type="sldNum" sz="quarter" idx="12"/>
          </p:nvPr>
        </p:nvSpPr>
        <p:spPr/>
        <p:txBody>
          <a:bodyPr/>
          <a:lstStyle>
            <a:lvl1pPr>
              <a:defRPr/>
            </a:lvl1pPr>
          </a:lstStyle>
          <a:p>
            <a:pPr>
              <a:defRPr/>
            </a:pPr>
            <a:fld id="{13FA081D-3B74-4893-B14D-94A744F1FF77}" type="slidenum">
              <a:rPr lang="en-CA"/>
              <a:pPr>
                <a:defRPr/>
              </a:pPr>
              <a:t>‹#›</a:t>
            </a:fld>
            <a:endParaRPr lang="en-CA"/>
          </a:p>
        </p:txBody>
      </p:sp>
    </p:spTree>
    <p:extLst>
      <p:ext uri="{BB962C8B-B14F-4D97-AF65-F5344CB8AC3E}">
        <p14:creationId xmlns:p14="http://schemas.microsoft.com/office/powerpoint/2010/main" val="384847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E782-E0BC-4101-AC6E-A4290AE03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F673C21-3C19-40A2-96E7-0212196E078C}"/>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a:extLst>
              <a:ext uri="{FF2B5EF4-FFF2-40B4-BE49-F238E27FC236}">
                <a16:creationId xmlns:a16="http://schemas.microsoft.com/office/drawing/2014/main" id="{7E1391BF-FE30-4F0E-9B89-2E71CF80D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FA3C8BD2-995A-4A6D-A447-3B811AE0BBE0}"/>
              </a:ext>
            </a:extLst>
          </p:cNvPr>
          <p:cNvSpPr>
            <a:spLocks noGrp="1"/>
          </p:cNvSpPr>
          <p:nvPr>
            <p:ph type="dt" sz="half" idx="10"/>
          </p:nvPr>
        </p:nvSpPr>
        <p:spPr/>
        <p:txBody>
          <a:bodyPr/>
          <a:lstStyle>
            <a:lvl1pPr>
              <a:defRPr/>
            </a:lvl1pPr>
          </a:lstStyle>
          <a:p>
            <a:pPr>
              <a:defRPr/>
            </a:pPr>
            <a:fld id="{2C317612-223C-46A2-BC55-1B30A2CEAB43}" type="datetimeFigureOut">
              <a:rPr lang="en-CA"/>
              <a:pPr>
                <a:defRPr/>
              </a:pPr>
              <a:t>2018-03-27</a:t>
            </a:fld>
            <a:endParaRPr lang="en-CA"/>
          </a:p>
        </p:txBody>
      </p:sp>
      <p:sp>
        <p:nvSpPr>
          <p:cNvPr id="6" name="Footer Placeholder 4">
            <a:extLst>
              <a:ext uri="{FF2B5EF4-FFF2-40B4-BE49-F238E27FC236}">
                <a16:creationId xmlns:a16="http://schemas.microsoft.com/office/drawing/2014/main" id="{C65F95EC-B276-4543-A221-823529B5AAB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FEA96397-C500-4DA7-BF95-BCC30EFB19E8}"/>
              </a:ext>
            </a:extLst>
          </p:cNvPr>
          <p:cNvSpPr>
            <a:spLocks noGrp="1"/>
          </p:cNvSpPr>
          <p:nvPr>
            <p:ph type="sldNum" sz="quarter" idx="12"/>
          </p:nvPr>
        </p:nvSpPr>
        <p:spPr/>
        <p:txBody>
          <a:bodyPr/>
          <a:lstStyle>
            <a:lvl1pPr>
              <a:defRPr/>
            </a:lvl1pPr>
          </a:lstStyle>
          <a:p>
            <a:pPr>
              <a:defRPr/>
            </a:pPr>
            <a:fld id="{5C107596-AAE5-41DD-B16D-442DF36406B7}" type="slidenum">
              <a:rPr lang="en-CA"/>
              <a:pPr>
                <a:defRPr/>
              </a:pPr>
              <a:t>‹#›</a:t>
            </a:fld>
            <a:endParaRPr lang="en-CA"/>
          </a:p>
        </p:txBody>
      </p:sp>
    </p:spTree>
    <p:extLst>
      <p:ext uri="{BB962C8B-B14F-4D97-AF65-F5344CB8AC3E}">
        <p14:creationId xmlns:p14="http://schemas.microsoft.com/office/powerpoint/2010/main" val="304207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647">
              <a:schemeClr val="bg1"/>
            </a:gs>
            <a:gs pos="52000">
              <a:schemeClr val="bg2">
                <a:lumMod val="75000"/>
              </a:schemeClr>
            </a:gs>
            <a:gs pos="0">
              <a:schemeClr val="accent3">
                <a:lumMod val="60000"/>
                <a:lumOff val="40000"/>
              </a:schemeClr>
            </a:gs>
            <a:gs pos="29000">
              <a:schemeClr val="bg1"/>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6CF38A9-12BC-4FE7-A887-54DDA6D814A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CA" altLang="en-US"/>
          </a:p>
        </p:txBody>
      </p:sp>
      <p:sp>
        <p:nvSpPr>
          <p:cNvPr id="1027" name="Text Placeholder 2">
            <a:extLst>
              <a:ext uri="{FF2B5EF4-FFF2-40B4-BE49-F238E27FC236}">
                <a16:creationId xmlns:a16="http://schemas.microsoft.com/office/drawing/2014/main" id="{E847A72C-54B3-4CFD-98CB-6F06C1AEE02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CA" altLang="en-US"/>
          </a:p>
        </p:txBody>
      </p:sp>
      <p:sp>
        <p:nvSpPr>
          <p:cNvPr id="4" name="Date Placeholder 3">
            <a:extLst>
              <a:ext uri="{FF2B5EF4-FFF2-40B4-BE49-F238E27FC236}">
                <a16:creationId xmlns:a16="http://schemas.microsoft.com/office/drawing/2014/main" id="{30A3BC51-243F-4C1C-9B33-4B078A4C1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6F9D4F36-D2CC-4BB4-B0D9-32BB7EC971E6}" type="datetimeFigureOut">
              <a:rPr lang="en-CA"/>
              <a:pPr>
                <a:defRPr/>
              </a:pPr>
              <a:t>2018-03-27</a:t>
            </a:fld>
            <a:endParaRPr lang="en-CA"/>
          </a:p>
        </p:txBody>
      </p:sp>
      <p:sp>
        <p:nvSpPr>
          <p:cNvPr id="5" name="Footer Placeholder 4">
            <a:extLst>
              <a:ext uri="{FF2B5EF4-FFF2-40B4-BE49-F238E27FC236}">
                <a16:creationId xmlns:a16="http://schemas.microsoft.com/office/drawing/2014/main" id="{A8A4F32C-6B5B-4B7D-B762-CA47791A5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CA"/>
          </a:p>
        </p:txBody>
      </p:sp>
      <p:sp>
        <p:nvSpPr>
          <p:cNvPr id="6" name="Slide Number Placeholder 5">
            <a:extLst>
              <a:ext uri="{FF2B5EF4-FFF2-40B4-BE49-F238E27FC236}">
                <a16:creationId xmlns:a16="http://schemas.microsoft.com/office/drawing/2014/main" id="{B258C24E-2421-4F53-A06E-FD81D06B1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9CD75FC-6BDF-4B11-852E-34B5C07848D6}"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149.56.46.194/Team-Dancing-To-Zebras/index.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5647">
              <a:schemeClr val="bg1"/>
            </a:gs>
            <a:gs pos="52000">
              <a:schemeClr val="bg2">
                <a:lumMod val="90000"/>
              </a:schemeClr>
            </a:gs>
            <a:gs pos="0">
              <a:schemeClr val="bg2">
                <a:lumMod val="75000"/>
              </a:schemeClr>
            </a:gs>
            <a:gs pos="29000">
              <a:schemeClr val="bg1"/>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ABCFD580-0EEB-40AE-967C-00AD7221BE59}"/>
              </a:ext>
            </a:extLst>
          </p:cNvPr>
          <p:cNvSpPr>
            <a:spLocks noGrp="1" noChangeArrowheads="1"/>
          </p:cNvSpPr>
          <p:nvPr>
            <p:ph type="ctrTitle"/>
          </p:nvPr>
        </p:nvSpPr>
        <p:spPr>
          <a:xfrm>
            <a:off x="185530" y="1269826"/>
            <a:ext cx="11820939" cy="1084815"/>
          </a:xfrm>
        </p:spPr>
        <p:txBody>
          <a:bodyPr/>
          <a:lstStyle/>
          <a:p>
            <a:pPr eaLnBrk="1" hangingPunct="1"/>
            <a:r>
              <a:rPr lang="en-US" altLang="en-US" sz="8000" dirty="0"/>
              <a:t>ENSE 470: Milestone 6</a:t>
            </a:r>
            <a:endParaRPr lang="en-CA" altLang="en-US" sz="8000" dirty="0"/>
          </a:p>
        </p:txBody>
      </p:sp>
      <p:sp>
        <p:nvSpPr>
          <p:cNvPr id="2051" name="Subtitle 2">
            <a:extLst>
              <a:ext uri="{FF2B5EF4-FFF2-40B4-BE49-F238E27FC236}">
                <a16:creationId xmlns:a16="http://schemas.microsoft.com/office/drawing/2014/main" id="{AD6D5D62-8BA5-414F-AF6D-99DA82FBC58F}"/>
              </a:ext>
            </a:extLst>
          </p:cNvPr>
          <p:cNvSpPr>
            <a:spLocks noGrp="1" noChangeArrowheads="1"/>
          </p:cNvSpPr>
          <p:nvPr>
            <p:ph type="subTitle" idx="1"/>
          </p:nvPr>
        </p:nvSpPr>
        <p:spPr/>
        <p:txBody>
          <a:bodyPr/>
          <a:lstStyle/>
          <a:p>
            <a:pPr eaLnBrk="1" hangingPunct="1"/>
            <a:r>
              <a:rPr lang="en-US" altLang="en-US" sz="3600" dirty="0"/>
              <a:t>Team Dancing to Zebras</a:t>
            </a:r>
          </a:p>
          <a:p>
            <a:pPr eaLnBrk="1" hangingPunct="1"/>
            <a:r>
              <a:rPr lang="en-US" altLang="en-US" sz="3600" dirty="0"/>
              <a:t>Tristan Heisler, </a:t>
            </a:r>
            <a:r>
              <a:rPr lang="en-US" altLang="en-US" sz="3600" dirty="0" err="1"/>
              <a:t>Demitri</a:t>
            </a:r>
            <a:r>
              <a:rPr lang="en-US" altLang="en-US" sz="3600" dirty="0"/>
              <a:t> </a:t>
            </a:r>
            <a:r>
              <a:rPr lang="en-US" altLang="en-US" sz="3600" dirty="0" err="1"/>
              <a:t>Kourles</a:t>
            </a:r>
            <a:r>
              <a:rPr lang="en-US" altLang="en-US" sz="3600" dirty="0"/>
              <a:t> and </a:t>
            </a:r>
            <a:r>
              <a:rPr lang="en-US" altLang="en-US" sz="3600" dirty="0" err="1"/>
              <a:t>Zuoxiu</a:t>
            </a:r>
            <a:r>
              <a:rPr lang="en-US" altLang="en-US" sz="3600" dirty="0"/>
              <a:t> Xing</a:t>
            </a:r>
          </a:p>
          <a:p>
            <a:pPr eaLnBrk="1" hangingPunct="1"/>
            <a:r>
              <a:rPr lang="en-US" altLang="en-US" sz="3600" dirty="0"/>
              <a:t>March 29th, 2018</a:t>
            </a:r>
            <a:endParaRPr lang="en-CA"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2" name="Picture 1">
            <a:extLst>
              <a:ext uri="{FF2B5EF4-FFF2-40B4-BE49-F238E27FC236}">
                <a16:creationId xmlns:a16="http://schemas.microsoft.com/office/drawing/2014/main" id="{2DDF1898-B96E-4F37-8492-E944D6CE04DA}"/>
              </a:ext>
            </a:extLst>
          </p:cNvPr>
          <p:cNvPicPr>
            <a:picLocks noChangeAspect="1"/>
          </p:cNvPicPr>
          <p:nvPr/>
        </p:nvPicPr>
        <p:blipFill>
          <a:blip r:embed="rId2"/>
          <a:stretch>
            <a:fillRect/>
          </a:stretch>
        </p:blipFill>
        <p:spPr>
          <a:xfrm>
            <a:off x="998719" y="1333301"/>
            <a:ext cx="10194561" cy="2095699"/>
          </a:xfrm>
          <a:prstGeom prst="rect">
            <a:avLst/>
          </a:prstGeom>
        </p:spPr>
      </p:pic>
      <p:pic>
        <p:nvPicPr>
          <p:cNvPr id="3" name="Picture 2">
            <a:extLst>
              <a:ext uri="{FF2B5EF4-FFF2-40B4-BE49-F238E27FC236}">
                <a16:creationId xmlns:a16="http://schemas.microsoft.com/office/drawing/2014/main" id="{BFDF3D8F-F91E-4423-AE4A-117083E49DFE}"/>
              </a:ext>
            </a:extLst>
          </p:cNvPr>
          <p:cNvPicPr>
            <a:picLocks noChangeAspect="1"/>
          </p:cNvPicPr>
          <p:nvPr/>
        </p:nvPicPr>
        <p:blipFill>
          <a:blip r:embed="rId3"/>
          <a:stretch>
            <a:fillRect/>
          </a:stretch>
        </p:blipFill>
        <p:spPr>
          <a:xfrm>
            <a:off x="998719" y="3958961"/>
            <a:ext cx="10194561" cy="2391890"/>
          </a:xfrm>
          <a:prstGeom prst="rect">
            <a:avLst/>
          </a:prstGeom>
        </p:spPr>
      </p:pic>
    </p:spTree>
    <p:extLst>
      <p:ext uri="{BB962C8B-B14F-4D97-AF65-F5344CB8AC3E}">
        <p14:creationId xmlns:p14="http://schemas.microsoft.com/office/powerpoint/2010/main" val="60028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2" name="Picture 1">
            <a:extLst>
              <a:ext uri="{FF2B5EF4-FFF2-40B4-BE49-F238E27FC236}">
                <a16:creationId xmlns:a16="http://schemas.microsoft.com/office/drawing/2014/main" id="{B195A671-82EC-426E-81AF-69A16FFF6216}"/>
              </a:ext>
            </a:extLst>
          </p:cNvPr>
          <p:cNvPicPr>
            <a:picLocks noChangeAspect="1"/>
          </p:cNvPicPr>
          <p:nvPr/>
        </p:nvPicPr>
        <p:blipFill>
          <a:blip r:embed="rId2"/>
          <a:stretch>
            <a:fillRect/>
          </a:stretch>
        </p:blipFill>
        <p:spPr>
          <a:xfrm>
            <a:off x="289453" y="2183854"/>
            <a:ext cx="5459034" cy="3175636"/>
          </a:xfrm>
          <a:prstGeom prst="rect">
            <a:avLst/>
          </a:prstGeom>
        </p:spPr>
      </p:pic>
      <p:pic>
        <p:nvPicPr>
          <p:cNvPr id="3" name="Picture 2">
            <a:extLst>
              <a:ext uri="{FF2B5EF4-FFF2-40B4-BE49-F238E27FC236}">
                <a16:creationId xmlns:a16="http://schemas.microsoft.com/office/drawing/2014/main" id="{B90DC1F0-C74E-4340-AB66-F965CBF898CD}"/>
              </a:ext>
            </a:extLst>
          </p:cNvPr>
          <p:cNvPicPr>
            <a:picLocks noChangeAspect="1"/>
          </p:cNvPicPr>
          <p:nvPr/>
        </p:nvPicPr>
        <p:blipFill>
          <a:blip r:embed="rId3"/>
          <a:stretch>
            <a:fillRect/>
          </a:stretch>
        </p:blipFill>
        <p:spPr>
          <a:xfrm>
            <a:off x="6096000" y="2183854"/>
            <a:ext cx="5806547" cy="3175636"/>
          </a:xfrm>
          <a:prstGeom prst="rect">
            <a:avLst/>
          </a:prstGeom>
        </p:spPr>
      </p:pic>
    </p:spTree>
    <p:extLst>
      <p:ext uri="{BB962C8B-B14F-4D97-AF65-F5344CB8AC3E}">
        <p14:creationId xmlns:p14="http://schemas.microsoft.com/office/powerpoint/2010/main" val="43101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3" name="Picture 2">
            <a:extLst>
              <a:ext uri="{FF2B5EF4-FFF2-40B4-BE49-F238E27FC236}">
                <a16:creationId xmlns:a16="http://schemas.microsoft.com/office/drawing/2014/main" id="{DB898E55-0F86-4C84-841C-26233CE60265}"/>
              </a:ext>
            </a:extLst>
          </p:cNvPr>
          <p:cNvPicPr>
            <a:picLocks noChangeAspect="1"/>
          </p:cNvPicPr>
          <p:nvPr/>
        </p:nvPicPr>
        <p:blipFill>
          <a:blip r:embed="rId2"/>
          <a:stretch>
            <a:fillRect/>
          </a:stretch>
        </p:blipFill>
        <p:spPr>
          <a:xfrm>
            <a:off x="2463148" y="1205641"/>
            <a:ext cx="6474892" cy="2563868"/>
          </a:xfrm>
          <a:prstGeom prst="rect">
            <a:avLst/>
          </a:prstGeom>
        </p:spPr>
      </p:pic>
      <p:pic>
        <p:nvPicPr>
          <p:cNvPr id="4" name="Picture 3">
            <a:extLst>
              <a:ext uri="{FF2B5EF4-FFF2-40B4-BE49-F238E27FC236}">
                <a16:creationId xmlns:a16="http://schemas.microsoft.com/office/drawing/2014/main" id="{26C96C37-7B13-4B73-A998-3479CAA7B8FC}"/>
              </a:ext>
            </a:extLst>
          </p:cNvPr>
          <p:cNvPicPr>
            <a:picLocks noChangeAspect="1"/>
          </p:cNvPicPr>
          <p:nvPr/>
        </p:nvPicPr>
        <p:blipFill>
          <a:blip r:embed="rId3"/>
          <a:stretch>
            <a:fillRect/>
          </a:stretch>
        </p:blipFill>
        <p:spPr>
          <a:xfrm>
            <a:off x="2302159" y="3934401"/>
            <a:ext cx="6796869" cy="2651061"/>
          </a:xfrm>
          <a:prstGeom prst="rect">
            <a:avLst/>
          </a:prstGeom>
        </p:spPr>
      </p:pic>
    </p:spTree>
    <p:extLst>
      <p:ext uri="{BB962C8B-B14F-4D97-AF65-F5344CB8AC3E}">
        <p14:creationId xmlns:p14="http://schemas.microsoft.com/office/powerpoint/2010/main" val="2777357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Demo</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marL="0" indent="0" eaLnBrk="1" fontAlgn="auto" hangingPunct="1">
              <a:spcAft>
                <a:spcPts val="0"/>
              </a:spcAft>
              <a:buNone/>
              <a:defRPr/>
            </a:pPr>
            <a:r>
              <a:rPr lang="en-CA" dirty="0">
                <a:hlinkClick r:id="rId2"/>
              </a:rPr>
              <a:t>http://149.56.46.194/Team-Dancing-To-Zebras/index.php</a:t>
            </a:r>
            <a:endParaRPr lang="en-CA" dirty="0"/>
          </a:p>
          <a:p>
            <a:pPr marL="0" indent="0" eaLnBrk="1" fontAlgn="auto" hangingPunct="1">
              <a:spcAft>
                <a:spcPts val="0"/>
              </a:spcAft>
              <a:buNone/>
              <a:defRPr/>
            </a:pPr>
            <a:endParaRPr lang="en-CA" dirty="0"/>
          </a:p>
        </p:txBody>
      </p:sp>
    </p:spTree>
    <p:extLst>
      <p:ext uri="{BB962C8B-B14F-4D97-AF65-F5344CB8AC3E}">
        <p14:creationId xmlns:p14="http://schemas.microsoft.com/office/powerpoint/2010/main" val="163221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 Validations  </a:t>
            </a:r>
            <a:endParaRPr lang="en-CA" altLang="en-US" sz="5000" dirty="0"/>
          </a:p>
        </p:txBody>
      </p:sp>
      <p:pic>
        <p:nvPicPr>
          <p:cNvPr id="3" name="Picture 2">
            <a:extLst>
              <a:ext uri="{FF2B5EF4-FFF2-40B4-BE49-F238E27FC236}">
                <a16:creationId xmlns:a16="http://schemas.microsoft.com/office/drawing/2014/main" id="{495DF7D6-CDB6-471A-B9D4-5F3F1E3C7456}"/>
              </a:ext>
            </a:extLst>
          </p:cNvPr>
          <p:cNvPicPr>
            <a:picLocks noChangeAspect="1"/>
          </p:cNvPicPr>
          <p:nvPr/>
        </p:nvPicPr>
        <p:blipFill>
          <a:blip r:embed="rId2"/>
          <a:stretch>
            <a:fillRect/>
          </a:stretch>
        </p:blipFill>
        <p:spPr>
          <a:xfrm>
            <a:off x="1808414" y="995157"/>
            <a:ext cx="8575171" cy="5752792"/>
          </a:xfrm>
          <a:prstGeom prst="rect">
            <a:avLst/>
          </a:prstGeom>
        </p:spPr>
      </p:pic>
    </p:spTree>
    <p:extLst>
      <p:ext uri="{BB962C8B-B14F-4D97-AF65-F5344CB8AC3E}">
        <p14:creationId xmlns:p14="http://schemas.microsoft.com/office/powerpoint/2010/main" val="205684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 Validations  </a:t>
            </a:r>
            <a:endParaRPr lang="en-CA" altLang="en-US" sz="5000" dirty="0"/>
          </a:p>
        </p:txBody>
      </p:sp>
      <p:pic>
        <p:nvPicPr>
          <p:cNvPr id="4" name="Picture 3">
            <a:extLst>
              <a:ext uri="{FF2B5EF4-FFF2-40B4-BE49-F238E27FC236}">
                <a16:creationId xmlns:a16="http://schemas.microsoft.com/office/drawing/2014/main" id="{E9952F06-E95E-4965-A2AD-D02EBECB7514}"/>
              </a:ext>
            </a:extLst>
          </p:cNvPr>
          <p:cNvPicPr>
            <a:picLocks noChangeAspect="1"/>
          </p:cNvPicPr>
          <p:nvPr/>
        </p:nvPicPr>
        <p:blipFill>
          <a:blip r:embed="rId2"/>
          <a:stretch>
            <a:fillRect/>
          </a:stretch>
        </p:blipFill>
        <p:spPr>
          <a:xfrm>
            <a:off x="586193" y="1438422"/>
            <a:ext cx="11019614" cy="4212870"/>
          </a:xfrm>
          <a:prstGeom prst="rect">
            <a:avLst/>
          </a:prstGeom>
        </p:spPr>
      </p:pic>
    </p:spTree>
    <p:extLst>
      <p:ext uri="{BB962C8B-B14F-4D97-AF65-F5344CB8AC3E}">
        <p14:creationId xmlns:p14="http://schemas.microsoft.com/office/powerpoint/2010/main" val="236498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 Validations  </a:t>
            </a:r>
            <a:endParaRPr lang="en-CA" altLang="en-US" sz="5000" dirty="0"/>
          </a:p>
        </p:txBody>
      </p:sp>
      <p:pic>
        <p:nvPicPr>
          <p:cNvPr id="3" name="Picture 2">
            <a:extLst>
              <a:ext uri="{FF2B5EF4-FFF2-40B4-BE49-F238E27FC236}">
                <a16:creationId xmlns:a16="http://schemas.microsoft.com/office/drawing/2014/main" id="{CE40DAC3-F93B-4063-A792-C4BD0FEF29E7}"/>
              </a:ext>
            </a:extLst>
          </p:cNvPr>
          <p:cNvPicPr>
            <a:picLocks noChangeAspect="1"/>
          </p:cNvPicPr>
          <p:nvPr/>
        </p:nvPicPr>
        <p:blipFill>
          <a:blip r:embed="rId2"/>
          <a:stretch>
            <a:fillRect/>
          </a:stretch>
        </p:blipFill>
        <p:spPr>
          <a:xfrm>
            <a:off x="609444" y="1137253"/>
            <a:ext cx="10973111" cy="5563350"/>
          </a:xfrm>
          <a:prstGeom prst="rect">
            <a:avLst/>
          </a:prstGeom>
        </p:spPr>
      </p:pic>
    </p:spTree>
    <p:extLst>
      <p:ext uri="{BB962C8B-B14F-4D97-AF65-F5344CB8AC3E}">
        <p14:creationId xmlns:p14="http://schemas.microsoft.com/office/powerpoint/2010/main" val="268658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Design Patterns - Facade </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US" dirty="0"/>
              <a:t>Where?</a:t>
            </a:r>
          </a:p>
          <a:p>
            <a:pPr lvl="1" eaLnBrk="1" fontAlgn="auto" hangingPunct="1">
              <a:spcAft>
                <a:spcPts val="0"/>
              </a:spcAft>
              <a:defRPr/>
            </a:pPr>
            <a:r>
              <a:rPr lang="en-US" dirty="0"/>
              <a:t>This pattern was applied towards the navigation bar and web page access.</a:t>
            </a:r>
          </a:p>
          <a:p>
            <a:pPr eaLnBrk="1" fontAlgn="auto" hangingPunct="1">
              <a:spcAft>
                <a:spcPts val="0"/>
              </a:spcAft>
              <a:defRPr/>
            </a:pPr>
            <a:r>
              <a:rPr lang="en-US" dirty="0"/>
              <a:t>Why?</a:t>
            </a:r>
          </a:p>
          <a:p>
            <a:pPr lvl="1" eaLnBrk="1" fontAlgn="auto" hangingPunct="1">
              <a:spcAft>
                <a:spcPts val="0"/>
              </a:spcAft>
              <a:defRPr/>
            </a:pPr>
            <a:r>
              <a:rPr lang="en-US" dirty="0"/>
              <a:t>Different users interacting with the software tool request system have varying requirements and expectations.</a:t>
            </a:r>
          </a:p>
          <a:p>
            <a:pPr eaLnBrk="1" fontAlgn="auto" hangingPunct="1">
              <a:spcAft>
                <a:spcPts val="0"/>
              </a:spcAft>
              <a:defRPr/>
            </a:pPr>
            <a:r>
              <a:rPr lang="en-US" dirty="0"/>
              <a:t>How?</a:t>
            </a:r>
          </a:p>
          <a:p>
            <a:pPr lvl="1" eaLnBrk="1" fontAlgn="auto" hangingPunct="1">
              <a:spcAft>
                <a:spcPts val="0"/>
              </a:spcAft>
              <a:defRPr/>
            </a:pPr>
            <a:r>
              <a:rPr lang="en-US" dirty="0"/>
              <a:t>Web pages that are irrelevant to the current user are hidden from view. Access is denied if users attempt to access these pages manually.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Design Patterns - Decorator</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US" dirty="0"/>
              <a:t>Where?</a:t>
            </a:r>
          </a:p>
          <a:p>
            <a:pPr lvl="1" eaLnBrk="1" fontAlgn="auto" hangingPunct="1">
              <a:spcAft>
                <a:spcPts val="0"/>
              </a:spcAft>
              <a:defRPr/>
            </a:pPr>
            <a:r>
              <a:rPr lang="en-US" dirty="0"/>
              <a:t>This pattern was applied towards the navigation bar options.</a:t>
            </a:r>
          </a:p>
          <a:p>
            <a:pPr eaLnBrk="1" fontAlgn="auto" hangingPunct="1">
              <a:spcAft>
                <a:spcPts val="0"/>
              </a:spcAft>
              <a:defRPr/>
            </a:pPr>
            <a:r>
              <a:rPr lang="en-US" dirty="0"/>
              <a:t>Why?</a:t>
            </a:r>
          </a:p>
          <a:p>
            <a:pPr lvl="1" eaLnBrk="1" fontAlgn="auto" hangingPunct="1">
              <a:spcAft>
                <a:spcPts val="0"/>
              </a:spcAft>
              <a:defRPr/>
            </a:pPr>
            <a:r>
              <a:rPr lang="en-US" dirty="0"/>
              <a:t>To prevent having to create all possible combinations of navigation bar functionalities.</a:t>
            </a:r>
          </a:p>
          <a:p>
            <a:pPr eaLnBrk="1" fontAlgn="auto" hangingPunct="1">
              <a:spcAft>
                <a:spcPts val="0"/>
              </a:spcAft>
              <a:defRPr/>
            </a:pPr>
            <a:r>
              <a:rPr lang="en-US" dirty="0"/>
              <a:t>How?</a:t>
            </a:r>
          </a:p>
          <a:p>
            <a:pPr lvl="1" eaLnBrk="1" fontAlgn="auto" hangingPunct="1">
              <a:spcAft>
                <a:spcPts val="0"/>
              </a:spcAft>
              <a:defRPr/>
            </a:pPr>
            <a:r>
              <a:rPr lang="en-US" dirty="0"/>
              <a:t>Upon login, a session variable records if the user is an approver and/or an analyst. This information is used to provide additional options in the navigation bar if such a user is detected.</a:t>
            </a:r>
          </a:p>
        </p:txBody>
      </p:sp>
    </p:spTree>
    <p:extLst>
      <p:ext uri="{BB962C8B-B14F-4D97-AF65-F5344CB8AC3E}">
        <p14:creationId xmlns:p14="http://schemas.microsoft.com/office/powerpoint/2010/main" val="3479668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Design Patterns - State </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US" dirty="0"/>
              <a:t>Where?</a:t>
            </a:r>
          </a:p>
          <a:p>
            <a:pPr lvl="1" eaLnBrk="1" fontAlgn="auto" hangingPunct="1">
              <a:spcAft>
                <a:spcPts val="0"/>
              </a:spcAft>
              <a:defRPr/>
            </a:pPr>
            <a:r>
              <a:rPr lang="en-US" dirty="0"/>
              <a:t>This pattern was applied to document the status of a request and permit different permissions based on this status.</a:t>
            </a:r>
          </a:p>
          <a:p>
            <a:pPr eaLnBrk="1" fontAlgn="auto" hangingPunct="1">
              <a:spcAft>
                <a:spcPts val="0"/>
              </a:spcAft>
              <a:defRPr/>
            </a:pPr>
            <a:r>
              <a:rPr lang="en-US" dirty="0"/>
              <a:t>Why?</a:t>
            </a:r>
          </a:p>
          <a:p>
            <a:pPr lvl="1" eaLnBrk="1" fontAlgn="auto" hangingPunct="1">
              <a:spcAft>
                <a:spcPts val="0"/>
              </a:spcAft>
              <a:defRPr/>
            </a:pPr>
            <a:r>
              <a:rPr lang="en-US" dirty="0"/>
              <a:t>By encapsulating the state of the request, we have reduced the likelihood of invalid actions being performed throughout the request process.</a:t>
            </a:r>
          </a:p>
          <a:p>
            <a:pPr eaLnBrk="1" fontAlgn="auto" hangingPunct="1">
              <a:spcAft>
                <a:spcPts val="0"/>
              </a:spcAft>
              <a:defRPr/>
            </a:pPr>
            <a:r>
              <a:rPr lang="en-US" dirty="0"/>
              <a:t>How?</a:t>
            </a:r>
          </a:p>
          <a:p>
            <a:pPr lvl="1" eaLnBrk="1" fontAlgn="auto" hangingPunct="1">
              <a:spcAft>
                <a:spcPts val="0"/>
              </a:spcAft>
              <a:defRPr/>
            </a:pPr>
            <a:r>
              <a:rPr lang="en-US" dirty="0"/>
              <a:t>Each request is associated with approval status and access status variables. The approval status value influences the analyst’s interactions with the request. The access status value influence’s when the user is notified via email.</a:t>
            </a:r>
          </a:p>
        </p:txBody>
      </p:sp>
    </p:spTree>
    <p:extLst>
      <p:ext uri="{BB962C8B-B14F-4D97-AF65-F5344CB8AC3E}">
        <p14:creationId xmlns:p14="http://schemas.microsoft.com/office/powerpoint/2010/main" val="409614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 Technology</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marL="0" indent="0" eaLnBrk="1" hangingPunct="1">
              <a:buNone/>
            </a:pPr>
            <a:r>
              <a:rPr lang="en-US" altLang="en-US" dirty="0"/>
              <a:t>What technology did we use? </a:t>
            </a:r>
          </a:p>
        </p:txBody>
      </p:sp>
      <p:graphicFrame>
        <p:nvGraphicFramePr>
          <p:cNvPr id="2" name="Table 1">
            <a:extLst>
              <a:ext uri="{FF2B5EF4-FFF2-40B4-BE49-F238E27FC236}">
                <a16:creationId xmlns:a16="http://schemas.microsoft.com/office/drawing/2014/main" id="{A33E46DB-0692-43EF-8956-343E477C0156}"/>
              </a:ext>
            </a:extLst>
          </p:cNvPr>
          <p:cNvGraphicFramePr>
            <a:graphicFrameLocks noGrp="1"/>
          </p:cNvGraphicFramePr>
          <p:nvPr>
            <p:extLst>
              <p:ext uri="{D42A27DB-BD31-4B8C-83A1-F6EECF244321}">
                <p14:modId xmlns:p14="http://schemas.microsoft.com/office/powerpoint/2010/main" val="754695234"/>
              </p:ext>
            </p:extLst>
          </p:nvPr>
        </p:nvGraphicFramePr>
        <p:xfrm>
          <a:off x="1194904" y="2070102"/>
          <a:ext cx="9802192" cy="4595741"/>
        </p:xfrm>
        <a:graphic>
          <a:graphicData uri="http://schemas.openxmlformats.org/drawingml/2006/table">
            <a:tbl>
              <a:tblPr firstRow="1" bandRow="1">
                <a:tableStyleId>{F5AB1C69-6EDB-4FF4-983F-18BD219EF322}</a:tableStyleId>
              </a:tblPr>
              <a:tblGrid>
                <a:gridCol w="2608470">
                  <a:extLst>
                    <a:ext uri="{9D8B030D-6E8A-4147-A177-3AD203B41FA5}">
                      <a16:colId xmlns:a16="http://schemas.microsoft.com/office/drawing/2014/main" val="2143025697"/>
                    </a:ext>
                  </a:extLst>
                </a:gridCol>
                <a:gridCol w="7193722">
                  <a:extLst>
                    <a:ext uri="{9D8B030D-6E8A-4147-A177-3AD203B41FA5}">
                      <a16:colId xmlns:a16="http://schemas.microsoft.com/office/drawing/2014/main" val="3956609697"/>
                    </a:ext>
                  </a:extLst>
                </a:gridCol>
              </a:tblGrid>
              <a:tr h="512197">
                <a:tc>
                  <a:txBody>
                    <a:bodyPr/>
                    <a:lstStyle/>
                    <a:p>
                      <a:r>
                        <a:rPr lang="en-CA" dirty="0"/>
                        <a:t>Technology</a:t>
                      </a:r>
                    </a:p>
                  </a:txBody>
                  <a:tcPr/>
                </a:tc>
                <a:tc>
                  <a:txBody>
                    <a:bodyPr/>
                    <a:lstStyle/>
                    <a:p>
                      <a:r>
                        <a:rPr lang="en-CA" dirty="0"/>
                        <a:t>Purpose</a:t>
                      </a:r>
                    </a:p>
                  </a:txBody>
                  <a:tcPr/>
                </a:tc>
                <a:extLst>
                  <a:ext uri="{0D108BD9-81ED-4DB2-BD59-A6C34878D82A}">
                    <a16:rowId xmlns:a16="http://schemas.microsoft.com/office/drawing/2014/main" val="911654567"/>
                  </a:ext>
                </a:extLst>
              </a:tr>
              <a:tr h="512197">
                <a:tc>
                  <a:txBody>
                    <a:bodyPr/>
                    <a:lstStyle/>
                    <a:p>
                      <a:r>
                        <a:rPr lang="en-CA" sz="2200" dirty="0"/>
                        <a:t>MySQL</a:t>
                      </a:r>
                    </a:p>
                  </a:txBody>
                  <a:tcPr/>
                </a:tc>
                <a:tc>
                  <a:txBody>
                    <a:bodyPr/>
                    <a:lstStyle/>
                    <a:p>
                      <a:r>
                        <a:rPr lang="en-CA" sz="2200" dirty="0"/>
                        <a:t>Data storage</a:t>
                      </a:r>
                    </a:p>
                  </a:txBody>
                  <a:tcPr/>
                </a:tc>
                <a:extLst>
                  <a:ext uri="{0D108BD9-81ED-4DB2-BD59-A6C34878D82A}">
                    <a16:rowId xmlns:a16="http://schemas.microsoft.com/office/drawing/2014/main" val="3587084111"/>
                  </a:ext>
                </a:extLst>
              </a:tr>
              <a:tr h="512197">
                <a:tc>
                  <a:txBody>
                    <a:bodyPr/>
                    <a:lstStyle/>
                    <a:p>
                      <a:r>
                        <a:rPr lang="en-CA" sz="2200" dirty="0"/>
                        <a:t>HTML</a:t>
                      </a:r>
                    </a:p>
                  </a:txBody>
                  <a:tcPr/>
                </a:tc>
                <a:tc>
                  <a:txBody>
                    <a:bodyPr/>
                    <a:lstStyle/>
                    <a:p>
                      <a:r>
                        <a:rPr lang="en-CA" sz="2200" dirty="0"/>
                        <a:t>Base structure of webpages</a:t>
                      </a:r>
                    </a:p>
                  </a:txBody>
                  <a:tcPr/>
                </a:tc>
                <a:extLst>
                  <a:ext uri="{0D108BD9-81ED-4DB2-BD59-A6C34878D82A}">
                    <a16:rowId xmlns:a16="http://schemas.microsoft.com/office/drawing/2014/main" val="1837709078"/>
                  </a:ext>
                </a:extLst>
              </a:tr>
              <a:tr h="512197">
                <a:tc>
                  <a:txBody>
                    <a:bodyPr/>
                    <a:lstStyle/>
                    <a:p>
                      <a:r>
                        <a:rPr lang="en-CA" sz="2200" dirty="0"/>
                        <a:t>CSS</a:t>
                      </a:r>
                    </a:p>
                  </a:txBody>
                  <a:tcPr/>
                </a:tc>
                <a:tc>
                  <a:txBody>
                    <a:bodyPr/>
                    <a:lstStyle/>
                    <a:p>
                      <a:r>
                        <a:rPr lang="en-CA" sz="2200" dirty="0"/>
                        <a:t>Website appearance</a:t>
                      </a:r>
                    </a:p>
                  </a:txBody>
                  <a:tcPr/>
                </a:tc>
                <a:extLst>
                  <a:ext uri="{0D108BD9-81ED-4DB2-BD59-A6C34878D82A}">
                    <a16:rowId xmlns:a16="http://schemas.microsoft.com/office/drawing/2014/main" val="1492661402"/>
                  </a:ext>
                </a:extLst>
              </a:tr>
              <a:tr h="512197">
                <a:tc>
                  <a:txBody>
                    <a:bodyPr/>
                    <a:lstStyle/>
                    <a:p>
                      <a:r>
                        <a:rPr lang="en-CA" sz="2200" dirty="0"/>
                        <a:t>JavaScript</a:t>
                      </a:r>
                    </a:p>
                  </a:txBody>
                  <a:tcPr/>
                </a:tc>
                <a:tc>
                  <a:txBody>
                    <a:bodyPr/>
                    <a:lstStyle/>
                    <a:p>
                      <a:r>
                        <a:rPr lang="en-CA" sz="2200" dirty="0"/>
                        <a:t>Client-side interactions</a:t>
                      </a:r>
                    </a:p>
                  </a:txBody>
                  <a:tcPr/>
                </a:tc>
                <a:extLst>
                  <a:ext uri="{0D108BD9-81ED-4DB2-BD59-A6C34878D82A}">
                    <a16:rowId xmlns:a16="http://schemas.microsoft.com/office/drawing/2014/main" val="1526990469"/>
                  </a:ext>
                </a:extLst>
              </a:tr>
              <a:tr h="512197">
                <a:tc>
                  <a:txBody>
                    <a:bodyPr/>
                    <a:lstStyle/>
                    <a:p>
                      <a:r>
                        <a:rPr lang="en-CA" sz="2200" dirty="0"/>
                        <a:t>PHP</a:t>
                      </a:r>
                    </a:p>
                  </a:txBody>
                  <a:tcPr/>
                </a:tc>
                <a:tc>
                  <a:txBody>
                    <a:bodyPr/>
                    <a:lstStyle/>
                    <a:p>
                      <a:r>
                        <a:rPr lang="en-CA" sz="2200" dirty="0"/>
                        <a:t>Server-side processing</a:t>
                      </a:r>
                    </a:p>
                  </a:txBody>
                  <a:tcPr/>
                </a:tc>
                <a:extLst>
                  <a:ext uri="{0D108BD9-81ED-4DB2-BD59-A6C34878D82A}">
                    <a16:rowId xmlns:a16="http://schemas.microsoft.com/office/drawing/2014/main" val="1875439070"/>
                  </a:ext>
                </a:extLst>
              </a:tr>
              <a:tr h="512197">
                <a:tc>
                  <a:txBody>
                    <a:bodyPr/>
                    <a:lstStyle/>
                    <a:p>
                      <a:r>
                        <a:rPr lang="en-CA" sz="2200" dirty="0"/>
                        <a:t>GitHub</a:t>
                      </a:r>
                    </a:p>
                  </a:txBody>
                  <a:tcPr/>
                </a:tc>
                <a:tc>
                  <a:txBody>
                    <a:bodyPr/>
                    <a:lstStyle/>
                    <a:p>
                      <a:r>
                        <a:rPr lang="en-CA" sz="2200" dirty="0"/>
                        <a:t>Revision control</a:t>
                      </a:r>
                    </a:p>
                  </a:txBody>
                  <a:tcPr/>
                </a:tc>
                <a:extLst>
                  <a:ext uri="{0D108BD9-81ED-4DB2-BD59-A6C34878D82A}">
                    <a16:rowId xmlns:a16="http://schemas.microsoft.com/office/drawing/2014/main" val="250595060"/>
                  </a:ext>
                </a:extLst>
              </a:tr>
              <a:tr h="505181">
                <a:tc>
                  <a:txBody>
                    <a:bodyPr/>
                    <a:lstStyle/>
                    <a:p>
                      <a:r>
                        <a:rPr lang="en-CA" sz="2200" dirty="0"/>
                        <a:t>WhatsApp</a:t>
                      </a:r>
                    </a:p>
                  </a:txBody>
                  <a:tcPr/>
                </a:tc>
                <a:tc>
                  <a:txBody>
                    <a:bodyPr/>
                    <a:lstStyle/>
                    <a:p>
                      <a:r>
                        <a:rPr lang="en-CA" sz="2200" dirty="0"/>
                        <a:t>Efficient group communication</a:t>
                      </a:r>
                    </a:p>
                  </a:txBody>
                  <a:tcPr/>
                </a:tc>
                <a:extLst>
                  <a:ext uri="{0D108BD9-81ED-4DB2-BD59-A6C34878D82A}">
                    <a16:rowId xmlns:a16="http://schemas.microsoft.com/office/drawing/2014/main" val="1785832165"/>
                  </a:ext>
                </a:extLst>
              </a:tr>
              <a:tr h="505181">
                <a:tc>
                  <a:txBody>
                    <a:bodyPr/>
                    <a:lstStyle/>
                    <a:p>
                      <a:r>
                        <a:rPr lang="en-CA" sz="2200" dirty="0"/>
                        <a:t>Google Docs</a:t>
                      </a:r>
                    </a:p>
                  </a:txBody>
                  <a:tcPr/>
                </a:tc>
                <a:tc>
                  <a:txBody>
                    <a:bodyPr/>
                    <a:lstStyle/>
                    <a:p>
                      <a:r>
                        <a:rPr lang="en-CA" sz="2200" dirty="0"/>
                        <a:t>Improvement of collaboration on documentation files</a:t>
                      </a:r>
                    </a:p>
                  </a:txBody>
                  <a:tcPr/>
                </a:tc>
                <a:extLst>
                  <a:ext uri="{0D108BD9-81ED-4DB2-BD59-A6C34878D82A}">
                    <a16:rowId xmlns:a16="http://schemas.microsoft.com/office/drawing/2014/main" val="3605210150"/>
                  </a:ext>
                </a:extLst>
              </a:tr>
            </a:tbl>
          </a:graphicData>
        </a:graphic>
      </p:graphicFrame>
    </p:spTree>
    <p:extLst>
      <p:ext uri="{BB962C8B-B14F-4D97-AF65-F5344CB8AC3E}">
        <p14:creationId xmlns:p14="http://schemas.microsoft.com/office/powerpoint/2010/main" val="1123234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Design Patterns - Composite </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US" dirty="0"/>
              <a:t>Where?</a:t>
            </a:r>
          </a:p>
          <a:p>
            <a:pPr lvl="1" eaLnBrk="1" fontAlgn="auto" hangingPunct="1">
              <a:spcAft>
                <a:spcPts val="0"/>
              </a:spcAft>
              <a:defRPr/>
            </a:pPr>
            <a:r>
              <a:rPr lang="en-US" dirty="0"/>
              <a:t>This pattern was applied within the webpages that display pending approvals for approvers and pending tickets for analysts.</a:t>
            </a:r>
          </a:p>
          <a:p>
            <a:pPr eaLnBrk="1" fontAlgn="auto" hangingPunct="1">
              <a:spcAft>
                <a:spcPts val="0"/>
              </a:spcAft>
              <a:defRPr/>
            </a:pPr>
            <a:r>
              <a:rPr lang="en-US" dirty="0"/>
              <a:t>Why?</a:t>
            </a:r>
          </a:p>
          <a:p>
            <a:pPr lvl="1" eaLnBrk="1" fontAlgn="auto" hangingPunct="1">
              <a:spcAft>
                <a:spcPts val="0"/>
              </a:spcAft>
              <a:defRPr/>
            </a:pPr>
            <a:r>
              <a:rPr lang="en-US" dirty="0"/>
              <a:t>To display a clear hierarchy level that allows the employee to easily obtain information relevant to their specific request of interest.</a:t>
            </a:r>
          </a:p>
          <a:p>
            <a:pPr eaLnBrk="1" fontAlgn="auto" hangingPunct="1">
              <a:spcAft>
                <a:spcPts val="0"/>
              </a:spcAft>
              <a:defRPr/>
            </a:pPr>
            <a:r>
              <a:rPr lang="en-US" dirty="0"/>
              <a:t>How?</a:t>
            </a:r>
          </a:p>
          <a:p>
            <a:pPr lvl="1" eaLnBrk="1" fontAlgn="auto" hangingPunct="1">
              <a:spcAft>
                <a:spcPts val="0"/>
              </a:spcAft>
              <a:defRPr/>
            </a:pPr>
            <a:r>
              <a:rPr lang="en-US" dirty="0"/>
              <a:t>Within these pages, the user can see a general overview of all active tickets. Clicking the ID of one of these tickets transfers the user to a leaf page of the website that provides more detailed information about that request.</a:t>
            </a:r>
          </a:p>
        </p:txBody>
      </p:sp>
    </p:spTree>
    <p:extLst>
      <p:ext uri="{BB962C8B-B14F-4D97-AF65-F5344CB8AC3E}">
        <p14:creationId xmlns:p14="http://schemas.microsoft.com/office/powerpoint/2010/main" val="20729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Design Patterns - Observer </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US" dirty="0"/>
              <a:t>Where?</a:t>
            </a:r>
          </a:p>
          <a:p>
            <a:pPr lvl="1" eaLnBrk="1" fontAlgn="auto" hangingPunct="1">
              <a:spcAft>
                <a:spcPts val="0"/>
              </a:spcAft>
              <a:defRPr/>
            </a:pPr>
            <a:r>
              <a:rPr lang="en-US" dirty="0"/>
              <a:t>This pattern was applied within the email notification system of the website.</a:t>
            </a:r>
          </a:p>
          <a:p>
            <a:pPr eaLnBrk="1" fontAlgn="auto" hangingPunct="1">
              <a:spcAft>
                <a:spcPts val="0"/>
              </a:spcAft>
              <a:defRPr/>
            </a:pPr>
            <a:r>
              <a:rPr lang="en-US" dirty="0"/>
              <a:t>Why?</a:t>
            </a:r>
          </a:p>
          <a:p>
            <a:pPr lvl="1" eaLnBrk="1" fontAlgn="auto" hangingPunct="1">
              <a:spcAft>
                <a:spcPts val="0"/>
              </a:spcAft>
              <a:defRPr/>
            </a:pPr>
            <a:r>
              <a:rPr lang="en-US" dirty="0"/>
              <a:t>To prevent the user from having to manually check when their ticket has been processed.</a:t>
            </a:r>
          </a:p>
          <a:p>
            <a:pPr eaLnBrk="1" fontAlgn="auto" hangingPunct="1">
              <a:spcAft>
                <a:spcPts val="0"/>
              </a:spcAft>
              <a:defRPr/>
            </a:pPr>
            <a:r>
              <a:rPr lang="en-US" dirty="0"/>
              <a:t>How?</a:t>
            </a:r>
          </a:p>
          <a:p>
            <a:pPr lvl="1" eaLnBrk="1" fontAlgn="auto" hangingPunct="1">
              <a:spcAft>
                <a:spcPts val="0"/>
              </a:spcAft>
              <a:defRPr/>
            </a:pPr>
            <a:r>
              <a:rPr lang="en-US" dirty="0"/>
              <a:t>When the analyst makes their final decision on a given software request, the user will immediately be notified via email of the outcome.</a:t>
            </a:r>
          </a:p>
        </p:txBody>
      </p:sp>
    </p:spTree>
    <p:extLst>
      <p:ext uri="{BB962C8B-B14F-4D97-AF65-F5344CB8AC3E}">
        <p14:creationId xmlns:p14="http://schemas.microsoft.com/office/powerpoint/2010/main" val="1449586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Group Reflection</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fontScale="92500" lnSpcReduction="10000"/>
          </a:bodyPr>
          <a:lstStyle/>
          <a:p>
            <a:pPr eaLnBrk="1" fontAlgn="auto" hangingPunct="1">
              <a:spcAft>
                <a:spcPts val="0"/>
              </a:spcAft>
              <a:defRPr/>
            </a:pPr>
            <a:r>
              <a:rPr lang="en-US" dirty="0"/>
              <a:t>How did you feel about this milestone? What did you like about it? What did you dislike?</a:t>
            </a:r>
          </a:p>
          <a:p>
            <a:pPr lvl="1" eaLnBrk="1" fontAlgn="auto" hangingPunct="1">
              <a:spcAft>
                <a:spcPts val="0"/>
              </a:spcAft>
              <a:defRPr/>
            </a:pPr>
            <a:r>
              <a:rPr lang="en-US" dirty="0"/>
              <a:t>We enjoyed being able to finally implement the system that we have been working on for several months based on our prototypes and documentation. </a:t>
            </a:r>
          </a:p>
          <a:p>
            <a:pPr eaLnBrk="1" fontAlgn="auto" hangingPunct="1">
              <a:spcAft>
                <a:spcPts val="0"/>
              </a:spcAft>
              <a:defRPr/>
            </a:pPr>
            <a:r>
              <a:rPr lang="en-US" dirty="0"/>
              <a:t>What did you learn about yourself as you collaborated and worked through this milestone?</a:t>
            </a:r>
          </a:p>
          <a:p>
            <a:pPr lvl="1" eaLnBrk="1" fontAlgn="auto" hangingPunct="1">
              <a:spcAft>
                <a:spcPts val="0"/>
              </a:spcAft>
              <a:defRPr/>
            </a:pPr>
            <a:r>
              <a:rPr lang="en-US" dirty="0"/>
              <a:t>By completing the minimum viable product, we developed a further appreciation for the process and steps utilized before any code was actually written.</a:t>
            </a:r>
          </a:p>
          <a:p>
            <a:pPr eaLnBrk="1" fontAlgn="auto" hangingPunct="1">
              <a:spcAft>
                <a:spcPts val="0"/>
              </a:spcAft>
              <a:defRPr/>
            </a:pPr>
            <a:r>
              <a:rPr lang="en-US" dirty="0"/>
              <a:t>How will you use what you have learned going forward?</a:t>
            </a:r>
          </a:p>
          <a:p>
            <a:pPr lvl="1" eaLnBrk="1" fontAlgn="auto" hangingPunct="1">
              <a:spcAft>
                <a:spcPts val="0"/>
              </a:spcAft>
              <a:defRPr/>
            </a:pPr>
            <a:r>
              <a:rPr lang="en-US" dirty="0"/>
              <a:t>In the future, we will use the successes and hurdles identified within the development of this project when developing more complex software systems.</a:t>
            </a:r>
          </a:p>
          <a:p>
            <a:pPr eaLnBrk="1" fontAlgn="auto" hangingPunct="1">
              <a:spcAft>
                <a:spcPts val="0"/>
              </a:spcAft>
              <a:defRPr/>
            </a:pPr>
            <a:r>
              <a:rPr lang="en-US" dirty="0"/>
              <a:t>What “stuff &amp; things” related to this milestone would you want help with?</a:t>
            </a:r>
          </a:p>
          <a:p>
            <a:pPr lvl="1" eaLnBrk="1" fontAlgn="auto" hangingPunct="1">
              <a:spcAft>
                <a:spcPts val="0"/>
              </a:spcAft>
              <a:defRPr/>
            </a:pPr>
            <a:r>
              <a:rPr lang="en-CA" dirty="0"/>
              <a:t>It was slightly challenging understanding how to apply design patterns to web development.</a:t>
            </a:r>
          </a:p>
        </p:txBody>
      </p:sp>
    </p:spTree>
    <p:extLst>
      <p:ext uri="{BB962C8B-B14F-4D97-AF65-F5344CB8AC3E}">
        <p14:creationId xmlns:p14="http://schemas.microsoft.com/office/powerpoint/2010/main" val="799575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Project Experience</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fontAlgn="auto" hangingPunct="1">
              <a:spcAft>
                <a:spcPts val="0"/>
              </a:spcAft>
              <a:defRPr/>
            </a:pPr>
            <a:r>
              <a:rPr lang="en-US" dirty="0"/>
              <a:t>The good.</a:t>
            </a:r>
          </a:p>
          <a:p>
            <a:pPr lvl="1" eaLnBrk="1" fontAlgn="auto" hangingPunct="1">
              <a:spcAft>
                <a:spcPts val="0"/>
              </a:spcAft>
              <a:defRPr/>
            </a:pPr>
            <a:r>
              <a:rPr lang="en-US" dirty="0"/>
              <a:t>We exceeded our expectations for the MVP. This success would allow features from a theoretical Release 3 to be implemented ahead of schedule.</a:t>
            </a:r>
          </a:p>
          <a:p>
            <a:pPr lvl="1" eaLnBrk="1" fontAlgn="auto" hangingPunct="1">
              <a:spcAft>
                <a:spcPts val="0"/>
              </a:spcAft>
              <a:defRPr/>
            </a:pPr>
            <a:r>
              <a:rPr lang="en-US" dirty="0"/>
              <a:t>There were no major issues between group members. All members communicated quickly and contributed to the project’s development.</a:t>
            </a:r>
          </a:p>
          <a:p>
            <a:pPr eaLnBrk="1" fontAlgn="auto" hangingPunct="1">
              <a:spcAft>
                <a:spcPts val="0"/>
              </a:spcAft>
              <a:defRPr/>
            </a:pPr>
            <a:r>
              <a:rPr lang="en-US" dirty="0"/>
              <a:t>The bad.</a:t>
            </a:r>
          </a:p>
          <a:p>
            <a:pPr lvl="1" eaLnBrk="1" fontAlgn="auto" hangingPunct="1">
              <a:spcAft>
                <a:spcPts val="0"/>
              </a:spcAft>
              <a:defRPr/>
            </a:pPr>
            <a:r>
              <a:rPr lang="en-US" dirty="0"/>
              <a:t>We faced difficulties implementing design patterns in our website.</a:t>
            </a:r>
          </a:p>
          <a:p>
            <a:pPr lvl="1" eaLnBrk="1" fontAlgn="auto" hangingPunct="1">
              <a:spcAft>
                <a:spcPts val="0"/>
              </a:spcAft>
              <a:defRPr/>
            </a:pPr>
            <a:r>
              <a:rPr lang="en-US" dirty="0"/>
              <a:t>We believe that more practice would allow us to reduce the amount of time spent generating supporting documents like idea sheets and lo-fi prototypes.</a:t>
            </a:r>
          </a:p>
          <a:p>
            <a:pPr eaLnBrk="1" fontAlgn="auto" hangingPunct="1">
              <a:spcAft>
                <a:spcPts val="0"/>
              </a:spcAft>
              <a:defRPr/>
            </a:pPr>
            <a:r>
              <a:rPr lang="en-US" dirty="0"/>
              <a:t>The ugly.</a:t>
            </a:r>
          </a:p>
          <a:p>
            <a:pPr lvl="1" eaLnBrk="1" fontAlgn="auto" hangingPunct="1">
              <a:spcAft>
                <a:spcPts val="0"/>
              </a:spcAft>
              <a:defRPr/>
            </a:pPr>
            <a:r>
              <a:rPr lang="en-US" dirty="0"/>
              <a:t>Code duplication exists between several of our webpages. This is partially due to the time constraints of the project.</a:t>
            </a:r>
          </a:p>
          <a:p>
            <a:pPr lvl="1" eaLnBrk="1" fontAlgn="auto" hangingPunct="1">
              <a:spcAft>
                <a:spcPts val="0"/>
              </a:spcAft>
              <a:defRPr/>
            </a:pPr>
            <a:r>
              <a:rPr lang="en-US" dirty="0"/>
              <a:t>Manipulating over 40 pictures for our lo-fi prototypes was quite tedious.</a:t>
            </a:r>
          </a:p>
        </p:txBody>
      </p:sp>
    </p:spTree>
    <p:extLst>
      <p:ext uri="{BB962C8B-B14F-4D97-AF65-F5344CB8AC3E}">
        <p14:creationId xmlns:p14="http://schemas.microsoft.com/office/powerpoint/2010/main" val="3563361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8EBD-A777-4685-BC21-1214608343EB}"/>
              </a:ext>
            </a:extLst>
          </p:cNvPr>
          <p:cNvSpPr>
            <a:spLocks noGrp="1"/>
          </p:cNvSpPr>
          <p:nvPr>
            <p:ph type="title"/>
          </p:nvPr>
        </p:nvSpPr>
        <p:spPr>
          <a:xfrm>
            <a:off x="838200" y="0"/>
            <a:ext cx="10515600" cy="1325563"/>
          </a:xfrm>
        </p:spPr>
        <p:txBody>
          <a:bodyPr/>
          <a:lstStyle/>
          <a:p>
            <a:r>
              <a:rPr lang="en-CA" sz="5000" dirty="0"/>
              <a:t>Questions?</a:t>
            </a:r>
          </a:p>
        </p:txBody>
      </p:sp>
    </p:spTree>
    <p:extLst>
      <p:ext uri="{BB962C8B-B14F-4D97-AF65-F5344CB8AC3E}">
        <p14:creationId xmlns:p14="http://schemas.microsoft.com/office/powerpoint/2010/main" val="253891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USM (User)</a:t>
            </a:r>
            <a:endParaRPr lang="en-CA" altLang="en-US" sz="5000" dirty="0"/>
          </a:p>
        </p:txBody>
      </p:sp>
      <p:pic>
        <p:nvPicPr>
          <p:cNvPr id="7" name="Picture 6">
            <a:extLst>
              <a:ext uri="{FF2B5EF4-FFF2-40B4-BE49-F238E27FC236}">
                <a16:creationId xmlns:a16="http://schemas.microsoft.com/office/drawing/2014/main" id="{4A487B5E-43B1-4472-BA7C-060DE506E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618" y="1048116"/>
            <a:ext cx="8676764" cy="5668819"/>
          </a:xfrm>
          <a:prstGeom prst="rect">
            <a:avLst/>
          </a:prstGeom>
        </p:spPr>
      </p:pic>
    </p:spTree>
    <p:extLst>
      <p:ext uri="{BB962C8B-B14F-4D97-AF65-F5344CB8AC3E}">
        <p14:creationId xmlns:p14="http://schemas.microsoft.com/office/powerpoint/2010/main" val="64218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USM (Approver)</a:t>
            </a:r>
            <a:endParaRPr lang="en-CA" altLang="en-US" sz="5000" dirty="0"/>
          </a:p>
        </p:txBody>
      </p:sp>
      <p:pic>
        <p:nvPicPr>
          <p:cNvPr id="3" name="Picture 2">
            <a:extLst>
              <a:ext uri="{FF2B5EF4-FFF2-40B4-BE49-F238E27FC236}">
                <a16:creationId xmlns:a16="http://schemas.microsoft.com/office/drawing/2014/main" id="{FB7863E8-8396-496E-936E-886010B09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939" y="1049894"/>
            <a:ext cx="9548121" cy="5670389"/>
          </a:xfrm>
          <a:prstGeom prst="rect">
            <a:avLst/>
          </a:prstGeom>
        </p:spPr>
      </p:pic>
    </p:spTree>
    <p:extLst>
      <p:ext uri="{BB962C8B-B14F-4D97-AF65-F5344CB8AC3E}">
        <p14:creationId xmlns:p14="http://schemas.microsoft.com/office/powerpoint/2010/main" val="211903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USM (Analyst)</a:t>
            </a:r>
            <a:endParaRPr lang="en-CA" altLang="en-US" sz="5000" dirty="0"/>
          </a:p>
        </p:txBody>
      </p:sp>
      <p:pic>
        <p:nvPicPr>
          <p:cNvPr id="3" name="Picture 2">
            <a:extLst>
              <a:ext uri="{FF2B5EF4-FFF2-40B4-BE49-F238E27FC236}">
                <a16:creationId xmlns:a16="http://schemas.microsoft.com/office/drawing/2014/main" id="{7F4FEDED-ED5F-41E4-95D8-53120855C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21" y="1080477"/>
            <a:ext cx="10969557" cy="5628950"/>
          </a:xfrm>
          <a:prstGeom prst="rect">
            <a:avLst/>
          </a:prstGeom>
        </p:spPr>
      </p:pic>
    </p:spTree>
    <p:extLst>
      <p:ext uri="{BB962C8B-B14F-4D97-AF65-F5344CB8AC3E}">
        <p14:creationId xmlns:p14="http://schemas.microsoft.com/office/powerpoint/2010/main" val="130546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4" name="Picture 3">
            <a:extLst>
              <a:ext uri="{FF2B5EF4-FFF2-40B4-BE49-F238E27FC236}">
                <a16:creationId xmlns:a16="http://schemas.microsoft.com/office/drawing/2014/main" id="{637921DA-68FD-4639-9925-3746D658D744}"/>
              </a:ext>
            </a:extLst>
          </p:cNvPr>
          <p:cNvPicPr/>
          <p:nvPr/>
        </p:nvPicPr>
        <p:blipFill rotWithShape="1">
          <a:blip r:embed="rId2" cstate="print">
            <a:extLst>
              <a:ext uri="{28A0092B-C50C-407E-A947-70E740481C1C}">
                <a14:useLocalDpi xmlns:a14="http://schemas.microsoft.com/office/drawing/2010/main" val="0"/>
              </a:ext>
            </a:extLst>
          </a:blip>
          <a:srcRect l="17054" t="4136" r="14848" b="21894"/>
          <a:stretch/>
        </p:blipFill>
        <p:spPr bwMode="auto">
          <a:xfrm>
            <a:off x="171007" y="1709555"/>
            <a:ext cx="5517630" cy="4226549"/>
          </a:xfrm>
          <a:prstGeom prst="rect">
            <a:avLst/>
          </a:prstGeom>
          <a:ln>
            <a:noFill/>
          </a:ln>
          <a:extLst>
            <a:ext uri="{53640926-AAD7-44D8-BBD7-CCE9431645EC}">
              <a14:shadowObscured xmlns:a14="http://schemas.microsoft.com/office/drawing/2010/main"/>
            </a:ext>
          </a:extLst>
        </p:spPr>
      </p:pic>
      <p:pic>
        <p:nvPicPr>
          <p:cNvPr id="2" name="Picture 1">
            <a:extLst>
              <a:ext uri="{FF2B5EF4-FFF2-40B4-BE49-F238E27FC236}">
                <a16:creationId xmlns:a16="http://schemas.microsoft.com/office/drawing/2014/main" id="{26B78C7C-DD05-45DF-BD78-0399C1FD3ADD}"/>
              </a:ext>
            </a:extLst>
          </p:cNvPr>
          <p:cNvPicPr>
            <a:picLocks noChangeAspect="1"/>
          </p:cNvPicPr>
          <p:nvPr/>
        </p:nvPicPr>
        <p:blipFill>
          <a:blip r:embed="rId3"/>
          <a:stretch>
            <a:fillRect/>
          </a:stretch>
        </p:blipFill>
        <p:spPr>
          <a:xfrm>
            <a:off x="6013898" y="1709554"/>
            <a:ext cx="6007095" cy="4226549"/>
          </a:xfrm>
          <a:prstGeom prst="rect">
            <a:avLst/>
          </a:prstGeom>
        </p:spPr>
      </p:pic>
    </p:spTree>
    <p:extLst>
      <p:ext uri="{BB962C8B-B14F-4D97-AF65-F5344CB8AC3E}">
        <p14:creationId xmlns:p14="http://schemas.microsoft.com/office/powerpoint/2010/main" val="59596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3" name="Picture 2">
            <a:extLst>
              <a:ext uri="{FF2B5EF4-FFF2-40B4-BE49-F238E27FC236}">
                <a16:creationId xmlns:a16="http://schemas.microsoft.com/office/drawing/2014/main" id="{A7DA8A66-6C35-4F82-9AC5-E3F2164B3138}"/>
              </a:ext>
            </a:extLst>
          </p:cNvPr>
          <p:cNvPicPr>
            <a:picLocks noChangeAspect="1"/>
          </p:cNvPicPr>
          <p:nvPr/>
        </p:nvPicPr>
        <p:blipFill rotWithShape="1">
          <a:blip r:embed="rId2"/>
          <a:srcRect b="57139"/>
          <a:stretch/>
        </p:blipFill>
        <p:spPr>
          <a:xfrm>
            <a:off x="602105" y="1325563"/>
            <a:ext cx="10987790" cy="2301847"/>
          </a:xfrm>
          <a:prstGeom prst="rect">
            <a:avLst/>
          </a:prstGeom>
        </p:spPr>
      </p:pic>
      <p:pic>
        <p:nvPicPr>
          <p:cNvPr id="4" name="Picture 3">
            <a:extLst>
              <a:ext uri="{FF2B5EF4-FFF2-40B4-BE49-F238E27FC236}">
                <a16:creationId xmlns:a16="http://schemas.microsoft.com/office/drawing/2014/main" id="{BFB3F185-CD77-44A8-8AFB-55336B8FCDA2}"/>
              </a:ext>
            </a:extLst>
          </p:cNvPr>
          <p:cNvPicPr>
            <a:picLocks noChangeAspect="1"/>
          </p:cNvPicPr>
          <p:nvPr/>
        </p:nvPicPr>
        <p:blipFill>
          <a:blip r:embed="rId3"/>
          <a:stretch>
            <a:fillRect/>
          </a:stretch>
        </p:blipFill>
        <p:spPr>
          <a:xfrm>
            <a:off x="602105" y="4057044"/>
            <a:ext cx="10987790" cy="2251396"/>
          </a:xfrm>
          <a:prstGeom prst="rect">
            <a:avLst/>
          </a:prstGeom>
        </p:spPr>
      </p:pic>
    </p:spTree>
    <p:extLst>
      <p:ext uri="{BB962C8B-B14F-4D97-AF65-F5344CB8AC3E}">
        <p14:creationId xmlns:p14="http://schemas.microsoft.com/office/powerpoint/2010/main" val="201585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2" name="Picture 1">
            <a:extLst>
              <a:ext uri="{FF2B5EF4-FFF2-40B4-BE49-F238E27FC236}">
                <a16:creationId xmlns:a16="http://schemas.microsoft.com/office/drawing/2014/main" id="{C387FCC2-A454-49A0-851D-83ECDB9DFC97}"/>
              </a:ext>
            </a:extLst>
          </p:cNvPr>
          <p:cNvPicPr>
            <a:picLocks noChangeAspect="1"/>
          </p:cNvPicPr>
          <p:nvPr/>
        </p:nvPicPr>
        <p:blipFill>
          <a:blip r:embed="rId2"/>
          <a:stretch>
            <a:fillRect/>
          </a:stretch>
        </p:blipFill>
        <p:spPr>
          <a:xfrm>
            <a:off x="838200" y="1159821"/>
            <a:ext cx="4513288" cy="5381777"/>
          </a:xfrm>
          <a:prstGeom prst="rect">
            <a:avLst/>
          </a:prstGeom>
        </p:spPr>
      </p:pic>
      <p:pic>
        <p:nvPicPr>
          <p:cNvPr id="4" name="Picture 3">
            <a:extLst>
              <a:ext uri="{FF2B5EF4-FFF2-40B4-BE49-F238E27FC236}">
                <a16:creationId xmlns:a16="http://schemas.microsoft.com/office/drawing/2014/main" id="{D16B83BF-9A0F-461A-B1CD-B81CF8604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59821"/>
            <a:ext cx="5599946" cy="5370793"/>
          </a:xfrm>
          <a:prstGeom prst="rect">
            <a:avLst/>
          </a:prstGeom>
        </p:spPr>
      </p:pic>
    </p:spTree>
    <p:extLst>
      <p:ext uri="{BB962C8B-B14F-4D97-AF65-F5344CB8AC3E}">
        <p14:creationId xmlns:p14="http://schemas.microsoft.com/office/powerpoint/2010/main" val="219192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Executive Summary: Lo-Fi Overview</a:t>
            </a:r>
            <a:endParaRPr lang="en-CA" altLang="en-US" sz="5000" dirty="0"/>
          </a:p>
        </p:txBody>
      </p:sp>
      <p:pic>
        <p:nvPicPr>
          <p:cNvPr id="2" name="Picture 1">
            <a:extLst>
              <a:ext uri="{FF2B5EF4-FFF2-40B4-BE49-F238E27FC236}">
                <a16:creationId xmlns:a16="http://schemas.microsoft.com/office/drawing/2014/main" id="{C51A18DF-6169-499C-96FE-8EFE6B6F1DE0}"/>
              </a:ext>
            </a:extLst>
          </p:cNvPr>
          <p:cNvPicPr>
            <a:picLocks noChangeAspect="1"/>
          </p:cNvPicPr>
          <p:nvPr/>
        </p:nvPicPr>
        <p:blipFill>
          <a:blip r:embed="rId2"/>
          <a:stretch>
            <a:fillRect/>
          </a:stretch>
        </p:blipFill>
        <p:spPr>
          <a:xfrm>
            <a:off x="394037" y="1632658"/>
            <a:ext cx="4167024" cy="3592684"/>
          </a:xfrm>
          <a:prstGeom prst="rect">
            <a:avLst/>
          </a:prstGeom>
        </p:spPr>
      </p:pic>
      <p:pic>
        <p:nvPicPr>
          <p:cNvPr id="3" name="Picture 2">
            <a:extLst>
              <a:ext uri="{FF2B5EF4-FFF2-40B4-BE49-F238E27FC236}">
                <a16:creationId xmlns:a16="http://schemas.microsoft.com/office/drawing/2014/main" id="{590C4FA6-D1CA-4DA6-9CF4-B159BF4665CC}"/>
              </a:ext>
            </a:extLst>
          </p:cNvPr>
          <p:cNvPicPr>
            <a:picLocks noChangeAspect="1"/>
          </p:cNvPicPr>
          <p:nvPr/>
        </p:nvPicPr>
        <p:blipFill>
          <a:blip r:embed="rId3"/>
          <a:stretch>
            <a:fillRect/>
          </a:stretch>
        </p:blipFill>
        <p:spPr>
          <a:xfrm>
            <a:off x="5113392" y="1632658"/>
            <a:ext cx="6684571" cy="3592684"/>
          </a:xfrm>
          <a:prstGeom prst="rect">
            <a:avLst/>
          </a:prstGeom>
        </p:spPr>
      </p:pic>
    </p:spTree>
    <p:extLst>
      <p:ext uri="{BB962C8B-B14F-4D97-AF65-F5344CB8AC3E}">
        <p14:creationId xmlns:p14="http://schemas.microsoft.com/office/powerpoint/2010/main" val="660415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549</TotalTime>
  <Words>805</Words>
  <Application>Microsoft Office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ENSE 470: Milestone 6</vt:lpstr>
      <vt:lpstr>Executive Summary - Technology</vt:lpstr>
      <vt:lpstr>Executive Summary: USM (User)</vt:lpstr>
      <vt:lpstr>Executive Summary: USM (Approver)</vt:lpstr>
      <vt:lpstr>Executive Summary: USM (Analyst)</vt:lpstr>
      <vt:lpstr>Executive Summary: Lo-Fi Overview</vt:lpstr>
      <vt:lpstr>Executive Summary: Lo-Fi Overview</vt:lpstr>
      <vt:lpstr>Executive Summary: Lo-Fi Overview</vt:lpstr>
      <vt:lpstr>Executive Summary: Lo-Fi Overview</vt:lpstr>
      <vt:lpstr>Executive Summary: Lo-Fi Overview</vt:lpstr>
      <vt:lpstr>Executive Summary: Lo-Fi Overview</vt:lpstr>
      <vt:lpstr>Executive Summary: Lo-Fi Overview</vt:lpstr>
      <vt:lpstr>Demo</vt:lpstr>
      <vt:lpstr>ATDD Test Case Validations  </vt:lpstr>
      <vt:lpstr>ATDD Test Case Validations  </vt:lpstr>
      <vt:lpstr>ATDD Test Case Validations  </vt:lpstr>
      <vt:lpstr>Design Patterns - Facade </vt:lpstr>
      <vt:lpstr>Design Patterns - Decorator</vt:lpstr>
      <vt:lpstr>Design Patterns - State </vt:lpstr>
      <vt:lpstr>Design Patterns - Composite </vt:lpstr>
      <vt:lpstr>Design Patterns - Observer </vt:lpstr>
      <vt:lpstr>Group Reflection</vt:lpstr>
      <vt:lpstr>Project Experience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Tristan Heisler, Dimetri Kourles, Zuoxiu Xing</dc:creator>
  <cp:lastModifiedBy>Tristan Heisler</cp:lastModifiedBy>
  <cp:revision>59</cp:revision>
  <dcterms:created xsi:type="dcterms:W3CDTF">2018-01-12T17:42:16Z</dcterms:created>
  <dcterms:modified xsi:type="dcterms:W3CDTF">2018-03-27T16:18:58Z</dcterms:modified>
</cp:coreProperties>
</file>