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67"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272" r:id="rId24"/>
    <p:sldId id="279" r:id="rId25"/>
    <p:sldId id="280" r:id="rId26"/>
    <p:sldId id="281" r:id="rId27"/>
    <p:sldId id="301" r:id="rId28"/>
    <p:sldId id="302" r:id="rId29"/>
    <p:sldId id="303" r:id="rId30"/>
    <p:sldId id="277" r:id="rId31"/>
    <p:sldId id="258" r:id="rId32"/>
    <p:sldId id="261"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373-9B7E-45B3-933C-FA2CD4A3E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A6BE0F-28C0-4258-8D57-17B149D5E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6DD48-B37B-4002-9472-1A74A4E18F8B}"/>
              </a:ext>
            </a:extLst>
          </p:cNvPr>
          <p:cNvSpPr>
            <a:spLocks noGrp="1"/>
          </p:cNvSpPr>
          <p:nvPr>
            <p:ph type="dt" sz="half" idx="10"/>
          </p:nvPr>
        </p:nvSpPr>
        <p:spPr/>
        <p:txBody>
          <a:bodyPr/>
          <a:lstStyle>
            <a:lvl1pPr>
              <a:defRPr/>
            </a:lvl1pPr>
          </a:lstStyle>
          <a:p>
            <a:pPr>
              <a:defRPr/>
            </a:pPr>
            <a:fld id="{AF37A632-6A2B-43F0-9830-8C136A14137B}" type="datetimeFigureOut">
              <a:rPr lang="en-CA"/>
              <a:pPr>
                <a:defRPr/>
              </a:pPr>
              <a:t>2018-03-12</a:t>
            </a:fld>
            <a:endParaRPr lang="en-CA"/>
          </a:p>
        </p:txBody>
      </p:sp>
      <p:sp>
        <p:nvSpPr>
          <p:cNvPr id="5" name="Footer Placeholder 4">
            <a:extLst>
              <a:ext uri="{FF2B5EF4-FFF2-40B4-BE49-F238E27FC236}">
                <a16:creationId xmlns:a16="http://schemas.microsoft.com/office/drawing/2014/main" id="{B751DC40-603F-4BAC-A5B3-BCF6764E4277}"/>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481AB73-A78B-4A4C-AB42-04CA1467A585}"/>
              </a:ext>
            </a:extLst>
          </p:cNvPr>
          <p:cNvSpPr>
            <a:spLocks noGrp="1"/>
          </p:cNvSpPr>
          <p:nvPr>
            <p:ph type="sldNum" sz="quarter" idx="12"/>
          </p:nvPr>
        </p:nvSpPr>
        <p:spPr/>
        <p:txBody>
          <a:bodyPr/>
          <a:lstStyle>
            <a:lvl1pPr>
              <a:defRPr/>
            </a:lvl1pPr>
          </a:lstStyle>
          <a:p>
            <a:pPr>
              <a:defRPr/>
            </a:pPr>
            <a:fld id="{1601652C-2F91-4CB3-8C2A-E693D47CBEB3}" type="slidenum">
              <a:rPr lang="en-CA"/>
              <a:pPr>
                <a:defRPr/>
              </a:pPr>
              <a:t>‹#›</a:t>
            </a:fld>
            <a:endParaRPr lang="en-CA"/>
          </a:p>
        </p:txBody>
      </p:sp>
    </p:spTree>
    <p:extLst>
      <p:ext uri="{BB962C8B-B14F-4D97-AF65-F5344CB8AC3E}">
        <p14:creationId xmlns:p14="http://schemas.microsoft.com/office/powerpoint/2010/main" val="93975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8F3C-6F15-4F04-ACEC-04774A4B04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913447-9D6B-48B1-9CEC-E2A486AF0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E31259-7C21-4114-9FBA-D404B621423D}"/>
              </a:ext>
            </a:extLst>
          </p:cNvPr>
          <p:cNvSpPr>
            <a:spLocks noGrp="1"/>
          </p:cNvSpPr>
          <p:nvPr>
            <p:ph type="dt" sz="half" idx="10"/>
          </p:nvPr>
        </p:nvSpPr>
        <p:spPr/>
        <p:txBody>
          <a:bodyPr/>
          <a:lstStyle>
            <a:lvl1pPr>
              <a:defRPr/>
            </a:lvl1pPr>
          </a:lstStyle>
          <a:p>
            <a:pPr>
              <a:defRPr/>
            </a:pPr>
            <a:fld id="{F1D4A4C2-4C6B-4A43-A036-785AFB01C21D}" type="datetimeFigureOut">
              <a:rPr lang="en-CA"/>
              <a:pPr>
                <a:defRPr/>
              </a:pPr>
              <a:t>2018-03-12</a:t>
            </a:fld>
            <a:endParaRPr lang="en-CA"/>
          </a:p>
        </p:txBody>
      </p:sp>
      <p:sp>
        <p:nvSpPr>
          <p:cNvPr id="5" name="Footer Placeholder 4">
            <a:extLst>
              <a:ext uri="{FF2B5EF4-FFF2-40B4-BE49-F238E27FC236}">
                <a16:creationId xmlns:a16="http://schemas.microsoft.com/office/drawing/2014/main" id="{108F1733-D872-4A0B-BFBE-058F53849C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7B7CEA25-0C12-428E-98BA-B50FDF66288F}"/>
              </a:ext>
            </a:extLst>
          </p:cNvPr>
          <p:cNvSpPr>
            <a:spLocks noGrp="1"/>
          </p:cNvSpPr>
          <p:nvPr>
            <p:ph type="sldNum" sz="quarter" idx="12"/>
          </p:nvPr>
        </p:nvSpPr>
        <p:spPr/>
        <p:txBody>
          <a:bodyPr/>
          <a:lstStyle>
            <a:lvl1pPr>
              <a:defRPr/>
            </a:lvl1pPr>
          </a:lstStyle>
          <a:p>
            <a:pPr>
              <a:defRPr/>
            </a:pPr>
            <a:fld id="{2E7730B5-2764-4F0D-ACEB-A6FB3CA5DC69}" type="slidenum">
              <a:rPr lang="en-CA"/>
              <a:pPr>
                <a:defRPr/>
              </a:pPr>
              <a:t>‹#›</a:t>
            </a:fld>
            <a:endParaRPr lang="en-CA"/>
          </a:p>
        </p:txBody>
      </p:sp>
    </p:spTree>
    <p:extLst>
      <p:ext uri="{BB962C8B-B14F-4D97-AF65-F5344CB8AC3E}">
        <p14:creationId xmlns:p14="http://schemas.microsoft.com/office/powerpoint/2010/main" val="423207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3D029-9C47-4C0E-84F4-4643048D57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A89E54-16CE-43D2-9AB6-6CF5FA4208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DA34A-FCED-4703-B220-6F7B3BB9ED1C}"/>
              </a:ext>
            </a:extLst>
          </p:cNvPr>
          <p:cNvSpPr>
            <a:spLocks noGrp="1"/>
          </p:cNvSpPr>
          <p:nvPr>
            <p:ph type="dt" sz="half" idx="10"/>
          </p:nvPr>
        </p:nvSpPr>
        <p:spPr/>
        <p:txBody>
          <a:bodyPr/>
          <a:lstStyle>
            <a:lvl1pPr>
              <a:defRPr/>
            </a:lvl1pPr>
          </a:lstStyle>
          <a:p>
            <a:pPr>
              <a:defRPr/>
            </a:pPr>
            <a:fld id="{23C44C77-CFFB-4D2D-911C-6B575C377ECC}" type="datetimeFigureOut">
              <a:rPr lang="en-CA"/>
              <a:pPr>
                <a:defRPr/>
              </a:pPr>
              <a:t>2018-03-12</a:t>
            </a:fld>
            <a:endParaRPr lang="en-CA"/>
          </a:p>
        </p:txBody>
      </p:sp>
      <p:sp>
        <p:nvSpPr>
          <p:cNvPr id="5" name="Footer Placeholder 4">
            <a:extLst>
              <a:ext uri="{FF2B5EF4-FFF2-40B4-BE49-F238E27FC236}">
                <a16:creationId xmlns:a16="http://schemas.microsoft.com/office/drawing/2014/main" id="{DC95EE06-B6B5-4AEA-B373-3CB781F8C09A}"/>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B062E04-202C-47C6-A9FC-C9B6807078B7}"/>
              </a:ext>
            </a:extLst>
          </p:cNvPr>
          <p:cNvSpPr>
            <a:spLocks noGrp="1"/>
          </p:cNvSpPr>
          <p:nvPr>
            <p:ph type="sldNum" sz="quarter" idx="12"/>
          </p:nvPr>
        </p:nvSpPr>
        <p:spPr/>
        <p:txBody>
          <a:bodyPr/>
          <a:lstStyle>
            <a:lvl1pPr>
              <a:defRPr/>
            </a:lvl1pPr>
          </a:lstStyle>
          <a:p>
            <a:pPr>
              <a:defRPr/>
            </a:pPr>
            <a:fld id="{7C619C50-4F23-4918-8657-104E9CBCFB8D}" type="slidenum">
              <a:rPr lang="en-CA"/>
              <a:pPr>
                <a:defRPr/>
              </a:pPr>
              <a:t>‹#›</a:t>
            </a:fld>
            <a:endParaRPr lang="en-CA"/>
          </a:p>
        </p:txBody>
      </p:sp>
    </p:spTree>
    <p:extLst>
      <p:ext uri="{BB962C8B-B14F-4D97-AF65-F5344CB8AC3E}">
        <p14:creationId xmlns:p14="http://schemas.microsoft.com/office/powerpoint/2010/main" val="427373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F77-A2AE-48CF-99B9-6615D2776A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889C64-6CC6-4F5C-9860-A34CC77A1F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3ADC6-5D47-4974-8AEF-06AC6868FA44}"/>
              </a:ext>
            </a:extLst>
          </p:cNvPr>
          <p:cNvSpPr>
            <a:spLocks noGrp="1"/>
          </p:cNvSpPr>
          <p:nvPr>
            <p:ph type="dt" sz="half" idx="10"/>
          </p:nvPr>
        </p:nvSpPr>
        <p:spPr/>
        <p:txBody>
          <a:bodyPr/>
          <a:lstStyle>
            <a:lvl1pPr>
              <a:defRPr/>
            </a:lvl1pPr>
          </a:lstStyle>
          <a:p>
            <a:pPr>
              <a:defRPr/>
            </a:pPr>
            <a:fld id="{513948D1-31CD-4C61-88C4-9ECEB72F5C66}" type="datetimeFigureOut">
              <a:rPr lang="en-CA"/>
              <a:pPr>
                <a:defRPr/>
              </a:pPr>
              <a:t>2018-03-12</a:t>
            </a:fld>
            <a:endParaRPr lang="en-CA"/>
          </a:p>
        </p:txBody>
      </p:sp>
      <p:sp>
        <p:nvSpPr>
          <p:cNvPr id="5" name="Footer Placeholder 4">
            <a:extLst>
              <a:ext uri="{FF2B5EF4-FFF2-40B4-BE49-F238E27FC236}">
                <a16:creationId xmlns:a16="http://schemas.microsoft.com/office/drawing/2014/main" id="{FBF04B2C-4E8E-4232-9508-F229B0EE8B3B}"/>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2BD7B66F-5CAE-416B-A0B8-AF5DE1993F3E}"/>
              </a:ext>
            </a:extLst>
          </p:cNvPr>
          <p:cNvSpPr>
            <a:spLocks noGrp="1"/>
          </p:cNvSpPr>
          <p:nvPr>
            <p:ph type="sldNum" sz="quarter" idx="12"/>
          </p:nvPr>
        </p:nvSpPr>
        <p:spPr/>
        <p:txBody>
          <a:bodyPr/>
          <a:lstStyle>
            <a:lvl1pPr>
              <a:defRPr/>
            </a:lvl1pPr>
          </a:lstStyle>
          <a:p>
            <a:pPr>
              <a:defRPr/>
            </a:pPr>
            <a:fld id="{AC5C9E9F-E1BB-4310-AF31-91C019ADB552}" type="slidenum">
              <a:rPr lang="en-CA"/>
              <a:pPr>
                <a:defRPr/>
              </a:pPr>
              <a:t>‹#›</a:t>
            </a:fld>
            <a:endParaRPr lang="en-CA"/>
          </a:p>
        </p:txBody>
      </p:sp>
    </p:spTree>
    <p:extLst>
      <p:ext uri="{BB962C8B-B14F-4D97-AF65-F5344CB8AC3E}">
        <p14:creationId xmlns:p14="http://schemas.microsoft.com/office/powerpoint/2010/main" val="290192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DB2F-A5F1-4A2B-A849-0213420981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BC7D34E-3A0D-4762-BDA8-3A24816FC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03E169-CEF2-42C1-B9D3-2F5AC9B55D78}"/>
              </a:ext>
            </a:extLst>
          </p:cNvPr>
          <p:cNvSpPr>
            <a:spLocks noGrp="1"/>
          </p:cNvSpPr>
          <p:nvPr>
            <p:ph type="dt" sz="half" idx="10"/>
          </p:nvPr>
        </p:nvSpPr>
        <p:spPr/>
        <p:txBody>
          <a:bodyPr/>
          <a:lstStyle>
            <a:lvl1pPr>
              <a:defRPr/>
            </a:lvl1pPr>
          </a:lstStyle>
          <a:p>
            <a:pPr>
              <a:defRPr/>
            </a:pPr>
            <a:fld id="{EB17E5E3-96A8-423A-BE68-0D4405221E54}" type="datetimeFigureOut">
              <a:rPr lang="en-CA"/>
              <a:pPr>
                <a:defRPr/>
              </a:pPr>
              <a:t>2018-03-12</a:t>
            </a:fld>
            <a:endParaRPr lang="en-CA"/>
          </a:p>
        </p:txBody>
      </p:sp>
      <p:sp>
        <p:nvSpPr>
          <p:cNvPr id="5" name="Footer Placeholder 4">
            <a:extLst>
              <a:ext uri="{FF2B5EF4-FFF2-40B4-BE49-F238E27FC236}">
                <a16:creationId xmlns:a16="http://schemas.microsoft.com/office/drawing/2014/main" id="{D622386C-CD35-4BEE-BE66-3AC78C3F9411}"/>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E88EEB3A-982A-49C2-9A74-C71CF7CD92C1}"/>
              </a:ext>
            </a:extLst>
          </p:cNvPr>
          <p:cNvSpPr>
            <a:spLocks noGrp="1"/>
          </p:cNvSpPr>
          <p:nvPr>
            <p:ph type="sldNum" sz="quarter" idx="12"/>
          </p:nvPr>
        </p:nvSpPr>
        <p:spPr/>
        <p:txBody>
          <a:bodyPr/>
          <a:lstStyle>
            <a:lvl1pPr>
              <a:defRPr/>
            </a:lvl1pPr>
          </a:lstStyle>
          <a:p>
            <a:pPr>
              <a:defRPr/>
            </a:pPr>
            <a:fld id="{2D96CDA4-9483-4430-BC4C-8967411462EF}" type="slidenum">
              <a:rPr lang="en-CA"/>
              <a:pPr>
                <a:defRPr/>
              </a:pPr>
              <a:t>‹#›</a:t>
            </a:fld>
            <a:endParaRPr lang="en-CA"/>
          </a:p>
        </p:txBody>
      </p:sp>
    </p:spTree>
    <p:extLst>
      <p:ext uri="{BB962C8B-B14F-4D97-AF65-F5344CB8AC3E}">
        <p14:creationId xmlns:p14="http://schemas.microsoft.com/office/powerpoint/2010/main" val="375997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0EBD-519A-46A4-B8AF-7EC97FA15E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003D98-E20A-44FD-A22C-B516F00D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B46FBD-56B6-4E67-86AD-578D65E2A4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3">
            <a:extLst>
              <a:ext uri="{FF2B5EF4-FFF2-40B4-BE49-F238E27FC236}">
                <a16:creationId xmlns:a16="http://schemas.microsoft.com/office/drawing/2014/main" id="{CFE612A8-1457-4FDE-8DA3-9924A1F3399B}"/>
              </a:ext>
            </a:extLst>
          </p:cNvPr>
          <p:cNvSpPr>
            <a:spLocks noGrp="1"/>
          </p:cNvSpPr>
          <p:nvPr>
            <p:ph type="dt" sz="half" idx="10"/>
          </p:nvPr>
        </p:nvSpPr>
        <p:spPr/>
        <p:txBody>
          <a:bodyPr/>
          <a:lstStyle>
            <a:lvl1pPr>
              <a:defRPr/>
            </a:lvl1pPr>
          </a:lstStyle>
          <a:p>
            <a:pPr>
              <a:defRPr/>
            </a:pPr>
            <a:fld id="{D68BE849-A43C-46E1-9056-4A9A8D0C7572}" type="datetimeFigureOut">
              <a:rPr lang="en-CA"/>
              <a:pPr>
                <a:defRPr/>
              </a:pPr>
              <a:t>2018-03-12</a:t>
            </a:fld>
            <a:endParaRPr lang="en-CA"/>
          </a:p>
        </p:txBody>
      </p:sp>
      <p:sp>
        <p:nvSpPr>
          <p:cNvPr id="6" name="Footer Placeholder 4">
            <a:extLst>
              <a:ext uri="{FF2B5EF4-FFF2-40B4-BE49-F238E27FC236}">
                <a16:creationId xmlns:a16="http://schemas.microsoft.com/office/drawing/2014/main" id="{933042B8-CB06-4784-8A5F-3A1E3DB6A5C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5B871494-5895-4D17-991A-8F0DF47166E0}"/>
              </a:ext>
            </a:extLst>
          </p:cNvPr>
          <p:cNvSpPr>
            <a:spLocks noGrp="1"/>
          </p:cNvSpPr>
          <p:nvPr>
            <p:ph type="sldNum" sz="quarter" idx="12"/>
          </p:nvPr>
        </p:nvSpPr>
        <p:spPr/>
        <p:txBody>
          <a:bodyPr/>
          <a:lstStyle>
            <a:lvl1pPr>
              <a:defRPr/>
            </a:lvl1pPr>
          </a:lstStyle>
          <a:p>
            <a:pPr>
              <a:defRPr/>
            </a:pPr>
            <a:fld id="{28CF9D55-09B6-46D3-BA7C-F9F9EDA2CB92}" type="slidenum">
              <a:rPr lang="en-CA"/>
              <a:pPr>
                <a:defRPr/>
              </a:pPr>
              <a:t>‹#›</a:t>
            </a:fld>
            <a:endParaRPr lang="en-CA"/>
          </a:p>
        </p:txBody>
      </p:sp>
    </p:spTree>
    <p:extLst>
      <p:ext uri="{BB962C8B-B14F-4D97-AF65-F5344CB8AC3E}">
        <p14:creationId xmlns:p14="http://schemas.microsoft.com/office/powerpoint/2010/main" val="303250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3288-B060-4BA2-94D6-397FAF010D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1CFEB5-2D6B-4E56-8BB4-4BC70248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1F16D8-1DB2-42D0-A633-4541343596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AEBD3C-267D-4CC7-8EFF-0C7A8E685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ECBA36-D65F-4EA2-85AF-369F6233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3">
            <a:extLst>
              <a:ext uri="{FF2B5EF4-FFF2-40B4-BE49-F238E27FC236}">
                <a16:creationId xmlns:a16="http://schemas.microsoft.com/office/drawing/2014/main" id="{FC9172A5-FAD1-4229-8B7D-5EB01D0AD50A}"/>
              </a:ext>
            </a:extLst>
          </p:cNvPr>
          <p:cNvSpPr>
            <a:spLocks noGrp="1"/>
          </p:cNvSpPr>
          <p:nvPr>
            <p:ph type="dt" sz="half" idx="10"/>
          </p:nvPr>
        </p:nvSpPr>
        <p:spPr/>
        <p:txBody>
          <a:bodyPr/>
          <a:lstStyle>
            <a:lvl1pPr>
              <a:defRPr/>
            </a:lvl1pPr>
          </a:lstStyle>
          <a:p>
            <a:pPr>
              <a:defRPr/>
            </a:pPr>
            <a:fld id="{D62722DA-26C6-47FF-9739-0C393D44C178}" type="datetimeFigureOut">
              <a:rPr lang="en-CA"/>
              <a:pPr>
                <a:defRPr/>
              </a:pPr>
              <a:t>2018-03-12</a:t>
            </a:fld>
            <a:endParaRPr lang="en-CA"/>
          </a:p>
        </p:txBody>
      </p:sp>
      <p:sp>
        <p:nvSpPr>
          <p:cNvPr id="8" name="Footer Placeholder 4">
            <a:extLst>
              <a:ext uri="{FF2B5EF4-FFF2-40B4-BE49-F238E27FC236}">
                <a16:creationId xmlns:a16="http://schemas.microsoft.com/office/drawing/2014/main" id="{6D15DD72-8648-41AA-B54C-2DF20EE16220}"/>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21F664A-9FFD-4379-81E2-26DC793172E2}"/>
              </a:ext>
            </a:extLst>
          </p:cNvPr>
          <p:cNvSpPr>
            <a:spLocks noGrp="1"/>
          </p:cNvSpPr>
          <p:nvPr>
            <p:ph type="sldNum" sz="quarter" idx="12"/>
          </p:nvPr>
        </p:nvSpPr>
        <p:spPr/>
        <p:txBody>
          <a:bodyPr/>
          <a:lstStyle>
            <a:lvl1pPr>
              <a:defRPr/>
            </a:lvl1pPr>
          </a:lstStyle>
          <a:p>
            <a:pPr>
              <a:defRPr/>
            </a:pPr>
            <a:fld id="{E0E2813D-EC0E-40CE-A3E3-84FADA0E2487}" type="slidenum">
              <a:rPr lang="en-CA"/>
              <a:pPr>
                <a:defRPr/>
              </a:pPr>
              <a:t>‹#›</a:t>
            </a:fld>
            <a:endParaRPr lang="en-CA"/>
          </a:p>
        </p:txBody>
      </p:sp>
    </p:spTree>
    <p:extLst>
      <p:ext uri="{BB962C8B-B14F-4D97-AF65-F5344CB8AC3E}">
        <p14:creationId xmlns:p14="http://schemas.microsoft.com/office/powerpoint/2010/main" val="7292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0226-812F-4321-8CA5-EB2558C8BDC9}"/>
              </a:ext>
            </a:extLst>
          </p:cNvPr>
          <p:cNvSpPr>
            <a:spLocks noGrp="1"/>
          </p:cNvSpPr>
          <p:nvPr>
            <p:ph type="title"/>
          </p:nvPr>
        </p:nvSpPr>
        <p:spPr/>
        <p:txBody>
          <a:bodyPr/>
          <a:lstStyle/>
          <a:p>
            <a:r>
              <a:rPr lang="en-US"/>
              <a:t>Click to edit Master title style</a:t>
            </a:r>
            <a:endParaRPr lang="en-CA"/>
          </a:p>
        </p:txBody>
      </p:sp>
      <p:sp>
        <p:nvSpPr>
          <p:cNvPr id="3" name="Date Placeholder 3">
            <a:extLst>
              <a:ext uri="{FF2B5EF4-FFF2-40B4-BE49-F238E27FC236}">
                <a16:creationId xmlns:a16="http://schemas.microsoft.com/office/drawing/2014/main" id="{8C7CE23A-C1F8-4D0F-B58B-388167B9E23A}"/>
              </a:ext>
            </a:extLst>
          </p:cNvPr>
          <p:cNvSpPr>
            <a:spLocks noGrp="1"/>
          </p:cNvSpPr>
          <p:nvPr>
            <p:ph type="dt" sz="half" idx="10"/>
          </p:nvPr>
        </p:nvSpPr>
        <p:spPr/>
        <p:txBody>
          <a:bodyPr/>
          <a:lstStyle>
            <a:lvl1pPr>
              <a:defRPr/>
            </a:lvl1pPr>
          </a:lstStyle>
          <a:p>
            <a:pPr>
              <a:defRPr/>
            </a:pPr>
            <a:fld id="{D6438A22-ECC1-4F2E-8FDF-EE8CBDEA0BDB}" type="datetimeFigureOut">
              <a:rPr lang="en-CA"/>
              <a:pPr>
                <a:defRPr/>
              </a:pPr>
              <a:t>2018-03-12</a:t>
            </a:fld>
            <a:endParaRPr lang="en-CA"/>
          </a:p>
        </p:txBody>
      </p:sp>
      <p:sp>
        <p:nvSpPr>
          <p:cNvPr id="4" name="Footer Placeholder 4">
            <a:extLst>
              <a:ext uri="{FF2B5EF4-FFF2-40B4-BE49-F238E27FC236}">
                <a16:creationId xmlns:a16="http://schemas.microsoft.com/office/drawing/2014/main" id="{BD5C5C06-CEEB-4402-BA9A-298566F21B17}"/>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EEC378DC-4E29-4142-8A68-CF60CC9ADAFB}"/>
              </a:ext>
            </a:extLst>
          </p:cNvPr>
          <p:cNvSpPr>
            <a:spLocks noGrp="1"/>
          </p:cNvSpPr>
          <p:nvPr>
            <p:ph type="sldNum" sz="quarter" idx="12"/>
          </p:nvPr>
        </p:nvSpPr>
        <p:spPr/>
        <p:txBody>
          <a:bodyPr/>
          <a:lstStyle>
            <a:lvl1pPr>
              <a:defRPr/>
            </a:lvl1pPr>
          </a:lstStyle>
          <a:p>
            <a:pPr>
              <a:defRPr/>
            </a:pPr>
            <a:fld id="{6ED3F8AC-1AF4-4C77-AB6A-CA348F331459}" type="slidenum">
              <a:rPr lang="en-CA"/>
              <a:pPr>
                <a:defRPr/>
              </a:pPr>
              <a:t>‹#›</a:t>
            </a:fld>
            <a:endParaRPr lang="en-CA"/>
          </a:p>
        </p:txBody>
      </p:sp>
    </p:spTree>
    <p:extLst>
      <p:ext uri="{BB962C8B-B14F-4D97-AF65-F5344CB8AC3E}">
        <p14:creationId xmlns:p14="http://schemas.microsoft.com/office/powerpoint/2010/main" val="419063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BE5E2F-E589-44EB-8548-F0B7B3A415BD}"/>
              </a:ext>
            </a:extLst>
          </p:cNvPr>
          <p:cNvSpPr>
            <a:spLocks noGrp="1"/>
          </p:cNvSpPr>
          <p:nvPr>
            <p:ph type="dt" sz="half" idx="10"/>
          </p:nvPr>
        </p:nvSpPr>
        <p:spPr/>
        <p:txBody>
          <a:bodyPr/>
          <a:lstStyle>
            <a:lvl1pPr>
              <a:defRPr/>
            </a:lvl1pPr>
          </a:lstStyle>
          <a:p>
            <a:pPr>
              <a:defRPr/>
            </a:pPr>
            <a:fld id="{018BA1AE-55E9-4722-9E7A-E9867BB5799F}" type="datetimeFigureOut">
              <a:rPr lang="en-CA"/>
              <a:pPr>
                <a:defRPr/>
              </a:pPr>
              <a:t>2018-03-12</a:t>
            </a:fld>
            <a:endParaRPr lang="en-CA"/>
          </a:p>
        </p:txBody>
      </p:sp>
      <p:sp>
        <p:nvSpPr>
          <p:cNvPr id="3" name="Footer Placeholder 4">
            <a:extLst>
              <a:ext uri="{FF2B5EF4-FFF2-40B4-BE49-F238E27FC236}">
                <a16:creationId xmlns:a16="http://schemas.microsoft.com/office/drawing/2014/main" id="{CFC9A19E-81B1-4B16-8B8D-CD4669796765}"/>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E25662E6-399A-45E8-AC47-F445C58F6216}"/>
              </a:ext>
            </a:extLst>
          </p:cNvPr>
          <p:cNvSpPr>
            <a:spLocks noGrp="1"/>
          </p:cNvSpPr>
          <p:nvPr>
            <p:ph type="sldNum" sz="quarter" idx="12"/>
          </p:nvPr>
        </p:nvSpPr>
        <p:spPr/>
        <p:txBody>
          <a:bodyPr/>
          <a:lstStyle>
            <a:lvl1pPr>
              <a:defRPr/>
            </a:lvl1pPr>
          </a:lstStyle>
          <a:p>
            <a:pPr>
              <a:defRPr/>
            </a:pPr>
            <a:fld id="{0FB38DA0-5915-45FD-9420-48275773F13A}" type="slidenum">
              <a:rPr lang="en-CA"/>
              <a:pPr>
                <a:defRPr/>
              </a:pPr>
              <a:t>‹#›</a:t>
            </a:fld>
            <a:endParaRPr lang="en-CA"/>
          </a:p>
        </p:txBody>
      </p:sp>
    </p:spTree>
    <p:extLst>
      <p:ext uri="{BB962C8B-B14F-4D97-AF65-F5344CB8AC3E}">
        <p14:creationId xmlns:p14="http://schemas.microsoft.com/office/powerpoint/2010/main" val="14372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FB5E-5951-4714-88D3-312C4C6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60CC66-340C-4EE3-B928-9F664DB1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BF663C-660E-4CB4-A7BA-F00D83B8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4220572-4BEC-4F44-AAEE-65F5C5838E2D}"/>
              </a:ext>
            </a:extLst>
          </p:cNvPr>
          <p:cNvSpPr>
            <a:spLocks noGrp="1"/>
          </p:cNvSpPr>
          <p:nvPr>
            <p:ph type="dt" sz="half" idx="10"/>
          </p:nvPr>
        </p:nvSpPr>
        <p:spPr/>
        <p:txBody>
          <a:bodyPr/>
          <a:lstStyle>
            <a:lvl1pPr>
              <a:defRPr/>
            </a:lvl1pPr>
          </a:lstStyle>
          <a:p>
            <a:pPr>
              <a:defRPr/>
            </a:pPr>
            <a:fld id="{DC6380AB-E490-420E-9ED1-06F6C13EB51B}" type="datetimeFigureOut">
              <a:rPr lang="en-CA"/>
              <a:pPr>
                <a:defRPr/>
              </a:pPr>
              <a:t>2018-03-12</a:t>
            </a:fld>
            <a:endParaRPr lang="en-CA"/>
          </a:p>
        </p:txBody>
      </p:sp>
      <p:sp>
        <p:nvSpPr>
          <p:cNvPr id="6" name="Footer Placeholder 4">
            <a:extLst>
              <a:ext uri="{FF2B5EF4-FFF2-40B4-BE49-F238E27FC236}">
                <a16:creationId xmlns:a16="http://schemas.microsoft.com/office/drawing/2014/main" id="{FECB51D9-EBA4-4D48-A429-5247D302A06E}"/>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2BED81A7-CC77-4F27-A996-089BD29D3FD4}"/>
              </a:ext>
            </a:extLst>
          </p:cNvPr>
          <p:cNvSpPr>
            <a:spLocks noGrp="1"/>
          </p:cNvSpPr>
          <p:nvPr>
            <p:ph type="sldNum" sz="quarter" idx="12"/>
          </p:nvPr>
        </p:nvSpPr>
        <p:spPr/>
        <p:txBody>
          <a:bodyPr/>
          <a:lstStyle>
            <a:lvl1pPr>
              <a:defRPr/>
            </a:lvl1pPr>
          </a:lstStyle>
          <a:p>
            <a:pPr>
              <a:defRPr/>
            </a:pPr>
            <a:fld id="{13FA081D-3B74-4893-B14D-94A744F1FF77}" type="slidenum">
              <a:rPr lang="en-CA"/>
              <a:pPr>
                <a:defRPr/>
              </a:pPr>
              <a:t>‹#›</a:t>
            </a:fld>
            <a:endParaRPr lang="en-CA"/>
          </a:p>
        </p:txBody>
      </p:sp>
    </p:spTree>
    <p:extLst>
      <p:ext uri="{BB962C8B-B14F-4D97-AF65-F5344CB8AC3E}">
        <p14:creationId xmlns:p14="http://schemas.microsoft.com/office/powerpoint/2010/main" val="3848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E782-E0BC-4101-AC6E-A4290AE03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73C21-3C19-40A2-96E7-0212196E078C}"/>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a:extLst>
              <a:ext uri="{FF2B5EF4-FFF2-40B4-BE49-F238E27FC236}">
                <a16:creationId xmlns:a16="http://schemas.microsoft.com/office/drawing/2014/main" id="{7E1391BF-FE30-4F0E-9B89-2E71CF80D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FA3C8BD2-995A-4A6D-A447-3B811AE0BBE0}"/>
              </a:ext>
            </a:extLst>
          </p:cNvPr>
          <p:cNvSpPr>
            <a:spLocks noGrp="1"/>
          </p:cNvSpPr>
          <p:nvPr>
            <p:ph type="dt" sz="half" idx="10"/>
          </p:nvPr>
        </p:nvSpPr>
        <p:spPr/>
        <p:txBody>
          <a:bodyPr/>
          <a:lstStyle>
            <a:lvl1pPr>
              <a:defRPr/>
            </a:lvl1pPr>
          </a:lstStyle>
          <a:p>
            <a:pPr>
              <a:defRPr/>
            </a:pPr>
            <a:fld id="{2C317612-223C-46A2-BC55-1B30A2CEAB43}" type="datetimeFigureOut">
              <a:rPr lang="en-CA"/>
              <a:pPr>
                <a:defRPr/>
              </a:pPr>
              <a:t>2018-03-12</a:t>
            </a:fld>
            <a:endParaRPr lang="en-CA"/>
          </a:p>
        </p:txBody>
      </p:sp>
      <p:sp>
        <p:nvSpPr>
          <p:cNvPr id="6" name="Footer Placeholder 4">
            <a:extLst>
              <a:ext uri="{FF2B5EF4-FFF2-40B4-BE49-F238E27FC236}">
                <a16:creationId xmlns:a16="http://schemas.microsoft.com/office/drawing/2014/main" id="{C65F95EC-B276-4543-A221-823529B5AABB}"/>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EA96397-C500-4DA7-BF95-BCC30EFB19E8}"/>
              </a:ext>
            </a:extLst>
          </p:cNvPr>
          <p:cNvSpPr>
            <a:spLocks noGrp="1"/>
          </p:cNvSpPr>
          <p:nvPr>
            <p:ph type="sldNum" sz="quarter" idx="12"/>
          </p:nvPr>
        </p:nvSpPr>
        <p:spPr/>
        <p:txBody>
          <a:bodyPr/>
          <a:lstStyle>
            <a:lvl1pPr>
              <a:defRPr/>
            </a:lvl1pPr>
          </a:lstStyle>
          <a:p>
            <a:pPr>
              <a:defRPr/>
            </a:pPr>
            <a:fld id="{5C107596-AAE5-41DD-B16D-442DF36406B7}" type="slidenum">
              <a:rPr lang="en-CA"/>
              <a:pPr>
                <a:defRPr/>
              </a:pPr>
              <a:t>‹#›</a:t>
            </a:fld>
            <a:endParaRPr lang="en-CA"/>
          </a:p>
        </p:txBody>
      </p:sp>
    </p:spTree>
    <p:extLst>
      <p:ext uri="{BB962C8B-B14F-4D97-AF65-F5344CB8AC3E}">
        <p14:creationId xmlns:p14="http://schemas.microsoft.com/office/powerpoint/2010/main" val="304207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75000"/>
              </a:schemeClr>
            </a:gs>
            <a:gs pos="0">
              <a:schemeClr val="accent3">
                <a:lumMod val="60000"/>
                <a:lumOff val="40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6CF38A9-12BC-4FE7-A887-54DDA6D814A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CA" altLang="en-US"/>
          </a:p>
        </p:txBody>
      </p:sp>
      <p:sp>
        <p:nvSpPr>
          <p:cNvPr id="1027" name="Text Placeholder 2">
            <a:extLst>
              <a:ext uri="{FF2B5EF4-FFF2-40B4-BE49-F238E27FC236}">
                <a16:creationId xmlns:a16="http://schemas.microsoft.com/office/drawing/2014/main" id="{E847A72C-54B3-4CFD-98CB-6F06C1AEE02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CA" altLang="en-US"/>
          </a:p>
        </p:txBody>
      </p:sp>
      <p:sp>
        <p:nvSpPr>
          <p:cNvPr id="4" name="Date Placeholder 3">
            <a:extLst>
              <a:ext uri="{FF2B5EF4-FFF2-40B4-BE49-F238E27FC236}">
                <a16:creationId xmlns:a16="http://schemas.microsoft.com/office/drawing/2014/main" id="{30A3BC51-243F-4C1C-9B33-4B078A4C1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F9D4F36-D2CC-4BB4-B0D9-32BB7EC971E6}" type="datetimeFigureOut">
              <a:rPr lang="en-CA"/>
              <a:pPr>
                <a:defRPr/>
              </a:pPr>
              <a:t>2018-03-12</a:t>
            </a:fld>
            <a:endParaRPr lang="en-CA"/>
          </a:p>
        </p:txBody>
      </p:sp>
      <p:sp>
        <p:nvSpPr>
          <p:cNvPr id="5" name="Footer Placeholder 4">
            <a:extLst>
              <a:ext uri="{FF2B5EF4-FFF2-40B4-BE49-F238E27FC236}">
                <a16:creationId xmlns:a16="http://schemas.microsoft.com/office/drawing/2014/main" id="{A8A4F32C-6B5B-4B7D-B762-CA47791A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B258C24E-2421-4F53-A06E-FD81D06B1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9CD75FC-6BDF-4B11-852E-34B5C07848D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647">
              <a:schemeClr val="bg1"/>
            </a:gs>
            <a:gs pos="52000">
              <a:schemeClr val="bg2">
                <a:lumMod val="90000"/>
              </a:schemeClr>
            </a:gs>
            <a:gs pos="0">
              <a:schemeClr val="bg2">
                <a:lumMod val="75000"/>
              </a:schemeClr>
            </a:gs>
            <a:gs pos="29000">
              <a:schemeClr val="bg1"/>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BCFD580-0EEB-40AE-967C-00AD7221BE59}"/>
              </a:ext>
            </a:extLst>
          </p:cNvPr>
          <p:cNvSpPr>
            <a:spLocks noGrp="1" noChangeArrowheads="1"/>
          </p:cNvSpPr>
          <p:nvPr>
            <p:ph type="ctrTitle"/>
          </p:nvPr>
        </p:nvSpPr>
        <p:spPr>
          <a:xfrm>
            <a:off x="185530" y="1269826"/>
            <a:ext cx="11820939" cy="1084815"/>
          </a:xfrm>
        </p:spPr>
        <p:txBody>
          <a:bodyPr/>
          <a:lstStyle/>
          <a:p>
            <a:pPr eaLnBrk="1" hangingPunct="1"/>
            <a:r>
              <a:rPr lang="en-US" altLang="en-US" sz="8000" dirty="0"/>
              <a:t>ENSE 470: Milestone 5</a:t>
            </a:r>
            <a:endParaRPr lang="en-CA" altLang="en-US" sz="8000" dirty="0"/>
          </a:p>
        </p:txBody>
      </p:sp>
      <p:sp>
        <p:nvSpPr>
          <p:cNvPr id="2051" name="Subtitle 2">
            <a:extLst>
              <a:ext uri="{FF2B5EF4-FFF2-40B4-BE49-F238E27FC236}">
                <a16:creationId xmlns:a16="http://schemas.microsoft.com/office/drawing/2014/main" id="{AD6D5D62-8BA5-414F-AF6D-99DA82FBC58F}"/>
              </a:ext>
            </a:extLst>
          </p:cNvPr>
          <p:cNvSpPr>
            <a:spLocks noGrp="1" noChangeArrowheads="1"/>
          </p:cNvSpPr>
          <p:nvPr>
            <p:ph type="subTitle" idx="1"/>
          </p:nvPr>
        </p:nvSpPr>
        <p:spPr/>
        <p:txBody>
          <a:bodyPr/>
          <a:lstStyle/>
          <a:p>
            <a:pPr eaLnBrk="1" hangingPunct="1"/>
            <a:r>
              <a:rPr lang="en-US" altLang="en-US" sz="3600" dirty="0"/>
              <a:t>Team Dancing to Zebras</a:t>
            </a:r>
          </a:p>
          <a:p>
            <a:pPr eaLnBrk="1" hangingPunct="1"/>
            <a:r>
              <a:rPr lang="en-US" altLang="en-US" sz="3600" dirty="0"/>
              <a:t>Tristan Heisler, </a:t>
            </a:r>
            <a:r>
              <a:rPr lang="en-US" altLang="en-US" sz="3600" dirty="0" err="1"/>
              <a:t>Demitri</a:t>
            </a:r>
            <a:r>
              <a:rPr lang="en-US" altLang="en-US" sz="3600" dirty="0"/>
              <a:t> </a:t>
            </a:r>
            <a:r>
              <a:rPr lang="en-US" altLang="en-US" sz="3600" dirty="0" err="1"/>
              <a:t>Kourles</a:t>
            </a:r>
            <a:r>
              <a:rPr lang="en-US" altLang="en-US" sz="3600" dirty="0"/>
              <a:t> and </a:t>
            </a:r>
            <a:r>
              <a:rPr lang="en-US" altLang="en-US" sz="3600" dirty="0" err="1"/>
              <a:t>Zuoxiu</a:t>
            </a:r>
            <a:r>
              <a:rPr lang="en-US" altLang="en-US" sz="3600" dirty="0"/>
              <a:t> Xing</a:t>
            </a:r>
          </a:p>
          <a:p>
            <a:pPr eaLnBrk="1" hangingPunct="1"/>
            <a:r>
              <a:rPr lang="en-US" altLang="en-US" sz="3600" dirty="0"/>
              <a:t>March 15th, 2018</a:t>
            </a:r>
            <a:endParaRPr lang="en-CA"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3" name="Picture 2">
            <a:extLst>
              <a:ext uri="{FF2B5EF4-FFF2-40B4-BE49-F238E27FC236}">
                <a16:creationId xmlns:a16="http://schemas.microsoft.com/office/drawing/2014/main" id="{4576DA0D-4DF1-492F-A1F1-0861441719FB}"/>
              </a:ext>
            </a:extLst>
          </p:cNvPr>
          <p:cNvPicPr>
            <a:picLocks noChangeAspect="1"/>
          </p:cNvPicPr>
          <p:nvPr/>
        </p:nvPicPr>
        <p:blipFill>
          <a:blip r:embed="rId2"/>
          <a:stretch>
            <a:fillRect/>
          </a:stretch>
        </p:blipFill>
        <p:spPr>
          <a:xfrm>
            <a:off x="779129" y="1077146"/>
            <a:ext cx="10633741" cy="4703708"/>
          </a:xfrm>
          <a:prstGeom prst="rect">
            <a:avLst/>
          </a:prstGeom>
        </p:spPr>
      </p:pic>
    </p:spTree>
    <p:extLst>
      <p:ext uri="{BB962C8B-B14F-4D97-AF65-F5344CB8AC3E}">
        <p14:creationId xmlns:p14="http://schemas.microsoft.com/office/powerpoint/2010/main" val="412082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3" name="Picture 2">
            <a:extLst>
              <a:ext uri="{FF2B5EF4-FFF2-40B4-BE49-F238E27FC236}">
                <a16:creationId xmlns:a16="http://schemas.microsoft.com/office/drawing/2014/main" id="{F1A7E435-39D4-4D09-A4FC-70568BF049F8}"/>
              </a:ext>
            </a:extLst>
          </p:cNvPr>
          <p:cNvPicPr>
            <a:picLocks noChangeAspect="1"/>
          </p:cNvPicPr>
          <p:nvPr/>
        </p:nvPicPr>
        <p:blipFill>
          <a:blip r:embed="rId2"/>
          <a:stretch>
            <a:fillRect/>
          </a:stretch>
        </p:blipFill>
        <p:spPr>
          <a:xfrm>
            <a:off x="884994" y="1060079"/>
            <a:ext cx="10422011" cy="5145251"/>
          </a:xfrm>
          <a:prstGeom prst="rect">
            <a:avLst/>
          </a:prstGeom>
        </p:spPr>
      </p:pic>
    </p:spTree>
    <p:extLst>
      <p:ext uri="{BB962C8B-B14F-4D97-AF65-F5344CB8AC3E}">
        <p14:creationId xmlns:p14="http://schemas.microsoft.com/office/powerpoint/2010/main" val="123927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E148C718-2149-41F6-97F0-4D70860DBE7C}"/>
              </a:ext>
            </a:extLst>
          </p:cNvPr>
          <p:cNvPicPr>
            <a:picLocks noChangeAspect="1"/>
          </p:cNvPicPr>
          <p:nvPr/>
        </p:nvPicPr>
        <p:blipFill>
          <a:blip r:embed="rId2"/>
          <a:stretch>
            <a:fillRect/>
          </a:stretch>
        </p:blipFill>
        <p:spPr>
          <a:xfrm>
            <a:off x="838199" y="1087024"/>
            <a:ext cx="10515601" cy="4063600"/>
          </a:xfrm>
          <a:prstGeom prst="rect">
            <a:avLst/>
          </a:prstGeom>
        </p:spPr>
      </p:pic>
    </p:spTree>
    <p:extLst>
      <p:ext uri="{BB962C8B-B14F-4D97-AF65-F5344CB8AC3E}">
        <p14:creationId xmlns:p14="http://schemas.microsoft.com/office/powerpoint/2010/main" val="33310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90EC8D72-1996-4507-9E0C-5571B4DE63E0}"/>
              </a:ext>
            </a:extLst>
          </p:cNvPr>
          <p:cNvPicPr>
            <a:picLocks noChangeAspect="1"/>
          </p:cNvPicPr>
          <p:nvPr/>
        </p:nvPicPr>
        <p:blipFill>
          <a:blip r:embed="rId2"/>
          <a:stretch>
            <a:fillRect/>
          </a:stretch>
        </p:blipFill>
        <p:spPr>
          <a:xfrm>
            <a:off x="736839" y="1064120"/>
            <a:ext cx="10718322" cy="5291749"/>
          </a:xfrm>
          <a:prstGeom prst="rect">
            <a:avLst/>
          </a:prstGeom>
        </p:spPr>
      </p:pic>
    </p:spTree>
    <p:extLst>
      <p:ext uri="{BB962C8B-B14F-4D97-AF65-F5344CB8AC3E}">
        <p14:creationId xmlns:p14="http://schemas.microsoft.com/office/powerpoint/2010/main" val="374609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6759F32D-3023-47B3-87AD-548F7B85E7AC}"/>
              </a:ext>
            </a:extLst>
          </p:cNvPr>
          <p:cNvPicPr>
            <a:picLocks noChangeAspect="1"/>
          </p:cNvPicPr>
          <p:nvPr/>
        </p:nvPicPr>
        <p:blipFill>
          <a:blip r:embed="rId2"/>
          <a:stretch>
            <a:fillRect/>
          </a:stretch>
        </p:blipFill>
        <p:spPr>
          <a:xfrm>
            <a:off x="675788" y="1046922"/>
            <a:ext cx="10840423" cy="4144364"/>
          </a:xfrm>
          <a:prstGeom prst="rect">
            <a:avLst/>
          </a:prstGeom>
        </p:spPr>
      </p:pic>
    </p:spTree>
    <p:extLst>
      <p:ext uri="{BB962C8B-B14F-4D97-AF65-F5344CB8AC3E}">
        <p14:creationId xmlns:p14="http://schemas.microsoft.com/office/powerpoint/2010/main" val="89155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3" name="Picture 2">
            <a:extLst>
              <a:ext uri="{FF2B5EF4-FFF2-40B4-BE49-F238E27FC236}">
                <a16:creationId xmlns:a16="http://schemas.microsoft.com/office/drawing/2014/main" id="{6ADB646C-D63B-4E91-911D-83CC57BF560E}"/>
              </a:ext>
            </a:extLst>
          </p:cNvPr>
          <p:cNvPicPr>
            <a:picLocks noChangeAspect="1"/>
          </p:cNvPicPr>
          <p:nvPr/>
        </p:nvPicPr>
        <p:blipFill>
          <a:blip r:embed="rId2"/>
          <a:stretch>
            <a:fillRect/>
          </a:stretch>
        </p:blipFill>
        <p:spPr>
          <a:xfrm>
            <a:off x="886099" y="1047067"/>
            <a:ext cx="10419802" cy="4246933"/>
          </a:xfrm>
          <a:prstGeom prst="rect">
            <a:avLst/>
          </a:prstGeom>
        </p:spPr>
      </p:pic>
    </p:spTree>
    <p:extLst>
      <p:ext uri="{BB962C8B-B14F-4D97-AF65-F5344CB8AC3E}">
        <p14:creationId xmlns:p14="http://schemas.microsoft.com/office/powerpoint/2010/main" val="280952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45F1D06F-CD33-4CBC-8255-EFB0FB6DAA80}"/>
              </a:ext>
            </a:extLst>
          </p:cNvPr>
          <p:cNvPicPr>
            <a:picLocks noChangeAspect="1"/>
          </p:cNvPicPr>
          <p:nvPr/>
        </p:nvPicPr>
        <p:blipFill>
          <a:blip r:embed="rId2"/>
          <a:stretch>
            <a:fillRect/>
          </a:stretch>
        </p:blipFill>
        <p:spPr>
          <a:xfrm>
            <a:off x="873518" y="1073426"/>
            <a:ext cx="10444963" cy="4003353"/>
          </a:xfrm>
          <a:prstGeom prst="rect">
            <a:avLst/>
          </a:prstGeom>
        </p:spPr>
      </p:pic>
    </p:spTree>
    <p:extLst>
      <p:ext uri="{BB962C8B-B14F-4D97-AF65-F5344CB8AC3E}">
        <p14:creationId xmlns:p14="http://schemas.microsoft.com/office/powerpoint/2010/main" val="216383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70D85DF2-FE58-45A4-B262-AF307731EAC0}"/>
              </a:ext>
            </a:extLst>
          </p:cNvPr>
          <p:cNvPicPr>
            <a:picLocks noChangeAspect="1"/>
          </p:cNvPicPr>
          <p:nvPr/>
        </p:nvPicPr>
        <p:blipFill>
          <a:blip r:embed="rId2"/>
          <a:stretch>
            <a:fillRect/>
          </a:stretch>
        </p:blipFill>
        <p:spPr>
          <a:xfrm>
            <a:off x="838200" y="1090188"/>
            <a:ext cx="10515600" cy="4003569"/>
          </a:xfrm>
          <a:prstGeom prst="rect">
            <a:avLst/>
          </a:prstGeom>
        </p:spPr>
      </p:pic>
    </p:spTree>
    <p:extLst>
      <p:ext uri="{BB962C8B-B14F-4D97-AF65-F5344CB8AC3E}">
        <p14:creationId xmlns:p14="http://schemas.microsoft.com/office/powerpoint/2010/main" val="508509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90B48FF8-2659-4965-9E31-5ABC9935EAF0}"/>
              </a:ext>
            </a:extLst>
          </p:cNvPr>
          <p:cNvPicPr>
            <a:picLocks noChangeAspect="1"/>
          </p:cNvPicPr>
          <p:nvPr/>
        </p:nvPicPr>
        <p:blipFill>
          <a:blip r:embed="rId2"/>
          <a:stretch>
            <a:fillRect/>
          </a:stretch>
        </p:blipFill>
        <p:spPr>
          <a:xfrm>
            <a:off x="704021" y="1097158"/>
            <a:ext cx="10783957" cy="4143756"/>
          </a:xfrm>
          <a:prstGeom prst="rect">
            <a:avLst/>
          </a:prstGeom>
        </p:spPr>
      </p:pic>
    </p:spTree>
    <p:extLst>
      <p:ext uri="{BB962C8B-B14F-4D97-AF65-F5344CB8AC3E}">
        <p14:creationId xmlns:p14="http://schemas.microsoft.com/office/powerpoint/2010/main" val="237733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BE4CE437-308B-466C-8D52-7904EAE668EE}"/>
              </a:ext>
            </a:extLst>
          </p:cNvPr>
          <p:cNvPicPr>
            <a:picLocks noChangeAspect="1"/>
          </p:cNvPicPr>
          <p:nvPr/>
        </p:nvPicPr>
        <p:blipFill>
          <a:blip r:embed="rId2"/>
          <a:stretch>
            <a:fillRect/>
          </a:stretch>
        </p:blipFill>
        <p:spPr>
          <a:xfrm>
            <a:off x="838200" y="1061396"/>
            <a:ext cx="10515600" cy="4951441"/>
          </a:xfrm>
          <a:prstGeom prst="rect">
            <a:avLst/>
          </a:prstGeom>
        </p:spPr>
      </p:pic>
    </p:spTree>
    <p:extLst>
      <p:ext uri="{BB962C8B-B14F-4D97-AF65-F5344CB8AC3E}">
        <p14:creationId xmlns:p14="http://schemas.microsoft.com/office/powerpoint/2010/main" val="19000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Acceptance Test-Driven Development</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r>
              <a:rPr lang="en-US" altLang="en-US" dirty="0"/>
              <a:t>These acceptance tests describe the higher level features and functionality that the client expects from the software.</a:t>
            </a:r>
          </a:p>
          <a:p>
            <a:endParaRPr lang="en-US" altLang="en-US" dirty="0"/>
          </a:p>
          <a:p>
            <a:r>
              <a:rPr lang="en-US" altLang="en-US" dirty="0"/>
              <a:t>We chose to develop these tests for both the Minimum Viable Product and Release 2 as we believe this allows us to better understand the overall expectations of the system and implement a more upgradable design.</a:t>
            </a:r>
          </a:p>
          <a:p>
            <a:endParaRPr lang="en-US" altLang="en-US" dirty="0"/>
          </a:p>
          <a:p>
            <a:r>
              <a:rPr lang="en-US" altLang="en-US" dirty="0"/>
              <a:t>In total, our 19 user stories resulted in 34 scenarios outlining our acceptance tests.</a:t>
            </a:r>
          </a:p>
        </p:txBody>
      </p:sp>
    </p:spTree>
    <p:extLst>
      <p:ext uri="{BB962C8B-B14F-4D97-AF65-F5344CB8AC3E}">
        <p14:creationId xmlns:p14="http://schemas.microsoft.com/office/powerpoint/2010/main" val="112323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D47F9F34-3E28-4047-B928-63EE6C70BE71}"/>
              </a:ext>
            </a:extLst>
          </p:cNvPr>
          <p:cNvPicPr>
            <a:picLocks noChangeAspect="1"/>
          </p:cNvPicPr>
          <p:nvPr/>
        </p:nvPicPr>
        <p:blipFill>
          <a:blip r:embed="rId2"/>
          <a:stretch>
            <a:fillRect/>
          </a:stretch>
        </p:blipFill>
        <p:spPr>
          <a:xfrm>
            <a:off x="838200" y="1018164"/>
            <a:ext cx="10515600" cy="5241213"/>
          </a:xfrm>
          <a:prstGeom prst="rect">
            <a:avLst/>
          </a:prstGeom>
        </p:spPr>
      </p:pic>
    </p:spTree>
    <p:extLst>
      <p:ext uri="{BB962C8B-B14F-4D97-AF65-F5344CB8AC3E}">
        <p14:creationId xmlns:p14="http://schemas.microsoft.com/office/powerpoint/2010/main" val="177247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A9903F5E-63C0-41A9-B2F5-0A0B25B2672D}"/>
              </a:ext>
            </a:extLst>
          </p:cNvPr>
          <p:cNvPicPr>
            <a:picLocks noChangeAspect="1"/>
          </p:cNvPicPr>
          <p:nvPr/>
        </p:nvPicPr>
        <p:blipFill>
          <a:blip r:embed="rId2"/>
          <a:stretch>
            <a:fillRect/>
          </a:stretch>
        </p:blipFill>
        <p:spPr>
          <a:xfrm>
            <a:off x="1821122" y="940905"/>
            <a:ext cx="8549755" cy="5690846"/>
          </a:xfrm>
          <a:prstGeom prst="rect">
            <a:avLst/>
          </a:prstGeom>
        </p:spPr>
      </p:pic>
    </p:spTree>
    <p:extLst>
      <p:ext uri="{BB962C8B-B14F-4D97-AF65-F5344CB8AC3E}">
        <p14:creationId xmlns:p14="http://schemas.microsoft.com/office/powerpoint/2010/main" val="4170808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Experience</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023179"/>
            <a:ext cx="10515600" cy="5834821"/>
          </a:xfrm>
        </p:spPr>
        <p:txBody>
          <a:bodyPr rtlCol="0">
            <a:normAutofit fontScale="92500" lnSpcReduction="10000"/>
          </a:bodyPr>
          <a:lstStyle/>
          <a:p>
            <a:r>
              <a:rPr lang="en-US" altLang="en-US" dirty="0"/>
              <a:t>Did this activity change/add anything to your proposed design/plans?</a:t>
            </a:r>
          </a:p>
          <a:p>
            <a:pPr lvl="1"/>
            <a:r>
              <a:rPr lang="en-US" altLang="en-US" dirty="0"/>
              <a:t>This activity allowed us to improve the robustness of our system by determining how the system should react if the user interacts with the system in an unexpected way.</a:t>
            </a:r>
          </a:p>
          <a:p>
            <a:endParaRPr lang="en-US" altLang="en-US" dirty="0"/>
          </a:p>
          <a:p>
            <a:r>
              <a:rPr lang="en-US" altLang="en-US" dirty="0"/>
              <a:t>Do you envision any possible gaps in testing (i.e. unit, etc.)? </a:t>
            </a:r>
          </a:p>
          <a:p>
            <a:pPr lvl="1"/>
            <a:r>
              <a:rPr lang="en-US" altLang="en-US" dirty="0"/>
              <a:t>Acceptance testing is focused on the high-level functionality of the system. As such, it is a form of black box testing that does not necessarily consider how the system is implemented and may miss low level details that could be caught in unit/integration tests.</a:t>
            </a:r>
          </a:p>
          <a:p>
            <a:endParaRPr lang="en-US" altLang="en-US" dirty="0"/>
          </a:p>
          <a:p>
            <a:r>
              <a:rPr lang="en-US" altLang="en-US" dirty="0"/>
              <a:t>Would it have helped to do this activity pre-Lo-Fi prototyping? </a:t>
            </a:r>
          </a:p>
          <a:p>
            <a:pPr lvl="1"/>
            <a:r>
              <a:rPr lang="en-US" altLang="en-US" dirty="0"/>
              <a:t>We enjoyed having our Lo-Fi prototypes in front of us when developing our acceptance tests as it the presence of mockups allowed us to better see potential ways for the user to interact with the system.</a:t>
            </a:r>
          </a:p>
          <a:p>
            <a:pPr lvl="1"/>
            <a:r>
              <a:rPr lang="en-US" altLang="en-US" dirty="0"/>
              <a:t>A visual representation of our system greatly aided us when beginning to actually implement the features outlined in the Minimum Viable Product.</a:t>
            </a:r>
          </a:p>
        </p:txBody>
      </p:sp>
    </p:spTree>
    <p:extLst>
      <p:ext uri="{BB962C8B-B14F-4D97-AF65-F5344CB8AC3E}">
        <p14:creationId xmlns:p14="http://schemas.microsoft.com/office/powerpoint/2010/main" val="172242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“Daily” Scrum</a:t>
            </a:r>
            <a:endParaRPr lang="en-CA" altLang="en-US" sz="5000" dirty="0"/>
          </a:p>
        </p:txBody>
      </p:sp>
      <p:pic>
        <p:nvPicPr>
          <p:cNvPr id="8" name="Picture 7">
            <a:extLst>
              <a:ext uri="{FF2B5EF4-FFF2-40B4-BE49-F238E27FC236}">
                <a16:creationId xmlns:a16="http://schemas.microsoft.com/office/drawing/2014/main" id="{DC25BCF9-383D-4A5C-BAA9-6CD02B250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68" y="993088"/>
            <a:ext cx="8719864" cy="5772147"/>
          </a:xfrm>
          <a:prstGeom prst="rect">
            <a:avLst/>
          </a:prstGeom>
        </p:spPr>
      </p:pic>
    </p:spTree>
    <p:extLst>
      <p:ext uri="{BB962C8B-B14F-4D97-AF65-F5344CB8AC3E}">
        <p14:creationId xmlns:p14="http://schemas.microsoft.com/office/powerpoint/2010/main" val="64218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“Daily” Scrum</a:t>
            </a:r>
            <a:endParaRPr lang="en-CA" altLang="en-US" sz="5000" dirty="0"/>
          </a:p>
        </p:txBody>
      </p:sp>
      <p:pic>
        <p:nvPicPr>
          <p:cNvPr id="4" name="Picture 3">
            <a:extLst>
              <a:ext uri="{FF2B5EF4-FFF2-40B4-BE49-F238E27FC236}">
                <a16:creationId xmlns:a16="http://schemas.microsoft.com/office/drawing/2014/main" id="{185F27E0-35CF-4D2E-A943-C447E4FF9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105" y="1022260"/>
            <a:ext cx="9553789" cy="5676714"/>
          </a:xfrm>
          <a:prstGeom prst="rect">
            <a:avLst/>
          </a:prstGeom>
        </p:spPr>
      </p:pic>
    </p:spTree>
    <p:extLst>
      <p:ext uri="{BB962C8B-B14F-4D97-AF65-F5344CB8AC3E}">
        <p14:creationId xmlns:p14="http://schemas.microsoft.com/office/powerpoint/2010/main" val="926643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4723"/>
            <a:ext cx="10515600" cy="1325563"/>
          </a:xfrm>
        </p:spPr>
        <p:txBody>
          <a:bodyPr/>
          <a:lstStyle/>
          <a:p>
            <a:pPr eaLnBrk="1" hangingPunct="1"/>
            <a:r>
              <a:rPr lang="en-US" altLang="en-US" sz="5000" dirty="0"/>
              <a:t>“Daily” Scrum</a:t>
            </a:r>
            <a:endParaRPr lang="en-CA" altLang="en-US" sz="5000" dirty="0"/>
          </a:p>
        </p:txBody>
      </p:sp>
      <p:pic>
        <p:nvPicPr>
          <p:cNvPr id="4" name="Picture 3">
            <a:extLst>
              <a:ext uri="{FF2B5EF4-FFF2-40B4-BE49-F238E27FC236}">
                <a16:creationId xmlns:a16="http://schemas.microsoft.com/office/drawing/2014/main" id="{5CEAA032-7B6F-4191-BC94-432634C2B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29" y="1038738"/>
            <a:ext cx="11056742" cy="5653609"/>
          </a:xfrm>
          <a:prstGeom prst="rect">
            <a:avLst/>
          </a:prstGeom>
        </p:spPr>
      </p:pic>
    </p:spTree>
    <p:extLst>
      <p:ext uri="{BB962C8B-B14F-4D97-AF65-F5344CB8AC3E}">
        <p14:creationId xmlns:p14="http://schemas.microsoft.com/office/powerpoint/2010/main" val="301141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“Daily” Scrum</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hangingPunct="1">
              <a:defRPr/>
            </a:pPr>
            <a:r>
              <a:rPr lang="en-US" altLang="en-US" dirty="0"/>
              <a:t>Are you on track? </a:t>
            </a:r>
          </a:p>
          <a:p>
            <a:pPr lvl="1" eaLnBrk="1" hangingPunct="1">
              <a:defRPr/>
            </a:pPr>
            <a:r>
              <a:rPr lang="en-US" altLang="en-US" dirty="0"/>
              <a:t>Yes. So far, we have implemented the ability to log in, log out, view the approver list and reach the request submission page. We have also ensured that only a single method of submission exists and that the approver is only contacted once.</a:t>
            </a:r>
          </a:p>
          <a:p>
            <a:pPr lvl="1" eaLnBrk="1" hangingPunct="1">
              <a:defRPr/>
            </a:pPr>
            <a:r>
              <a:rPr lang="en-US" altLang="en-US" dirty="0"/>
              <a:t>By the end of the sprint (Milestone 6), we will have implemented the remaining features for the MVP, such as the ability to approve/deny requests for the approver/analyst and to notify the user once a decision is made.</a:t>
            </a:r>
          </a:p>
          <a:p>
            <a:pPr eaLnBrk="1" hangingPunct="1">
              <a:defRPr/>
            </a:pPr>
            <a:r>
              <a:rPr lang="en-US" altLang="en-US" dirty="0"/>
              <a:t>Any barriers to your group’s success?</a:t>
            </a:r>
          </a:p>
          <a:p>
            <a:pPr lvl="1" eaLnBrk="1" hangingPunct="1">
              <a:defRPr/>
            </a:pPr>
            <a:r>
              <a:rPr lang="en-US" altLang="en-US" dirty="0"/>
              <a:t>We have found it slightly difficult to develop web files as a team.</a:t>
            </a:r>
          </a:p>
          <a:p>
            <a:pPr eaLnBrk="1" hangingPunct="1">
              <a:defRPr/>
            </a:pPr>
            <a:r>
              <a:rPr lang="en-US" altLang="en-US" dirty="0"/>
              <a:t>Do you envision being able to achieve more (or less) for your MVP?</a:t>
            </a:r>
          </a:p>
          <a:p>
            <a:pPr lvl="1" eaLnBrk="1" hangingPunct="1">
              <a:defRPr/>
            </a:pPr>
            <a:r>
              <a:rPr lang="en-US" altLang="en-US" dirty="0"/>
              <a:t>We believe we will be able to achieve more. Some features originally intended for Release 2 may be ready for the Minimum Viable Product.</a:t>
            </a:r>
          </a:p>
        </p:txBody>
      </p:sp>
    </p:spTree>
    <p:extLst>
      <p:ext uri="{BB962C8B-B14F-4D97-AF65-F5344CB8AC3E}">
        <p14:creationId xmlns:p14="http://schemas.microsoft.com/office/powerpoint/2010/main" val="1544538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Current Development Snapshots</a:t>
            </a:r>
            <a:endParaRPr lang="en-CA" altLang="en-US" sz="5000" dirty="0"/>
          </a:p>
        </p:txBody>
      </p:sp>
      <p:pic>
        <p:nvPicPr>
          <p:cNvPr id="4" name="Picture 3">
            <a:extLst>
              <a:ext uri="{FF2B5EF4-FFF2-40B4-BE49-F238E27FC236}">
                <a16:creationId xmlns:a16="http://schemas.microsoft.com/office/drawing/2014/main" id="{24D95A2B-969D-4848-BC91-E74444257504}"/>
              </a:ext>
            </a:extLst>
          </p:cNvPr>
          <p:cNvPicPr>
            <a:picLocks noChangeAspect="1"/>
          </p:cNvPicPr>
          <p:nvPr/>
        </p:nvPicPr>
        <p:blipFill>
          <a:blip r:embed="rId2"/>
          <a:stretch>
            <a:fillRect/>
          </a:stretch>
        </p:blipFill>
        <p:spPr>
          <a:xfrm>
            <a:off x="471197" y="1193041"/>
            <a:ext cx="11249606" cy="5340280"/>
          </a:xfrm>
          <a:prstGeom prst="rect">
            <a:avLst/>
          </a:prstGeom>
        </p:spPr>
      </p:pic>
    </p:spTree>
    <p:extLst>
      <p:ext uri="{BB962C8B-B14F-4D97-AF65-F5344CB8AC3E}">
        <p14:creationId xmlns:p14="http://schemas.microsoft.com/office/powerpoint/2010/main" val="3260481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Current Development Snapshots</a:t>
            </a:r>
            <a:endParaRPr lang="en-CA" altLang="en-US" sz="5000" dirty="0"/>
          </a:p>
        </p:txBody>
      </p:sp>
      <p:pic>
        <p:nvPicPr>
          <p:cNvPr id="2" name="Picture 1">
            <a:extLst>
              <a:ext uri="{FF2B5EF4-FFF2-40B4-BE49-F238E27FC236}">
                <a16:creationId xmlns:a16="http://schemas.microsoft.com/office/drawing/2014/main" id="{4350786B-B1AB-4D91-9900-4EC2C34E3344}"/>
              </a:ext>
            </a:extLst>
          </p:cNvPr>
          <p:cNvPicPr>
            <a:picLocks noChangeAspect="1"/>
          </p:cNvPicPr>
          <p:nvPr/>
        </p:nvPicPr>
        <p:blipFill>
          <a:blip r:embed="rId2"/>
          <a:stretch>
            <a:fillRect/>
          </a:stretch>
        </p:blipFill>
        <p:spPr>
          <a:xfrm>
            <a:off x="644796" y="1513827"/>
            <a:ext cx="10902408" cy="4171356"/>
          </a:xfrm>
          <a:prstGeom prst="rect">
            <a:avLst/>
          </a:prstGeom>
        </p:spPr>
      </p:pic>
    </p:spTree>
    <p:extLst>
      <p:ext uri="{BB962C8B-B14F-4D97-AF65-F5344CB8AC3E}">
        <p14:creationId xmlns:p14="http://schemas.microsoft.com/office/powerpoint/2010/main" val="3217616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Current Development Snapshots</a:t>
            </a:r>
            <a:endParaRPr lang="en-CA" altLang="en-US" sz="5000" dirty="0"/>
          </a:p>
        </p:txBody>
      </p:sp>
      <p:pic>
        <p:nvPicPr>
          <p:cNvPr id="3" name="Picture 2">
            <a:extLst>
              <a:ext uri="{FF2B5EF4-FFF2-40B4-BE49-F238E27FC236}">
                <a16:creationId xmlns:a16="http://schemas.microsoft.com/office/drawing/2014/main" id="{66953741-108D-414D-B050-EEED66B22DCE}"/>
              </a:ext>
            </a:extLst>
          </p:cNvPr>
          <p:cNvPicPr>
            <a:picLocks noChangeAspect="1"/>
          </p:cNvPicPr>
          <p:nvPr/>
        </p:nvPicPr>
        <p:blipFill>
          <a:blip r:embed="rId2"/>
          <a:stretch>
            <a:fillRect/>
          </a:stretch>
        </p:blipFill>
        <p:spPr>
          <a:xfrm>
            <a:off x="2966804" y="1133663"/>
            <a:ext cx="6258392" cy="5414386"/>
          </a:xfrm>
          <a:prstGeom prst="rect">
            <a:avLst/>
          </a:prstGeom>
        </p:spPr>
      </p:pic>
    </p:spTree>
    <p:extLst>
      <p:ext uri="{BB962C8B-B14F-4D97-AF65-F5344CB8AC3E}">
        <p14:creationId xmlns:p14="http://schemas.microsoft.com/office/powerpoint/2010/main" val="393129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4" name="Picture 3">
            <a:extLst>
              <a:ext uri="{FF2B5EF4-FFF2-40B4-BE49-F238E27FC236}">
                <a16:creationId xmlns:a16="http://schemas.microsoft.com/office/drawing/2014/main" id="{4AEE3464-0964-4FE7-AF68-99114CF61790}"/>
              </a:ext>
            </a:extLst>
          </p:cNvPr>
          <p:cNvPicPr>
            <a:picLocks noChangeAspect="1"/>
          </p:cNvPicPr>
          <p:nvPr/>
        </p:nvPicPr>
        <p:blipFill>
          <a:blip r:embed="rId2"/>
          <a:stretch>
            <a:fillRect/>
          </a:stretch>
        </p:blipFill>
        <p:spPr>
          <a:xfrm>
            <a:off x="1464518" y="1074889"/>
            <a:ext cx="9262964" cy="5700285"/>
          </a:xfrm>
          <a:prstGeom prst="rect">
            <a:avLst/>
          </a:prstGeom>
        </p:spPr>
      </p:pic>
    </p:spTree>
    <p:extLst>
      <p:ext uri="{BB962C8B-B14F-4D97-AF65-F5344CB8AC3E}">
        <p14:creationId xmlns:p14="http://schemas.microsoft.com/office/powerpoint/2010/main" val="386894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Changes</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a:bodyPr>
          <a:lstStyle/>
          <a:p>
            <a:pPr eaLnBrk="1" hangingPunct="1"/>
            <a:r>
              <a:rPr lang="en-US" altLang="en-US" dirty="0"/>
              <a:t>Have your plans changed since your group’s initial conception and project evolution?</a:t>
            </a:r>
          </a:p>
          <a:p>
            <a:pPr eaLnBrk="1" hangingPunct="1"/>
            <a:endParaRPr lang="en-US" altLang="en-US" dirty="0"/>
          </a:p>
          <a:p>
            <a:pPr lvl="1" eaLnBrk="1" hangingPunct="1"/>
            <a:r>
              <a:rPr lang="en-US" altLang="en-US" dirty="0"/>
              <a:t>No major changes have been implemented since Milestone 4. However, we believe we will be able to develop some features from release 2 earlier.</a:t>
            </a:r>
          </a:p>
          <a:p>
            <a:pPr lvl="1" eaLnBrk="1" hangingPunct="1"/>
            <a:endParaRPr lang="en-US" altLang="en-US" dirty="0"/>
          </a:p>
          <a:p>
            <a:pPr lvl="1" eaLnBrk="1" hangingPunct="1"/>
            <a:r>
              <a:rPr lang="en-US" altLang="en-US" dirty="0"/>
              <a:t>Additional functionality suggested by the client (such as the ability to display a certain amount of requests per page) can be added to the product backlog to be implemented within a future release.</a:t>
            </a:r>
          </a:p>
        </p:txBody>
      </p:sp>
    </p:spTree>
    <p:extLst>
      <p:ext uri="{BB962C8B-B14F-4D97-AF65-F5344CB8AC3E}">
        <p14:creationId xmlns:p14="http://schemas.microsoft.com/office/powerpoint/2010/main" val="302939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Group Reflection</a:t>
            </a:r>
            <a:endParaRPr lang="en-CA" altLang="en-US" sz="5000" dirty="0"/>
          </a:p>
        </p:txBody>
      </p:sp>
      <p:sp>
        <p:nvSpPr>
          <p:cNvPr id="3" name="Content Placeholder 2">
            <a:extLst>
              <a:ext uri="{FF2B5EF4-FFF2-40B4-BE49-F238E27FC236}">
                <a16:creationId xmlns:a16="http://schemas.microsoft.com/office/drawing/2014/main" id="{7FB9EF61-1B7B-42B4-B1F4-7195889BD502}"/>
              </a:ext>
            </a:extLst>
          </p:cNvPr>
          <p:cNvSpPr>
            <a:spLocks noGrp="1"/>
          </p:cNvSpPr>
          <p:nvPr>
            <p:ph idx="1"/>
          </p:nvPr>
        </p:nvSpPr>
        <p:spPr>
          <a:xfrm>
            <a:off x="838200" y="1460500"/>
            <a:ext cx="10515600" cy="5205343"/>
          </a:xfrm>
        </p:spPr>
        <p:txBody>
          <a:bodyPr rtlCol="0">
            <a:normAutofit fontScale="92500" lnSpcReduction="20000"/>
          </a:bodyPr>
          <a:lstStyle/>
          <a:p>
            <a:pPr eaLnBrk="1" fontAlgn="auto" hangingPunct="1">
              <a:spcAft>
                <a:spcPts val="0"/>
              </a:spcAft>
              <a:defRPr/>
            </a:pPr>
            <a:r>
              <a:rPr lang="en-US" dirty="0"/>
              <a:t>How did you feel about this milestone? What did you like about it? What did you dislike?</a:t>
            </a:r>
          </a:p>
          <a:p>
            <a:pPr lvl="1" eaLnBrk="1" fontAlgn="auto" hangingPunct="1">
              <a:spcAft>
                <a:spcPts val="0"/>
              </a:spcAft>
              <a:defRPr/>
            </a:pPr>
            <a:r>
              <a:rPr lang="en-US" dirty="0"/>
              <a:t>We liked being able to use our previously developed User Story Maps as a way to record our process. We also enjoyed considering how a user could potentially interact with the system unexpectedly.</a:t>
            </a:r>
          </a:p>
          <a:p>
            <a:pPr eaLnBrk="1" fontAlgn="auto" hangingPunct="1">
              <a:spcAft>
                <a:spcPts val="0"/>
              </a:spcAft>
              <a:defRPr/>
            </a:pPr>
            <a:r>
              <a:rPr lang="en-US" dirty="0"/>
              <a:t>What did you learn about yourself as you collaborated and worked through this milestone?</a:t>
            </a:r>
          </a:p>
          <a:p>
            <a:pPr lvl="1" eaLnBrk="1" fontAlgn="auto" hangingPunct="1">
              <a:spcAft>
                <a:spcPts val="0"/>
              </a:spcAft>
              <a:defRPr/>
            </a:pPr>
            <a:r>
              <a:rPr lang="en-US" dirty="0"/>
              <a:t>It was reinforced that different members of the team offer different insights and suggestions. Some of our ATDD tests would not have existed without the input of all group members.</a:t>
            </a:r>
          </a:p>
          <a:p>
            <a:pPr eaLnBrk="1" fontAlgn="auto" hangingPunct="1">
              <a:spcAft>
                <a:spcPts val="0"/>
              </a:spcAft>
              <a:defRPr/>
            </a:pPr>
            <a:r>
              <a:rPr lang="en-US" dirty="0"/>
              <a:t>How will you use what you have learned going forward?</a:t>
            </a:r>
          </a:p>
          <a:p>
            <a:pPr lvl="1" eaLnBrk="1" fontAlgn="auto" hangingPunct="1">
              <a:spcAft>
                <a:spcPts val="0"/>
              </a:spcAft>
              <a:defRPr/>
            </a:pPr>
            <a:r>
              <a:rPr lang="en-US" dirty="0"/>
              <a:t>Within this project, we will use the ATDD tests to ensure that our project meets the requirements of the MVP. In the real world, we could develop and analyze these test cases alongside the client to determine the conditions under which they would accept the software.</a:t>
            </a:r>
          </a:p>
          <a:p>
            <a:pPr eaLnBrk="1" fontAlgn="auto" hangingPunct="1">
              <a:spcAft>
                <a:spcPts val="0"/>
              </a:spcAft>
              <a:defRPr/>
            </a:pPr>
            <a:r>
              <a:rPr lang="en-US" dirty="0"/>
              <a:t>What “stuff &amp; things” related to this milestone would you want help with?</a:t>
            </a:r>
          </a:p>
          <a:p>
            <a:pPr lvl="1" eaLnBrk="1" fontAlgn="auto" hangingPunct="1">
              <a:spcAft>
                <a:spcPts val="0"/>
              </a:spcAft>
              <a:defRPr/>
            </a:pPr>
            <a:r>
              <a:rPr lang="en-CA" dirty="0"/>
              <a:t>It was difficult determining potential negative scenarios for some user stories.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8EBD-A777-4685-BC21-1214608343EB}"/>
              </a:ext>
            </a:extLst>
          </p:cNvPr>
          <p:cNvSpPr>
            <a:spLocks noGrp="1"/>
          </p:cNvSpPr>
          <p:nvPr>
            <p:ph type="title"/>
          </p:nvPr>
        </p:nvSpPr>
        <p:spPr>
          <a:xfrm>
            <a:off x="838200" y="0"/>
            <a:ext cx="10515600" cy="1325563"/>
          </a:xfrm>
        </p:spPr>
        <p:txBody>
          <a:bodyPr/>
          <a:lstStyle/>
          <a:p>
            <a:r>
              <a:rPr lang="en-CA" sz="5000" dirty="0"/>
              <a:t>Questions?</a:t>
            </a:r>
          </a:p>
        </p:txBody>
      </p:sp>
    </p:spTree>
    <p:extLst>
      <p:ext uri="{BB962C8B-B14F-4D97-AF65-F5344CB8AC3E}">
        <p14:creationId xmlns:p14="http://schemas.microsoft.com/office/powerpoint/2010/main" val="253891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1B795FD5-E4FC-43FA-B3ED-48AD6842A54E}"/>
              </a:ext>
            </a:extLst>
          </p:cNvPr>
          <p:cNvPicPr>
            <a:picLocks noChangeAspect="1"/>
          </p:cNvPicPr>
          <p:nvPr/>
        </p:nvPicPr>
        <p:blipFill>
          <a:blip r:embed="rId2"/>
          <a:stretch>
            <a:fillRect/>
          </a:stretch>
        </p:blipFill>
        <p:spPr>
          <a:xfrm>
            <a:off x="705275" y="1325563"/>
            <a:ext cx="10781449" cy="5373771"/>
          </a:xfrm>
          <a:prstGeom prst="rect">
            <a:avLst/>
          </a:prstGeom>
        </p:spPr>
      </p:pic>
    </p:spTree>
    <p:extLst>
      <p:ext uri="{BB962C8B-B14F-4D97-AF65-F5344CB8AC3E}">
        <p14:creationId xmlns:p14="http://schemas.microsoft.com/office/powerpoint/2010/main" val="205684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4" name="Picture 3">
            <a:extLst>
              <a:ext uri="{FF2B5EF4-FFF2-40B4-BE49-F238E27FC236}">
                <a16:creationId xmlns:a16="http://schemas.microsoft.com/office/drawing/2014/main" id="{A322B8FB-08B7-41E3-BB26-6A0F98093E8E}"/>
              </a:ext>
            </a:extLst>
          </p:cNvPr>
          <p:cNvPicPr>
            <a:picLocks noChangeAspect="1"/>
          </p:cNvPicPr>
          <p:nvPr/>
        </p:nvPicPr>
        <p:blipFill>
          <a:blip r:embed="rId2"/>
          <a:stretch>
            <a:fillRect/>
          </a:stretch>
        </p:blipFill>
        <p:spPr>
          <a:xfrm>
            <a:off x="722734" y="1325563"/>
            <a:ext cx="10746531" cy="5330688"/>
          </a:xfrm>
          <a:prstGeom prst="rect">
            <a:avLst/>
          </a:prstGeom>
        </p:spPr>
      </p:pic>
    </p:spTree>
    <p:extLst>
      <p:ext uri="{BB962C8B-B14F-4D97-AF65-F5344CB8AC3E}">
        <p14:creationId xmlns:p14="http://schemas.microsoft.com/office/powerpoint/2010/main" val="301294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CE02BE8B-39B8-4022-BDCC-6C23BAAF7385}"/>
              </a:ext>
            </a:extLst>
          </p:cNvPr>
          <p:cNvPicPr>
            <a:picLocks noChangeAspect="1"/>
          </p:cNvPicPr>
          <p:nvPr/>
        </p:nvPicPr>
        <p:blipFill>
          <a:blip r:embed="rId2"/>
          <a:stretch>
            <a:fillRect/>
          </a:stretch>
        </p:blipFill>
        <p:spPr>
          <a:xfrm>
            <a:off x="879936" y="1205948"/>
            <a:ext cx="10473864" cy="4107719"/>
          </a:xfrm>
          <a:prstGeom prst="rect">
            <a:avLst/>
          </a:prstGeom>
        </p:spPr>
      </p:pic>
    </p:spTree>
    <p:extLst>
      <p:ext uri="{BB962C8B-B14F-4D97-AF65-F5344CB8AC3E}">
        <p14:creationId xmlns:p14="http://schemas.microsoft.com/office/powerpoint/2010/main" val="983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0269F829-E506-4D23-8553-AFCAE93D3BFC}"/>
              </a:ext>
            </a:extLst>
          </p:cNvPr>
          <p:cNvPicPr>
            <a:picLocks noChangeAspect="1"/>
          </p:cNvPicPr>
          <p:nvPr/>
        </p:nvPicPr>
        <p:blipFill>
          <a:blip r:embed="rId2"/>
          <a:stretch>
            <a:fillRect/>
          </a:stretch>
        </p:blipFill>
        <p:spPr>
          <a:xfrm>
            <a:off x="672779" y="1270465"/>
            <a:ext cx="10846441" cy="4153598"/>
          </a:xfrm>
          <a:prstGeom prst="rect">
            <a:avLst/>
          </a:prstGeom>
        </p:spPr>
      </p:pic>
    </p:spTree>
    <p:extLst>
      <p:ext uri="{BB962C8B-B14F-4D97-AF65-F5344CB8AC3E}">
        <p14:creationId xmlns:p14="http://schemas.microsoft.com/office/powerpoint/2010/main" val="324035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4" name="Picture 3">
            <a:extLst>
              <a:ext uri="{FF2B5EF4-FFF2-40B4-BE49-F238E27FC236}">
                <a16:creationId xmlns:a16="http://schemas.microsoft.com/office/drawing/2014/main" id="{AD74CD6C-67EA-4AE6-953D-0FE8971226C9}"/>
              </a:ext>
            </a:extLst>
          </p:cNvPr>
          <p:cNvPicPr>
            <a:picLocks noChangeAspect="1"/>
          </p:cNvPicPr>
          <p:nvPr/>
        </p:nvPicPr>
        <p:blipFill>
          <a:blip r:embed="rId2"/>
          <a:stretch>
            <a:fillRect/>
          </a:stretch>
        </p:blipFill>
        <p:spPr>
          <a:xfrm>
            <a:off x="783763" y="1325563"/>
            <a:ext cx="10624473" cy="4079932"/>
          </a:xfrm>
          <a:prstGeom prst="rect">
            <a:avLst/>
          </a:prstGeom>
        </p:spPr>
      </p:pic>
    </p:spTree>
    <p:extLst>
      <p:ext uri="{BB962C8B-B14F-4D97-AF65-F5344CB8AC3E}">
        <p14:creationId xmlns:p14="http://schemas.microsoft.com/office/powerpoint/2010/main" val="149307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0893A28-82EF-41DF-BBE2-3216A21C6C14}"/>
              </a:ext>
            </a:extLst>
          </p:cNvPr>
          <p:cNvSpPr>
            <a:spLocks noGrp="1" noChangeArrowheads="1"/>
          </p:cNvSpPr>
          <p:nvPr>
            <p:ph type="title"/>
          </p:nvPr>
        </p:nvSpPr>
        <p:spPr>
          <a:xfrm>
            <a:off x="838200" y="0"/>
            <a:ext cx="10515600" cy="1325563"/>
          </a:xfrm>
        </p:spPr>
        <p:txBody>
          <a:bodyPr/>
          <a:lstStyle/>
          <a:p>
            <a:pPr eaLnBrk="1" hangingPunct="1"/>
            <a:r>
              <a:rPr lang="en-US" altLang="en-US" sz="5000" dirty="0"/>
              <a:t>ATDD Test Cases </a:t>
            </a:r>
            <a:endParaRPr lang="en-CA" altLang="en-US" sz="5000" dirty="0"/>
          </a:p>
        </p:txBody>
      </p:sp>
      <p:pic>
        <p:nvPicPr>
          <p:cNvPr id="2" name="Picture 1">
            <a:extLst>
              <a:ext uri="{FF2B5EF4-FFF2-40B4-BE49-F238E27FC236}">
                <a16:creationId xmlns:a16="http://schemas.microsoft.com/office/drawing/2014/main" id="{4D228BF9-DF1E-44B0-9791-46D3A7E777A2}"/>
              </a:ext>
            </a:extLst>
          </p:cNvPr>
          <p:cNvPicPr>
            <a:picLocks noChangeAspect="1"/>
          </p:cNvPicPr>
          <p:nvPr/>
        </p:nvPicPr>
        <p:blipFill>
          <a:blip r:embed="rId2"/>
          <a:stretch>
            <a:fillRect/>
          </a:stretch>
        </p:blipFill>
        <p:spPr>
          <a:xfrm>
            <a:off x="2734001" y="973046"/>
            <a:ext cx="6723998" cy="5785564"/>
          </a:xfrm>
          <a:prstGeom prst="rect">
            <a:avLst/>
          </a:prstGeom>
        </p:spPr>
      </p:pic>
    </p:spTree>
    <p:extLst>
      <p:ext uri="{BB962C8B-B14F-4D97-AF65-F5344CB8AC3E}">
        <p14:creationId xmlns:p14="http://schemas.microsoft.com/office/powerpoint/2010/main" val="921669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377</TotalTime>
  <Words>795</Words>
  <Application>Microsoft Office PowerPoint</Application>
  <PresentationFormat>Widescreen</PresentationFormat>
  <Paragraphs>69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ENSE 470: Milestone 5</vt:lpstr>
      <vt:lpstr>Acceptance Test-Driven Development</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Test Cases </vt:lpstr>
      <vt:lpstr>ATDD Experience</vt:lpstr>
      <vt:lpstr>“Daily” Scrum</vt:lpstr>
      <vt:lpstr>“Daily” Scrum</vt:lpstr>
      <vt:lpstr>“Daily” Scrum</vt:lpstr>
      <vt:lpstr>“Daily” Scrum</vt:lpstr>
      <vt:lpstr>Current Development Snapshots</vt:lpstr>
      <vt:lpstr>Current Development Snapshots</vt:lpstr>
      <vt:lpstr>Current Development Snapshots</vt:lpstr>
      <vt:lpstr>Changes</vt:lpstr>
      <vt:lpstr>Group Reflection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Tristan Heisler, Dimetri Kourles, Zuoxiu Xing</dc:creator>
  <cp:lastModifiedBy>Tristan Heisler</cp:lastModifiedBy>
  <cp:revision>39</cp:revision>
  <dcterms:created xsi:type="dcterms:W3CDTF">2018-01-12T17:42:16Z</dcterms:created>
  <dcterms:modified xsi:type="dcterms:W3CDTF">2018-03-12T21:14:47Z</dcterms:modified>
</cp:coreProperties>
</file>