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1" r:id="rId5"/>
    <p:sldId id="256" r:id="rId6"/>
    <p:sldId id="260" r:id="rId7"/>
    <p:sldId id="262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D1186-AFB9-FEAF-5EE8-6888E5BDC47C}" v="1533" dt="2023-03-02T13:20:27.981"/>
    <p1510:client id="{2AE9DF9B-87D7-D440-D8A1-C120C0BE16FD}" v="60" dt="2023-03-02T13:25:12.189"/>
    <p1510:client id="{404A4B83-AECF-98A4-E769-82384E201A37}" v="2" dt="2023-03-02T13:17:48.122"/>
    <p1510:client id="{6583BA45-96E5-4831-A613-27C3641C8F85}" v="7" dt="2023-02-21T10:51:31.668"/>
    <p1510:client id="{8174FB13-F73D-D83B-D8B6-2A54AC6453FA}" v="25" dt="2023-03-02T12:52:08.981"/>
    <p1510:client id="{8B2FD72D-C207-4A6D-8DB5-C72509B1EA68}" v="16" dt="2023-03-02T10:55:33.469"/>
    <p1510:client id="{A7F369F9-1BB0-5B82-4AFE-4266335EE9AF}" v="2253" dt="2023-03-02T13:21:58.372"/>
    <p1510:client id="{BA7E0B93-1302-6C35-3214-1CCC4962C85F}" v="4" dt="2023-03-03T13:19:36.356"/>
    <p1510:client id="{BDCF5290-8088-25CD-E11F-1169F74AE48E}" v="70" dt="2023-03-02T14:48:36.464"/>
    <p1510:client id="{C414439F-1A4D-D009-8541-C94CEDF366F2}" v="4" dt="2023-03-02T10:41:04.516"/>
    <p1510:client id="{C9D207CB-D582-A1A0-7EA7-A421CC9D0A42}" v="4" dt="2023-03-02T13:29:30.923"/>
    <p1510:client id="{D45DD10A-EEFB-F663-5E93-E8BB266BB1D2}" v="29" dt="2023-03-02T14:54:39.179"/>
    <p1510:client id="{E9BB6763-96AA-2CDD-BBCE-53272C1FFF34}" v="2" dt="2023-03-02T14:39:40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xtérieur, cité, jour&#10;&#10;Description générée automatiquement">
            <a:extLst>
              <a:ext uri="{FF2B5EF4-FFF2-40B4-BE49-F238E27FC236}">
                <a16:creationId xmlns:a16="http://schemas.microsoft.com/office/drawing/2014/main" id="{8240B3B8-2DFB-31AB-DDA8-80E5FFE61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2701"/>
            <a:ext cx="12191980" cy="68579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68B421B-1477-6040-F0BC-865D302CB938}"/>
              </a:ext>
            </a:extLst>
          </p:cNvPr>
          <p:cNvSpPr txBox="1"/>
          <p:nvPr/>
        </p:nvSpPr>
        <p:spPr>
          <a:xfrm>
            <a:off x="1524000" y="1577583"/>
            <a:ext cx="9144000" cy="29005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Analyse de clients avec </a:t>
            </a:r>
            <a:r>
              <a:rPr lang="en-US" sz="60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60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Agence</a:t>
            </a:r>
            <a:r>
              <a:rPr 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IA</a:t>
            </a:r>
            <a:endParaRPr lang="en-US" sz="6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D76BB3-BF6B-6B9A-1DA3-22151A95914F}"/>
              </a:ext>
            </a:extLst>
          </p:cNvPr>
          <p:cNvSpPr txBox="1"/>
          <p:nvPr/>
        </p:nvSpPr>
        <p:spPr>
          <a:xfrm>
            <a:off x="3849584" y="3753097"/>
            <a:ext cx="449480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500" b="1" err="1">
                <a:solidFill>
                  <a:schemeClr val="accent1">
                    <a:lumMod val="20000"/>
                    <a:lumOff val="80000"/>
                  </a:schemeClr>
                </a:solidFill>
                <a:cs typeface="Calibri"/>
              </a:rPr>
              <a:t>Chems</a:t>
            </a:r>
            <a:r>
              <a:rPr lang="fr-FR" sz="2500" b="1">
                <a:solidFill>
                  <a:schemeClr val="accent1">
                    <a:lumMod val="20000"/>
                    <a:lumOff val="80000"/>
                  </a:schemeClr>
                </a:solidFill>
                <a:cs typeface="Calibri"/>
              </a:rPr>
              <a:t> Tristan </a:t>
            </a:r>
            <a:r>
              <a:rPr lang="fr-FR" sz="2500" b="1" err="1">
                <a:solidFill>
                  <a:schemeClr val="accent1">
                    <a:lumMod val="20000"/>
                    <a:lumOff val="80000"/>
                  </a:schemeClr>
                </a:solidFill>
                <a:cs typeface="Calibri"/>
              </a:rPr>
              <a:t>Ellana</a:t>
            </a:r>
            <a:r>
              <a:rPr lang="fr-FR" sz="2500" b="1">
                <a:solidFill>
                  <a:schemeClr val="accent1">
                    <a:lumMod val="20000"/>
                    <a:lumOff val="80000"/>
                  </a:schemeClr>
                </a:solidFill>
                <a:cs typeface="Calibri"/>
              </a:rPr>
              <a:t> Patricio</a:t>
            </a:r>
          </a:p>
        </p:txBody>
      </p:sp>
    </p:spTree>
    <p:extLst>
      <p:ext uri="{BB962C8B-B14F-4D97-AF65-F5344CB8AC3E}">
        <p14:creationId xmlns:p14="http://schemas.microsoft.com/office/powerpoint/2010/main" val="3582466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xtérieur, cité, jour&#10;&#10;Description générée automatiquement">
            <a:extLst>
              <a:ext uri="{FF2B5EF4-FFF2-40B4-BE49-F238E27FC236}">
                <a16:creationId xmlns:a16="http://schemas.microsoft.com/office/drawing/2014/main" id="{8240B3B8-2DFB-31AB-DDA8-80E5FFE61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68B421B-1477-6040-F0BC-865D302CB938}"/>
              </a:ext>
            </a:extLst>
          </p:cNvPr>
          <p:cNvSpPr txBox="1"/>
          <p:nvPr/>
        </p:nvSpPr>
        <p:spPr>
          <a:xfrm>
            <a:off x="1519255" y="1501310"/>
            <a:ext cx="9144000" cy="29005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! </a:t>
            </a:r>
            <a:endParaRPr lang="fr-FR"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5960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ciel, extérieur, cité, jour&#10;&#10;Description générée automatiquement">
            <a:extLst>
              <a:ext uri="{FF2B5EF4-FFF2-40B4-BE49-F238E27FC236}">
                <a16:creationId xmlns:a16="http://schemas.microsoft.com/office/drawing/2014/main" id="{8240B3B8-2DFB-31AB-DDA8-80E5FFE6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" y="-4159"/>
            <a:ext cx="12284297" cy="6877049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65E197-1E84-3DCB-3D50-4DD193C33ACB}"/>
              </a:ext>
            </a:extLst>
          </p:cNvPr>
          <p:cNvSpPr/>
          <p:nvPr/>
        </p:nvSpPr>
        <p:spPr>
          <a:xfrm>
            <a:off x="4178630" y="1130629"/>
            <a:ext cx="3641765" cy="433449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BE5D5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423080-2554-E01C-5479-C72109656672}"/>
              </a:ext>
            </a:extLst>
          </p:cNvPr>
          <p:cNvSpPr txBox="1"/>
          <p:nvPr/>
        </p:nvSpPr>
        <p:spPr>
          <a:xfrm>
            <a:off x="5334000" y="1514103"/>
            <a:ext cx="14567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b="1">
                <a:solidFill>
                  <a:srgbClr val="FFFFFF"/>
                </a:solidFill>
                <a:ea typeface="+mn-lt"/>
                <a:cs typeface="+mn-lt"/>
              </a:rPr>
              <a:t>SOMMAIRE</a:t>
            </a:r>
            <a:endParaRPr lang="fr-FR" sz="2000" b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E2A890-8DD4-0013-2790-53BBE26F261B}"/>
              </a:ext>
            </a:extLst>
          </p:cNvPr>
          <p:cNvSpPr txBox="1"/>
          <p:nvPr/>
        </p:nvSpPr>
        <p:spPr>
          <a:xfrm>
            <a:off x="4354285" y="2295895"/>
            <a:ext cx="3543289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solidFill>
                  <a:srgbClr val="FFFFFF"/>
                </a:solidFill>
                <a:ea typeface="+mn-lt"/>
                <a:cs typeface="+mn-lt"/>
              </a:rPr>
              <a:t>1 – Contexte</a:t>
            </a:r>
            <a:endParaRPr lang="fr-FR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fr-FR" sz="2000" b="1">
                <a:solidFill>
                  <a:srgbClr val="FFFFFF"/>
                </a:solidFill>
                <a:cs typeface="Calibri"/>
              </a:rPr>
              <a:t>2 – Segmentation clients</a:t>
            </a:r>
            <a:endParaRPr lang="fr-FR" sz="2000" b="1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fr-FR" sz="2000" b="1">
                <a:solidFill>
                  <a:srgbClr val="FFFFFF"/>
                </a:solidFill>
                <a:cs typeface="Calibri"/>
              </a:rPr>
              <a:t>3 – Visualisation</a:t>
            </a:r>
            <a:endParaRPr lang="fr-FR" sz="2000" b="1" err="1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fr-FR" sz="2000" b="1">
                <a:solidFill>
                  <a:srgbClr val="FFFFFF"/>
                </a:solidFill>
                <a:ea typeface="+mn-lt"/>
                <a:cs typeface="+mn-lt"/>
              </a:rPr>
              <a:t>4 – Rétention clients</a:t>
            </a:r>
          </a:p>
          <a:p>
            <a:r>
              <a:rPr lang="fr-FR" sz="2000" b="1">
                <a:solidFill>
                  <a:srgbClr val="FFFFFF"/>
                </a:solidFill>
                <a:ea typeface="+mn-lt"/>
                <a:cs typeface="+mn-lt"/>
              </a:rPr>
              <a:t>5 – Organisation</a:t>
            </a:r>
            <a:endParaRPr lang="fr-FR" sz="2000">
              <a:ea typeface="+mn-lt"/>
              <a:cs typeface="+mn-lt"/>
            </a:endParaRPr>
          </a:p>
          <a:p>
            <a:r>
              <a:rPr lang="fr-FR" sz="2000">
                <a:solidFill>
                  <a:srgbClr val="FFFFFF"/>
                </a:solidFill>
                <a:ea typeface="+mn-lt"/>
                <a:cs typeface="+mn-lt"/>
              </a:rPr>
              <a:t>6 - </a:t>
            </a:r>
            <a:r>
              <a:rPr lang="fr-FR" sz="2000" b="1">
                <a:solidFill>
                  <a:srgbClr val="FFFFFF"/>
                </a:solidFill>
                <a:ea typeface="+mn-lt"/>
                <a:cs typeface="+mn-lt"/>
              </a:rPr>
              <a:t>Perspectives</a:t>
            </a:r>
          </a:p>
          <a:p>
            <a:endParaRPr lang="fr-FR" sz="2000">
              <a:solidFill>
                <a:srgbClr val="000000"/>
              </a:solidFill>
              <a:ea typeface="+mn-lt"/>
              <a:cs typeface="+mn-lt"/>
            </a:endParaRPr>
          </a:p>
          <a:p>
            <a:endParaRPr lang="fr-FR" sz="2000" b="1">
              <a:solidFill>
                <a:srgbClr val="FFFFFF"/>
              </a:solidFill>
              <a:ea typeface="+mn-lt"/>
              <a:cs typeface="+mn-lt"/>
            </a:endParaRPr>
          </a:p>
          <a:p>
            <a:endParaRPr lang="fr-FR" sz="2000">
              <a:solidFill>
                <a:srgbClr val="000000"/>
              </a:solidFill>
              <a:ea typeface="+mn-lt"/>
              <a:cs typeface="+mn-lt"/>
            </a:endParaRPr>
          </a:p>
          <a:p>
            <a:endParaRPr lang="fr-FR" sz="2000" b="1">
              <a:solidFill>
                <a:srgbClr val="FFFFFF"/>
              </a:solidFill>
              <a:ea typeface="+mn-lt"/>
              <a:cs typeface="+mn-lt"/>
            </a:endParaRPr>
          </a:p>
          <a:p>
            <a:endParaRPr lang="fr-FR" sz="2000" b="1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3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xtérieur, cité, jour&#10;&#10;Description générée automatiquement">
            <a:extLst>
              <a:ext uri="{FF2B5EF4-FFF2-40B4-BE49-F238E27FC236}">
                <a16:creationId xmlns:a16="http://schemas.microsoft.com/office/drawing/2014/main" id="{8240B3B8-2DFB-31AB-DDA8-80E5FFE61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" t="9091" r="831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740E01-E3F4-7472-C5B0-232061D4A1B4}"/>
              </a:ext>
            </a:extLst>
          </p:cNvPr>
          <p:cNvSpPr txBox="1"/>
          <p:nvPr/>
        </p:nvSpPr>
        <p:spPr>
          <a:xfrm>
            <a:off x="236290" y="5655879"/>
            <a:ext cx="65215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cs typeface="Calibri"/>
              </a:rPr>
              <a:t>Contexte : Segmentation des clients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D98F89-A139-DB2F-62F7-E60FB584EB5D}"/>
              </a:ext>
            </a:extLst>
          </p:cNvPr>
          <p:cNvSpPr txBox="1"/>
          <p:nvPr/>
        </p:nvSpPr>
        <p:spPr>
          <a:xfrm>
            <a:off x="5757022" y="21431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F9F08BD-3AB5-C0D6-F2D4-D2745109C964}"/>
              </a:ext>
            </a:extLst>
          </p:cNvPr>
          <p:cNvSpPr/>
          <p:nvPr/>
        </p:nvSpPr>
        <p:spPr>
          <a:xfrm>
            <a:off x="1567660" y="1085806"/>
            <a:ext cx="8919735" cy="337639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B3F66B1-4129-4213-85EF-D73A55ECFBE0}"/>
              </a:ext>
            </a:extLst>
          </p:cNvPr>
          <p:cNvSpPr txBox="1"/>
          <p:nvPr/>
        </p:nvSpPr>
        <p:spPr>
          <a:xfrm>
            <a:off x="2112308" y="1395131"/>
            <a:ext cx="79799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 b="1">
                <a:cs typeface="Calibri" panose="020F0502020204030204"/>
              </a:rPr>
              <a:t>Données fournies (clients, date de commande, montant dépensé, nombre de commandes passées)</a:t>
            </a:r>
          </a:p>
          <a:p>
            <a:pPr marL="285750" indent="-285750">
              <a:buFont typeface="Wingdings"/>
              <a:buChar char="§"/>
            </a:pPr>
            <a:r>
              <a:rPr lang="fr-FR" b="1">
                <a:cs typeface="Calibri" panose="020F0502020204030204"/>
              </a:rPr>
              <a:t>Fin 2016 à fin 2018</a:t>
            </a:r>
          </a:p>
          <a:p>
            <a:pPr marL="285750" indent="-285750">
              <a:buFont typeface="Wingdings"/>
              <a:buChar char="§"/>
            </a:pPr>
            <a:r>
              <a:rPr lang="fr-FR" b="1">
                <a:cs typeface="Calibri" panose="020F0502020204030204"/>
              </a:rPr>
              <a:t>Suppression des commandes annulées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EFC9057-E758-6F8F-A2A3-7704F3B6F8BD}"/>
              </a:ext>
            </a:extLst>
          </p:cNvPr>
          <p:cNvSpPr txBox="1"/>
          <p:nvPr/>
        </p:nvSpPr>
        <p:spPr>
          <a:xfrm>
            <a:off x="1748117" y="353825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cs typeface="Calibri"/>
              </a:rPr>
              <a:t>Nombre client </a:t>
            </a:r>
            <a:endParaRPr lang="fr-FR" b="1">
              <a:ea typeface="+mn-lt"/>
              <a:cs typeface="+mn-lt"/>
            </a:endParaRPr>
          </a:p>
          <a:p>
            <a:pPr algn="ctr"/>
            <a:r>
              <a:rPr lang="fr-FR" b="1">
                <a:cs typeface="Calibri"/>
              </a:rPr>
              <a:t>             </a:t>
            </a:r>
            <a:r>
              <a:rPr lang="fr-FR" b="1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96 096 </a:t>
            </a:r>
            <a:r>
              <a:rPr lang="fr-FR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            </a:t>
            </a:r>
            <a:endParaRPr lang="fr-FR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lang="fr-FR"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783965-4D26-6B67-7C83-17CA5F651A44}"/>
              </a:ext>
            </a:extLst>
          </p:cNvPr>
          <p:cNvSpPr txBox="1"/>
          <p:nvPr/>
        </p:nvSpPr>
        <p:spPr>
          <a:xfrm>
            <a:off x="7541559" y="353825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cs typeface="Calibri"/>
              </a:rPr>
              <a:t>Nombre commande </a:t>
            </a:r>
            <a:endParaRPr lang="fr-FR" b="1">
              <a:ea typeface="+mn-lt"/>
              <a:cs typeface="+mn-lt"/>
            </a:endParaRPr>
          </a:p>
          <a:p>
            <a:pPr algn="ctr"/>
            <a:r>
              <a:rPr lang="fr-FR" b="1">
                <a:cs typeface="Calibri"/>
              </a:rPr>
              <a:t> </a:t>
            </a:r>
            <a:r>
              <a:rPr lang="fr-FR" b="1">
                <a:solidFill>
                  <a:schemeClr val="accent6">
                    <a:lumMod val="20000"/>
                    <a:lumOff val="80000"/>
                  </a:schemeClr>
                </a:solidFill>
              </a:rPr>
              <a:t>105 383</a:t>
            </a:r>
            <a:endParaRPr lang="fr-FR" b="1">
              <a:solidFill>
                <a:schemeClr val="accent6">
                  <a:lumMod val="20000"/>
                  <a:lumOff val="80000"/>
                </a:schemeClr>
              </a:solidFill>
              <a:cs typeface="Calibri"/>
            </a:endParaRPr>
          </a:p>
          <a:p>
            <a:pPr algn="ctr"/>
            <a:endParaRPr lang="fr-FR">
              <a:cs typeface="Calibri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62B51B-43E0-BDDB-897A-20A4D33F9BBA}"/>
              </a:ext>
            </a:extLst>
          </p:cNvPr>
          <p:cNvSpPr txBox="1"/>
          <p:nvPr/>
        </p:nvSpPr>
        <p:spPr>
          <a:xfrm>
            <a:off x="4560794" y="353825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cs typeface="Calibri"/>
              </a:rPr>
              <a:t>Chiffre d'Affaires</a:t>
            </a:r>
            <a:endParaRPr lang="fr-FR" b="1">
              <a:ea typeface="+mn-lt"/>
              <a:cs typeface="+mn-lt"/>
            </a:endParaRPr>
          </a:p>
          <a:p>
            <a:pPr algn="ctr"/>
            <a:r>
              <a:rPr lang="fr-FR" b="1">
                <a:cs typeface="Calibri"/>
              </a:rPr>
              <a:t> </a:t>
            </a:r>
            <a:r>
              <a:rPr lang="fr-FR" b="1">
                <a:solidFill>
                  <a:schemeClr val="accent6">
                    <a:lumMod val="20000"/>
                    <a:lumOff val="80000"/>
                  </a:schemeClr>
                </a:solidFill>
              </a:rPr>
              <a:t>16M</a:t>
            </a:r>
            <a:endParaRPr lang="fr-FR" b="1">
              <a:solidFill>
                <a:schemeClr val="accent6">
                  <a:lumMod val="20000"/>
                  <a:lumOff val="80000"/>
                </a:schemeClr>
              </a:solidFill>
              <a:cs typeface="Calibri"/>
            </a:endParaRPr>
          </a:p>
          <a:p>
            <a:pPr algn="ctr"/>
            <a:endParaRPr lang="fr-FR">
              <a:cs typeface="Calibri"/>
            </a:endParaRPr>
          </a:p>
        </p:txBody>
      </p:sp>
      <p:pic>
        <p:nvPicPr>
          <p:cNvPr id="17" name="Image 17">
            <a:extLst>
              <a:ext uri="{FF2B5EF4-FFF2-40B4-BE49-F238E27FC236}">
                <a16:creationId xmlns:a16="http://schemas.microsoft.com/office/drawing/2014/main" id="{DDC1D1F2-2FB0-3EAB-7277-8594E6CD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782" y="2662518"/>
            <a:ext cx="838201" cy="849407"/>
          </a:xfrm>
          <a:prstGeom prst="rect">
            <a:avLst/>
          </a:prstGeom>
        </p:spPr>
      </p:pic>
      <p:pic>
        <p:nvPicPr>
          <p:cNvPr id="18" name="Image 18">
            <a:extLst>
              <a:ext uri="{FF2B5EF4-FFF2-40B4-BE49-F238E27FC236}">
                <a16:creationId xmlns:a16="http://schemas.microsoft.com/office/drawing/2014/main" id="{14F461DC-F870-3516-A8F6-5DE7EDF03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52" y="2747186"/>
            <a:ext cx="770965" cy="770965"/>
          </a:xfrm>
          <a:prstGeom prst="rect">
            <a:avLst/>
          </a:prstGeom>
        </p:spPr>
      </p:pic>
      <p:pic>
        <p:nvPicPr>
          <p:cNvPr id="19" name="Image 19">
            <a:extLst>
              <a:ext uri="{FF2B5EF4-FFF2-40B4-BE49-F238E27FC236}">
                <a16:creationId xmlns:a16="http://schemas.microsoft.com/office/drawing/2014/main" id="{47BD192D-EEF3-E41E-07D8-7DA6A4DFD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959" y="2662518"/>
            <a:ext cx="759760" cy="7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9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xtérieur, cité, jour&#10;&#10;Description générée automatiquement">
            <a:extLst>
              <a:ext uri="{FF2B5EF4-FFF2-40B4-BE49-F238E27FC236}">
                <a16:creationId xmlns:a16="http://schemas.microsoft.com/office/drawing/2014/main" id="{8240B3B8-2DFB-31AB-DDA8-80E5FFE61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68B421B-1477-6040-F0BC-865D302CB938}"/>
              </a:ext>
            </a:extLst>
          </p:cNvPr>
          <p:cNvSpPr txBox="1"/>
          <p:nvPr/>
        </p:nvSpPr>
        <p:spPr>
          <a:xfrm>
            <a:off x="1445172" y="-393107"/>
            <a:ext cx="9144000" cy="29005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ORGANISATION</a:t>
            </a:r>
            <a:endParaRPr lang="fr-FR"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FFE7D98-0CD4-50B6-71CC-35BBD3226626}"/>
              </a:ext>
            </a:extLst>
          </p:cNvPr>
          <p:cNvSpPr/>
          <p:nvPr/>
        </p:nvSpPr>
        <p:spPr>
          <a:xfrm>
            <a:off x="2129113" y="2733458"/>
            <a:ext cx="3694317" cy="216673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BE5D5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AC4601-45BE-7E77-17E9-DE13EB9CA09C}"/>
              </a:ext>
            </a:extLst>
          </p:cNvPr>
          <p:cNvSpPr txBox="1"/>
          <p:nvPr/>
        </p:nvSpPr>
        <p:spPr>
          <a:xfrm>
            <a:off x="2647292" y="2893630"/>
            <a:ext cx="244102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500" b="1">
                <a:cs typeface="Calibri"/>
              </a:rPr>
              <a:t>TRISTAN/CHEMS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48C2C03-5C8B-BD80-3BFE-CF82EC04B7C8}"/>
              </a:ext>
            </a:extLst>
          </p:cNvPr>
          <p:cNvSpPr txBox="1"/>
          <p:nvPr/>
        </p:nvSpPr>
        <p:spPr>
          <a:xfrm>
            <a:off x="2529051" y="3428999"/>
            <a:ext cx="266437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accent6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Cohortes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accent6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Choix des clusters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accent6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Refactorisation code</a:t>
            </a:r>
            <a:endParaRPr lang="fr-FR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Segmentation RFM</a:t>
            </a:r>
          </a:p>
          <a:p>
            <a:endParaRPr lang="fr-FR" b="1">
              <a:solidFill>
                <a:schemeClr val="accent6">
                  <a:lumMod val="20000"/>
                  <a:lumOff val="80000"/>
                </a:schemeClr>
              </a:solidFill>
              <a:cs typeface="Calibri"/>
            </a:endParaRPr>
          </a:p>
          <a:p>
            <a:endParaRPr lang="fr-FR" b="1">
              <a:solidFill>
                <a:schemeClr val="accent6">
                  <a:lumMod val="20000"/>
                  <a:lumOff val="80000"/>
                </a:schemeClr>
              </a:solidFill>
              <a:cs typeface="Calibri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8054F6D-4844-168B-E788-D9154B6A4618}"/>
              </a:ext>
            </a:extLst>
          </p:cNvPr>
          <p:cNvSpPr/>
          <p:nvPr/>
        </p:nvSpPr>
        <p:spPr>
          <a:xfrm>
            <a:off x="5150837" y="2733458"/>
            <a:ext cx="4745351" cy="215359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BE5D5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62C2C0-67A9-0F4D-877F-1261666A606F}"/>
              </a:ext>
            </a:extLst>
          </p:cNvPr>
          <p:cNvSpPr txBox="1"/>
          <p:nvPr/>
        </p:nvSpPr>
        <p:spPr>
          <a:xfrm>
            <a:off x="6838292" y="2893630"/>
            <a:ext cx="305851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500" b="1">
                <a:cs typeface="Calibri"/>
              </a:rPr>
              <a:t>ELLANA/PATRICIO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640DC36-1848-CBD3-1411-A01370010760}"/>
              </a:ext>
            </a:extLst>
          </p:cNvPr>
          <p:cNvSpPr txBox="1"/>
          <p:nvPr/>
        </p:nvSpPr>
        <p:spPr>
          <a:xfrm>
            <a:off x="6785740" y="3428999"/>
            <a:ext cx="266437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accent6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Création des visuels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accent6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Création du RFM</a:t>
            </a:r>
            <a:endParaRPr lang="en-US">
              <a:solidFill>
                <a:schemeClr val="accent6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Présentation</a:t>
            </a:r>
          </a:p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Choix des clusters</a:t>
            </a:r>
          </a:p>
          <a:p>
            <a:pPr marL="285750" indent="-285750">
              <a:buFont typeface="Arial"/>
              <a:buChar char="•"/>
            </a:pPr>
            <a:endParaRPr lang="fr-FR" b="1">
              <a:solidFill>
                <a:schemeClr val="accent6">
                  <a:lumMod val="20000"/>
                  <a:lumOff val="80000"/>
                </a:schemeClr>
              </a:solidFill>
              <a:cs typeface="Calibri"/>
            </a:endParaRPr>
          </a:p>
          <a:p>
            <a:endParaRPr lang="fr-FR" b="1">
              <a:solidFill>
                <a:schemeClr val="accent6">
                  <a:lumMod val="20000"/>
                  <a:lumOff val="80000"/>
                </a:schemeClr>
              </a:solidFill>
              <a:cs typeface="Calibri"/>
            </a:endParaRPr>
          </a:p>
          <a:p>
            <a:endParaRPr lang="fr-FR" b="1">
              <a:solidFill>
                <a:schemeClr val="accent6">
                  <a:lumMod val="20000"/>
                  <a:lumOff val="80000"/>
                </a:schemeClr>
              </a:solidFill>
              <a:cs typeface="Calibri"/>
            </a:endParaRPr>
          </a:p>
        </p:txBody>
      </p:sp>
      <p:pic>
        <p:nvPicPr>
          <p:cNvPr id="27" name="Image 27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64CAEC82-A25F-DC30-E8F6-2DD0E5AF9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538" y="2149366"/>
            <a:ext cx="2743200" cy="2979682"/>
          </a:xfrm>
          <a:prstGeom prst="rect">
            <a:avLst/>
          </a:prstGeom>
        </p:spPr>
      </p:pic>
      <p:pic>
        <p:nvPicPr>
          <p:cNvPr id="28" name="Image 28">
            <a:extLst>
              <a:ext uri="{FF2B5EF4-FFF2-40B4-BE49-F238E27FC236}">
                <a16:creationId xmlns:a16="http://schemas.microsoft.com/office/drawing/2014/main" id="{437C8AD4-3127-07E4-7578-E1D016E6D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37" y="3534879"/>
            <a:ext cx="2103821" cy="18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14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xtérieur, cité, jour&#10;&#10;Description générée automatiquement">
            <a:extLst>
              <a:ext uri="{FF2B5EF4-FFF2-40B4-BE49-F238E27FC236}">
                <a16:creationId xmlns:a16="http://schemas.microsoft.com/office/drawing/2014/main" id="{8240B3B8-2DFB-31AB-DDA8-80E5FFE61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" t="9091" r="831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DD8CEE7-30F5-E8B9-E9B1-984CBBF4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12" y="2265218"/>
            <a:ext cx="1733798" cy="1714006"/>
          </a:xfrm>
          <a:prstGeom prst="rect">
            <a:avLst/>
          </a:prstGeom>
        </p:spPr>
      </p:pic>
      <p:pic>
        <p:nvPicPr>
          <p:cNvPr id="12" name="Image 5">
            <a:extLst>
              <a:ext uri="{FF2B5EF4-FFF2-40B4-BE49-F238E27FC236}">
                <a16:creationId xmlns:a16="http://schemas.microsoft.com/office/drawing/2014/main" id="{EFAB97F9-39E5-B738-75AE-4D33141D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80" y="2265218"/>
            <a:ext cx="1733798" cy="1714006"/>
          </a:xfrm>
          <a:prstGeom prst="rect">
            <a:avLst/>
          </a:prstGeom>
        </p:spPr>
      </p:pic>
      <p:pic>
        <p:nvPicPr>
          <p:cNvPr id="14" name="Image 5">
            <a:extLst>
              <a:ext uri="{FF2B5EF4-FFF2-40B4-BE49-F238E27FC236}">
                <a16:creationId xmlns:a16="http://schemas.microsoft.com/office/drawing/2014/main" id="{981E30BA-1249-464B-82B4-C95B2B33B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257" y="2265217"/>
            <a:ext cx="1733798" cy="1714006"/>
          </a:xfrm>
          <a:prstGeom prst="rect">
            <a:avLst/>
          </a:prstGeom>
        </p:spPr>
      </p:pic>
      <p:pic>
        <p:nvPicPr>
          <p:cNvPr id="15" name="Image 5">
            <a:extLst>
              <a:ext uri="{FF2B5EF4-FFF2-40B4-BE49-F238E27FC236}">
                <a16:creationId xmlns:a16="http://schemas.microsoft.com/office/drawing/2014/main" id="{52584EE7-D547-00E5-62BE-0C707742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375" y="2265218"/>
            <a:ext cx="1733798" cy="1714006"/>
          </a:xfrm>
          <a:prstGeom prst="rect">
            <a:avLst/>
          </a:prstGeom>
        </p:spPr>
      </p:pic>
      <p:pic>
        <p:nvPicPr>
          <p:cNvPr id="16" name="Image 5">
            <a:extLst>
              <a:ext uri="{FF2B5EF4-FFF2-40B4-BE49-F238E27FC236}">
                <a16:creationId xmlns:a16="http://schemas.microsoft.com/office/drawing/2014/main" id="{02DD0B60-0DDE-426A-DBFF-F750B9BB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56" y="2265217"/>
            <a:ext cx="1733798" cy="1714006"/>
          </a:xfrm>
          <a:prstGeom prst="rect">
            <a:avLst/>
          </a:prstGeom>
        </p:spPr>
      </p:pic>
      <p:pic>
        <p:nvPicPr>
          <p:cNvPr id="17" name="Image 5">
            <a:extLst>
              <a:ext uri="{FF2B5EF4-FFF2-40B4-BE49-F238E27FC236}">
                <a16:creationId xmlns:a16="http://schemas.microsoft.com/office/drawing/2014/main" id="{C519C9A6-E40C-F678-5B72-0193FF42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751" y="2265218"/>
            <a:ext cx="1733798" cy="1714006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0B2FEEC-1D61-0F52-E55D-6FAE3627B427}"/>
              </a:ext>
            </a:extLst>
          </p:cNvPr>
          <p:cNvSpPr/>
          <p:nvPr/>
        </p:nvSpPr>
        <p:spPr>
          <a:xfrm>
            <a:off x="1056154" y="3465741"/>
            <a:ext cx="1424302" cy="51636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2EFD9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7157DD-18DC-1467-65D4-64B4C6D3123A}"/>
              </a:ext>
            </a:extLst>
          </p:cNvPr>
          <p:cNvSpPr txBox="1"/>
          <p:nvPr/>
        </p:nvSpPr>
        <p:spPr>
          <a:xfrm>
            <a:off x="1089301" y="3536980"/>
            <a:ext cx="14296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b="1">
                <a:cs typeface="Calibri"/>
              </a:rPr>
              <a:t>champions</a:t>
            </a:r>
            <a:endParaRPr lang="fr-FR" sz="2000" b="1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5551DDA-CE65-FDFA-E2A0-661C065E4A19}"/>
              </a:ext>
            </a:extLst>
          </p:cNvPr>
          <p:cNvSpPr/>
          <p:nvPr/>
        </p:nvSpPr>
        <p:spPr>
          <a:xfrm>
            <a:off x="2624978" y="3443330"/>
            <a:ext cx="1491536" cy="53877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2EFD9"/>
              </a:solidFill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7534E8B-7AEA-93FC-59ED-F6C7AC5FC8EB}"/>
              </a:ext>
            </a:extLst>
          </p:cNvPr>
          <p:cNvSpPr/>
          <p:nvPr/>
        </p:nvSpPr>
        <p:spPr>
          <a:xfrm>
            <a:off x="4227418" y="3432123"/>
            <a:ext cx="1525154" cy="54997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2EFD9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D849B19-DB3E-4F0E-51C3-6420EAE7ADBD}"/>
              </a:ext>
            </a:extLst>
          </p:cNvPr>
          <p:cNvSpPr/>
          <p:nvPr/>
        </p:nvSpPr>
        <p:spPr>
          <a:xfrm>
            <a:off x="6222066" y="3465741"/>
            <a:ext cx="1424302" cy="51636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2EFD9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9051E09-9B58-B609-2A94-34BD24769DEC}"/>
              </a:ext>
            </a:extLst>
          </p:cNvPr>
          <p:cNvSpPr/>
          <p:nvPr/>
        </p:nvSpPr>
        <p:spPr>
          <a:xfrm>
            <a:off x="7793335" y="3465740"/>
            <a:ext cx="1424302" cy="51636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2EFD9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28D19B1-4F34-F14A-4BA0-603265EACB0D}"/>
              </a:ext>
            </a:extLst>
          </p:cNvPr>
          <p:cNvSpPr/>
          <p:nvPr/>
        </p:nvSpPr>
        <p:spPr>
          <a:xfrm>
            <a:off x="9329297" y="3465741"/>
            <a:ext cx="1503470" cy="51636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2EFD9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C374BDC-C2B2-AA4E-C9AC-4B8427C4E875}"/>
              </a:ext>
            </a:extLst>
          </p:cNvPr>
          <p:cNvSpPr txBox="1"/>
          <p:nvPr/>
        </p:nvSpPr>
        <p:spPr>
          <a:xfrm>
            <a:off x="4137643" y="3422155"/>
            <a:ext cx="17011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cs typeface="Calibri"/>
              </a:rPr>
              <a:t>Bons clients à risque</a:t>
            </a:r>
            <a:endParaRPr lang="fr-FR" sz="1600" b="1" err="1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87CA9B9-DB34-E757-2D9C-20A442A2FA80}"/>
              </a:ext>
            </a:extLst>
          </p:cNvPr>
          <p:cNvSpPr txBox="1"/>
          <p:nvPr/>
        </p:nvSpPr>
        <p:spPr>
          <a:xfrm>
            <a:off x="2685097" y="3416373"/>
            <a:ext cx="14296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cs typeface="Calibri"/>
              </a:rPr>
              <a:t>bons potentiels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D57B0D9-2C04-E2ED-9DBF-E60A5B150682}"/>
              </a:ext>
            </a:extLst>
          </p:cNvPr>
          <p:cNvSpPr txBox="1"/>
          <p:nvPr/>
        </p:nvSpPr>
        <p:spPr>
          <a:xfrm>
            <a:off x="7791807" y="3533526"/>
            <a:ext cx="14296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>
                <a:cs typeface="Calibri"/>
              </a:rPr>
              <a:t>Clients récents</a:t>
            </a:r>
            <a:endParaRPr lang="fr-FR" sz="1600" b="1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7A59F3F-5A39-A3A1-5223-3E45340F8CB4}"/>
              </a:ext>
            </a:extLst>
          </p:cNvPr>
          <p:cNvSpPr txBox="1"/>
          <p:nvPr/>
        </p:nvSpPr>
        <p:spPr>
          <a:xfrm>
            <a:off x="9533015" y="3552293"/>
            <a:ext cx="14296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b="1">
                <a:cs typeface="Calibri"/>
              </a:rPr>
              <a:t>one-shot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D1C75AB-DDDB-016B-1917-8643C74ED20C}"/>
              </a:ext>
            </a:extLst>
          </p:cNvPr>
          <p:cNvSpPr txBox="1"/>
          <p:nvPr/>
        </p:nvSpPr>
        <p:spPr>
          <a:xfrm>
            <a:off x="5929439" y="3464843"/>
            <a:ext cx="20109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b="1">
                <a:cs typeface="Calibri"/>
              </a:rPr>
              <a:t>petits clients en perdition</a:t>
            </a:r>
          </a:p>
        </p:txBody>
      </p:sp>
      <p:pic>
        <p:nvPicPr>
          <p:cNvPr id="36" name="Image 36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156C5527-6489-D36F-7A4D-EA67942A7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712" y="1980129"/>
            <a:ext cx="1048407" cy="58008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61636390-2899-987A-3FD5-FF084B6616B4}"/>
              </a:ext>
            </a:extLst>
          </p:cNvPr>
          <p:cNvSpPr txBox="1"/>
          <p:nvPr/>
        </p:nvSpPr>
        <p:spPr>
          <a:xfrm>
            <a:off x="236290" y="5655879"/>
            <a:ext cx="46613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cs typeface="Calibri"/>
              </a:rPr>
              <a:t>Les différents types de clients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xtérieur, cité, jour&#10;&#10;Description générée automatiquement">
            <a:extLst>
              <a:ext uri="{FF2B5EF4-FFF2-40B4-BE49-F238E27FC236}">
                <a16:creationId xmlns:a16="http://schemas.microsoft.com/office/drawing/2014/main" id="{8240B3B8-2DFB-31AB-DDA8-80E5FFE61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" t="9091" r="831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636390-2899-987A-3FD5-FF084B6616B4}"/>
              </a:ext>
            </a:extLst>
          </p:cNvPr>
          <p:cNvSpPr txBox="1"/>
          <p:nvPr/>
        </p:nvSpPr>
        <p:spPr>
          <a:xfrm>
            <a:off x="275704" y="5655879"/>
            <a:ext cx="67604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cs typeface="Calibri"/>
              </a:rPr>
              <a:t>Nombre de clients par catégorie</a:t>
            </a:r>
            <a:endParaRPr lang="fr-FR"/>
          </a:p>
        </p:txBody>
      </p:sp>
      <p:pic>
        <p:nvPicPr>
          <p:cNvPr id="2" name="Image 14">
            <a:extLst>
              <a:ext uri="{FF2B5EF4-FFF2-40B4-BE49-F238E27FC236}">
                <a16:creationId xmlns:a16="http://schemas.microsoft.com/office/drawing/2014/main" id="{68E18463-BDEA-E8C0-A0BF-C0484CD6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89" y="92430"/>
            <a:ext cx="9385538" cy="539355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48726E-653A-B3B9-81CC-673EB934A15D}"/>
              </a:ext>
            </a:extLst>
          </p:cNvPr>
          <p:cNvSpPr txBox="1"/>
          <p:nvPr/>
        </p:nvSpPr>
        <p:spPr>
          <a:xfrm>
            <a:off x="1508124" y="269874"/>
            <a:ext cx="14610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cs typeface="Calibri"/>
              </a:rPr>
              <a:t>One-shot</a:t>
            </a:r>
            <a:endParaRPr lang="fr-FR" sz="2400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4772FC-5208-DF11-ADF1-E49443640890}"/>
              </a:ext>
            </a:extLst>
          </p:cNvPr>
          <p:cNvSpPr txBox="1"/>
          <p:nvPr/>
        </p:nvSpPr>
        <p:spPr>
          <a:xfrm>
            <a:off x="7604123" y="197986"/>
            <a:ext cx="26087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cs typeface="Calibri"/>
              </a:rPr>
              <a:t>Clients récents</a:t>
            </a:r>
            <a:endParaRPr lang="fr-FR" sz="2400" b="1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14CDAB-33A1-BDFA-7E0E-D355902CCCDD}"/>
              </a:ext>
            </a:extLst>
          </p:cNvPr>
          <p:cNvSpPr txBox="1"/>
          <p:nvPr/>
        </p:nvSpPr>
        <p:spPr>
          <a:xfrm>
            <a:off x="7359708" y="3015948"/>
            <a:ext cx="26087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300" b="1">
                <a:cs typeface="Calibri"/>
              </a:rPr>
              <a:t>Bons potentiels</a:t>
            </a:r>
            <a:endParaRPr lang="fr-FR" sz="2300" b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D1F7BC-601B-6C3D-63F1-E48C4E5F67C7}"/>
              </a:ext>
            </a:extLst>
          </p:cNvPr>
          <p:cNvSpPr txBox="1"/>
          <p:nvPr/>
        </p:nvSpPr>
        <p:spPr>
          <a:xfrm rot="5400000">
            <a:off x="9631328" y="4669848"/>
            <a:ext cx="16454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>
                <a:cs typeface="Calibri"/>
              </a:rPr>
              <a:t>Champions</a:t>
            </a:r>
            <a:endParaRPr lang="fr-FR" sz="1600" b="1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E8D1DE-A8F6-4017-7B56-A35C22312D1E}"/>
              </a:ext>
            </a:extLst>
          </p:cNvPr>
          <p:cNvSpPr txBox="1"/>
          <p:nvPr/>
        </p:nvSpPr>
        <p:spPr>
          <a:xfrm rot="5400000">
            <a:off x="9020290" y="4802784"/>
            <a:ext cx="18898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>
                <a:cs typeface="Calibri"/>
              </a:rPr>
              <a:t>Bons clients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08E60E-FF04-8B27-60B9-9862A3DE0829}"/>
              </a:ext>
            </a:extLst>
          </p:cNvPr>
          <p:cNvSpPr txBox="1"/>
          <p:nvPr/>
        </p:nvSpPr>
        <p:spPr>
          <a:xfrm>
            <a:off x="9846991" y="3015947"/>
            <a:ext cx="10416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>
                <a:cs typeface="Calibri"/>
              </a:rPr>
              <a:t>petits clients</a:t>
            </a:r>
            <a:endParaRPr lang="fr-FR" sz="1600" b="1"/>
          </a:p>
        </p:txBody>
      </p:sp>
    </p:spTree>
    <p:extLst>
      <p:ext uri="{BB962C8B-B14F-4D97-AF65-F5344CB8AC3E}">
        <p14:creationId xmlns:p14="http://schemas.microsoft.com/office/powerpoint/2010/main" val="147493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xtérieur, cité, jour&#10;&#10;Description générée automatiquement">
            <a:extLst>
              <a:ext uri="{FF2B5EF4-FFF2-40B4-BE49-F238E27FC236}">
                <a16:creationId xmlns:a16="http://schemas.microsoft.com/office/drawing/2014/main" id="{8240B3B8-2DFB-31AB-DDA8-80E5FFE61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" t="9091" r="831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636390-2899-987A-3FD5-FF084B6616B4}"/>
              </a:ext>
            </a:extLst>
          </p:cNvPr>
          <p:cNvSpPr txBox="1"/>
          <p:nvPr/>
        </p:nvSpPr>
        <p:spPr>
          <a:xfrm>
            <a:off x="275704" y="5655879"/>
            <a:ext cx="67604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cs typeface="Calibri"/>
              </a:rPr>
              <a:t>Chiffre d'affaires généré par catégorie</a:t>
            </a:r>
            <a:endParaRPr lang="fr-FR"/>
          </a:p>
        </p:txBody>
      </p:sp>
      <p:pic>
        <p:nvPicPr>
          <p:cNvPr id="3" name="Image 13">
            <a:extLst>
              <a:ext uri="{FF2B5EF4-FFF2-40B4-BE49-F238E27FC236}">
                <a16:creationId xmlns:a16="http://schemas.microsoft.com/office/drawing/2014/main" id="{7731E39F-FD7E-D674-C254-D459A736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66" y="93636"/>
            <a:ext cx="9299275" cy="5304880"/>
          </a:xfrm>
          <a:prstGeom prst="rect">
            <a:avLst/>
          </a:prstGeom>
        </p:spPr>
      </p:pic>
      <p:pic>
        <p:nvPicPr>
          <p:cNvPr id="16" name="Image 16">
            <a:extLst>
              <a:ext uri="{FF2B5EF4-FFF2-40B4-BE49-F238E27FC236}">
                <a16:creationId xmlns:a16="http://schemas.microsoft.com/office/drawing/2014/main" id="{86178AAF-B894-9726-317D-0F16BBB720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75" b="-272"/>
          <a:stretch/>
        </p:blipFill>
        <p:spPr>
          <a:xfrm>
            <a:off x="1331343" y="78575"/>
            <a:ext cx="7580595" cy="52918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48726E-653A-B3B9-81CC-673EB934A15D}"/>
              </a:ext>
            </a:extLst>
          </p:cNvPr>
          <p:cNvSpPr txBox="1"/>
          <p:nvPr/>
        </p:nvSpPr>
        <p:spPr>
          <a:xfrm>
            <a:off x="1508124" y="269874"/>
            <a:ext cx="14610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cs typeface="Calibri"/>
              </a:rPr>
              <a:t>One-shot</a:t>
            </a:r>
            <a:endParaRPr lang="fr-FR" sz="2400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4772FC-5208-DF11-ADF1-E49443640890}"/>
              </a:ext>
            </a:extLst>
          </p:cNvPr>
          <p:cNvSpPr txBox="1"/>
          <p:nvPr/>
        </p:nvSpPr>
        <p:spPr>
          <a:xfrm>
            <a:off x="7604123" y="197986"/>
            <a:ext cx="26087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cs typeface="Calibri"/>
              </a:rPr>
              <a:t>Clients récents</a:t>
            </a:r>
            <a:endParaRPr lang="fr-FR" sz="2400" b="1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14CDAB-33A1-BDFA-7E0E-D355902CCCDD}"/>
              </a:ext>
            </a:extLst>
          </p:cNvPr>
          <p:cNvSpPr txBox="1"/>
          <p:nvPr/>
        </p:nvSpPr>
        <p:spPr>
          <a:xfrm>
            <a:off x="6856500" y="3073457"/>
            <a:ext cx="26087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300" b="1">
                <a:cs typeface="Calibri"/>
              </a:rPr>
              <a:t>Bons potentiels</a:t>
            </a:r>
            <a:endParaRPr lang="fr-FR" sz="2300" b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D1F7BC-601B-6C3D-63F1-E48C4E5F67C7}"/>
              </a:ext>
            </a:extLst>
          </p:cNvPr>
          <p:cNvSpPr txBox="1"/>
          <p:nvPr/>
        </p:nvSpPr>
        <p:spPr>
          <a:xfrm rot="5400000">
            <a:off x="8538649" y="3778452"/>
            <a:ext cx="1645474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300" b="1">
                <a:cs typeface="Calibri"/>
              </a:rPr>
              <a:t>Champions</a:t>
            </a:r>
            <a:endParaRPr lang="fr-FR" sz="2300" b="1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E8D1DE-A8F6-4017-7B56-A35C22312D1E}"/>
              </a:ext>
            </a:extLst>
          </p:cNvPr>
          <p:cNvSpPr txBox="1"/>
          <p:nvPr/>
        </p:nvSpPr>
        <p:spPr>
          <a:xfrm rot="5400000">
            <a:off x="9386913" y="3601480"/>
            <a:ext cx="1645474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300" b="1">
                <a:cs typeface="Calibri"/>
              </a:rPr>
              <a:t>Bons clients à risque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30044B-7732-C57E-C24F-19730808D01D}"/>
              </a:ext>
            </a:extLst>
          </p:cNvPr>
          <p:cNvSpPr txBox="1"/>
          <p:nvPr/>
        </p:nvSpPr>
        <p:spPr>
          <a:xfrm>
            <a:off x="8955593" y="5158174"/>
            <a:ext cx="26087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>
                <a:solidFill>
                  <a:srgbClr val="FFFFFF"/>
                </a:solidFill>
                <a:cs typeface="Calibri"/>
              </a:rPr>
              <a:t>Petits clients</a:t>
            </a:r>
            <a:endParaRPr lang="fr-FR" sz="1400" b="1">
              <a:solidFill>
                <a:srgbClr val="FFFFFF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E1C2B4-EE52-D4ED-8784-F4518FC6ADB2}"/>
              </a:ext>
            </a:extLst>
          </p:cNvPr>
          <p:cNvSpPr txBox="1"/>
          <p:nvPr/>
        </p:nvSpPr>
        <p:spPr>
          <a:xfrm>
            <a:off x="10019516" y="5158173"/>
            <a:ext cx="6821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>
                <a:solidFill>
                  <a:srgbClr val="FFFFFF"/>
                </a:solidFill>
                <a:cs typeface="Calibri"/>
              </a:rPr>
              <a:t>146k</a:t>
            </a:r>
            <a:endParaRPr lang="fr-FR" sz="1400" b="1">
              <a:solidFill>
                <a:srgbClr val="FFFFFF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3BAA76-C557-054A-ECF3-8AC4486C1A03}"/>
              </a:ext>
            </a:extLst>
          </p:cNvPr>
          <p:cNvSpPr txBox="1"/>
          <p:nvPr/>
        </p:nvSpPr>
        <p:spPr>
          <a:xfrm>
            <a:off x="6852522" y="2546845"/>
            <a:ext cx="1052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3.6M</a:t>
            </a:r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B1F0A06-53B1-F119-AB96-44F17FEECE82}"/>
              </a:ext>
            </a:extLst>
          </p:cNvPr>
          <p:cNvSpPr txBox="1"/>
          <p:nvPr/>
        </p:nvSpPr>
        <p:spPr>
          <a:xfrm>
            <a:off x="6852521" y="4976618"/>
            <a:ext cx="1052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1.7M</a:t>
            </a:r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FC7C3E-4107-7342-46F0-F68829D51538}"/>
              </a:ext>
            </a:extLst>
          </p:cNvPr>
          <p:cNvSpPr txBox="1"/>
          <p:nvPr/>
        </p:nvSpPr>
        <p:spPr>
          <a:xfrm>
            <a:off x="1446634" y="4976617"/>
            <a:ext cx="1052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9.5M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97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4" descr="Une image contenant ciel, extérieur, cité, jour&#10;&#10;Description générée automatiquement">
            <a:extLst>
              <a:ext uri="{FF2B5EF4-FFF2-40B4-BE49-F238E27FC236}">
                <a16:creationId xmlns:a16="http://schemas.microsoft.com/office/drawing/2014/main" id="{BE9E848D-1557-1D2D-FCB2-62DFD4D1D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" t="9091" r="831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636390-2899-987A-3FD5-FF084B6616B4}"/>
              </a:ext>
            </a:extLst>
          </p:cNvPr>
          <p:cNvSpPr txBox="1"/>
          <p:nvPr/>
        </p:nvSpPr>
        <p:spPr>
          <a:xfrm>
            <a:off x="275704" y="5655879"/>
            <a:ext cx="46613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>
                <a:cs typeface="Calibri"/>
              </a:rPr>
              <a:t>Rétention clientèle</a:t>
            </a:r>
            <a:endParaRPr lang="fr-FR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0598B5A7-5B78-A5A8-D5FF-7967CE0F3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91" y="167697"/>
            <a:ext cx="7444593" cy="528615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882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ciel, extérieur, cité, jour&#10;&#10;Description générée automatiquement">
            <a:extLst>
              <a:ext uri="{FF2B5EF4-FFF2-40B4-BE49-F238E27FC236}">
                <a16:creationId xmlns:a16="http://schemas.microsoft.com/office/drawing/2014/main" id="{8240B3B8-2DFB-31AB-DDA8-80E5FFE61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68B421B-1477-6040-F0BC-865D302CB938}"/>
              </a:ext>
            </a:extLst>
          </p:cNvPr>
          <p:cNvSpPr txBox="1"/>
          <p:nvPr/>
        </p:nvSpPr>
        <p:spPr>
          <a:xfrm>
            <a:off x="1445172" y="-393107"/>
            <a:ext cx="9144000" cy="29005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Perspectives</a:t>
            </a:r>
            <a:endParaRPr lang="fr-FR"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D168B6-484F-B09F-F4F2-BDDA6F55A392}"/>
              </a:ext>
            </a:extLst>
          </p:cNvPr>
          <p:cNvSpPr txBox="1"/>
          <p:nvPr/>
        </p:nvSpPr>
        <p:spPr>
          <a:xfrm>
            <a:off x="1071456" y="1888567"/>
            <a:ext cx="772200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600">
                <a:cs typeface="Calibri"/>
              </a:rPr>
              <a:t>Rétention clients :</a:t>
            </a:r>
          </a:p>
          <a:p>
            <a:endParaRPr lang="fr-FR" sz="2600">
              <a:cs typeface="Calibri"/>
            </a:endParaRPr>
          </a:p>
          <a:p>
            <a:r>
              <a:rPr lang="fr-FR" sz="2600">
                <a:cs typeface="Calibri"/>
              </a:rPr>
              <a:t>-Problématique : très peu de clients qui restent</a:t>
            </a:r>
          </a:p>
          <a:p>
            <a:r>
              <a:rPr lang="fr-FR" sz="2600">
                <a:cs typeface="Calibri"/>
              </a:rPr>
              <a:t>-Campagne de fidélisation</a:t>
            </a:r>
          </a:p>
          <a:p>
            <a:r>
              <a:rPr lang="fr-FR" sz="2600">
                <a:cs typeface="Calibri"/>
              </a:rPr>
              <a:t>-Retour de satisfaction</a:t>
            </a:r>
          </a:p>
          <a:p>
            <a:r>
              <a:rPr lang="fr-FR" sz="2600">
                <a:cs typeface="Calibri"/>
              </a:rPr>
              <a:t>-Relances, cadeaux, messages personnalisés</a:t>
            </a:r>
          </a:p>
          <a:p>
            <a:endParaRPr lang="fr-FR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68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10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6</cp:revision>
  <dcterms:created xsi:type="dcterms:W3CDTF">2023-02-21T10:51:01Z</dcterms:created>
  <dcterms:modified xsi:type="dcterms:W3CDTF">2023-03-14T10:18:28Z</dcterms:modified>
</cp:coreProperties>
</file>