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4f361454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4f361454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f36145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f36145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4f36145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4f36145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4f361454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4f36145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4f361454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4f361454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4f361454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4f361454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4f361454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4f361454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4f361454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4f361454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4f361454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4f361454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alyticsindiamag.com/hands-on-tutorial-on-mean-shift-clustering-algorithm/#:~:text=Mean%20shift%20clustering%20algorithm%20is,other%20points%20in%20the%20region" TargetMode="External"/><Relationship Id="rId4" Type="http://schemas.openxmlformats.org/officeDocument/2006/relationships/hyperlink" Target="https://datascientest.com/machine-learning-clustering-dbscan#:~:text=Le%20DBSCAN%20est%20un%20algorithme%20simple%20qui%20d%C3%A9finit%20des%20clusters,%2Dvoisinage%20de%20l'observation" TargetMode="External"/><Relationship Id="rId5" Type="http://schemas.openxmlformats.org/officeDocument/2006/relationships/hyperlink" Target="https://towardsdatascience.com/the-5-clustering-algorithms-data-scientists-need-to-know-a36d136ef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50">
                <a:solidFill>
                  <a:srgbClr val="FFFFFF"/>
                </a:solidFill>
              </a:rPr>
              <a:t>Analyse de clients avec votre Agence IA</a:t>
            </a:r>
            <a:endParaRPr sz="355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Patricio, Chems, Tristan et Ellana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88550" y="302675"/>
            <a:ext cx="63669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Métriques</a:t>
            </a:r>
            <a:endParaRPr sz="4000"/>
          </a:p>
        </p:txBody>
      </p:sp>
      <p:sp>
        <p:nvSpPr>
          <p:cNvPr id="350" name="Google Shape;350;p22"/>
          <p:cNvSpPr txBox="1"/>
          <p:nvPr/>
        </p:nvSpPr>
        <p:spPr>
          <a:xfrm>
            <a:off x="483450" y="1063850"/>
            <a:ext cx="14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Silhouette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281850" y="1578175"/>
            <a:ext cx="254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Mesure la séparation entre les clusters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281850" y="2193863"/>
            <a:ext cx="254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Oscille entre -1 et 1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537175" y="2624975"/>
            <a:ext cx="315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: points du cluster éloignés des autres cluster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537175" y="3244900"/>
            <a:ext cx="282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: points du cluster proches des autres cluster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537175" y="3864775"/>
            <a:ext cx="304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: points du cluster assignés à un mauvais cluster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6" name="Google Shape;356;p22"/>
          <p:cNvCxnSpPr/>
          <p:nvPr/>
        </p:nvCxnSpPr>
        <p:spPr>
          <a:xfrm flipH="1" rot="10800000">
            <a:off x="335575" y="2777500"/>
            <a:ext cx="201600" cy="24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2"/>
          <p:cNvCxnSpPr/>
          <p:nvPr/>
        </p:nvCxnSpPr>
        <p:spPr>
          <a:xfrm flipH="1" rot="10800000">
            <a:off x="335575" y="3462525"/>
            <a:ext cx="201600" cy="24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2"/>
          <p:cNvCxnSpPr/>
          <p:nvPr/>
        </p:nvCxnSpPr>
        <p:spPr>
          <a:xfrm flipH="1" rot="10800000">
            <a:off x="335575" y="3922000"/>
            <a:ext cx="201600" cy="24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2"/>
          <p:cNvSpPr txBox="1"/>
          <p:nvPr/>
        </p:nvSpPr>
        <p:spPr>
          <a:xfrm>
            <a:off x="3598350" y="1120475"/>
            <a:ext cx="19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Calinski-Harabasz</a:t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2994000" y="1534175"/>
            <a:ext cx="315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Ratio entre la dispersion intra-cluster et inter-cluster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3298500" y="2288388"/>
            <a:ext cx="254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Plus le score est grand, meilleure sera la performance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6732100" y="1120475"/>
            <a:ext cx="19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Davies-Bouldin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SOMMAIRE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1842150"/>
            <a:ext cx="63669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I - Contexte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	II - Clusters obtenus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	III - K-Means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	IV - Agglomerative Clustering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	V - Perspectives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431475" y="356400"/>
            <a:ext cx="63669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Contexte</a:t>
            </a:r>
            <a:endParaRPr sz="4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60725" y="1174200"/>
            <a:ext cx="69084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Données fournies: clients d’un c</a:t>
            </a:r>
            <a:r>
              <a:rPr lang="fr"/>
              <a:t>entre commercial</a:t>
            </a:r>
            <a:r>
              <a:rPr lang="fr"/>
              <a:t>, leur age, leur sexe, leur revenu annuel, ainsi qu’un score en fonction du montant dépensé.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données récupérées sont propres.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00" y="2058425"/>
            <a:ext cx="638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50" y="2072700"/>
            <a:ext cx="6477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400100" y="2645125"/>
            <a:ext cx="17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Nombre de clients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200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714750" y="2645125"/>
            <a:ext cx="17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Revenu annuel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médian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61k $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029400" y="2645125"/>
            <a:ext cx="17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56%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femmes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44%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d’hommes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424" y="1997827"/>
            <a:ext cx="647699" cy="7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76650" y="3550750"/>
            <a:ext cx="6366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/>
              <a:t>Objectif : Créer une typologie clients exploitable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88550" y="248975"/>
            <a:ext cx="63669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6 Clusters</a:t>
            </a:r>
            <a:endParaRPr sz="4000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0" y="1147350"/>
            <a:ext cx="3407357" cy="35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982" y="1147350"/>
            <a:ext cx="3389571" cy="35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/>
          <p:nvPr/>
        </p:nvSpPr>
        <p:spPr>
          <a:xfrm>
            <a:off x="201250" y="832600"/>
            <a:ext cx="1571400" cy="38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201250" y="851200"/>
            <a:ext cx="1504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Gros clients modestes</a:t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D2D202"/>
                </a:solidFill>
                <a:latin typeface="Nunito"/>
                <a:ea typeface="Nunito"/>
                <a:cs typeface="Nunito"/>
                <a:sym typeface="Nunito"/>
              </a:rPr>
              <a:t>Gros clients aisés</a:t>
            </a:r>
            <a:endParaRPr b="1">
              <a:solidFill>
                <a:srgbClr val="D2D20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Petits clients modestes</a:t>
            </a:r>
            <a:endParaRPr b="1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Petits clients aisés</a:t>
            </a:r>
            <a:endParaRPr b="1">
              <a:solidFill>
                <a:srgbClr val="FF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Clients moyens âgés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Clients moyens jeunes</a:t>
            </a:r>
            <a:endParaRPr b="1">
              <a:solidFill>
                <a:srgbClr val="E0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88550" y="140350"/>
            <a:ext cx="63669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00"/>
              <a:t>K - Means</a:t>
            </a:r>
            <a:endParaRPr sz="40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" y="1061750"/>
            <a:ext cx="2802100" cy="21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950" y="1053800"/>
            <a:ext cx="2802100" cy="220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950" y="1043700"/>
            <a:ext cx="2802100" cy="22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950" y="3518500"/>
            <a:ext cx="87725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88550" y="356400"/>
            <a:ext cx="63669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Agglomerative clustering</a:t>
            </a:r>
            <a:endParaRPr sz="4000"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0" y="1532988"/>
            <a:ext cx="2748375" cy="2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437" y="1513750"/>
            <a:ext cx="2685125" cy="2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725" y="1523325"/>
            <a:ext cx="2685125" cy="213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25" y="3801382"/>
            <a:ext cx="82105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88550" y="356400"/>
            <a:ext cx="63669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Perspectives</a:t>
            </a:r>
            <a:endParaRPr sz="4000"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717150" y="1464750"/>
            <a:ext cx="77433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Enrichir la donnée (plus d’observations, plus de variables)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Tester différents modèles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Publicités ciblées en fonction des groupes clients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Attention particulière aux gros clients (remise, proposition de nouveaux produits, messages personnalisés)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750" y="2636025"/>
            <a:ext cx="2202675" cy="2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150" y="2788425"/>
            <a:ext cx="2202675" cy="2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50" y="2788425"/>
            <a:ext cx="2202675" cy="2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50" y="2712225"/>
            <a:ext cx="2202675" cy="22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88625" y="772725"/>
            <a:ext cx="63669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Références: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https://analyticsindiamag.com/hands-on-tutorial-on-mean-shift-clustering-algorithm/#:~:text=Mean%20shift%20clustering%20algorithm%20is,other%20points%20in%20the%20region</a:t>
            </a:r>
            <a:r>
              <a:rPr b="0" lang="fr" sz="1400">
                <a:latin typeface="Arial"/>
                <a:ea typeface="Arial"/>
                <a:cs typeface="Arial"/>
                <a:sym typeface="Arial"/>
              </a:rPr>
              <a:t>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00" u="sng">
                <a:latin typeface="Arial"/>
                <a:ea typeface="Arial"/>
                <a:cs typeface="Arial"/>
                <a:sym typeface="Arial"/>
                <a:hlinkClick r:id="rId4"/>
              </a:rPr>
              <a:t>https://datascientest.com/machine-learning-clustering-dbscan#:~:text=Le%20DBSCAN%20est%20un%20algorithme%20simple%20qui%20d%C3%A9finit%20des%20clusters,%2Dvoisinage%20de%20l'observation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00" u="sng"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https://towardsdatascience.com/the-5-clustering-algorithms-data-scientists-need-to-know-a36d136ef68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