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40ED-74EF-8B35-ECD1-8ECA6847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3BBE8-67DD-1536-C664-C12D70EA0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1CC8-0926-3484-27E1-BCA90D14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3A3A-627D-87EF-6966-2CCCDDDC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1219-364E-5D95-C100-96E9B0B1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4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9BA0-3E10-178D-6B69-87969C6F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0E0DB-865A-D5F1-29C2-DBF62C93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D1418-641C-9AC9-B9B4-7075BED0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84C5-0FD3-A1BE-DE20-D0AB8725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F7F7-C65D-458C-F5FA-C1233DB1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F9A69-28E2-4D98-EC89-79CB5954A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E8F54-6239-2902-A8C9-A8BC1AC9F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7C51-DABA-EDA0-F9D6-F10014BE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52D8-9E3E-25D3-274F-2DCB77CE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CFDE-CD93-B240-90B4-607B04CB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4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FCB8-9D88-DD6C-0590-32AE0AFF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C6FA-0259-5976-CF2A-21641496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AB0B-9A19-3A78-8AE5-53915FF2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F97B-7F5F-B69B-7DD0-BF2412BB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D2EB-F66D-DBAB-057E-8DB805EF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9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EE34-6A3A-FC70-EAD9-6EDCF071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AE72D-9A85-C48B-9B35-264E87354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EF7B-9C1A-A0B2-9156-E55CB41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636C-95BA-4536-B12D-99A2FC0E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3340-4718-EC48-5A8A-1E60694C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5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88A0-E0A1-2CE1-5FA4-F038BBA5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109A-1ADB-D9E2-9329-2F5B0AEB9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4970B-FEDF-3F3F-6903-0C894A1B0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1DF41-1DE0-8B21-EE8F-E85EE91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B3C84-9B79-9F7C-6E5F-0896A35B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D534C-FA87-F255-600C-D837D48C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9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B02E-3316-D349-CAAB-6593C7B0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876B5-41A3-AADB-285A-79BA9D3D4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84A74-221B-57F2-7FA7-C36709E55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D356D-F0A4-E8A1-13AD-79FD906A0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96B00-6517-22E8-E3BF-213F2C9B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44F85-5F77-0DA6-E495-795B7610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F760D-12C5-9672-F5C6-8D408695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9D1E6-F27C-1ED5-7FFB-AD690738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5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0A0C-CAFD-07D5-0394-92D337B8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43E01-9C1B-0D3F-8FE9-94133B62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57462-99B2-9D29-F67F-C4361A1D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0C858-897F-C29A-C8A6-5A812ABB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6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0A0C9-5C0D-4CEF-6A99-3E147DBD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FE71F-9F5E-7EAA-7B43-5A5EE16B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B4ED0-5CB4-BB0C-E95F-235A2DF0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BA2D-FCB4-14EA-6D95-9D13E6C3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5D8-7264-8021-EAF6-27142217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72FED-98CA-988E-5F86-89FDA8E68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C341A-22E8-E60D-1F25-21C58DB4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7FEF7-B47C-BE7C-447C-9675542E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1DB68-6E0B-16BA-8DBF-959CE1DA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A0C8-EF6B-818A-EA72-432722E5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9AF80-B10E-8FC6-3E4F-BB93A5DA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5A625-5B46-19F4-552E-13C0093D6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FFAFA-0BBA-C18C-67C3-BFF9C224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57DB9-8B07-78D0-7DC9-AD36DA6A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2249-6267-B690-37D7-C00E2BE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4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78CA6-D4AF-E3E7-E512-C8AC47BF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6757-DDB2-4668-C020-E2E0B507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10B3-4E5E-FD16-5FBF-0A5380D4C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58E8-5DAF-4006-81DE-30BC8BF008E4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917B-8987-D3B8-378B-5ED90075B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64CEB-AF8E-6DA3-2863-BEAEBEFB6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647F-49A1-4F6B-AF25-BF6AAEE9D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9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1629-2F49-1670-AF8C-A24C35DAC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GB" dirty="0"/>
              <a:t>Punk IPA API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99B03-6D16-1C2A-8A08-2AF00D0F9240}"/>
              </a:ext>
            </a:extLst>
          </p:cNvPr>
          <p:cNvSpPr txBox="1"/>
          <p:nvPr/>
        </p:nvSpPr>
        <p:spPr>
          <a:xfrm>
            <a:off x="839755" y="2413337"/>
            <a:ext cx="5538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/>
              <a:t>Plan: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Create react file in bash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add react file to repo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clone repo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import data (</a:t>
            </a:r>
            <a:r>
              <a:rPr lang="en-GB" sz="1800" dirty="0" err="1"/>
              <a:t>refrence</a:t>
            </a:r>
            <a:r>
              <a:rPr lang="en-GB" sz="1800" dirty="0"/>
              <a:t> fetch lessons)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create structure - similar to ticket </a:t>
            </a:r>
            <a:r>
              <a:rPr lang="en-GB" sz="1800" dirty="0" err="1"/>
              <a:t>tracket</a:t>
            </a:r>
            <a:r>
              <a:rPr lang="en-GB" sz="1800" dirty="0"/>
              <a:t> or </a:t>
            </a:r>
            <a:r>
              <a:rPr lang="en-GB" sz="1800" dirty="0" err="1"/>
              <a:t>pokedom</a:t>
            </a:r>
            <a:endParaRPr lang="en-GB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Import structure from ticket tracker and </a:t>
            </a:r>
            <a:r>
              <a:rPr lang="en-GB" dirty="0" err="1"/>
              <a:t>pokedom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81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0CE287-863A-99DB-023A-D374319ED976}"/>
              </a:ext>
            </a:extLst>
          </p:cNvPr>
          <p:cNvSpPr/>
          <p:nvPr/>
        </p:nvSpPr>
        <p:spPr>
          <a:xfrm>
            <a:off x="676469" y="891847"/>
            <a:ext cx="4240764" cy="4403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"name"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"Jinx Pale Ale"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"abv"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B5CEA8"/>
                </a:solidFill>
                <a:effectLst/>
                <a:latin typeface="IBMPlexMono,  Courier New"/>
              </a:rPr>
              <a:t>4.7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dirty="0" err="1">
                <a:solidFill>
                  <a:srgbClr val="9CDCFE"/>
                </a:solidFill>
                <a:effectLst/>
                <a:latin typeface="IBMPlexMono,  Courier New"/>
              </a:rPr>
              <a:t>first_brewed</a:t>
            </a:r>
            <a:r>
              <a:rPr lang="en-GB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dirty="0">
                <a:solidFill>
                  <a:srgbClr val="CE9178"/>
                </a:solidFill>
                <a:effectLst/>
                <a:latin typeface="IBMPlexMono,  Courier New"/>
              </a:rPr>
              <a:t>"2018"</a:t>
            </a:r>
            <a:r>
              <a:rPr lang="en-GB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"description"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"A new 4.7% ABV American pale ale, Jinx Pale Ale is one of the core Fanzine beers, and will feature evolving editions as part of our new subscription model."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image_url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null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food_pairing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[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          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"Monterey Jack stuffed grilled </a:t>
            </a:r>
            <a:r>
              <a:rPr lang="en-GB" b="0" dirty="0" err="1">
                <a:solidFill>
                  <a:srgbClr val="CE9178"/>
                </a:solidFill>
                <a:effectLst/>
                <a:latin typeface="IBMPlexMono,  Courier New"/>
              </a:rPr>
              <a:t>jalapeños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          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"Apple pie"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       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],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ph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B5CEA8"/>
                </a:solidFill>
                <a:effectLst/>
                <a:latin typeface="IBMPlexMono,  Courier New"/>
              </a:rPr>
              <a:t>4.6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C3297-EFB1-50FD-546B-4A90438CD53F}"/>
              </a:ext>
            </a:extLst>
          </p:cNvPr>
          <p:cNvSpPr txBox="1"/>
          <p:nvPr/>
        </p:nvSpPr>
        <p:spPr>
          <a:xfrm>
            <a:off x="569167" y="522514"/>
            <a:ext cx="361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Beer container page overlay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92034-9375-4F85-6430-FCB620D37D39}"/>
              </a:ext>
            </a:extLst>
          </p:cNvPr>
          <p:cNvSpPr/>
          <p:nvPr/>
        </p:nvSpPr>
        <p:spPr>
          <a:xfrm>
            <a:off x="5659794" y="1078458"/>
            <a:ext cx="4659864" cy="402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420A6-F775-3EFB-822E-870A44F506FC}"/>
              </a:ext>
            </a:extLst>
          </p:cNvPr>
          <p:cNvSpPr/>
          <p:nvPr/>
        </p:nvSpPr>
        <p:spPr>
          <a:xfrm>
            <a:off x="5732107" y="1159325"/>
            <a:ext cx="2516154" cy="207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63306-8379-8D54-9F58-20F9F87FC4E8}"/>
              </a:ext>
            </a:extLst>
          </p:cNvPr>
          <p:cNvSpPr/>
          <p:nvPr/>
        </p:nvSpPr>
        <p:spPr>
          <a:xfrm>
            <a:off x="8605960" y="1914303"/>
            <a:ext cx="1400150" cy="41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4FCCD-A89B-C7CE-5F59-4B5FA3A10620}"/>
              </a:ext>
            </a:extLst>
          </p:cNvPr>
          <p:cNvSpPr/>
          <p:nvPr/>
        </p:nvSpPr>
        <p:spPr>
          <a:xfrm>
            <a:off x="8424603" y="2540522"/>
            <a:ext cx="1670952" cy="41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Abv | 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117E5-B140-D866-6CA5-65A779643BC4}"/>
              </a:ext>
            </a:extLst>
          </p:cNvPr>
          <p:cNvSpPr/>
          <p:nvPr/>
        </p:nvSpPr>
        <p:spPr>
          <a:xfrm>
            <a:off x="9309620" y="4367318"/>
            <a:ext cx="785935" cy="56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0" dirty="0">
                <a:solidFill>
                  <a:srgbClr val="DCDCDC"/>
                </a:solidFill>
                <a:effectLst/>
                <a:latin typeface="IBMPlexMono,  Courier New"/>
              </a:rPr>
              <a:t>Full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78A4DD-B99A-C148-E454-4BF20980D5C3}"/>
              </a:ext>
            </a:extLst>
          </p:cNvPr>
          <p:cNvSpPr/>
          <p:nvPr/>
        </p:nvSpPr>
        <p:spPr>
          <a:xfrm>
            <a:off x="5732107" y="4367318"/>
            <a:ext cx="3505199" cy="562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Food pairings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A5621-FED4-D70C-8A4E-6BDCFDA4B3DB}"/>
              </a:ext>
            </a:extLst>
          </p:cNvPr>
          <p:cNvSpPr/>
          <p:nvPr/>
        </p:nvSpPr>
        <p:spPr>
          <a:xfrm>
            <a:off x="5732107" y="3289041"/>
            <a:ext cx="4363448" cy="102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Descrip</a:t>
            </a:r>
            <a:r>
              <a:rPr lang="en-GB" dirty="0"/>
              <a:t> – less abbreviated…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4DB3F-3085-FD94-C8C4-ED9F8E7D34A1}"/>
              </a:ext>
            </a:extLst>
          </p:cNvPr>
          <p:cNvSpPr/>
          <p:nvPr/>
        </p:nvSpPr>
        <p:spPr>
          <a:xfrm>
            <a:off x="9722498" y="1159325"/>
            <a:ext cx="529318" cy="54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782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95069-A0F6-E2DE-92C7-518DFC0D25CF}"/>
              </a:ext>
            </a:extLst>
          </p:cNvPr>
          <p:cNvSpPr txBox="1"/>
          <p:nvPr/>
        </p:nvSpPr>
        <p:spPr>
          <a:xfrm>
            <a:off x="6316824" y="1321057"/>
            <a:ext cx="25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Beer card hover overlay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98FF6B-8130-8B62-9476-FC298E25AF6C}"/>
              </a:ext>
            </a:extLst>
          </p:cNvPr>
          <p:cNvSpPr/>
          <p:nvPr/>
        </p:nvSpPr>
        <p:spPr>
          <a:xfrm>
            <a:off x="6144207" y="2013855"/>
            <a:ext cx="3149082" cy="4030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"name"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"Jinx Pale Ale"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"tagline"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"American Pale Ale.“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"description"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"A new 4.7% ABV American pale ale, Jinx Pale Ale is one of the core Fanzine beers, and will feature evolving editions as part of our new subscription model."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image_url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null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"abv"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B5CEA8"/>
                </a:solidFill>
                <a:effectLst/>
                <a:latin typeface="IBMPlexMono,  Courier New"/>
              </a:rPr>
              <a:t>4.7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Quick preview | Full Details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AF68E-6A7A-7D14-AC91-D5CFCEB100CD}"/>
              </a:ext>
            </a:extLst>
          </p:cNvPr>
          <p:cNvSpPr txBox="1"/>
          <p:nvPr/>
        </p:nvSpPr>
        <p:spPr>
          <a:xfrm>
            <a:off x="890296" y="1306287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beer card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7661E-E935-E2E9-D80B-B13AF3F0D3D6}"/>
              </a:ext>
            </a:extLst>
          </p:cNvPr>
          <p:cNvSpPr/>
          <p:nvPr/>
        </p:nvSpPr>
        <p:spPr>
          <a:xfrm>
            <a:off x="755002" y="2013856"/>
            <a:ext cx="2010747" cy="4030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"name"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"Jinx Pale Ale"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"tagline"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"American Pale Ale.“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image_url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null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 large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"abv"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B5CEA8"/>
                </a:solidFill>
                <a:effectLst/>
                <a:latin typeface="IBMPlexMono,  Courier New"/>
              </a:rPr>
              <a:t>4.7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0A794-13F3-67B3-5E00-E0396F023A30}"/>
              </a:ext>
            </a:extLst>
          </p:cNvPr>
          <p:cNvSpPr/>
          <p:nvPr/>
        </p:nvSpPr>
        <p:spPr>
          <a:xfrm>
            <a:off x="3445328" y="2013855"/>
            <a:ext cx="2010747" cy="4030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43681-F1B2-FBD4-BF42-8553BBFB1C90}"/>
              </a:ext>
            </a:extLst>
          </p:cNvPr>
          <p:cNvSpPr/>
          <p:nvPr/>
        </p:nvSpPr>
        <p:spPr>
          <a:xfrm>
            <a:off x="3517641" y="2094722"/>
            <a:ext cx="1875453" cy="1926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48FF0-BD31-DC3B-5E03-00BC7837AD1B}"/>
              </a:ext>
            </a:extLst>
          </p:cNvPr>
          <p:cNvSpPr/>
          <p:nvPr/>
        </p:nvSpPr>
        <p:spPr>
          <a:xfrm>
            <a:off x="3517640" y="4102361"/>
            <a:ext cx="1875454" cy="58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0146C-83B3-1485-EE2A-13F61D2DF2BE}"/>
              </a:ext>
            </a:extLst>
          </p:cNvPr>
          <p:cNvSpPr/>
          <p:nvPr/>
        </p:nvSpPr>
        <p:spPr>
          <a:xfrm>
            <a:off x="3508308" y="4764834"/>
            <a:ext cx="1875454" cy="58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76F9B-BFD7-18C6-BF0E-94AC70CE4037}"/>
              </a:ext>
            </a:extLst>
          </p:cNvPr>
          <p:cNvSpPr/>
          <p:nvPr/>
        </p:nvSpPr>
        <p:spPr>
          <a:xfrm>
            <a:off x="3508308" y="5404757"/>
            <a:ext cx="1875454" cy="58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0B800-94CD-43DC-4302-2C8F56EFF340}"/>
              </a:ext>
            </a:extLst>
          </p:cNvPr>
          <p:cNvSpPr/>
          <p:nvPr/>
        </p:nvSpPr>
        <p:spPr>
          <a:xfrm>
            <a:off x="9709279" y="1990528"/>
            <a:ext cx="2010747" cy="4079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AD2BB-54DC-7871-6B33-14A94B90B487}"/>
              </a:ext>
            </a:extLst>
          </p:cNvPr>
          <p:cNvSpPr/>
          <p:nvPr/>
        </p:nvSpPr>
        <p:spPr>
          <a:xfrm>
            <a:off x="9781592" y="2071395"/>
            <a:ext cx="1875453" cy="135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454544-867C-9E4F-A42B-D416BB5FEB32}"/>
              </a:ext>
            </a:extLst>
          </p:cNvPr>
          <p:cNvSpPr/>
          <p:nvPr/>
        </p:nvSpPr>
        <p:spPr>
          <a:xfrm>
            <a:off x="9781592" y="3522244"/>
            <a:ext cx="1875453" cy="38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BBE0EC-2554-CF4D-BAC2-674316657E96}"/>
              </a:ext>
            </a:extLst>
          </p:cNvPr>
          <p:cNvSpPr/>
          <p:nvPr/>
        </p:nvSpPr>
        <p:spPr>
          <a:xfrm>
            <a:off x="9790924" y="3964653"/>
            <a:ext cx="1866121" cy="38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8D8359-238B-53E7-03B0-1B496B2715F5}"/>
              </a:ext>
            </a:extLst>
          </p:cNvPr>
          <p:cNvSpPr/>
          <p:nvPr/>
        </p:nvSpPr>
        <p:spPr>
          <a:xfrm>
            <a:off x="9790924" y="5152798"/>
            <a:ext cx="1866122" cy="38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9401E5-EEA2-749B-B9E7-BAD2DCA57751}"/>
              </a:ext>
            </a:extLst>
          </p:cNvPr>
          <p:cNvSpPr/>
          <p:nvPr/>
        </p:nvSpPr>
        <p:spPr>
          <a:xfrm>
            <a:off x="9792866" y="4390773"/>
            <a:ext cx="1864179" cy="68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Descrip</a:t>
            </a:r>
            <a:r>
              <a:rPr lang="en-GB" dirty="0"/>
              <a:t> –abbreviated…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179CCE-2CCC-5526-779F-72D740EA0C8C}"/>
              </a:ext>
            </a:extLst>
          </p:cNvPr>
          <p:cNvSpPr/>
          <p:nvPr/>
        </p:nvSpPr>
        <p:spPr>
          <a:xfrm>
            <a:off x="9781591" y="5595208"/>
            <a:ext cx="1866122" cy="38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0" dirty="0">
                <a:solidFill>
                  <a:srgbClr val="DCDCDC"/>
                </a:solidFill>
                <a:effectLst/>
                <a:latin typeface="IBMPlexMono,  Courier New"/>
              </a:rPr>
              <a:t>Quick preview | Full Details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28AF78-2664-A320-2E2E-A5B8C589F47B}"/>
              </a:ext>
            </a:extLst>
          </p:cNvPr>
          <p:cNvSpPr/>
          <p:nvPr/>
        </p:nvSpPr>
        <p:spPr>
          <a:xfrm>
            <a:off x="3345412" y="251816"/>
            <a:ext cx="2219909" cy="15973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On mobile clicking page links to full website as </a:t>
            </a:r>
            <a:r>
              <a:rPr lang="en-GB" dirty="0" err="1">
                <a:solidFill>
                  <a:sysClr val="windowText" lastClr="000000"/>
                </a:solidFill>
              </a:rPr>
              <a:t>hoverover</a:t>
            </a:r>
            <a:r>
              <a:rPr lang="en-GB" dirty="0">
                <a:solidFill>
                  <a:sysClr val="windowText" lastClr="000000"/>
                </a:solidFill>
              </a:rPr>
              <a:t> 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67638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5268F97-A2E5-A70B-3FCA-1E3E622C8B2E}"/>
              </a:ext>
            </a:extLst>
          </p:cNvPr>
          <p:cNvSpPr txBox="1"/>
          <p:nvPr/>
        </p:nvSpPr>
        <p:spPr>
          <a:xfrm>
            <a:off x="8164452" y="1059180"/>
            <a:ext cx="4068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Red: App-container</a:t>
            </a:r>
          </a:p>
          <a:p>
            <a:r>
              <a:rPr lang="en-GB" dirty="0"/>
              <a:t>Purple: </a:t>
            </a:r>
            <a:r>
              <a:rPr lang="en-GB" dirty="0" err="1"/>
              <a:t>cardContainer</a:t>
            </a:r>
            <a:r>
              <a:rPr lang="en-GB" dirty="0"/>
              <a:t>-container</a:t>
            </a:r>
          </a:p>
          <a:p>
            <a:r>
              <a:rPr lang="en-GB" dirty="0"/>
              <a:t>yellow: car-component</a:t>
            </a:r>
          </a:p>
          <a:p>
            <a:r>
              <a:rPr lang="en-GB" dirty="0"/>
              <a:t>Green: </a:t>
            </a:r>
            <a:r>
              <a:rPr lang="en-GB" dirty="0" err="1"/>
              <a:t>navBar</a:t>
            </a:r>
            <a:r>
              <a:rPr lang="en-GB" dirty="0"/>
              <a:t>-container</a:t>
            </a:r>
          </a:p>
          <a:p>
            <a:r>
              <a:rPr lang="en-GB" dirty="0"/>
              <a:t>Blue: search-component</a:t>
            </a:r>
          </a:p>
          <a:p>
            <a:r>
              <a:rPr lang="en-GB" dirty="0"/>
              <a:t>Mustard: </a:t>
            </a:r>
            <a:r>
              <a:rPr lang="en-GB" dirty="0" err="1"/>
              <a:t>filterButtonContainer</a:t>
            </a:r>
            <a:r>
              <a:rPr lang="en-GB" dirty="0"/>
              <a:t>-container</a:t>
            </a:r>
          </a:p>
          <a:p>
            <a:r>
              <a:rPr lang="en-GB" dirty="0"/>
              <a:t>Pink: </a:t>
            </a:r>
            <a:r>
              <a:rPr lang="en-GB" dirty="0" err="1"/>
              <a:t>filterButton</a:t>
            </a:r>
            <a:endParaRPr lang="en-GB" dirty="0"/>
          </a:p>
          <a:p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9D2AEA-7982-C17B-AEC5-BC4F9BBA21D6}"/>
              </a:ext>
            </a:extLst>
          </p:cNvPr>
          <p:cNvGrpSpPr/>
          <p:nvPr/>
        </p:nvGrpSpPr>
        <p:grpSpPr>
          <a:xfrm>
            <a:off x="449752" y="928396"/>
            <a:ext cx="7202014" cy="5001208"/>
            <a:chOff x="1805487" y="1287624"/>
            <a:chExt cx="5332431" cy="33776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5FED06A-E75B-3F3D-0175-16DB5A60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463" t="26829" r="19891" b="23918"/>
            <a:stretch/>
          </p:blipFill>
          <p:spPr>
            <a:xfrm>
              <a:off x="1816607" y="1287624"/>
              <a:ext cx="5321311" cy="337768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B7B7D-8D54-4752-310D-E5E6A89C10F9}"/>
                </a:ext>
              </a:extLst>
            </p:cNvPr>
            <p:cNvSpPr/>
            <p:nvPr/>
          </p:nvSpPr>
          <p:spPr>
            <a:xfrm>
              <a:off x="1805487" y="1287625"/>
              <a:ext cx="5332431" cy="3377682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24B298-DA8A-B1A0-7408-3E83A4917A7D}"/>
                </a:ext>
              </a:extLst>
            </p:cNvPr>
            <p:cNvSpPr/>
            <p:nvPr/>
          </p:nvSpPr>
          <p:spPr>
            <a:xfrm>
              <a:off x="2948472" y="1338641"/>
              <a:ext cx="4134425" cy="3276937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375EF-664C-A2E7-258F-569685F7180D}"/>
                </a:ext>
              </a:extLst>
            </p:cNvPr>
            <p:cNvSpPr/>
            <p:nvPr/>
          </p:nvSpPr>
          <p:spPr>
            <a:xfrm>
              <a:off x="1864134" y="1338641"/>
              <a:ext cx="1045278" cy="3276936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C0C76D-4237-F152-00B0-E7E80A19D63F}"/>
                </a:ext>
              </a:extLst>
            </p:cNvPr>
            <p:cNvSpPr/>
            <p:nvPr/>
          </p:nvSpPr>
          <p:spPr>
            <a:xfrm>
              <a:off x="1904936" y="1375952"/>
              <a:ext cx="962041" cy="23844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DE8BEA-6456-B5B2-22A8-C158EA66A617}"/>
                </a:ext>
              </a:extLst>
            </p:cNvPr>
            <p:cNvSpPr/>
            <p:nvPr/>
          </p:nvSpPr>
          <p:spPr>
            <a:xfrm>
              <a:off x="1904937" y="1966890"/>
              <a:ext cx="962042" cy="700110"/>
            </a:xfrm>
            <a:prstGeom prst="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524D21-72FA-8BCA-A34B-53BF91A9A361}"/>
                </a:ext>
              </a:extLst>
            </p:cNvPr>
            <p:cNvSpPr/>
            <p:nvPr/>
          </p:nvSpPr>
          <p:spPr>
            <a:xfrm>
              <a:off x="1933243" y="2005770"/>
              <a:ext cx="906937" cy="205895"/>
            </a:xfrm>
            <a:prstGeom prst="rect">
              <a:avLst/>
            </a:prstGeom>
            <a:noFill/>
            <a:ln w="38100">
              <a:solidFill>
                <a:srgbClr val="D406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70C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AB955E-FFC5-91C0-75EF-B95849DF0E58}"/>
                </a:ext>
              </a:extLst>
            </p:cNvPr>
            <p:cNvSpPr/>
            <p:nvPr/>
          </p:nvSpPr>
          <p:spPr>
            <a:xfrm>
              <a:off x="2989691" y="1375952"/>
              <a:ext cx="1115778" cy="147921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E3D50C5-3D7C-F76F-CCE4-4D986426760C}"/>
              </a:ext>
            </a:extLst>
          </p:cNvPr>
          <p:cNvSpPr txBox="1"/>
          <p:nvPr/>
        </p:nvSpPr>
        <p:spPr>
          <a:xfrm>
            <a:off x="8164452" y="4139476"/>
            <a:ext cx="39259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Initial Filters: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High Alcohol (ABV value greater than 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Classic Range (Was first brewed before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Arial" panose="020B0604020202020204" pitchFamily="34" charset="0"/>
              </a:rPr>
              <a:t>High Acidity (pH lower than 4)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1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FD529-1482-4D01-64DD-59B3C8062320}"/>
              </a:ext>
            </a:extLst>
          </p:cNvPr>
          <p:cNvSpPr txBox="1"/>
          <p:nvPr/>
        </p:nvSpPr>
        <p:spPr>
          <a:xfrm>
            <a:off x="619760" y="670560"/>
            <a:ext cx="742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Objective: Create a file template using react of webpage without functions</a:t>
            </a:r>
          </a:p>
          <a:p>
            <a:r>
              <a:rPr lang="en-GB" dirty="0"/>
              <a:t>Secondary Objective: Format webpage with card using data file without functions.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4EADF-239B-1847-C26F-6D449109202A}"/>
              </a:ext>
            </a:extLst>
          </p:cNvPr>
          <p:cNvSpPr txBox="1"/>
          <p:nvPr/>
        </p:nvSpPr>
        <p:spPr>
          <a:xfrm>
            <a:off x="619760" y="2306320"/>
            <a:ext cx="39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goals:</a:t>
            </a:r>
          </a:p>
          <a:p>
            <a:r>
              <a:rPr lang="en-GB" dirty="0"/>
              <a:t>Large data file with pagination and searching whole array. Obtained from reading the </a:t>
            </a:r>
            <a:r>
              <a:rPr lang="en-GB" dirty="0" err="1"/>
              <a:t>api</a:t>
            </a:r>
            <a:r>
              <a:rPr lang="en-GB" dirty="0"/>
              <a:t> documentation</a:t>
            </a:r>
          </a:p>
          <a:p>
            <a:endParaRPr lang="en-GB" dirty="0"/>
          </a:p>
          <a:p>
            <a:r>
              <a:rPr lang="en-GB" dirty="0"/>
              <a:t>Overlay each card with all information (similar to the </a:t>
            </a:r>
            <a:r>
              <a:rPr lang="en-GB" dirty="0" err="1"/>
              <a:t>beatles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Learn </a:t>
            </a:r>
            <a:r>
              <a:rPr lang="en-GB" dirty="0" err="1"/>
              <a:t>useeffect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12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BCCFC-0465-841C-7E8C-34A7AD7AFE7A}"/>
              </a:ext>
            </a:extLst>
          </p:cNvPr>
          <p:cNvSpPr txBox="1"/>
          <p:nvPr/>
        </p:nvSpPr>
        <p:spPr>
          <a:xfrm>
            <a:off x="970384" y="503853"/>
            <a:ext cx="8145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container for buttons for page selection – need to work on edge cases</a:t>
            </a:r>
          </a:p>
          <a:p>
            <a:r>
              <a:rPr lang="en-GB" dirty="0"/>
              <a:t>Create dropdown for results per page - complete</a:t>
            </a:r>
          </a:p>
          <a:p>
            <a:endParaRPr lang="en-GB" dirty="0"/>
          </a:p>
          <a:p>
            <a:r>
              <a:rPr lang="en-GB" dirty="0"/>
              <a:t>Create overlay for cards on hover – </a:t>
            </a:r>
            <a:r>
              <a:rPr lang="en-GB" dirty="0" err="1"/>
              <a:t>css</a:t>
            </a:r>
            <a:r>
              <a:rPr lang="en-GB" dirty="0"/>
              <a:t> practice</a:t>
            </a:r>
          </a:p>
          <a:p>
            <a:r>
              <a:rPr lang="en-GB" dirty="0"/>
              <a:t>Create page overlay for cards on click – </a:t>
            </a:r>
            <a:r>
              <a:rPr lang="en-GB" dirty="0" err="1"/>
              <a:t>css</a:t>
            </a:r>
            <a:r>
              <a:rPr lang="en-GB" dirty="0"/>
              <a:t> </a:t>
            </a:r>
            <a:r>
              <a:rPr lang="en-GB" dirty="0" err="1"/>
              <a:t>pratice</a:t>
            </a:r>
            <a:endParaRPr lang="en-GB" dirty="0"/>
          </a:p>
          <a:p>
            <a:r>
              <a:rPr lang="en-GB" i="1" dirty="0"/>
              <a:t>Create button for opening page with beer breakdown. – routing practice</a:t>
            </a:r>
          </a:p>
          <a:p>
            <a:br>
              <a:rPr lang="en-GB" i="1" dirty="0"/>
            </a:br>
            <a:r>
              <a:rPr lang="en-GB" i="1" dirty="0"/>
              <a:t>Slider for filters rather than checkboxes</a:t>
            </a:r>
          </a:p>
          <a:p>
            <a:endParaRPr lang="en-GB" i="1" dirty="0"/>
          </a:p>
          <a:p>
            <a:r>
              <a:rPr lang="en-GB" i="1" dirty="0"/>
              <a:t>Inline deconstruct props for cleaner code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6067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513A21-77F0-2C24-27E9-D7C2EAFAF3BD}"/>
              </a:ext>
            </a:extLst>
          </p:cNvPr>
          <p:cNvSpPr txBox="1"/>
          <p:nvPr/>
        </p:nvSpPr>
        <p:spPr>
          <a:xfrm>
            <a:off x="1576873" y="578498"/>
            <a:ext cx="367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Card changes on hover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Overlay appears on clicking card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F1B80-0F6D-029D-4E39-6ABB56D5C289}"/>
              </a:ext>
            </a:extLst>
          </p:cNvPr>
          <p:cNvSpPr txBox="1"/>
          <p:nvPr/>
        </p:nvSpPr>
        <p:spPr>
          <a:xfrm>
            <a:off x="1660849" y="2528596"/>
            <a:ext cx="4161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landing place for beer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Nav-Bar/home Button to navigate back to original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all information on containers to be informative.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routes to guide to relevant landing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31C4-E70C-8C5F-1BD9-63F427D1CA8D}"/>
              </a:ext>
            </a:extLst>
          </p:cNvPr>
          <p:cNvSpPr txBox="1"/>
          <p:nvPr/>
        </p:nvSpPr>
        <p:spPr>
          <a:xfrm>
            <a:off x="7025951" y="578498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16:14 13/02/23</a:t>
            </a:r>
          </a:p>
          <a:p>
            <a:r>
              <a:rPr lang="en-GB" dirty="0"/>
              <a:t>Done: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linking and basic files are complete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all information on containers to be informative.</a:t>
            </a:r>
          </a:p>
        </p:txBody>
      </p:sp>
    </p:spTree>
    <p:extLst>
      <p:ext uri="{BB962C8B-B14F-4D97-AF65-F5344CB8AC3E}">
        <p14:creationId xmlns:p14="http://schemas.microsoft.com/office/powerpoint/2010/main" val="374860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37067D-3C2D-FB51-C4E5-65C10C08CBA0}"/>
              </a:ext>
            </a:extLst>
          </p:cNvPr>
          <p:cNvSpPr txBox="1"/>
          <p:nvPr/>
        </p:nvSpPr>
        <p:spPr>
          <a:xfrm>
            <a:off x="3732245" y="738326"/>
            <a:ext cx="3909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Card-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Hover Overlay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Click Overlay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Beer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Nav-Bar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Format </a:t>
            </a:r>
            <a:r>
              <a:rPr lang="en-GB" dirty="0" err="1"/>
              <a:t>WebPage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 Proper Home Button</a:t>
            </a:r>
          </a:p>
        </p:txBody>
      </p:sp>
    </p:spTree>
    <p:extLst>
      <p:ext uri="{BB962C8B-B14F-4D97-AF65-F5344CB8AC3E}">
        <p14:creationId xmlns:p14="http://schemas.microsoft.com/office/powerpoint/2010/main" val="418120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DAC52-2373-8645-F1A5-9BBACFB097C9}"/>
              </a:ext>
            </a:extLst>
          </p:cNvPr>
          <p:cNvSpPr/>
          <p:nvPr/>
        </p:nvSpPr>
        <p:spPr>
          <a:xfrm>
            <a:off x="951722" y="671804"/>
            <a:ext cx="10431625" cy="9703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F99E3-87A6-F5B2-4EE6-B2CCB7EC5B12}"/>
              </a:ext>
            </a:extLst>
          </p:cNvPr>
          <p:cNvSpPr/>
          <p:nvPr/>
        </p:nvSpPr>
        <p:spPr>
          <a:xfrm>
            <a:off x="1343609" y="970384"/>
            <a:ext cx="1436915" cy="279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PageName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3DFC8-20C7-D9ED-4DAA-E5A32EFEE4F2}"/>
              </a:ext>
            </a:extLst>
          </p:cNvPr>
          <p:cNvSpPr/>
          <p:nvPr/>
        </p:nvSpPr>
        <p:spPr>
          <a:xfrm>
            <a:off x="4898573" y="970384"/>
            <a:ext cx="1436915" cy="279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 boxes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088EA-A873-FC49-F406-AE39870A8AEC}"/>
              </a:ext>
            </a:extLst>
          </p:cNvPr>
          <p:cNvSpPr/>
          <p:nvPr/>
        </p:nvSpPr>
        <p:spPr>
          <a:xfrm>
            <a:off x="951721" y="1800809"/>
            <a:ext cx="10431625" cy="49184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 container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10ED26-4DA0-EEE5-3E89-195ECA518CC4}"/>
              </a:ext>
            </a:extLst>
          </p:cNvPr>
          <p:cNvGrpSpPr/>
          <p:nvPr/>
        </p:nvGrpSpPr>
        <p:grpSpPr>
          <a:xfrm>
            <a:off x="1107230" y="2328606"/>
            <a:ext cx="10120606" cy="3862873"/>
            <a:chOff x="1119673" y="2024743"/>
            <a:chExt cx="10120606" cy="32190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D7D28A-0F34-E9A6-91E3-D450E5B9BFD0}"/>
                </a:ext>
              </a:extLst>
            </p:cNvPr>
            <p:cNvSpPr/>
            <p:nvPr/>
          </p:nvSpPr>
          <p:spPr>
            <a:xfrm>
              <a:off x="1119673" y="2024743"/>
              <a:ext cx="1950100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2D7132-C979-0BC4-261A-8A14BF1161BC}"/>
                </a:ext>
              </a:extLst>
            </p:cNvPr>
            <p:cNvSpPr/>
            <p:nvPr/>
          </p:nvSpPr>
          <p:spPr>
            <a:xfrm>
              <a:off x="3390125" y="2024743"/>
              <a:ext cx="1950100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F4BF9E-917E-F548-E9D7-03D98882F389}"/>
                </a:ext>
              </a:extLst>
            </p:cNvPr>
            <p:cNvSpPr/>
            <p:nvPr/>
          </p:nvSpPr>
          <p:spPr>
            <a:xfrm>
              <a:off x="7019727" y="2024743"/>
              <a:ext cx="1950100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46ED1-56EE-47B0-DEFC-9724FC487492}"/>
                </a:ext>
              </a:extLst>
            </p:cNvPr>
            <p:cNvSpPr/>
            <p:nvPr/>
          </p:nvSpPr>
          <p:spPr>
            <a:xfrm>
              <a:off x="9290179" y="2024743"/>
              <a:ext cx="1950100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1BB61-87D5-8203-4079-9C4E7A5B7937}"/>
                </a:ext>
              </a:extLst>
            </p:cNvPr>
            <p:cNvSpPr/>
            <p:nvPr/>
          </p:nvSpPr>
          <p:spPr>
            <a:xfrm>
              <a:off x="5523721" y="2024743"/>
              <a:ext cx="1328055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0614B9-39FC-04FC-A65B-79D8381BAE01}"/>
                </a:ext>
              </a:extLst>
            </p:cNvPr>
            <p:cNvSpPr/>
            <p:nvPr/>
          </p:nvSpPr>
          <p:spPr>
            <a:xfrm>
              <a:off x="1119673" y="3713584"/>
              <a:ext cx="1950100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BC5ED3-0AA0-4167-0A73-2302195DB892}"/>
                </a:ext>
              </a:extLst>
            </p:cNvPr>
            <p:cNvSpPr/>
            <p:nvPr/>
          </p:nvSpPr>
          <p:spPr>
            <a:xfrm>
              <a:off x="3390125" y="3713584"/>
              <a:ext cx="1950100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6199C7-925A-D524-9CF3-B89AC6271AD8}"/>
                </a:ext>
              </a:extLst>
            </p:cNvPr>
            <p:cNvSpPr/>
            <p:nvPr/>
          </p:nvSpPr>
          <p:spPr>
            <a:xfrm>
              <a:off x="7019727" y="3713584"/>
              <a:ext cx="1950100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0C2E11-3976-21A5-D94E-ED90C0D8BCDF}"/>
                </a:ext>
              </a:extLst>
            </p:cNvPr>
            <p:cNvSpPr/>
            <p:nvPr/>
          </p:nvSpPr>
          <p:spPr>
            <a:xfrm>
              <a:off x="9290179" y="3713584"/>
              <a:ext cx="1950100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2A9B8C-0C74-0E17-82C9-7E76ABE9C086}"/>
                </a:ext>
              </a:extLst>
            </p:cNvPr>
            <p:cNvSpPr/>
            <p:nvPr/>
          </p:nvSpPr>
          <p:spPr>
            <a:xfrm>
              <a:off x="5523721" y="3713584"/>
              <a:ext cx="1328055" cy="1530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card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80A913B-BBE8-80A7-E4D1-4C3ECB7E3F84}"/>
              </a:ext>
            </a:extLst>
          </p:cNvPr>
          <p:cNvSpPr/>
          <p:nvPr/>
        </p:nvSpPr>
        <p:spPr>
          <a:xfrm>
            <a:off x="3069773" y="970384"/>
            <a:ext cx="1436915" cy="279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search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B95F94-A967-4DF7-820D-D1E2814D73F6}"/>
              </a:ext>
            </a:extLst>
          </p:cNvPr>
          <p:cNvSpPr/>
          <p:nvPr/>
        </p:nvSpPr>
        <p:spPr>
          <a:xfrm>
            <a:off x="8525184" y="1943550"/>
            <a:ext cx="2425962" cy="26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Page </a:t>
            </a:r>
            <a:r>
              <a:rPr lang="en-GB" dirty="0" err="1"/>
              <a:t>Num</a:t>
            </a:r>
            <a:r>
              <a:rPr lang="en-GB" dirty="0"/>
              <a:t> / </a:t>
            </a:r>
            <a:r>
              <a:rPr lang="en-GB" dirty="0" err="1"/>
              <a:t>totalpages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5159E6-778F-9CD9-4108-DE48E19B1DE7}"/>
              </a:ext>
            </a:extLst>
          </p:cNvPr>
          <p:cNvSpPr/>
          <p:nvPr/>
        </p:nvSpPr>
        <p:spPr>
          <a:xfrm>
            <a:off x="8198616" y="1943550"/>
            <a:ext cx="261257" cy="23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06631F-1E90-6C99-296C-E129B400E9D5}"/>
              </a:ext>
            </a:extLst>
          </p:cNvPr>
          <p:cNvSpPr/>
          <p:nvPr/>
        </p:nvSpPr>
        <p:spPr>
          <a:xfrm rot="10980251">
            <a:off x="11010353" y="1966110"/>
            <a:ext cx="261257" cy="23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94F2A6-80C2-924D-EE77-54665E2D610D}"/>
              </a:ext>
            </a:extLst>
          </p:cNvPr>
          <p:cNvSpPr/>
          <p:nvPr/>
        </p:nvSpPr>
        <p:spPr>
          <a:xfrm>
            <a:off x="8559393" y="6334221"/>
            <a:ext cx="2425962" cy="26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Page </a:t>
            </a:r>
            <a:r>
              <a:rPr lang="en-GB" dirty="0" err="1"/>
              <a:t>Num</a:t>
            </a:r>
            <a:r>
              <a:rPr lang="en-GB" dirty="0"/>
              <a:t> / </a:t>
            </a:r>
            <a:r>
              <a:rPr lang="en-GB" dirty="0" err="1"/>
              <a:t>totalpages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1924A2-0105-AB03-0D30-A5A9EB1CF66F}"/>
              </a:ext>
            </a:extLst>
          </p:cNvPr>
          <p:cNvSpPr/>
          <p:nvPr/>
        </p:nvSpPr>
        <p:spPr>
          <a:xfrm>
            <a:off x="8232825" y="6334221"/>
            <a:ext cx="261257" cy="23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57518-43EF-6CCF-95FA-2372BEF7FDE0}"/>
              </a:ext>
            </a:extLst>
          </p:cNvPr>
          <p:cNvSpPr/>
          <p:nvPr/>
        </p:nvSpPr>
        <p:spPr>
          <a:xfrm rot="10980251">
            <a:off x="11044562" y="6356781"/>
            <a:ext cx="261257" cy="23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22886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AE4EA7-29DB-52DC-6422-4825A8F9E5B5}"/>
              </a:ext>
            </a:extLst>
          </p:cNvPr>
          <p:cNvSpPr/>
          <p:nvPr/>
        </p:nvSpPr>
        <p:spPr>
          <a:xfrm>
            <a:off x="1943292" y="354561"/>
            <a:ext cx="9887924" cy="605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E15C8-F0B9-21CF-9956-C025F8F03F47}"/>
              </a:ext>
            </a:extLst>
          </p:cNvPr>
          <p:cNvSpPr txBox="1"/>
          <p:nvPr/>
        </p:nvSpPr>
        <p:spPr>
          <a:xfrm>
            <a:off x="2285999" y="446637"/>
            <a:ext cx="46310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"name"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"Jinx Pale Ale"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"tagline"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"American Pale Ale."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first_brewed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"2018"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"description"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"A new 4.7% ABV American pale ale, Jinx Pale Ale is one of the core Fanzine beers, and will feature evolving editions as part of our new subscription model."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       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image_url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null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"abv"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B5CEA8"/>
                </a:solidFill>
                <a:effectLst/>
                <a:latin typeface="IBMPlexMono,  Courier New"/>
              </a:rPr>
              <a:t>4.7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ph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B5CEA8"/>
                </a:solidFill>
                <a:effectLst/>
                <a:latin typeface="IBMPlexMono,  Courier New"/>
              </a:rPr>
              <a:t>4.6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GB" dirty="0">
                <a:solidFill>
                  <a:srgbClr val="DCDCDC"/>
                </a:solidFill>
                <a:latin typeface="IBMPlexMono,  Courier New"/>
              </a:rPr>
              <a:t>Ingredients – to be </a:t>
            </a:r>
            <a:r>
              <a:rPr lang="en-GB" dirty="0" err="1">
                <a:solidFill>
                  <a:srgbClr val="DCDCDC"/>
                </a:solidFill>
                <a:latin typeface="IBMPlexMono,  Courier New"/>
              </a:rPr>
              <a:t>formated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food_pairing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[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          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"Monterey Jack stuffed grilled </a:t>
            </a:r>
            <a:r>
              <a:rPr lang="en-GB" b="0" dirty="0" err="1">
                <a:solidFill>
                  <a:srgbClr val="CE9178"/>
                </a:solidFill>
                <a:effectLst/>
                <a:latin typeface="IBMPlexMono,  Courier New"/>
              </a:rPr>
              <a:t>jalapeños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           </a:t>
            </a:r>
            <a:r>
              <a:rPr lang="en-GB" b="0" dirty="0">
                <a:solidFill>
                  <a:srgbClr val="CE9178"/>
                </a:solidFill>
                <a:effectLst/>
                <a:latin typeface="IBMPlexMono,  Courier New"/>
              </a:rPr>
              <a:t>"Apple pie"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       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],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ibu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B5CEA8"/>
                </a:solidFill>
                <a:effectLst/>
                <a:latin typeface="IBMPlexMono,  Courier New"/>
              </a:rPr>
              <a:t>32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ebc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B5CEA8"/>
                </a:solidFill>
                <a:effectLst/>
                <a:latin typeface="IBMPlexMono,  Courier New"/>
              </a:rPr>
              <a:t>11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IBMPlexMono,  Courier New"/>
              </a:rPr>
              <a:t>srm</a:t>
            </a:r>
            <a:r>
              <a:rPr lang="en-GB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GB" b="0" dirty="0">
                <a:solidFill>
                  <a:srgbClr val="B5CEA8"/>
                </a:solidFill>
                <a:effectLst/>
                <a:latin typeface="IBMPlexMono,  Courier New"/>
              </a:rPr>
              <a:t>10</a:t>
            </a:r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GB" b="0" dirty="0">
                <a:solidFill>
                  <a:srgbClr val="DCDCDC"/>
                </a:solidFill>
                <a:effectLst/>
                <a:latin typeface="IBMPlexMono,  Courier New"/>
              </a:rPr>
              <a:t>Overlay with explanations of acronyms. </a:t>
            </a:r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IBMPlexMono,  Courier New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20668C-5C49-8B86-5386-54E445D64A47}"/>
              </a:ext>
            </a:extLst>
          </p:cNvPr>
          <p:cNvGrpSpPr/>
          <p:nvPr/>
        </p:nvGrpSpPr>
        <p:grpSpPr>
          <a:xfrm>
            <a:off x="7124506" y="755778"/>
            <a:ext cx="4914123" cy="4030825"/>
            <a:chOff x="2676134" y="784451"/>
            <a:chExt cx="4914123" cy="40308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14AA05-49E7-447B-5144-5191D417AF85}"/>
                </a:ext>
              </a:extLst>
            </p:cNvPr>
            <p:cNvSpPr/>
            <p:nvPr/>
          </p:nvSpPr>
          <p:spPr>
            <a:xfrm>
              <a:off x="2676134" y="784451"/>
              <a:ext cx="4914123" cy="40308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</a:t>
              </a:r>
              <a:r>
                <a:rPr lang="en-GB" sz="1100" b="0" dirty="0">
                  <a:solidFill>
                    <a:srgbClr val="9CDCFE"/>
                  </a:solidFill>
                  <a:effectLst/>
                  <a:latin typeface="IBMPlexMono,  Courier New"/>
                </a:rPr>
                <a:t>ingredients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</a:t>
              </a:r>
              <a:r>
                <a:rPr lang="en-GB" sz="1000" b="1" dirty="0">
                  <a:solidFill>
                    <a:srgbClr val="9CDCFE"/>
                  </a:solidFill>
                  <a:effectLst/>
                  <a:latin typeface="IBMPlexMono,  Courier New"/>
                </a:rPr>
                <a:t>malt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[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"name"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"Pale Ale"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"amount"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"value"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B5CEA8"/>
                  </a:solidFill>
                  <a:effectLst/>
                  <a:latin typeface="IBMPlexMono,  Courier New"/>
                </a:rPr>
                <a:t>3.12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"unit"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"kilograms"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"name"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"Munich"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"amount"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"value"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B5CEA8"/>
                  </a:solidFill>
                  <a:effectLst/>
                  <a:latin typeface="IBMPlexMono,  Courier New"/>
                </a:rPr>
                <a:t>0.48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"unit"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"kilograms"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"name"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"Dextrin Malt"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"amount"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"value"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B5CEA8"/>
                  </a:solidFill>
                  <a:effectLst/>
                  <a:latin typeface="IBMPlexMono,  Courier New"/>
                </a:rPr>
                <a:t>0.18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"unit"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"kilograms"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],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</a:t>
              </a:r>
              <a:r>
                <a:rPr lang="en-GB" sz="1000" b="1" dirty="0">
                  <a:solidFill>
                    <a:srgbClr val="9CDCFE"/>
                  </a:solidFill>
                  <a:effectLst/>
                  <a:latin typeface="IBMPlexMono,  Courier New"/>
                </a:rPr>
                <a:t>hops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[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"name"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"Simcoe"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"amount"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"value"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B5CEA8"/>
                  </a:solidFill>
                  <a:effectLst/>
                  <a:latin typeface="IBMPlexMono,  Courier New"/>
                </a:rPr>
                <a:t>6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"unit"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"grams"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"add"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"65"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"attribute"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"Bittering"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</a:t>
              </a:r>
              <a:endParaRPr lang="en-GB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DADE78-F2DD-D08E-13A7-C0B9C86177EE}"/>
                </a:ext>
              </a:extLst>
            </p:cNvPr>
            <p:cNvSpPr txBox="1"/>
            <p:nvPr/>
          </p:nvSpPr>
          <p:spPr>
            <a:xfrm>
              <a:off x="3769953" y="1190675"/>
              <a:ext cx="1691174" cy="3108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"name"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"Chinook"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"amount"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"value"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B5CEA8"/>
                  </a:solidFill>
                  <a:effectLst/>
                  <a:latin typeface="IBMPlexMono,  Courier New"/>
                </a:rPr>
                <a:t>10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"unit"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"grams"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"add"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"10"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"attribute"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"Flavour"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"name"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"Simcoe"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"amount"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"value"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B5CEA8"/>
                  </a:solidFill>
                  <a:effectLst/>
                  <a:latin typeface="IBMPlexMono,  Courier New"/>
                </a:rPr>
                <a:t>20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"unit"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"grams"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"add"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"0"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"attribute"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"Aroma"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"name"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"Chinook"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"amount"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"value"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B5CEA8"/>
                  </a:solidFill>
                  <a:effectLst/>
                  <a:latin typeface="IBMPlexMono,  Courier New"/>
                </a:rPr>
                <a:t>20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"unit"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"grams"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"add"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"0"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"attribute"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"Aroma"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</a:t>
              </a:r>
              <a:endParaRPr lang="en-GB" sz="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9A572D-4460-7D3E-9EC7-CF9956161F48}"/>
                </a:ext>
              </a:extLst>
            </p:cNvPr>
            <p:cNvSpPr txBox="1"/>
            <p:nvPr/>
          </p:nvSpPr>
          <p:spPr>
            <a:xfrm>
              <a:off x="5236028" y="1221452"/>
              <a:ext cx="2178698" cy="23852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"name"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"Simcoe"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"amount"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"value"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B5CEA8"/>
                  </a:solidFill>
                  <a:effectLst/>
                  <a:latin typeface="IBMPlexMono,  Courier New"/>
                </a:rPr>
                <a:t>60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"unit"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"grams"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"add"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"Dry Hop"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"attribute"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"Aroma"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"name"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"Centennial"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"amount"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{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"value"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B5CEA8"/>
                  </a:solidFill>
                  <a:effectLst/>
                  <a:latin typeface="IBMPlexMono,  Courier New"/>
                </a:rPr>
                <a:t>60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"unit"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"grams"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"add"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"Dry Hop"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"attribute"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"Aroma"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],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    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</a:t>
              </a:r>
              <a:r>
                <a:rPr lang="en-GB" sz="1000" b="1" dirty="0">
                  <a:solidFill>
                    <a:srgbClr val="9CDCFE"/>
                  </a:solidFill>
                  <a:effectLst/>
                  <a:latin typeface="IBMPlexMono,  Courier New"/>
                </a:rPr>
                <a:t>yeast</a:t>
              </a:r>
              <a:r>
                <a:rPr lang="en-GB" sz="700" b="0" dirty="0">
                  <a:solidFill>
                    <a:srgbClr val="9CDCFE"/>
                  </a:solidFill>
                  <a:effectLst/>
                  <a:latin typeface="IBMPlexMono,  Courier New"/>
                </a:rPr>
                <a:t>"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:</a:t>
              </a:r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"</a:t>
              </a:r>
              <a:r>
                <a:rPr lang="en-GB" sz="700" b="0" dirty="0" err="1">
                  <a:solidFill>
                    <a:srgbClr val="CE9178"/>
                  </a:solidFill>
                  <a:effectLst/>
                  <a:latin typeface="IBMPlexMono,  Courier New"/>
                </a:rPr>
                <a:t>Wyeast</a:t>
              </a:r>
              <a:r>
                <a:rPr lang="en-GB" sz="700" b="0" dirty="0">
                  <a:solidFill>
                    <a:srgbClr val="CE9178"/>
                  </a:solidFill>
                  <a:effectLst/>
                  <a:latin typeface="IBMPlexMono,  Courier New"/>
                </a:rPr>
                <a:t> 1056 - American Ale™"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  <a:p>
              <a:r>
                <a:rPr lang="en-GB" sz="700" b="0" dirty="0">
                  <a:solidFill>
                    <a:srgbClr val="D4D4D4"/>
                  </a:solidFill>
                  <a:effectLst/>
                  <a:latin typeface="IBMPlexMono,  Courier New"/>
                </a:rPr>
                <a:t>        </a:t>
              </a:r>
              <a:r>
                <a:rPr lang="en-GB" sz="700" b="0" dirty="0">
                  <a:solidFill>
                    <a:srgbClr val="DCDCDC"/>
                  </a:solidFill>
                  <a:effectLst/>
                  <a:latin typeface="IBMPlexMono,  Courier New"/>
                </a:rPr>
                <a:t>},</a:t>
              </a:r>
              <a:endParaRPr lang="en-GB" sz="700" b="0" dirty="0">
                <a:solidFill>
                  <a:srgbClr val="D4D4D4"/>
                </a:solidFill>
                <a:effectLst/>
                <a:latin typeface="IBMPlexMono,  Courier New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62CED0-66D3-726B-4BFA-867D6994A50B}"/>
              </a:ext>
            </a:extLst>
          </p:cNvPr>
          <p:cNvSpPr txBox="1"/>
          <p:nvPr/>
        </p:nvSpPr>
        <p:spPr>
          <a:xfrm>
            <a:off x="242596" y="541855"/>
            <a:ext cx="170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Beer dedicated route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24F22-F8DD-7F58-A640-60E45C320DE8}"/>
              </a:ext>
            </a:extLst>
          </p:cNvPr>
          <p:cNvCxnSpPr>
            <a:endCxn id="3" idx="1"/>
          </p:cNvCxnSpPr>
          <p:nvPr/>
        </p:nvCxnSpPr>
        <p:spPr>
          <a:xfrm flipV="1">
            <a:off x="5133975" y="2771191"/>
            <a:ext cx="1990531" cy="681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1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14290650-E3E4-3B7B-82EC-6ABC4D899C32}"/>
              </a:ext>
            </a:extLst>
          </p:cNvPr>
          <p:cNvGrpSpPr/>
          <p:nvPr/>
        </p:nvGrpSpPr>
        <p:grpSpPr>
          <a:xfrm>
            <a:off x="364138" y="272346"/>
            <a:ext cx="6787243" cy="6382756"/>
            <a:chOff x="364138" y="272346"/>
            <a:chExt cx="6787243" cy="63827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470D6F-6749-8EA4-8690-843FDA0428E8}"/>
                </a:ext>
              </a:extLst>
            </p:cNvPr>
            <p:cNvSpPr/>
            <p:nvPr/>
          </p:nvSpPr>
          <p:spPr>
            <a:xfrm>
              <a:off x="364138" y="272346"/>
              <a:ext cx="6787243" cy="63827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76C50F-A035-BE3B-550A-1FF4E1FB35C7}"/>
                </a:ext>
              </a:extLst>
            </p:cNvPr>
            <p:cNvSpPr/>
            <p:nvPr/>
          </p:nvSpPr>
          <p:spPr>
            <a:xfrm>
              <a:off x="4494779" y="716039"/>
              <a:ext cx="2557788" cy="2862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img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94C7C8-8707-842E-B462-9564DC1C8D67}"/>
                </a:ext>
              </a:extLst>
            </p:cNvPr>
            <p:cNvSpPr/>
            <p:nvPr/>
          </p:nvSpPr>
          <p:spPr>
            <a:xfrm>
              <a:off x="460370" y="768030"/>
              <a:ext cx="2557788" cy="2862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img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7CCF46-FFAD-D178-87E7-47563248E6BF}"/>
                </a:ext>
              </a:extLst>
            </p:cNvPr>
            <p:cNvSpPr/>
            <p:nvPr/>
          </p:nvSpPr>
          <p:spPr>
            <a:xfrm>
              <a:off x="3181163" y="1352101"/>
              <a:ext cx="1107531" cy="683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5D53F3-F102-D532-F696-21094C8F3ED8}"/>
                </a:ext>
              </a:extLst>
            </p:cNvPr>
            <p:cNvSpPr/>
            <p:nvPr/>
          </p:nvSpPr>
          <p:spPr>
            <a:xfrm>
              <a:off x="580007" y="3786670"/>
              <a:ext cx="2557789" cy="62895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Abv | pH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95C34B-F6A3-D20B-AA1B-0376053A207E}"/>
                </a:ext>
              </a:extLst>
            </p:cNvPr>
            <p:cNvSpPr/>
            <p:nvPr/>
          </p:nvSpPr>
          <p:spPr>
            <a:xfrm>
              <a:off x="580007" y="5402977"/>
              <a:ext cx="6355503" cy="467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Food pairings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E05BA0-9000-D1E1-9D6F-97BB4AFCFE2D}"/>
                </a:ext>
              </a:extLst>
            </p:cNvPr>
            <p:cNvSpPr/>
            <p:nvPr/>
          </p:nvSpPr>
          <p:spPr>
            <a:xfrm>
              <a:off x="580007" y="4553465"/>
              <a:ext cx="6355503" cy="7582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Description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81BD96-7436-2C57-F434-C0693E264D94}"/>
                </a:ext>
              </a:extLst>
            </p:cNvPr>
            <p:cNvSpPr/>
            <p:nvPr/>
          </p:nvSpPr>
          <p:spPr>
            <a:xfrm>
              <a:off x="460370" y="315935"/>
              <a:ext cx="1023692" cy="356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All Beers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4ED7BC-9E57-EB0F-875F-B0E2A3544709}"/>
                </a:ext>
              </a:extLst>
            </p:cNvPr>
            <p:cNvSpPr/>
            <p:nvPr/>
          </p:nvSpPr>
          <p:spPr>
            <a:xfrm>
              <a:off x="4395965" y="3786670"/>
              <a:ext cx="2557789" cy="62895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0" dirty="0" err="1">
                  <a:solidFill>
                    <a:srgbClr val="9CDCFE"/>
                  </a:solidFill>
                  <a:effectLst/>
                  <a:latin typeface="IBMPlexMono,  Courier New"/>
                </a:rPr>
                <a:t>ibu</a:t>
              </a:r>
              <a:r>
                <a:rPr lang="en-GB" dirty="0"/>
                <a:t> | </a:t>
              </a:r>
              <a:r>
                <a:rPr lang="en-GB" b="0" dirty="0" err="1">
                  <a:solidFill>
                    <a:srgbClr val="9CDCFE"/>
                  </a:solidFill>
                  <a:effectLst/>
                  <a:latin typeface="IBMPlexMono,  Courier New"/>
                </a:rPr>
                <a:t>ebc</a:t>
              </a:r>
              <a:r>
                <a:rPr lang="en-GB" b="0" dirty="0">
                  <a:solidFill>
                    <a:srgbClr val="9CDCFE"/>
                  </a:solidFill>
                  <a:effectLst/>
                  <a:latin typeface="IBMPlexMono,  Courier New"/>
                </a:rPr>
                <a:t> | </a:t>
              </a:r>
              <a:r>
                <a:rPr lang="en-GB" b="0" dirty="0" err="1">
                  <a:solidFill>
                    <a:srgbClr val="9CDCFE"/>
                  </a:solidFill>
                  <a:effectLst/>
                  <a:latin typeface="IBMPlexMono,  Courier New"/>
                </a:rPr>
                <a:t>srm</a:t>
              </a:r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878761-3368-F44F-49D1-F787524B9FF7}"/>
                </a:ext>
              </a:extLst>
            </p:cNvPr>
            <p:cNvSpPr/>
            <p:nvPr/>
          </p:nvSpPr>
          <p:spPr>
            <a:xfrm>
              <a:off x="3073893" y="2214324"/>
              <a:ext cx="1322072" cy="1035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Brew Year tagline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1E642D-CE27-E964-7CB8-4BDEB0BDEBAC}"/>
                </a:ext>
              </a:extLst>
            </p:cNvPr>
            <p:cNvSpPr/>
            <p:nvPr/>
          </p:nvSpPr>
          <p:spPr>
            <a:xfrm>
              <a:off x="580007" y="6028899"/>
              <a:ext cx="6355503" cy="436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Ingredients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D1ADDA-6DAD-63A5-F7FF-D84D1797877C}"/>
                </a:ext>
              </a:extLst>
            </p:cNvPr>
            <p:cNvSpPr/>
            <p:nvPr/>
          </p:nvSpPr>
          <p:spPr>
            <a:xfrm>
              <a:off x="364138" y="672450"/>
              <a:ext cx="6787243" cy="306069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8D4FDC-BE0F-BF3D-4A42-09E2704171C0}"/>
                </a:ext>
              </a:extLst>
            </p:cNvPr>
            <p:cNvSpPr/>
            <p:nvPr/>
          </p:nvSpPr>
          <p:spPr>
            <a:xfrm>
              <a:off x="364138" y="3766343"/>
              <a:ext cx="6787243" cy="6284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C4449F-7DFF-6075-C324-5114EEC707C5}"/>
              </a:ext>
            </a:extLst>
          </p:cNvPr>
          <p:cNvGrpSpPr/>
          <p:nvPr/>
        </p:nvGrpSpPr>
        <p:grpSpPr>
          <a:xfrm>
            <a:off x="6738202" y="908122"/>
            <a:ext cx="4608846" cy="5445042"/>
            <a:chOff x="7419314" y="1605455"/>
            <a:chExt cx="4510033" cy="39849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0EB978-158F-D8ED-B99A-E8C6FBCB06E1}"/>
                </a:ext>
              </a:extLst>
            </p:cNvPr>
            <p:cNvSpPr/>
            <p:nvPr/>
          </p:nvSpPr>
          <p:spPr>
            <a:xfrm>
              <a:off x="7419314" y="3789087"/>
              <a:ext cx="242988" cy="1728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5EE91BA-A22F-2FF5-48ED-DF04A57EFE4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V="1">
              <a:off x="7454898" y="1609486"/>
              <a:ext cx="1432669" cy="22049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0302A1-1A5D-D374-AEF4-ABCB93CDEE8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454898" y="3936595"/>
              <a:ext cx="1432669" cy="1633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AE9DA8-BB53-3ACA-149E-DD2E2BC1F462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7662302" y="1662908"/>
              <a:ext cx="4267045" cy="2212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B56ADB-92EE-7AC1-929D-7A4B59D898BD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662302" y="3875496"/>
              <a:ext cx="4267045" cy="1714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FA6941-A9F1-4D83-774F-8EC9FD76E202}"/>
                </a:ext>
              </a:extLst>
            </p:cNvPr>
            <p:cNvSpPr/>
            <p:nvPr/>
          </p:nvSpPr>
          <p:spPr>
            <a:xfrm>
              <a:off x="8887567" y="1605455"/>
              <a:ext cx="3041780" cy="3980927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Standard Reference Method (</a:t>
              </a:r>
              <a:r>
                <a:rPr lang="en-GB" sz="1200" b="0" i="0" dirty="0" err="1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Srm</a:t>
              </a:r>
              <a:r>
                <a:rPr lang="en-GB" sz="1200" b="0" i="0" dirty="0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) is </a:t>
              </a:r>
              <a:r>
                <a:rPr lang="en-GB" sz="1200" b="1" i="0" dirty="0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the method for </a:t>
              </a:r>
              <a:r>
                <a:rPr lang="en-GB" sz="1200" b="1" i="0" dirty="0" err="1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color</a:t>
              </a:r>
              <a:r>
                <a:rPr lang="en-GB" sz="1200" b="1" i="0" dirty="0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 assessment of wort or beer as published in the recommended methods of the American Society of Brewing Chemists</a:t>
              </a:r>
              <a:r>
                <a:rPr lang="en-GB" sz="1200" b="0" i="0" dirty="0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BDC1C6"/>
                  </a:solidFill>
                  <a:latin typeface="arial" panose="020B0604020202020204" pitchFamily="34" charset="0"/>
                </a:rPr>
                <a:t>EBC stands for </a:t>
              </a:r>
              <a:r>
                <a:rPr lang="en-GB" sz="1200" b="1" dirty="0">
                  <a:solidFill>
                    <a:srgbClr val="BDC1C6"/>
                  </a:solidFill>
                  <a:latin typeface="arial" panose="020B0604020202020204" pitchFamily="34" charset="0"/>
                </a:rPr>
                <a:t>European Brewery Convention</a:t>
              </a:r>
              <a:r>
                <a:rPr lang="en-GB" sz="1200" dirty="0">
                  <a:solidFill>
                    <a:srgbClr val="BDC1C6"/>
                  </a:solidFill>
                  <a:latin typeface="arial" panose="020B0604020202020204" pitchFamily="34" charset="0"/>
                </a:rPr>
                <a:t> and it's used as a measure of colour intensity.</a:t>
              </a:r>
            </a:p>
            <a:p>
              <a:pPr lvl="1"/>
              <a:r>
                <a:rPr lang="en-GB" sz="1200" dirty="0"/>
                <a:t>https://redlionkegworth.co.uk/wp-content/uploads/2019/11/Standard-Reference-Method-for-Beer-Colour-2019-Red-Lion-Kegworth-1.png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b="0" i="0" dirty="0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IBU stands for “</a:t>
              </a:r>
              <a:r>
                <a:rPr lang="en-GB" sz="1200" b="1" i="0" dirty="0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International Bitterness Unit</a:t>
              </a:r>
              <a:r>
                <a:rPr lang="en-GB" sz="1200" b="0" i="0" dirty="0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”</a:t>
              </a:r>
              <a:r>
                <a:rPr lang="en-GB" sz="1200" dirty="0">
                  <a:solidFill>
                    <a:srgbClr val="BDC1C6"/>
                  </a:solidFill>
                  <a:latin typeface="arial" panose="020B0604020202020204" pitchFamily="34" charset="0"/>
                </a:rPr>
                <a:t>. i</a:t>
              </a:r>
              <a:r>
                <a:rPr lang="en-GB" sz="1200" b="0" i="0" dirty="0">
                  <a:solidFill>
                    <a:srgbClr val="BDC1C6"/>
                  </a:solidFill>
                  <a:effectLst/>
                  <a:latin typeface="arial" panose="020B0604020202020204" pitchFamily="34" charset="0"/>
                </a:rPr>
                <a:t>s a measurement of the bitterness of a beer</a:t>
              </a:r>
            </a:p>
            <a:p>
              <a:pPr lvl="1"/>
              <a:r>
                <a:rPr lang="en-GB" sz="1200" b="0" i="0" dirty="0">
                  <a:solidFill>
                    <a:srgbClr val="E8EAED"/>
                  </a:solidFill>
                  <a:effectLst/>
                  <a:latin typeface="consolas" panose="020B0609020204030204" pitchFamily="49" charset="0"/>
                </a:rPr>
                <a:t>https://abita.com/images/uploads/chart_color_bitterness.jpg</a:t>
              </a:r>
              <a:endParaRPr lang="en-GB" sz="12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endParaRPr>
            </a:p>
            <a:p>
              <a:pPr algn="ctr"/>
              <a:endParaRPr lang="en-GB" sz="12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4C21DA-4754-A363-D173-8DF9F79D83C5}"/>
                </a:ext>
              </a:extLst>
            </p:cNvPr>
            <p:cNvSpPr/>
            <p:nvPr/>
          </p:nvSpPr>
          <p:spPr>
            <a:xfrm>
              <a:off x="11574073" y="1658877"/>
              <a:ext cx="226658" cy="20727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216BCE4-5F83-615C-2589-308B707CD518}"/>
              </a:ext>
            </a:extLst>
          </p:cNvPr>
          <p:cNvSpPr/>
          <p:nvPr/>
        </p:nvSpPr>
        <p:spPr>
          <a:xfrm>
            <a:off x="7465768" y="112223"/>
            <a:ext cx="4409626" cy="6289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On mobile yellow boxes restructure to vertical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7C7ACF-F373-355F-4C36-BA9E7071512E}"/>
              </a:ext>
            </a:extLst>
          </p:cNvPr>
          <p:cNvGrpSpPr/>
          <p:nvPr/>
        </p:nvGrpSpPr>
        <p:grpSpPr>
          <a:xfrm>
            <a:off x="8271384" y="5402977"/>
            <a:ext cx="2134257" cy="1342800"/>
            <a:chOff x="8271384" y="5402977"/>
            <a:chExt cx="1431195" cy="83577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506D32-BD01-0243-C040-C2062D56D666}"/>
                </a:ext>
              </a:extLst>
            </p:cNvPr>
            <p:cNvGrpSpPr/>
            <p:nvPr/>
          </p:nvGrpSpPr>
          <p:grpSpPr>
            <a:xfrm>
              <a:off x="8318098" y="5402977"/>
              <a:ext cx="1384481" cy="746871"/>
              <a:chOff x="8318098" y="5402977"/>
              <a:chExt cx="1384481" cy="74687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C36726D-0D63-A33D-7374-D8F0FF40A282}"/>
                  </a:ext>
                </a:extLst>
              </p:cNvPr>
              <p:cNvSpPr/>
              <p:nvPr/>
            </p:nvSpPr>
            <p:spPr>
              <a:xfrm>
                <a:off x="8318098" y="5402977"/>
                <a:ext cx="680089" cy="3298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desc</a:t>
                </a:r>
                <a:endParaRPr lang="en-GB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8DCF8C4-FB99-2B0F-1D7A-2CA4F94E1142}"/>
                  </a:ext>
                </a:extLst>
              </p:cNvPr>
              <p:cNvSpPr/>
              <p:nvPr/>
            </p:nvSpPr>
            <p:spPr>
              <a:xfrm>
                <a:off x="9022490" y="5402977"/>
                <a:ext cx="680089" cy="3298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img</a:t>
                </a:r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6D95B9-1F3E-C065-EA07-8DCAEE296D74}"/>
                  </a:ext>
                </a:extLst>
              </p:cNvPr>
              <p:cNvSpPr/>
              <p:nvPr/>
            </p:nvSpPr>
            <p:spPr>
              <a:xfrm>
                <a:off x="8318098" y="5819999"/>
                <a:ext cx="680089" cy="3298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desc</a:t>
                </a:r>
                <a:endParaRPr lang="en-GB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1407356-9237-FED9-DD5B-81FCC578EFED}"/>
                  </a:ext>
                </a:extLst>
              </p:cNvPr>
              <p:cNvSpPr/>
              <p:nvPr/>
            </p:nvSpPr>
            <p:spPr>
              <a:xfrm>
                <a:off x="9022490" y="5819999"/>
                <a:ext cx="680089" cy="3298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img</a:t>
                </a:r>
                <a:endParaRPr lang="en-GB" dirty="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F0C0D3E-425F-AD70-547F-F28DB3457A76}"/>
                </a:ext>
              </a:extLst>
            </p:cNvPr>
            <p:cNvSpPr/>
            <p:nvPr/>
          </p:nvSpPr>
          <p:spPr>
            <a:xfrm>
              <a:off x="8271384" y="5405292"/>
              <a:ext cx="1428009" cy="83346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562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1245</Words>
  <Application>Microsoft Office PowerPoint</Application>
  <PresentationFormat>Widescreen</PresentationFormat>
  <Paragraphs>244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consolas</vt:lpstr>
      <vt:lpstr>IBMPlexMono,  Courier New</vt:lpstr>
      <vt:lpstr>Office Theme</vt:lpstr>
      <vt:lpstr>Punk IPA API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Punk IPA API Filter</dc:title>
  <dc:creator>Tristan Peregrine</dc:creator>
  <cp:lastModifiedBy>Tristan Peregrine</cp:lastModifiedBy>
  <cp:revision>6</cp:revision>
  <dcterms:created xsi:type="dcterms:W3CDTF">2023-02-09T12:56:52Z</dcterms:created>
  <dcterms:modified xsi:type="dcterms:W3CDTF">2023-02-13T23:03:19Z</dcterms:modified>
</cp:coreProperties>
</file>