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8"/>
    <p:restoredTop sz="84593"/>
  </p:normalViewPr>
  <p:slideViewPr>
    <p:cSldViewPr snapToGrid="0">
      <p:cViewPr varScale="1">
        <p:scale>
          <a:sx n="127" d="100"/>
          <a:sy n="127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B6487-623F-5144-817D-0678D4F16A76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42F82-CB19-C049-A5F4-AD80AE78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2F82-CB19-C049-A5F4-AD80AE78F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area can I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2F82-CB19-C049-A5F4-AD80AE78FA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0D45-72BC-37FD-3751-D424DDE0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FAF8-8380-3FAC-7647-5549F9032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EB2-5BE8-C236-10D5-226422D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1D9D-B4F7-7E0F-6429-25C65147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A1AA-8818-80FD-ACF5-3F0398FC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3B3E-4A47-BA3B-2657-54CB5D8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93F1-1911-1D20-DC85-9B3799A3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0502-4B3B-2B80-45F2-B3F58BAE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1147-B44C-3BD0-6CFF-21CE490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E30C-BB10-FFF8-4CEE-7594E01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6AFF2-FE45-CBD3-FFC4-FEE0D95BA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AB80-6ABC-E93E-616F-6F0BCDAF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4FE5-9C35-8E44-45F1-B76E6D8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72F2-EA9B-8CC1-EC1D-E151BC06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8602-18EB-8DF8-4A84-10EAA7BE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DFE-E1DD-984F-E2AD-D1CAD750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8FE2-C87A-D715-EA14-876FFC20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32D4-5AB8-7991-61E4-01C98DF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4A0-5022-7F38-48A8-C8AB104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7B39-ECEB-4774-95DB-A9635B41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AB28-459F-C05E-2D45-71CFC128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2A27-980F-A0BF-4F63-4F638081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A63B-56E5-BB7E-EEB8-8EC8F58B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46B7-4DFF-A1D6-868B-52E203B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F530-075F-3ED4-164D-FAEE4E92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28F5-74B2-593E-6B70-98BB9E48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FC76-7C40-2CC1-2F1D-8607F9A5E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A543-28C1-E027-0053-F417591B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9F18-712B-BAE3-7A4C-2CA05C47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173E-34E7-FC37-6774-2F0AE712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BA5D-AEE3-EB54-F4D6-D6A231A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098A-1AAB-A51C-7486-F8EBECDD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E4DB-0FAD-8FB6-160A-9CDFF13F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5C7C-5600-4D7B-0111-B1E0E8A2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E6C6-87BF-A722-A5E1-7A5457163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418CF-0AA1-A720-FB9E-0C66E1C04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6BE7-2632-A27D-8E3A-164884B9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048D4-46AA-E5D8-BC0A-98C345C2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A8B9A-B175-2797-145E-E4BA259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1A4-1BBF-8378-B243-B7081BCB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6014A-22C2-0767-5748-B330DB20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70711-B657-7977-010B-BA5EDD8D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85B35-0A60-CC97-467D-CC7ECC49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6A12-D933-CB36-4129-1DF4C7EE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865D-38FB-F3E5-784E-F46B7BD6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8ABC-6B08-140B-9BF1-8395174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DE2-FA2B-F242-09EB-A7D7CEEF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743E-0B75-FD68-2F87-A81655A7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650A-25C2-DCC8-22DD-D6904DCC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0581-080F-CDA9-2651-1C26995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12CE-F8F6-3318-A957-9C88C04C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64E0-FF88-B0E6-8F81-8DCE2026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94AF-EE14-C86D-3ECF-25A608F7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4BBA9-56D7-5F2E-C4F7-04F5EA761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46DE-DBE8-F67F-A690-D2D1EC11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AD70-4E86-DAA4-44B3-0A64D32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08D9-9EF8-BA8C-87DC-1400B88A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FEBF-AB21-2F82-E024-7EC9E4E4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3734-7B3A-4B84-F8BF-443C15F4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3FA5-22B1-C20A-2CDD-A21A51CE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5CC6-62D1-D61D-9ED4-3E3F9BE5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63F0-2783-884A-9F1E-911F086597B5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849C-7D1B-FBC9-8A48-65EA88E41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DE0C-5C89-AE6E-0695-70DC255E9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4553527"/>
            <a:ext cx="1465162" cy="22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1218060" y="6014698"/>
            <a:ext cx="68268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" pitchFamily="2" charset="0"/>
                <a:cs typeface="Arial" panose="020B0604020202020204" pitchFamily="34" charset="0"/>
              </a:rPr>
              <a:t>University of Toronto</a:t>
            </a:r>
            <a:br>
              <a:rPr lang="en-US" sz="2500" b="1" dirty="0">
                <a:latin typeface="Helvetica" pitchFamily="2" charset="0"/>
                <a:cs typeface="Arial" panose="020B0604020202020204" pitchFamily="34" charset="0"/>
              </a:rPr>
            </a:br>
            <a:r>
              <a:rPr lang="en-US" sz="2500" b="1" dirty="0">
                <a:latin typeface="Helvetica" pitchFamily="2" charset="0"/>
                <a:cs typeface="Arial" panose="020B0604020202020204" pitchFamily="34" charset="0"/>
              </a:rPr>
              <a:t>Faculty of Applied Science and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BB8AC-EC64-9676-66F5-49351A9D9B79}"/>
              </a:ext>
            </a:extLst>
          </p:cNvPr>
          <p:cNvSpPr txBox="1"/>
          <p:nvPr/>
        </p:nvSpPr>
        <p:spPr>
          <a:xfrm>
            <a:off x="604413" y="296427"/>
            <a:ext cx="10983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Helvetica" pitchFamily="2" charset="0"/>
              </a:rPr>
              <a:t>Engineering Science Thesis</a:t>
            </a:r>
          </a:p>
          <a:p>
            <a:pPr algn="ctr"/>
            <a:endParaRPr lang="en-US" sz="3500" dirty="0"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lang="en-US" sz="3500" dirty="0"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500" b="1" u="sng" dirty="0">
                <a:latin typeface="Helvetica" pitchFamily="2" charset="0"/>
                <a:cs typeface="Arial" panose="020B0604020202020204" pitchFamily="34" charset="0"/>
              </a:rPr>
              <a:t>Sleep staging AI model design and ASIC implementation</a:t>
            </a:r>
            <a:br>
              <a:rPr lang="en-US" sz="3500" dirty="0">
                <a:latin typeface="Helvetica" pitchFamily="2" charset="0"/>
              </a:rPr>
            </a:br>
            <a:endParaRPr lang="en-US" sz="3500" dirty="0">
              <a:latin typeface="Helvetica" pitchFamily="2" charset="0"/>
            </a:endParaRPr>
          </a:p>
          <a:p>
            <a:pPr algn="ctr"/>
            <a:br>
              <a:rPr lang="en-US" sz="3500" dirty="0">
                <a:latin typeface="Helvetica" pitchFamily="2" charset="0"/>
              </a:rPr>
            </a:br>
            <a:r>
              <a:rPr lang="en-US" sz="3500" dirty="0">
                <a:latin typeface="Helvetica" pitchFamily="2" charset="0"/>
              </a:rPr>
              <a:t>Weekly progress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C69DA-26F8-B84F-A34C-A1A95555FC38}"/>
              </a:ext>
            </a:extLst>
          </p:cNvPr>
          <p:cNvSpPr txBox="1"/>
          <p:nvPr/>
        </p:nvSpPr>
        <p:spPr>
          <a:xfrm>
            <a:off x="3863109" y="5002222"/>
            <a:ext cx="446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Tristan Robitaille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EngSci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2T3 + PEY)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Supervisor: Prof.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Xilin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Liu (X-Lab)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CCAD7-839A-0CC0-2D3A-99135AD13BE2}"/>
              </a:ext>
            </a:extLst>
          </p:cNvPr>
          <p:cNvSpPr txBox="1"/>
          <p:nvPr/>
        </p:nvSpPr>
        <p:spPr>
          <a:xfrm>
            <a:off x="9287985" y="6476362"/>
            <a:ext cx="290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Fall 2023 – Winter 2024</a:t>
            </a:r>
          </a:p>
        </p:txBody>
      </p:sp>
    </p:spTree>
    <p:extLst>
      <p:ext uri="{BB962C8B-B14F-4D97-AF65-F5344CB8AC3E}">
        <p14:creationId xmlns:p14="http://schemas.microsoft.com/office/powerpoint/2010/main" val="310597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266C5-A0B8-14F4-252C-B279A25CA533}"/>
              </a:ext>
            </a:extLst>
          </p:cNvPr>
          <p:cNvGraphicFramePr>
            <a:graphicFrameLocks noGrp="1"/>
          </p:cNvGraphicFramePr>
          <p:nvPr/>
        </p:nvGraphicFramePr>
        <p:xfrm>
          <a:off x="555171" y="2977912"/>
          <a:ext cx="1108165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67974">
                  <a:extLst>
                    <a:ext uri="{9D8B030D-6E8A-4147-A177-3AD203B41FA5}">
                      <a16:colId xmlns:a16="http://schemas.microsoft.com/office/drawing/2014/main" val="3262114030"/>
                    </a:ext>
                  </a:extLst>
                </a:gridCol>
                <a:gridCol w="6513684">
                  <a:extLst>
                    <a:ext uri="{9D8B030D-6E8A-4147-A177-3AD203B41FA5}">
                      <a16:colId xmlns:a16="http://schemas.microsoft.com/office/drawing/2014/main" val="3728393235"/>
                    </a:ext>
                  </a:extLst>
                </a:gridCol>
              </a:tblGrid>
              <a:tr h="31128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Will 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125"/>
                  </a:ext>
                </a:extLst>
              </a:tr>
              <a:tr h="1712076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Unbiasing the dataset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Clip lengths of 3.25s, 7.5s, 15s and 30s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Merged stages 3 and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Use data/</a:t>
                      </a:r>
                      <a:r>
                        <a:rPr lang="en-CA" dirty="0">
                          <a:latin typeface="Helvetica" pitchFamily="2" charset="0"/>
                        </a:rPr>
                        <a:t>SS3_filter_new</a:t>
                      </a:r>
                      <a:endParaRPr lang="en-US" dirty="0">
                        <a:latin typeface="Helvetica" pitchFamily="2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Weighted loss function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Modify architecture: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Tweak depth (current: 32), # of heads (current: 8)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Use n previous recognized stages as input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Multiple channels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54"/>
                  </a:ext>
                </a:extLst>
              </a:tr>
            </a:tbl>
          </a:graphicData>
        </a:graphic>
      </p:graphicFrame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5546784"/>
            <a:ext cx="826718" cy="12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D48AD-F551-6F65-4752-814BAC46454C}"/>
              </a:ext>
            </a:extLst>
          </p:cNvPr>
          <p:cNvSpPr txBox="1"/>
          <p:nvPr/>
        </p:nvSpPr>
        <p:spPr>
          <a:xfrm>
            <a:off x="0" y="0"/>
            <a:ext cx="4258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  <a:cs typeface="Arial" panose="020B0604020202020204" pitchFamily="34" charset="0"/>
              </a:rPr>
              <a:t>Week of Oct. 9,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E6533-2D9E-0107-FF29-E2E7D1F8FCCB}"/>
              </a:ext>
            </a:extLst>
          </p:cNvPr>
          <p:cNvSpPr txBox="1"/>
          <p:nvPr/>
        </p:nvSpPr>
        <p:spPr>
          <a:xfrm>
            <a:off x="555171" y="940273"/>
            <a:ext cx="10317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Improved data processing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One-hot and scalar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Option to output unbiased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Ran transformer prototype on various subset of data 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2000" u="sng" dirty="0">
                <a:latin typeface="Helvetica" pitchFamily="2" charset="0"/>
                <a:sym typeface="Wingdings" pitchFamily="2" charset="2"/>
              </a:rPr>
              <a:t>Accuracy = ~75%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663880" y="6417450"/>
            <a:ext cx="11390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EngSci</a:t>
            </a:r>
            <a:r>
              <a:rPr lang="en-US" sz="2100" b="1" dirty="0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thesis: Sleep staging AI model design and ASIC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459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266C5-A0B8-14F4-252C-B279A25CA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04068"/>
              </p:ext>
            </p:extLst>
          </p:nvPr>
        </p:nvGraphicFramePr>
        <p:xfrm>
          <a:off x="555171" y="2003656"/>
          <a:ext cx="11081657" cy="1561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7884">
                  <a:extLst>
                    <a:ext uri="{9D8B030D-6E8A-4147-A177-3AD203B41FA5}">
                      <a16:colId xmlns:a16="http://schemas.microsoft.com/office/drawing/2014/main" val="3262114030"/>
                    </a:ext>
                  </a:extLst>
                </a:gridCol>
                <a:gridCol w="3241963">
                  <a:extLst>
                    <a:ext uri="{9D8B030D-6E8A-4147-A177-3AD203B41FA5}">
                      <a16:colId xmlns:a16="http://schemas.microsoft.com/office/drawing/2014/main" val="3728393235"/>
                    </a:ext>
                  </a:extLst>
                </a:gridCol>
                <a:gridCol w="3351810">
                  <a:extLst>
                    <a:ext uri="{9D8B030D-6E8A-4147-A177-3AD203B41FA5}">
                      <a16:colId xmlns:a16="http://schemas.microsoft.com/office/drawing/2014/main" val="918930651"/>
                    </a:ext>
                  </a:extLst>
                </a:gridCol>
              </a:tblGrid>
              <a:tr h="268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Edge 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125"/>
                  </a:ext>
                </a:extLst>
              </a:tr>
              <a:tr h="5954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Helvetica" pitchFamily="2" charset="0"/>
                        </a:rPr>
                        <a:t>Mean inference time (n = 2000)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0.754ms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2.706ms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496254"/>
                  </a:ext>
                </a:extLst>
              </a:tr>
              <a:tr h="600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Std. dev. inference time (n = 2000)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0.038ms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0.154ms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929292"/>
                  </a:ext>
                </a:extLst>
              </a:tr>
            </a:tbl>
          </a:graphicData>
        </a:graphic>
      </p:graphicFrame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5546784"/>
            <a:ext cx="826718" cy="12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D48AD-F551-6F65-4752-814BAC46454C}"/>
              </a:ext>
            </a:extLst>
          </p:cNvPr>
          <p:cNvSpPr txBox="1"/>
          <p:nvPr/>
        </p:nvSpPr>
        <p:spPr>
          <a:xfrm>
            <a:off x="0" y="1"/>
            <a:ext cx="448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  <a:cs typeface="Arial" panose="020B0604020202020204" pitchFamily="34" charset="0"/>
              </a:rPr>
              <a:t>Week of Dec. 18,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E6533-2D9E-0107-FF29-E2E7D1F8FCCB}"/>
              </a:ext>
            </a:extLst>
          </p:cNvPr>
          <p:cNvSpPr txBox="1"/>
          <p:nvPr/>
        </p:nvSpPr>
        <p:spPr>
          <a:xfrm>
            <a:off x="555171" y="940273"/>
            <a:ext cx="10317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Got Coral USB Edge Accelerator to run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Compared output w/ </a:t>
            </a:r>
            <a:r>
              <a:rPr lang="en-US" sz="2000" dirty="0" err="1">
                <a:latin typeface="Helvetica" pitchFamily="2" charset="0"/>
                <a:sym typeface="Wingdings" pitchFamily="2" charset="2"/>
              </a:rPr>
              <a:t>Tensorflow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 model on CPU for exactness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663880" y="6417450"/>
            <a:ext cx="11390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EngSci</a:t>
            </a:r>
            <a:r>
              <a:rPr lang="en-US" sz="2100" b="1" dirty="0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thesis: Sleep staging AI model design and ASIC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2E486-EED5-8202-6306-34599C8A4654}"/>
              </a:ext>
            </a:extLst>
          </p:cNvPr>
          <p:cNvSpPr txBox="1"/>
          <p:nvPr/>
        </p:nvSpPr>
        <p:spPr>
          <a:xfrm>
            <a:off x="555171" y="3566680"/>
            <a:ext cx="610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*Inference on 30s clip (float32, 256Hz sampling, single-channel)</a:t>
            </a:r>
          </a:p>
        </p:txBody>
      </p:sp>
    </p:spTree>
    <p:extLst>
      <p:ext uri="{BB962C8B-B14F-4D97-AF65-F5344CB8AC3E}">
        <p14:creationId xmlns:p14="http://schemas.microsoft.com/office/powerpoint/2010/main" val="336308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uter data flow&#10;&#10;Description automatically generated">
            <a:extLst>
              <a:ext uri="{FF2B5EF4-FFF2-40B4-BE49-F238E27FC236}">
                <a16:creationId xmlns:a16="http://schemas.microsoft.com/office/drawing/2014/main" id="{97B7B615-A4F0-47E4-2CC9-829B98F1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877" y="1755730"/>
            <a:ext cx="4442337" cy="3991665"/>
          </a:xfrm>
          <a:prstGeom prst="rect">
            <a:avLst/>
          </a:prstGeom>
        </p:spPr>
      </p:pic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5546784"/>
            <a:ext cx="826718" cy="12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E6533-2D9E-0107-FF29-E2E7D1F8FCCB}"/>
              </a:ext>
            </a:extLst>
          </p:cNvPr>
          <p:cNvSpPr txBox="1"/>
          <p:nvPr/>
        </p:nvSpPr>
        <p:spPr>
          <a:xfrm>
            <a:off x="555172" y="940273"/>
            <a:ext cx="7979228" cy="512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Model finished: 82.3% @ 52k param. (but </a:t>
            </a:r>
            <a:r>
              <a:rPr lang="en-US" sz="2000" dirty="0" err="1">
                <a:latin typeface="Helvetica" pitchFamily="2" charset="0"/>
                <a:sym typeface="Wingdings" pitchFamily="2" charset="2"/>
              </a:rPr>
              <a:t>hyperparam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. searching)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15s @ 128Hz is also not too bad (80.8% @ 50k parameters)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ASIC architecture finished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Interim report submitted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C++ model of ASIC in progress (~50% done)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CMC access granted and synthesis flow 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Helvetica" pitchFamily="2" charset="0"/>
                <a:sym typeface="Wingdings" pitchFamily="2" charset="2"/>
              </a:rPr>
              <a:t>SleepEDF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-Expanded (downloaded in </a:t>
            </a:r>
            <a:r>
              <a:rPr lang="en-US" sz="2000" dirty="0">
                <a:latin typeface="Kohinoor Bangla" panose="02000000000000000000" pitchFamily="2" charset="77"/>
                <a:cs typeface="Kohinoor Bangla" panose="02000000000000000000" pitchFamily="2" charset="77"/>
                <a:sym typeface="Wingdings" pitchFamily="2" charset="2"/>
              </a:rPr>
              <a:t>data/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Got access to STAGES (1500 patients, ~400GB) and SHHS (~10000 nights, ~350GB)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sym typeface="Wingdings" pitchFamily="2" charset="2"/>
              </a:rPr>
              <a:t>Can download them but will need to request more storage (we have 1TB)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663880" y="6417450"/>
            <a:ext cx="11390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EngSci</a:t>
            </a:r>
            <a:r>
              <a:rPr lang="en-US" sz="2100" b="1" dirty="0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thesis: Sleep staging AI model design and ASIC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1059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346</Words>
  <Application>Microsoft Macintosh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Kohinoor Bangla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Robitaille</dc:creator>
  <cp:lastModifiedBy>Tristan Robitaille</cp:lastModifiedBy>
  <cp:revision>20</cp:revision>
  <dcterms:created xsi:type="dcterms:W3CDTF">2023-10-12T10:21:44Z</dcterms:created>
  <dcterms:modified xsi:type="dcterms:W3CDTF">2024-02-01T21:04:48Z</dcterms:modified>
</cp:coreProperties>
</file>