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1" r:id="rId2"/>
    <p:sldMasterId id="2147483652" r:id="rId3"/>
  </p:sldMasterIdLst>
  <p:notesMasterIdLst>
    <p:notesMasterId r:id="rId35"/>
  </p:notesMasterIdLst>
  <p:handoutMasterIdLst>
    <p:handoutMasterId r:id="rId36"/>
  </p:handoutMasterIdLst>
  <p:sldIdLst>
    <p:sldId id="290" r:id="rId4"/>
    <p:sldId id="356" r:id="rId5"/>
    <p:sldId id="398" r:id="rId6"/>
    <p:sldId id="400" r:id="rId7"/>
    <p:sldId id="401" r:id="rId8"/>
    <p:sldId id="403" r:id="rId9"/>
    <p:sldId id="387" r:id="rId10"/>
    <p:sldId id="388" r:id="rId11"/>
    <p:sldId id="427" r:id="rId12"/>
    <p:sldId id="389" r:id="rId13"/>
    <p:sldId id="420" r:id="rId14"/>
    <p:sldId id="421" r:id="rId15"/>
    <p:sldId id="390" r:id="rId16"/>
    <p:sldId id="422" r:id="rId17"/>
    <p:sldId id="423" r:id="rId18"/>
    <p:sldId id="449" r:id="rId19"/>
    <p:sldId id="426" r:id="rId20"/>
    <p:sldId id="391" r:id="rId21"/>
    <p:sldId id="431" r:id="rId22"/>
    <p:sldId id="433" r:id="rId23"/>
    <p:sldId id="392" r:id="rId24"/>
    <p:sldId id="428" r:id="rId25"/>
    <p:sldId id="429" r:id="rId26"/>
    <p:sldId id="430" r:id="rId27"/>
    <p:sldId id="434" r:id="rId28"/>
    <p:sldId id="435" r:id="rId29"/>
    <p:sldId id="445" r:id="rId30"/>
    <p:sldId id="452" r:id="rId31"/>
    <p:sldId id="451" r:id="rId32"/>
    <p:sldId id="448" r:id="rId33"/>
    <p:sldId id="447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D9364E"/>
    <a:srgbClr val="93BD64"/>
    <a:srgbClr val="B00069"/>
    <a:srgbClr val="BAD875"/>
    <a:srgbClr val="E87989"/>
    <a:srgbClr val="8E52A1"/>
    <a:srgbClr val="FFD166"/>
    <a:srgbClr val="F36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17" autoAdjust="0"/>
    <p:restoredTop sz="94836" autoAdjust="0"/>
  </p:normalViewPr>
  <p:slideViewPr>
    <p:cSldViewPr>
      <p:cViewPr varScale="1">
        <p:scale>
          <a:sx n="128" d="100"/>
          <a:sy n="128" d="100"/>
        </p:scale>
        <p:origin x="10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66"/>
    </p:cViewPr>
  </p:sorterViewPr>
  <p:notesViewPr>
    <p:cSldViewPr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146A54-3FAB-4D99-B1F3-54BA2628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CB691A-34F8-462D-BA63-E4488061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5BC8896-4445-49AB-9D2A-75778FEAA3DD}" type="slidenum">
              <a:rPr lang="en-US" sz="1200" smtClean="0">
                <a:latin typeface="Arial" charset="0"/>
              </a:rPr>
              <a:pPr eaLnBrk="1" hangingPunct="1"/>
              <a:t>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08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B6316D9-9236-4999-9BD4-8D5FADEE88EC}" type="slidenum">
              <a:rPr lang="en-US" sz="1200" smtClean="0">
                <a:latin typeface="Arial" charset="0"/>
              </a:rPr>
              <a:pPr eaLnBrk="1" hangingPunct="1"/>
              <a:t>10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037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7CD7EA7B-313B-412C-84B8-D473F62D1AD1}" type="slidenum">
              <a:rPr lang="en-US" sz="1200" smtClean="0">
                <a:latin typeface="Arial" charset="0"/>
              </a:rPr>
              <a:pPr eaLnBrk="1" hangingPunct="1"/>
              <a:t>11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312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DCCA993-E579-48B4-8F02-62B2F1780F02}" type="slidenum">
              <a:rPr lang="en-US" sz="1200" smtClean="0">
                <a:latin typeface="Arial" charset="0"/>
              </a:rPr>
              <a:pPr eaLnBrk="1" hangingPunct="1"/>
              <a:t>12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60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730D90D-ED22-4C5C-B14F-7B5D96DACC76}" type="slidenum">
              <a:rPr lang="en-US" sz="1200" smtClean="0">
                <a:latin typeface="Arial" charset="0"/>
              </a:rPr>
              <a:pPr eaLnBrk="1" hangingPunct="1"/>
              <a:t>13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24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904C5FD-ADAA-4D61-9911-499E69719DB3}" type="slidenum">
              <a:rPr lang="en-US" sz="1200" smtClean="0">
                <a:latin typeface="Arial" charset="0"/>
              </a:rPr>
              <a:pPr eaLnBrk="1" hangingPunct="1"/>
              <a:t>14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393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995C6C6-E1F1-46E2-A2BC-95727FA6B15C}" type="slidenum">
              <a:rPr lang="en-US" sz="1200" smtClean="0">
                <a:latin typeface="Arial" charset="0"/>
              </a:rPr>
              <a:pPr eaLnBrk="1" hangingPunct="1"/>
              <a:t>15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90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323C1F9-BDAF-4BE7-B504-DF73FE86E7C3}" type="slidenum">
              <a:rPr lang="en-US" sz="1200" smtClean="0">
                <a:latin typeface="Arial" charset="0"/>
              </a:rPr>
              <a:pPr eaLnBrk="1" hangingPunct="1"/>
              <a:t>17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8295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9497A729-1511-4798-B446-5D3D1F40B57C}" type="slidenum">
              <a:rPr lang="en-US" sz="1200" smtClean="0">
                <a:latin typeface="Arial" charset="0"/>
              </a:rPr>
              <a:pPr eaLnBrk="1" hangingPunct="1"/>
              <a:t>18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9997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5985492-117C-4D7A-AF22-43F4F650C2AF}" type="slidenum">
              <a:rPr lang="en-US" sz="1200" smtClean="0">
                <a:latin typeface="Arial" charset="0"/>
              </a:rPr>
              <a:pPr eaLnBrk="1" hangingPunct="1"/>
              <a:t>19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924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6F663A6-C2A3-4190-9FA6-E7AEB161F6DD}" type="slidenum">
              <a:rPr lang="en-US" sz="1200" smtClean="0">
                <a:latin typeface="Arial" charset="0"/>
              </a:rPr>
              <a:pPr eaLnBrk="1" hangingPunct="1"/>
              <a:t>20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193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467FB44-1CD1-4052-9F4A-3094B9537866}" type="slidenum">
              <a:rPr lang="en-US" sz="1200" smtClean="0">
                <a:latin typeface="Arial" charset="0"/>
              </a:rPr>
              <a:pPr eaLnBrk="1" hangingPunct="1"/>
              <a:t>2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0281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BBCF34D-408F-40FA-B15D-F5962DF03B2D}" type="slidenum">
              <a:rPr lang="en-US" sz="1200" smtClean="0">
                <a:latin typeface="Arial" charset="0"/>
              </a:rPr>
              <a:pPr eaLnBrk="1" hangingPunct="1"/>
              <a:t>21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6477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E2F4A8F-848C-4371-A3CB-4145AB9C7A7A}" type="slidenum">
              <a:rPr lang="en-US" sz="1200" smtClean="0">
                <a:latin typeface="Arial" charset="0"/>
              </a:rPr>
              <a:pPr eaLnBrk="1" hangingPunct="1"/>
              <a:t>22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19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72FF23C-BB2F-4D14-9659-D4127A41150A}" type="slidenum">
              <a:rPr lang="en-US" sz="1200" smtClean="0">
                <a:latin typeface="Arial" charset="0"/>
              </a:rPr>
              <a:pPr eaLnBrk="1" hangingPunct="1"/>
              <a:t>23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875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CDC5AB9A-51F2-4075-BA54-F72E9B4C102F}" type="slidenum">
              <a:rPr lang="en-US" sz="1200" smtClean="0">
                <a:latin typeface="Arial" charset="0"/>
              </a:rPr>
              <a:pPr eaLnBrk="1" hangingPunct="1"/>
              <a:t>24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725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37BB431E-ECAB-4EF6-B267-FC6CC1B0E59F}" type="slidenum">
              <a:rPr lang="en-US" sz="1200" smtClean="0">
                <a:latin typeface="Arial" charset="0"/>
              </a:rPr>
              <a:pPr eaLnBrk="1" hangingPunct="1"/>
              <a:t>25</a:t>
            </a:fld>
            <a:endParaRPr lang="en-US" sz="1200" smtClean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6967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A4806A1-3478-45A1-946F-EA75740B345E}" type="slidenum">
              <a:rPr lang="en-US" sz="1200" smtClean="0">
                <a:latin typeface="Arial" charset="0"/>
              </a:rPr>
              <a:pPr eaLnBrk="1" hangingPunct="1"/>
              <a:t>26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139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B5661E3F-7ABE-43F0-9BD6-9B3910B3A4A3}" type="slidenum">
              <a:rPr lang="en-US" sz="1200" smtClean="0">
                <a:latin typeface="Arial" charset="0"/>
              </a:rPr>
              <a:pPr eaLnBrk="1" hangingPunct="1"/>
              <a:t>27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1732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6FEB571-5837-4067-82BE-E76C1877D6C3}" type="slidenum">
              <a:rPr lang="en-US" sz="1200" smtClean="0">
                <a:latin typeface="Arial" charset="0"/>
              </a:rPr>
              <a:pPr eaLnBrk="1" hangingPunct="1"/>
              <a:t>31</a:t>
            </a:fld>
            <a:endParaRPr lang="en-US" sz="1200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380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BD4F88C-F71B-4821-B86B-EE6D187BDC8D}" type="slidenum">
              <a:rPr lang="en-US" sz="1200" smtClean="0">
                <a:latin typeface="Arial" charset="0"/>
              </a:rPr>
              <a:pPr eaLnBrk="1" hangingPunct="1"/>
              <a:t>3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95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E971CE55-0E7A-4B1D-8A1F-349C45839BC7}" type="slidenum">
              <a:rPr lang="en-US" sz="1200" smtClean="0">
                <a:latin typeface="Arial" charset="0"/>
              </a:rPr>
              <a:pPr eaLnBrk="1" hangingPunct="1"/>
              <a:t>4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054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8FAD4B2-614D-49CC-8104-CDF661F554A8}" type="slidenum">
              <a:rPr lang="en-US" sz="1200" smtClean="0">
                <a:latin typeface="Arial" charset="0"/>
              </a:rPr>
              <a:pPr eaLnBrk="1" hangingPunct="1"/>
              <a:t>5</a:t>
            </a:fld>
            <a:endParaRPr lang="en-US" sz="1200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99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D308EFEC-8363-4E5F-B47E-6D8D73DBC87E}" type="slidenum">
              <a:rPr lang="en-US" sz="1200" smtClean="0">
                <a:latin typeface="Arial" charset="0"/>
              </a:rPr>
              <a:pPr eaLnBrk="1" hangingPunct="1"/>
              <a:t>6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658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A42F6C7A-C464-4F81-A39B-38488496E64E}" type="slidenum">
              <a:rPr lang="en-US" sz="1200" smtClean="0">
                <a:latin typeface="Arial" charset="0"/>
              </a:rPr>
              <a:pPr eaLnBrk="1" hangingPunct="1"/>
              <a:t>7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146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6CDE2F03-A05C-43B0-B54D-BBF4CFE79709}" type="slidenum">
              <a:rPr lang="en-US" sz="1200" smtClean="0">
                <a:latin typeface="Arial" charset="0"/>
              </a:rPr>
              <a:pPr eaLnBrk="1" hangingPunct="1"/>
              <a:t>8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722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BEAFAFA-3F2B-4A84-82B9-E0E914A45AEA}" type="slidenum">
              <a:rPr lang="en-US" sz="1200" smtClean="0">
                <a:latin typeface="Arial" charset="0"/>
              </a:rPr>
              <a:pPr eaLnBrk="1" hangingPunct="1"/>
              <a:t>9</a:t>
            </a:fld>
            <a:endParaRPr lang="en-US" sz="1200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72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E88B56EC-D729-400C-AB37-17C54A4AA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94FBCE2D-BF6D-42F9-A3A3-AE84AED1C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842642A-7456-4D14-A2D1-BA71E74F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ED7F810F-4C69-4083-B3CF-AA3ADCF34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30B047B9-C088-4E4C-A008-8BBFD38FB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A469B585-0512-4CFA-ACB5-4A1EA9D4E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0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2D262D98-F485-4783-8CDC-6D6961075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4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5B42DC6-4130-4306-A6B5-075B8B376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824FB5A-34E4-4E92-9159-1AE9B0DC3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6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2CA468A9-D5CB-40BE-876E-E0C410D3E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7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7135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67602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16-</a:t>
            </a:r>
            <a:fld id="{A100A953-0E73-41AE-8347-3BFCE247C6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09253662-038E-4EAB-9987-B1568A65B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0210909D-B60D-4EE5-BCB8-6E8CBB98D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7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7405162-A5D6-4925-A84F-24D91EB72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7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23688300-606F-4A22-B188-B901068B5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7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3276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12-</a:t>
            </a:r>
            <a:fld id="{D3F1A2FF-DE2B-42EB-9538-916470D35E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52800" y="6324600"/>
            <a:ext cx="381000" cy="461665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0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D822B50-AD4D-49AE-9727-A12572CA1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27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408184A6-776E-4C42-8BBB-7C93D4A3B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6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746B47D9-2DFD-4789-A1D6-2AC1C46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1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BA27245D-49F8-46C4-ADEE-A1EB7CE4A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8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83E2342C-52A2-4FBC-8E84-4EE385BAE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15B2F454-4BB2-4D5A-A33E-97FE2BCF1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29843859-82BD-4B61-8651-9E3BD2C8D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9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E3CFF6F8-C2C5-4E2F-95A9-44BB07B2C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5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5F74C80E-FD14-4578-B24E-441BFC1E0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65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D48C5038-F3FB-4011-A571-473EBCEEE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053921E1-74D4-4C66-8CFB-15D95568D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26371515-CF6E-412D-B725-DCD51DA22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8C38BEAD-36FA-4ECA-B202-8AF61A664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1339E8BD-69AD-44A8-8064-4FFDF30FF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81B575FE-2E61-4277-94F5-3B29FA94E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16-</a:t>
            </a:r>
            <a:fld id="{8418C95F-5430-430C-B8B4-501ABAD43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43663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8E52A1"/>
                </a:solidFill>
              </a:defRPr>
            </a:lvl1pPr>
          </a:lstStyle>
          <a:p>
            <a:pPr>
              <a:defRPr/>
            </a:pPr>
            <a:r>
              <a:rPr lang="en-US"/>
              <a:t>16-</a:t>
            </a:r>
            <a:fld id="{CDEFD3EA-49BE-4603-BF48-63C0313B0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asdfdf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 userDrawn="1"/>
        </p:nvSpPr>
        <p:spPr bwMode="auto">
          <a:xfrm>
            <a:off x="100013" y="6421438"/>
            <a:ext cx="3810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8E52A1"/>
                </a:solidFill>
              </a:rPr>
              <a:t>Mary Ellen </a:t>
            </a:r>
            <a:r>
              <a:rPr lang="en-US" sz="1400" b="1" dirty="0" err="1">
                <a:solidFill>
                  <a:srgbClr val="8E52A1"/>
                </a:solidFill>
              </a:rPr>
              <a:t>Guffey</a:t>
            </a:r>
            <a:r>
              <a:rPr lang="en-US" sz="1600" b="1" i="1" dirty="0">
                <a:solidFill>
                  <a:srgbClr val="8E52A1"/>
                </a:solidFill>
              </a:rPr>
              <a:t>, Business </a:t>
            </a:r>
            <a:r>
              <a:rPr lang="en-US" sz="1600" b="1" i="1" dirty="0" smtClean="0">
                <a:solidFill>
                  <a:srgbClr val="8E52A1"/>
                </a:solidFill>
              </a:rPr>
              <a:t>English</a:t>
            </a:r>
            <a:endParaRPr lang="en-US" sz="1600" b="1" i="1" dirty="0">
              <a:solidFill>
                <a:srgbClr val="8E52A1"/>
              </a:solidFill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43663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8E52A1"/>
                </a:solidFill>
              </a:defRPr>
            </a:lvl1pPr>
          </a:lstStyle>
          <a:p>
            <a:pPr>
              <a:defRPr/>
            </a:pPr>
            <a:r>
              <a:rPr lang="en-US"/>
              <a:t>16-</a:t>
            </a:r>
            <a:fld id="{319DB81A-180F-4DDE-9736-F624EBA6D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43663"/>
            <a:ext cx="21336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8E52A1"/>
                </a:solidFill>
              </a:defRPr>
            </a:lvl1pPr>
          </a:lstStyle>
          <a:p>
            <a:pPr>
              <a:defRPr/>
            </a:pPr>
            <a:r>
              <a:rPr lang="en-US"/>
              <a:t>16-</a:t>
            </a:r>
            <a:fld id="{3BC7E5C1-AE2D-4059-A203-E16108343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 userDrawn="1"/>
        </p:nvSpPr>
        <p:spPr bwMode="auto">
          <a:xfrm>
            <a:off x="100013" y="6421438"/>
            <a:ext cx="3810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8E52A1"/>
                </a:solidFill>
              </a:rPr>
              <a:t>Mary Ellen Guffey</a:t>
            </a:r>
            <a:r>
              <a:rPr lang="en-US" sz="1600" b="1" i="1">
                <a:solidFill>
                  <a:srgbClr val="8E52A1"/>
                </a:solidFill>
              </a:rPr>
              <a:t>, Business English, 9e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362325" y="2667000"/>
            <a:ext cx="30480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B71B8"/>
                </a:solidFill>
                <a:latin typeface="Arial Narrow" pitchFamily="34" charset="0"/>
              </a:rPr>
              <a:t>Chapter </a:t>
            </a:r>
            <a:r>
              <a:rPr lang="en-US" sz="2800" b="1" dirty="0" smtClean="0">
                <a:solidFill>
                  <a:srgbClr val="3B71B8"/>
                </a:solidFill>
                <a:latin typeface="Arial Narrow" pitchFamily="34" charset="0"/>
              </a:rPr>
              <a:t>12</a:t>
            </a:r>
            <a:endParaRPr lang="en-US" sz="2800" b="1" dirty="0">
              <a:solidFill>
                <a:srgbClr val="3B71B8"/>
              </a:solidFill>
              <a:latin typeface="Arial Narrow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3200" dirty="0">
                <a:solidFill>
                  <a:srgbClr val="F36F3A"/>
                </a:solidFill>
                <a:latin typeface="Arial Black" pitchFamily="34" charset="0"/>
              </a:rPr>
              <a:t>Other Punctuation</a:t>
            </a:r>
          </a:p>
        </p:txBody>
      </p:sp>
      <p:pic>
        <p:nvPicPr>
          <p:cNvPr id="512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066800"/>
            <a:ext cx="638175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12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"/>
            <a:ext cx="2914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Wingdings" pitchFamily="2" charset="2"/>
              </a:rPr>
              <a:t> Uses for the Dash</a:t>
            </a:r>
          </a:p>
        </p:txBody>
      </p:sp>
      <p:sp>
        <p:nvSpPr>
          <p:cNvPr id="19149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0386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To Set Off Parenthetical Elements With Internal Punctuation</a:t>
            </a:r>
          </a:p>
          <a:p>
            <a:pPr lvl="1" eaLnBrk="1" hangingPunct="1"/>
            <a:r>
              <a:rPr lang="en-US" sz="3200" dirty="0" smtClean="0"/>
              <a:t>Three employees</a:t>
            </a:r>
            <a:r>
              <a:rPr lang="en-US" sz="3200" dirty="0" smtClean="0">
                <a:latin typeface="Arial Black" pitchFamily="34" charset="0"/>
              </a:rPr>
              <a:t>—</a:t>
            </a:r>
            <a:r>
              <a:rPr lang="en-US" sz="3200" dirty="0" smtClean="0"/>
              <a:t>Ann, Mike, and Ramon</a:t>
            </a:r>
            <a:r>
              <a:rPr lang="en-US" sz="3200" dirty="0" smtClean="0">
                <a:latin typeface="Arial Black" pitchFamily="34" charset="0"/>
              </a:rPr>
              <a:t>—</a:t>
            </a:r>
            <a:r>
              <a:rPr lang="en-US" sz="3200" dirty="0" smtClean="0"/>
              <a:t>were honored.</a:t>
            </a:r>
          </a:p>
          <a:p>
            <a:pPr lvl="1" eaLnBrk="1" hangingPunct="1"/>
            <a:r>
              <a:rPr lang="en-US" sz="3200" dirty="0" smtClean="0"/>
              <a:t>Some of the equipment</a:t>
            </a:r>
            <a:r>
              <a:rPr lang="en-US" sz="3200" dirty="0" smtClean="0">
                <a:latin typeface="Arial Black" pitchFamily="34" charset="0"/>
              </a:rPr>
              <a:t>—</a:t>
            </a:r>
            <a:r>
              <a:rPr lang="en-US" sz="3200" dirty="0" smtClean="0"/>
              <a:t>desks, telephones, and files</a:t>
            </a:r>
            <a:r>
              <a:rPr lang="en-US" sz="3200" dirty="0" smtClean="0">
                <a:latin typeface="Arial Black" pitchFamily="34" charset="0"/>
              </a:rPr>
              <a:t>—</a:t>
            </a:r>
            <a:r>
              <a:rPr lang="en-US" sz="3200" dirty="0" smtClean="0"/>
              <a:t>may have to be relocated.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25146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To Set Off a Summarizing Statement</a:t>
            </a:r>
          </a:p>
          <a:p>
            <a:pPr lvl="1" eaLnBrk="1" hangingPunct="1"/>
            <a:r>
              <a:rPr lang="en-US" sz="3200" smtClean="0"/>
              <a:t>Use a dash (not a colon) to separate an introductory list from a summarizing statement.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1946275" y="3657600"/>
            <a:ext cx="71977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3200">
                <a:latin typeface="Arial" charset="0"/>
              </a:rPr>
              <a:t>Addresses, zip codes, and phone numbers</a:t>
            </a:r>
            <a:r>
              <a:rPr lang="en-US" sz="3200">
                <a:latin typeface="Arial Black" pitchFamily="34" charset="0"/>
              </a:rPr>
              <a:t>—</a:t>
            </a:r>
            <a:r>
              <a:rPr lang="en-US" sz="3200">
                <a:latin typeface="Arial" charset="0"/>
              </a:rPr>
              <a:t>these are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the items we need immediately.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137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 Black" pitchFamily="34" charset="0"/>
              </a:rPr>
              <a:t>To Attribute Quotation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Use a dash to attribute a quotation.</a:t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524000" y="2743200"/>
            <a:ext cx="632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 algn="l">
              <a:buFontTx/>
              <a:buChar char="•"/>
            </a:pPr>
            <a:r>
              <a:rPr lang="en-US" sz="3200">
                <a:latin typeface="Arial" charset="0"/>
              </a:rPr>
              <a:t>“A little learning is a dangerous thing.”   </a:t>
            </a:r>
            <a:r>
              <a:rPr lang="en-US" sz="3200">
                <a:latin typeface="Arial Black" pitchFamily="34" charset="0"/>
              </a:rPr>
              <a:t>—</a:t>
            </a:r>
            <a:r>
              <a:rPr lang="en-US" sz="3200">
                <a:latin typeface="Arial" charset="0"/>
              </a:rPr>
              <a:t>Alexander  Pope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Wingdings" pitchFamily="2" charset="2"/>
              </a:rPr>
              <a:t> Uses for Parentheses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148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To Set Off Nonessential Sentence Elements</a:t>
            </a:r>
          </a:p>
          <a:p>
            <a:pPr lvl="1" eaLnBrk="1" hangingPunct="1"/>
            <a:r>
              <a:rPr lang="en-US" sz="3200" smtClean="0"/>
              <a:t>Use parentheses to de-emphasize and to set off nonessential sentence elements.</a:t>
            </a:r>
          </a:p>
          <a:p>
            <a:pPr lvl="1" eaLnBrk="1" hangingPunct="1"/>
            <a:r>
              <a:rPr lang="en-US" sz="3200" smtClean="0"/>
              <a:t>Explanations, references, and directions are often enclosed within parentheses.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5943600" cy="54102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sz="3000" dirty="0" smtClean="0"/>
              <a:t>Assembly of the bookcase </a:t>
            </a:r>
            <a:r>
              <a:rPr lang="en-US" sz="3000" dirty="0" smtClean="0">
                <a:latin typeface="Arial Black" pitchFamily="34" charset="0"/>
              </a:rPr>
              <a:t>(</a:t>
            </a:r>
            <a:r>
              <a:rPr lang="en-US" sz="3000" dirty="0" smtClean="0"/>
              <a:t>see the instruction manual</a:t>
            </a:r>
            <a:r>
              <a:rPr lang="en-US" sz="3000" dirty="0" smtClean="0">
                <a:latin typeface="Arial Black" pitchFamily="34" charset="0"/>
              </a:rPr>
              <a:t>)</a:t>
            </a:r>
            <a:r>
              <a:rPr lang="en-US" sz="3000" dirty="0" smtClean="0"/>
              <a:t> is easy and quick.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000" dirty="0" smtClean="0"/>
              <a:t>Our income statement </a:t>
            </a:r>
            <a:r>
              <a:rPr lang="en-US" sz="3000" dirty="0" smtClean="0">
                <a:latin typeface="Arial Black" pitchFamily="34" charset="0"/>
              </a:rPr>
              <a:t>(</a:t>
            </a:r>
            <a:r>
              <a:rPr lang="en-US" sz="3000" dirty="0" smtClean="0"/>
              <a:t>see Appendix A</a:t>
            </a:r>
            <a:r>
              <a:rPr lang="en-US" sz="3000" dirty="0" smtClean="0">
                <a:latin typeface="Arial Black" pitchFamily="34" charset="0"/>
              </a:rPr>
              <a:t>)</a:t>
            </a:r>
            <a:r>
              <a:rPr lang="en-US" sz="3000" dirty="0" smtClean="0"/>
              <a:t> shows a substantial increase in revenue this year.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3000" dirty="0" smtClean="0"/>
              <a:t>You missed the due date </a:t>
            </a:r>
            <a:r>
              <a:rPr lang="en-US" sz="3000" b="1" dirty="0" smtClean="0"/>
              <a:t>(</a:t>
            </a:r>
            <a:r>
              <a:rPr lang="en-US" sz="3000" dirty="0" smtClean="0"/>
              <a:t>March 15</a:t>
            </a:r>
            <a:r>
              <a:rPr lang="en-US" sz="3000" b="1" dirty="0" smtClean="0"/>
              <a:t>);</a:t>
            </a:r>
            <a:r>
              <a:rPr lang="en-US" sz="3000" dirty="0" smtClean="0"/>
              <a:t> however, your payment will still be accepted. </a:t>
            </a:r>
          </a:p>
        </p:txBody>
      </p:sp>
      <p:pic>
        <p:nvPicPr>
          <p:cNvPr id="231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76400"/>
            <a:ext cx="2316163" cy="2895600"/>
          </a:xfrm>
          <a:prstGeom prst="rect">
            <a:avLst/>
          </a:prstGeom>
          <a:noFill/>
          <a:ln w="38100" algn="ctr">
            <a:solidFill>
              <a:srgbClr val="F36F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2514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 Black" pitchFamily="34" charset="0"/>
              </a:rPr>
              <a:t>Punctuation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Punctuation marks that would normally occupy the position already occupied by a second parenthesis are placed after the parenthesis. 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219200" y="3048000"/>
            <a:ext cx="71977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 algn="l">
              <a:buFontTx/>
              <a:buChar char="•"/>
            </a:pPr>
            <a:r>
              <a:rPr lang="en-US" sz="3200">
                <a:latin typeface="Arial" charset="0"/>
              </a:rPr>
              <a:t>If you attend (April 3)</a:t>
            </a:r>
            <a:r>
              <a:rPr lang="en-US" sz="3200">
                <a:latin typeface="Arial Black" pitchFamily="34" charset="0"/>
              </a:rPr>
              <a:t>, </a:t>
            </a:r>
            <a:r>
              <a:rPr lang="en-US" sz="3200">
                <a:latin typeface="Arial" charset="0"/>
              </a:rPr>
              <a:t>we will vote on the issue.</a:t>
            </a:r>
          </a:p>
          <a:p>
            <a:pPr marL="285750" indent="-285750" algn="l">
              <a:buFontTx/>
              <a:buChar char="•"/>
            </a:pPr>
            <a:r>
              <a:rPr lang="en-US" sz="3200">
                <a:latin typeface="Arial" charset="0"/>
              </a:rPr>
              <a:t>Forms were filled out for just one individual (James Foster)</a:t>
            </a:r>
            <a:r>
              <a:rPr lang="en-US" sz="3200">
                <a:latin typeface="Arial Black" pitchFamily="34" charset="0"/>
              </a:rPr>
              <a:t>;</a:t>
            </a:r>
            <a:r>
              <a:rPr lang="en-US" sz="3200">
                <a:latin typeface="Arial" charset="0"/>
              </a:rPr>
              <a:t> however, they must be approved.</a:t>
            </a:r>
            <a:r>
              <a:rPr lang="en-US" sz="280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Punctuating with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text within parentheses is within a sentence, you can use </a:t>
            </a:r>
            <a:r>
              <a:rPr lang="en-US" sz="4000" b="1" dirty="0" smtClean="0"/>
              <a:t>?</a:t>
            </a:r>
            <a:r>
              <a:rPr lang="en-US" dirty="0" smtClean="0"/>
              <a:t> or </a:t>
            </a:r>
            <a:r>
              <a:rPr lang="en-US" sz="4000" b="1" dirty="0" smtClean="0"/>
              <a:t>!</a:t>
            </a:r>
            <a:r>
              <a:rPr lang="en-US" dirty="0" smtClean="0"/>
              <a:t> but not a period.</a:t>
            </a:r>
          </a:p>
          <a:p>
            <a:r>
              <a:rPr lang="en-US" dirty="0" smtClean="0"/>
              <a:t>If the text within parentheses is not within another sentence, add whatever punctuation is necessary.  Place the punctuation inside the parenthesis.</a:t>
            </a:r>
          </a:p>
        </p:txBody>
      </p:sp>
    </p:spTree>
    <p:extLst>
      <p:ext uri="{BB962C8B-B14F-4D97-AF65-F5344CB8AC3E}">
        <p14:creationId xmlns:p14="http://schemas.microsoft.com/office/powerpoint/2010/main" val="15896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239000" cy="2895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Use quotation marks properly, and correctly place other punctuation marks in relation to quotation marks.</a:t>
            </a:r>
            <a:endParaRPr lang="en-US" sz="2800" smtClean="0"/>
          </a:p>
          <a:p>
            <a:pPr eaLnBrk="1" hangingPunct="1"/>
            <a:r>
              <a:rPr lang="en-US" smtClean="0"/>
              <a:t>Use underscores and italics appropriately. 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762000" y="5416550"/>
            <a:ext cx="7627938" cy="628650"/>
            <a:chOff x="480" y="3412"/>
            <a:chExt cx="4805" cy="396"/>
          </a:xfrm>
        </p:grpSpPr>
        <p:pic>
          <p:nvPicPr>
            <p:cNvPr id="2151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1" t="51601" r="43500" b="42720"/>
            <a:stretch>
              <a:fillRect/>
            </a:stretch>
          </p:blipFill>
          <p:spPr bwMode="auto">
            <a:xfrm>
              <a:off x="480" y="3416"/>
              <a:ext cx="1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1" t="26880" r="43500" b="67439"/>
            <a:stretch>
              <a:fillRect/>
            </a:stretch>
          </p:blipFill>
          <p:spPr bwMode="auto">
            <a:xfrm>
              <a:off x="1768" y="3416"/>
              <a:ext cx="1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50" t="40559" r="14999" b="53760"/>
            <a:stretch>
              <a:fillRect/>
            </a:stretch>
          </p:blipFill>
          <p:spPr bwMode="auto">
            <a:xfrm>
              <a:off x="3108" y="3412"/>
              <a:ext cx="217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Wingdings" pitchFamily="2" charset="2"/>
              </a:rPr>
              <a:t> Uses for Quotation Marks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16764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To Enclose Direct Quotations</a:t>
            </a:r>
          </a:p>
          <a:p>
            <a:pPr lvl="1" eaLnBrk="1" hangingPunct="1"/>
            <a:r>
              <a:rPr lang="en-US" sz="3200" smtClean="0"/>
              <a:t>Use double quotation marks to enclose the exact words of a speaker or writer. 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1219200" y="3124200"/>
            <a:ext cx="7197725" cy="3540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5750" indent="-285750" algn="l">
              <a:buFontTx/>
              <a:buChar char="•"/>
              <a:defRPr/>
            </a:pPr>
            <a:r>
              <a:rPr lang="en-US" sz="3200" dirty="0">
                <a:latin typeface="Arial" charset="0"/>
              </a:rPr>
              <a:t>Professor Hunter said, </a:t>
            </a:r>
            <a:r>
              <a:rPr lang="en-US" sz="3200" dirty="0">
                <a:latin typeface="Arial Black" pitchFamily="34" charset="0"/>
              </a:rPr>
              <a:t>“</a:t>
            </a:r>
            <a:r>
              <a:rPr lang="en-US" sz="3200" dirty="0">
                <a:latin typeface="Arial" charset="0"/>
              </a:rPr>
              <a:t>You earned a high grade</a:t>
            </a:r>
            <a:r>
              <a:rPr lang="en-US" sz="3200" b="1" dirty="0">
                <a:latin typeface="Arial" charset="0"/>
              </a:rPr>
              <a:t>.</a:t>
            </a:r>
            <a:r>
              <a:rPr lang="en-US" sz="3200" dirty="0">
                <a:latin typeface="Arial Black" pitchFamily="34" charset="0"/>
              </a:rPr>
              <a:t>”</a:t>
            </a:r>
          </a:p>
          <a:p>
            <a:pPr marL="285750" indent="-285750" algn="l">
              <a:buFontTx/>
              <a:buChar char="•"/>
              <a:defRPr/>
            </a:pPr>
            <a:r>
              <a:rPr lang="en-US" sz="3200" dirty="0">
                <a:latin typeface="Arial" charset="0"/>
              </a:rPr>
              <a:t>Professor Hunter said that you earned a high grade.</a:t>
            </a:r>
            <a:endParaRPr lang="en-US" sz="3200" dirty="0">
              <a:latin typeface="Arial Black" pitchFamily="34" charset="0"/>
            </a:endParaRPr>
          </a:p>
          <a:p>
            <a:pPr marL="285750" indent="-285750" algn="l">
              <a:buSzPct val="75000"/>
              <a:buFontTx/>
              <a:buChar char="•"/>
              <a:defRPr/>
            </a:pPr>
            <a:r>
              <a:rPr lang="en-US" sz="3200" dirty="0">
                <a:latin typeface="Arial Black" pitchFamily="34" charset="0"/>
              </a:rPr>
              <a:t>“</a:t>
            </a:r>
            <a:r>
              <a:rPr lang="en-US" sz="3200" dirty="0">
                <a:latin typeface="+mn-lt"/>
              </a:rPr>
              <a:t>She was hired on </a:t>
            </a:r>
            <a:r>
              <a:rPr lang="en-US" sz="3200" dirty="0">
                <a:latin typeface="Arial" charset="0"/>
              </a:rPr>
              <a:t>the first of the month</a:t>
            </a:r>
            <a:r>
              <a:rPr lang="en-US" sz="3200" b="1" dirty="0">
                <a:latin typeface="Arial" charset="0"/>
              </a:rPr>
              <a:t>,</a:t>
            </a:r>
            <a:r>
              <a:rPr lang="en-US" sz="3200" dirty="0">
                <a:latin typeface="Arial Black" pitchFamily="34" charset="0"/>
              </a:rPr>
              <a:t>”</a:t>
            </a:r>
            <a:r>
              <a:rPr lang="en-US" sz="3200" dirty="0">
                <a:latin typeface="Arial" charset="0"/>
              </a:rPr>
              <a:t> remarked Ms. Sims.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>
                <a:latin typeface="Arial Black" pitchFamily="34" charset="0"/>
              </a:rPr>
              <a:t>“</a:t>
            </a:r>
            <a:r>
              <a:rPr lang="en-US" sz="3200" dirty="0">
                <a:latin typeface="+mn-lt"/>
              </a:rPr>
              <a:t>Sh</a:t>
            </a:r>
            <a:r>
              <a:rPr lang="en-US" sz="3200" dirty="0">
                <a:latin typeface="Arial" charset="0"/>
              </a:rPr>
              <a:t>e receives benefits next month</a:t>
            </a:r>
            <a:r>
              <a:rPr lang="en-US" sz="3200" b="1" dirty="0">
                <a:latin typeface="Arial" charset="0"/>
              </a:rPr>
              <a:t>.</a:t>
            </a:r>
            <a:r>
              <a:rPr lang="en-US" sz="3200" dirty="0">
                <a:latin typeface="Arial Black" pitchFamily="34" charset="0"/>
              </a:rPr>
              <a:t>”</a:t>
            </a:r>
            <a:r>
              <a:rPr lang="en-US" sz="3200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4572000"/>
          </a:xfrm>
          <a:noFill/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dirty="0" smtClean="0">
                <a:latin typeface="Arial Black" pitchFamily="34" charset="0"/>
              </a:rPr>
              <a:t>Enclose Titles with Quotation Marks</a:t>
            </a:r>
          </a:p>
          <a:p>
            <a:pPr lvl="1" eaLnBrk="1" hangingPunct="1">
              <a:lnSpc>
                <a:spcPct val="115000"/>
              </a:lnSpc>
            </a:pPr>
            <a:r>
              <a:rPr lang="en-US" sz="3200" dirty="0" smtClean="0"/>
              <a:t>Use quotation marks to enclose magazine and newspaper </a:t>
            </a:r>
            <a:r>
              <a:rPr lang="en-US" sz="3200" u="sng" dirty="0" smtClean="0"/>
              <a:t>articles</a:t>
            </a:r>
            <a:r>
              <a:rPr lang="en-US" sz="3200" dirty="0" smtClean="0"/>
              <a:t>, book </a:t>
            </a:r>
            <a:r>
              <a:rPr lang="en-US" sz="3200" u="sng" dirty="0" smtClean="0"/>
              <a:t>chapters</a:t>
            </a:r>
            <a:r>
              <a:rPr lang="en-US" sz="3200" dirty="0" smtClean="0"/>
              <a:t>, television </a:t>
            </a:r>
            <a:r>
              <a:rPr lang="en-US" sz="3200" u="sng" dirty="0" smtClean="0"/>
              <a:t>episodes</a:t>
            </a:r>
            <a:r>
              <a:rPr lang="en-US" sz="3200" dirty="0" smtClean="0"/>
              <a:t>, poems, songs, and links in Web sites.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/>
          <p:cNvSpPr>
            <a:spLocks noChangeArrowheads="1"/>
          </p:cNvSpPr>
          <p:nvPr/>
        </p:nvSpPr>
        <p:spPr bwMode="auto">
          <a:xfrm>
            <a:off x="304800" y="457200"/>
            <a:ext cx="3352800" cy="1828800"/>
          </a:xfrm>
          <a:prstGeom prst="ellipse">
            <a:avLst/>
          </a:prstGeom>
          <a:solidFill>
            <a:srgbClr val="52ACE0"/>
          </a:solidFill>
          <a:ln w="57150">
            <a:solidFill>
              <a:srgbClr val="3B71B8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 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Period</a:t>
            </a:r>
          </a:p>
        </p:txBody>
      </p:sp>
      <p:sp>
        <p:nvSpPr>
          <p:cNvPr id="149507" name="Oval 3"/>
          <p:cNvSpPr>
            <a:spLocks noChangeArrowheads="1"/>
          </p:cNvSpPr>
          <p:nvPr/>
        </p:nvSpPr>
        <p:spPr bwMode="auto">
          <a:xfrm>
            <a:off x="2895600" y="838200"/>
            <a:ext cx="3352800" cy="1828800"/>
          </a:xfrm>
          <a:prstGeom prst="ellipse">
            <a:avLst/>
          </a:prstGeom>
          <a:solidFill>
            <a:srgbClr val="1E70B8"/>
          </a:solidFill>
          <a:ln w="76200" algn="ctr">
            <a:solidFill>
              <a:srgbClr val="52ACE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 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Question Mark</a:t>
            </a: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762000" y="2057400"/>
            <a:ext cx="3352800" cy="1828800"/>
          </a:xfrm>
          <a:prstGeom prst="ellipse">
            <a:avLst/>
          </a:prstGeom>
          <a:solidFill>
            <a:srgbClr val="93BD64"/>
          </a:solidFill>
          <a:ln w="57150">
            <a:solidFill>
              <a:srgbClr val="BAD87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 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Dash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5486400" y="1371600"/>
            <a:ext cx="3352800" cy="1828800"/>
          </a:xfrm>
          <a:prstGeom prst="ellipse">
            <a:avLst/>
          </a:prstGeom>
          <a:solidFill>
            <a:srgbClr val="BAD875"/>
          </a:solidFill>
          <a:ln w="57150">
            <a:solidFill>
              <a:srgbClr val="93BD64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 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Exclamation Point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3505200" y="2705100"/>
            <a:ext cx="3352800" cy="1828800"/>
          </a:xfrm>
          <a:prstGeom prst="ellipse">
            <a:avLst/>
          </a:prstGeom>
          <a:solidFill>
            <a:srgbClr val="E87989"/>
          </a:solidFill>
          <a:ln w="57150">
            <a:solidFill>
              <a:srgbClr val="B00069"/>
            </a:solidFill>
            <a:round/>
            <a:headEnd/>
            <a:tailEnd/>
          </a:ln>
          <a:effectLst/>
        </p:spPr>
        <p:txBody>
          <a:bodyPr lIns="0" rIns="0"/>
          <a:lstStyle/>
          <a:p>
            <a:pPr>
              <a:defRPr/>
            </a:pP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 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Parentheses</a:t>
            </a: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514350" y="3581400"/>
            <a:ext cx="3352800" cy="1828800"/>
          </a:xfrm>
          <a:prstGeom prst="ellipse">
            <a:avLst/>
          </a:prstGeom>
          <a:solidFill>
            <a:srgbClr val="B00069"/>
          </a:solidFill>
          <a:ln w="57150">
            <a:solidFill>
              <a:srgbClr val="E87989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900" b="1">
                <a:solidFill>
                  <a:schemeClr val="bg1"/>
                </a:solidFill>
                <a:latin typeface="Arial" charset="0"/>
                <a:sym typeface="Wingdings" pitchFamily="2" charset="2"/>
              </a:rPr>
              <a:t> </a:t>
            </a:r>
            <a:r>
              <a:rPr lang="en-US" sz="2900" b="1">
                <a:solidFill>
                  <a:schemeClr val="bg1"/>
                </a:solidFill>
                <a:latin typeface="Arial" charset="0"/>
              </a:rPr>
              <a:t>Quotation Marks</a:t>
            </a:r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2895600" y="4267200"/>
            <a:ext cx="3352800" cy="1828800"/>
          </a:xfrm>
          <a:prstGeom prst="ellipse">
            <a:avLst/>
          </a:prstGeom>
          <a:solidFill>
            <a:srgbClr val="FFD166"/>
          </a:solidFill>
          <a:ln w="57150">
            <a:solidFill>
              <a:srgbClr val="F36F3A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9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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 </a:t>
            </a:r>
            <a:r>
              <a:rPr lang="en-US" sz="29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Italics</a:t>
            </a:r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5638800" y="3810000"/>
            <a:ext cx="3352800" cy="1828800"/>
          </a:xfrm>
          <a:prstGeom prst="ellipse">
            <a:avLst/>
          </a:prstGeom>
          <a:solidFill>
            <a:srgbClr val="F36F3A"/>
          </a:solidFill>
          <a:ln w="57150">
            <a:solidFill>
              <a:srgbClr val="FFD16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 The Hyphen</a:t>
            </a:r>
            <a:endParaRPr lang="en-US" sz="29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7" grpId="0" animBg="1"/>
      <p:bldP spid="149509" grpId="0" animBg="1"/>
      <p:bldP spid="149508" grpId="0" animBg="1"/>
      <p:bldP spid="149510" grpId="0" animBg="1"/>
      <p:bldP spid="149511" grpId="0" animBg="1"/>
      <p:bldP spid="149512" grpId="0" animBg="1"/>
      <p:bldP spid="1495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998561" y="4038600"/>
            <a:ext cx="7620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“Did you enjoy,” </a:t>
            </a:r>
            <a:r>
              <a:rPr lang="en-US" sz="3200" dirty="0">
                <a:latin typeface="+mn-lt"/>
              </a:rPr>
              <a:t>said Mr. Dornan, </a:t>
            </a:r>
            <a:r>
              <a:rPr lang="en-US" sz="3200" dirty="0" smtClean="0">
                <a:latin typeface="+mn-lt"/>
              </a:rPr>
              <a:t>“the </a:t>
            </a:r>
            <a:r>
              <a:rPr lang="en-US" sz="3200" dirty="0">
                <a:latin typeface="+mn-lt"/>
              </a:rPr>
              <a:t>article entitled ‘Economics and </a:t>
            </a:r>
            <a:r>
              <a:rPr lang="en-US" sz="3200" dirty="0" smtClean="0">
                <a:latin typeface="+mn-lt"/>
              </a:rPr>
              <a:t>Recession</a:t>
            </a:r>
            <a:r>
              <a:rPr lang="en-US" sz="4000" dirty="0" smtClean="0">
                <a:latin typeface="+mn-lt"/>
              </a:rPr>
              <a:t>’?”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8561" y="2447835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Did he say, “You should read the </a:t>
            </a:r>
            <a:r>
              <a:rPr lang="en-US" sz="3200" dirty="0">
                <a:latin typeface="+mn-lt"/>
              </a:rPr>
              <a:t>article entitled ‘Economics and </a:t>
            </a:r>
            <a:r>
              <a:rPr lang="en-US" sz="3200" dirty="0" smtClean="0">
                <a:latin typeface="+mn-lt"/>
              </a:rPr>
              <a:t>Recession</a:t>
            </a:r>
            <a:r>
              <a:rPr lang="en-US" sz="4000" dirty="0" smtClean="0">
                <a:latin typeface="+mn-lt"/>
              </a:rPr>
              <a:t>’”?</a:t>
            </a:r>
            <a:endParaRPr lang="en-US" sz="3200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637007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He said, “You should read the </a:t>
            </a:r>
            <a:r>
              <a:rPr lang="en-US" sz="3200" dirty="0">
                <a:latin typeface="+mn-lt"/>
              </a:rPr>
              <a:t>article entitled ‘Economics and </a:t>
            </a:r>
            <a:r>
              <a:rPr lang="en-US" sz="3200" dirty="0" smtClean="0">
                <a:latin typeface="+mn-lt"/>
              </a:rPr>
              <a:t>Recession.</a:t>
            </a:r>
            <a:r>
              <a:rPr lang="en-US" sz="4000" b="1" dirty="0" smtClean="0">
                <a:latin typeface="+mn-lt"/>
              </a:rPr>
              <a:t>’”</a:t>
            </a:r>
            <a:endParaRPr lang="en-US" sz="3200" b="1" dirty="0">
              <a:latin typeface="+mn-lt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Wingdings" pitchFamily="2" charset="2"/>
              </a:rPr>
              <a:t> Uses for Italics</a:t>
            </a:r>
          </a:p>
        </p:txBody>
      </p:sp>
      <p:sp>
        <p:nvSpPr>
          <p:cNvPr id="19456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Use italics (or underscores if italics are not accessible) for the </a:t>
            </a:r>
            <a:r>
              <a:rPr lang="en-US" b="1" u="sng" smtClean="0"/>
              <a:t>titles</a:t>
            </a:r>
            <a:r>
              <a:rPr lang="en-US" smtClean="0"/>
              <a:t> of books, magazines, pamphlets, newspapers, and other complete published works that contain subdivisions. </a:t>
            </a:r>
            <a:endParaRPr lang="en-US" smtClean="0">
              <a:latin typeface="Arial Black" pitchFamily="34" charset="0"/>
            </a:endParaRPr>
          </a:p>
          <a:p>
            <a:pPr lvl="1" eaLnBrk="1" hangingPunct="1"/>
            <a:r>
              <a:rPr lang="en-US" sz="3200" i="1" smtClean="0"/>
              <a:t>America at Work</a:t>
            </a:r>
            <a:r>
              <a:rPr lang="en-US" sz="3200" smtClean="0"/>
              <a:t>, a new research book, was reviewed positively in </a:t>
            </a:r>
            <a:r>
              <a:rPr lang="en-US" sz="3200" i="1" smtClean="0"/>
              <a:t>The Wall Street Journal</a:t>
            </a:r>
            <a:r>
              <a:rPr lang="en-US" sz="3200" smtClean="0"/>
              <a:t>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105400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To Enclose Short Expressions</a:t>
            </a:r>
          </a:p>
          <a:p>
            <a:pPr lvl="1" eaLnBrk="1" hangingPunct="1"/>
            <a:r>
              <a:rPr lang="en-US" sz="3200" dirty="0" smtClean="0"/>
              <a:t>Slang, words used in a special sense, and words following “stamped” or “marked” are usually italicized.  </a:t>
            </a:r>
          </a:p>
          <a:p>
            <a:pPr lvl="1" eaLnBrk="1" hangingPunct="1"/>
            <a:endParaRPr lang="en-US" sz="3200" dirty="0"/>
          </a:p>
          <a:p>
            <a:pPr marL="457200" lvl="1" indent="0" eaLnBrk="1" hangingPunct="1">
              <a:buNone/>
            </a:pPr>
            <a:r>
              <a:rPr lang="en-US" sz="3200" dirty="0" smtClean="0"/>
              <a:t>(Some writers enclose them within quotation marks.)  </a:t>
            </a:r>
          </a:p>
          <a:p>
            <a:pPr lvl="1" eaLnBrk="1" hangingPunct="1"/>
            <a:endParaRPr lang="en-US" sz="3200" dirty="0" smtClean="0"/>
          </a:p>
          <a:p>
            <a:pPr lvl="1" eaLnBrk="1" hangingPunct="1"/>
            <a:endParaRPr lang="en-US" sz="3200" dirty="0" smtClean="0"/>
          </a:p>
          <a:p>
            <a:pPr lvl="1" eaLnBrk="1" hangingPunct="1"/>
            <a:endParaRPr lang="en-US" sz="3200" dirty="0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485900"/>
            <a:ext cx="7467600" cy="11811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Two frequently misspelled words are </a:t>
            </a:r>
            <a:r>
              <a:rPr lang="en-US" i="1" dirty="0" smtClean="0"/>
              <a:t>convenience</a:t>
            </a:r>
            <a:r>
              <a:rPr lang="en-US" dirty="0" smtClean="0"/>
              <a:t> and </a:t>
            </a:r>
            <a:r>
              <a:rPr lang="en-US" i="1" dirty="0" smtClean="0"/>
              <a:t>conscientious</a:t>
            </a:r>
            <a:r>
              <a:rPr lang="en-US" dirty="0" smtClean="0"/>
              <a:t>.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22943" y="609600"/>
            <a:ext cx="8458200" cy="800100"/>
          </a:xfrm>
          <a:prstGeom prst="rect">
            <a:avLst/>
          </a:prstGeom>
          <a:solidFill>
            <a:srgbClr val="F36F3A"/>
          </a:solidFill>
          <a:ln w="76200" algn="ctr">
            <a:solidFill>
              <a:srgbClr val="FFD166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Arial" charset="0"/>
              </a:rPr>
              <a:t>Words Under Discussion</a:t>
            </a:r>
            <a:endParaRPr 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914400" y="4191000"/>
            <a:ext cx="7467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3200" dirty="0">
                <a:latin typeface="Arial" charset="0"/>
              </a:rPr>
              <a:t>Your letter is stamped </a:t>
            </a:r>
            <a:r>
              <a:rPr lang="en-US" sz="3200" i="1" dirty="0" smtClean="0">
                <a:latin typeface="Arial" charset="0"/>
              </a:rPr>
              <a:t>Confidential.</a:t>
            </a:r>
            <a:endParaRPr lang="en-US" sz="3200" i="1" dirty="0">
              <a:latin typeface="Arial Black" pitchFamily="34" charset="0"/>
            </a:endParaRP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04800" y="2971800"/>
            <a:ext cx="8458200" cy="800100"/>
          </a:xfrm>
          <a:prstGeom prst="rect">
            <a:avLst/>
          </a:prstGeom>
          <a:solidFill>
            <a:srgbClr val="F36F3A"/>
          </a:solidFill>
          <a:ln w="76200" algn="ctr">
            <a:solidFill>
              <a:srgbClr val="FFD166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200" b="1">
                <a:solidFill>
                  <a:schemeClr val="bg1"/>
                </a:solidFill>
                <a:latin typeface="Arial" charset="0"/>
              </a:rPr>
              <a:t>Words Following “Stamped” or “Marked”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/>
      <p:bldP spid="239619" grpId="0" animBg="1"/>
      <p:bldP spid="239622" grpId="0" build="p"/>
      <p:bldP spid="2396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28194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To Enclose Definitions</a:t>
            </a:r>
          </a:p>
          <a:p>
            <a:pPr lvl="1" eaLnBrk="1" hangingPunct="1"/>
            <a:r>
              <a:rPr lang="en-US" sz="3200" smtClean="0"/>
              <a:t>The word being defined should be italicized. </a:t>
            </a:r>
          </a:p>
          <a:p>
            <a:pPr lvl="1" eaLnBrk="1" hangingPunct="1"/>
            <a:r>
              <a:rPr lang="en-US" sz="3200" smtClean="0"/>
              <a:t>Use quotation marks to enclose definitions of words or expressions. 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219200" y="3962400"/>
            <a:ext cx="71977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sz="3200">
                <a:latin typeface="Arial" charset="0"/>
              </a:rPr>
              <a:t>The word </a:t>
            </a:r>
            <a:r>
              <a:rPr lang="en-US" sz="3200" i="1">
                <a:latin typeface="Arial" charset="0"/>
              </a:rPr>
              <a:t>liability</a:t>
            </a:r>
            <a:r>
              <a:rPr lang="en-US" sz="3200">
                <a:latin typeface="Arial" charset="0"/>
              </a:rPr>
              <a:t> is defined as a </a:t>
            </a:r>
            <a:r>
              <a:rPr lang="en-US" sz="3200">
                <a:latin typeface="Arial Black" pitchFamily="34" charset="0"/>
              </a:rPr>
              <a:t>“</a:t>
            </a:r>
            <a:r>
              <a:rPr lang="en-US" sz="3200">
                <a:latin typeface="Arial" charset="0"/>
              </a:rPr>
              <a:t>debt owed by a business.</a:t>
            </a:r>
            <a:r>
              <a:rPr lang="en-US" sz="3200">
                <a:latin typeface="Arial Black" pitchFamily="34" charset="0"/>
              </a:rPr>
              <a:t>”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738" name="Picture 2" descr="MPj03960320000[1]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2935288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295400" y="3810000"/>
            <a:ext cx="6248400" cy="2362200"/>
          </a:xfrm>
          <a:prstGeom prst="rect">
            <a:avLst/>
          </a:prstGeom>
          <a:noFill/>
          <a:ln w="76200" algn="ctr">
            <a:solidFill>
              <a:srgbClr val="F36F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2800">
                <a:latin typeface="Arial" charset="0"/>
              </a:rPr>
              <a:t>Our supervisor said, “We are eliminating all overtime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this month”</a:t>
            </a:r>
            <a:r>
              <a:rPr lang="en-US" sz="2800">
                <a:latin typeface="Arial Black" pitchFamily="34" charset="0"/>
              </a:rPr>
              <a:t>;</a:t>
            </a:r>
            <a:r>
              <a:rPr lang="en-US" sz="2800">
                <a:latin typeface="Arial" charset="0"/>
              </a:rPr>
              <a:t> therefore, employees must be informed.</a:t>
            </a:r>
            <a:r>
              <a:rPr lang="en-US"/>
              <a:t> 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6324600" cy="1143000"/>
          </a:xfrm>
          <a:prstGeom prst="rect">
            <a:avLst/>
          </a:prstGeom>
          <a:noFill/>
          <a:ln w="76200">
            <a:solidFill>
              <a:srgbClr val="F36F3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Colons and semicolons are </a:t>
            </a:r>
            <a:r>
              <a:rPr lang="en-US" sz="2800" b="1" dirty="0">
                <a:solidFill>
                  <a:srgbClr val="D9364E"/>
                </a:solidFill>
                <a:latin typeface="Arial" charset="0"/>
              </a:rPr>
              <a:t>always</a:t>
            </a:r>
            <a:r>
              <a:rPr lang="en-US" sz="2800" dirty="0">
                <a:solidFill>
                  <a:srgbClr val="D9364E"/>
                </a:solidFill>
                <a:latin typeface="Arial" charset="0"/>
              </a:rPr>
              <a:t> </a:t>
            </a:r>
            <a:r>
              <a:rPr lang="en-US" sz="2800" dirty="0">
                <a:latin typeface="Arial" charset="0"/>
              </a:rPr>
              <a:t>placed outside quotation marks.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6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nimBg="1"/>
      <p:bldP spid="2447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229600" cy="1905000"/>
          </a:xfrm>
          <a:noFill/>
        </p:spPr>
        <p:txBody>
          <a:bodyPr/>
          <a:lstStyle/>
          <a:p>
            <a:pPr lvl="1" eaLnBrk="1" hangingPunct="1"/>
            <a:r>
              <a:rPr lang="en-US" sz="3200" smtClean="0"/>
              <a:t>Question marks and exclamation points may go inside or outside closing quotation marks, depending on the quotation. 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1219200" y="3962400"/>
            <a:ext cx="7086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3200">
                <a:latin typeface="Arial" charset="0"/>
              </a:rPr>
              <a:t>Professor Dooley said, “How many have completed the assignment</a:t>
            </a:r>
            <a:r>
              <a:rPr lang="en-US" sz="3200">
                <a:latin typeface="Arial Black" pitchFamily="34" charset="0"/>
              </a:rPr>
              <a:t>?”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1219200" y="3048000"/>
            <a:ext cx="5562600" cy="800100"/>
          </a:xfrm>
          <a:prstGeom prst="rect">
            <a:avLst/>
          </a:prstGeom>
          <a:solidFill>
            <a:srgbClr val="F36F3A"/>
          </a:solidFill>
          <a:ln w="76200" algn="ctr">
            <a:solidFill>
              <a:srgbClr val="FFD166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200" b="1">
                <a:solidFill>
                  <a:schemeClr val="bg1"/>
                </a:solidFill>
                <a:latin typeface="Arial" charset="0"/>
              </a:rPr>
              <a:t>Quotation asks a question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build="p"/>
      <p:bldP spid="2457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219200" y="1981200"/>
            <a:ext cx="7467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sz="3200" dirty="0" smtClean="0">
                <a:latin typeface="Arial" charset="0"/>
              </a:rPr>
              <a:t>Did she say, “The meaning of the word </a:t>
            </a:r>
            <a:r>
              <a:rPr lang="en-US" sz="3200" i="1" dirty="0" smtClean="0">
                <a:latin typeface="Arial" charset="0"/>
              </a:rPr>
              <a:t>imprudent </a:t>
            </a:r>
            <a:r>
              <a:rPr lang="en-US" sz="3200" dirty="0" smtClean="0">
                <a:latin typeface="Arial" charset="0"/>
              </a:rPr>
              <a:t>is ‘rude and irreverent’”?</a:t>
            </a:r>
            <a:endParaRPr lang="en-US" sz="3200" dirty="0">
              <a:latin typeface="+mn-lt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249238" y="990600"/>
            <a:ext cx="8666162" cy="800100"/>
          </a:xfrm>
          <a:prstGeom prst="rect">
            <a:avLst/>
          </a:prstGeom>
          <a:solidFill>
            <a:srgbClr val="F36F3A"/>
          </a:solidFill>
          <a:ln w="76200" algn="ctr">
            <a:solidFill>
              <a:srgbClr val="FFD166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200" b="1">
                <a:solidFill>
                  <a:schemeClr val="bg1"/>
                </a:solidFill>
                <a:latin typeface="Arial" charset="0"/>
              </a:rPr>
              <a:t>Sentence, not quotation, asks a question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219200" y="4667250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sz="3200" dirty="0">
                <a:latin typeface="Arial" charset="0"/>
              </a:rPr>
              <a:t>Why did Mr. Sims say, “Who used the copier last</a:t>
            </a:r>
            <a:r>
              <a:rPr lang="en-US" sz="3200" dirty="0">
                <a:latin typeface="+mn-lt"/>
              </a:rPr>
              <a:t>?”</a:t>
            </a: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249238" y="3676650"/>
            <a:ext cx="8666162" cy="800100"/>
          </a:xfrm>
          <a:prstGeom prst="rect">
            <a:avLst/>
          </a:prstGeom>
          <a:solidFill>
            <a:srgbClr val="F36F3A"/>
          </a:solidFill>
          <a:ln w="76200" algn="ctr">
            <a:solidFill>
              <a:srgbClr val="FFD166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3200" b="1">
                <a:solidFill>
                  <a:schemeClr val="bg1"/>
                </a:solidFill>
                <a:latin typeface="Arial" charset="0"/>
              </a:rPr>
              <a:t>Both sentence and quotation ask questions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7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  <p:bldP spid="257029" grpId="0" animBg="1"/>
      <p:bldP spid="257030" grpId="0" build="p"/>
      <p:bldP spid="2570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hyphens</a:t>
            </a:r>
          </a:p>
          <a:p>
            <a:pPr lvl="1"/>
            <a:r>
              <a:rPr lang="en-US" dirty="0" smtClean="0"/>
              <a:t>Part-time, Full-time</a:t>
            </a:r>
          </a:p>
          <a:p>
            <a:pPr lvl="1"/>
            <a:r>
              <a:rPr lang="en-US" dirty="0" smtClean="0"/>
              <a:t>Family titles that contain </a:t>
            </a:r>
            <a:r>
              <a:rPr lang="en-US" i="1" dirty="0" smtClean="0"/>
              <a:t>ex, great, or in-law</a:t>
            </a:r>
            <a:endParaRPr lang="en-US" dirty="0" smtClean="0"/>
          </a:p>
          <a:p>
            <a:pPr lvl="1"/>
            <a:r>
              <a:rPr lang="en-US" dirty="0" smtClean="0"/>
              <a:t>Compound numbers such as </a:t>
            </a:r>
            <a:r>
              <a:rPr lang="en-US" i="1" dirty="0" smtClean="0"/>
              <a:t>twenty-two</a:t>
            </a:r>
          </a:p>
          <a:p>
            <a:pPr marL="463550" lvl="1" indent="-457200"/>
            <a:r>
              <a:rPr lang="en-US" dirty="0" smtClean="0"/>
              <a:t>Use a hyphen in these cases:</a:t>
            </a:r>
          </a:p>
          <a:p>
            <a:pPr lvl="1"/>
            <a:r>
              <a:rPr lang="en-US" dirty="0" smtClean="0"/>
              <a:t>Compound noun such as </a:t>
            </a:r>
            <a:r>
              <a:rPr lang="en-US" i="1" dirty="0" smtClean="0"/>
              <a:t>high-rise</a:t>
            </a:r>
          </a:p>
          <a:p>
            <a:pPr lvl="1"/>
            <a:r>
              <a:rPr lang="en-US" dirty="0" smtClean="0"/>
              <a:t>Compound adjective such as the following:</a:t>
            </a:r>
          </a:p>
          <a:p>
            <a:pPr marL="857250" lvl="2" indent="0">
              <a:buNone/>
            </a:pPr>
            <a:r>
              <a:rPr lang="en-US" sz="2800" dirty="0" smtClean="0"/>
              <a:t>I will need a </a:t>
            </a:r>
            <a:r>
              <a:rPr lang="en-US" sz="2800" i="1" dirty="0" smtClean="0"/>
              <a:t>6-foot</a:t>
            </a:r>
            <a:r>
              <a:rPr lang="en-US" sz="2800" dirty="0" smtClean="0"/>
              <a:t> ladder to get on the roof of the </a:t>
            </a:r>
            <a:r>
              <a:rPr lang="en-US" sz="2800" i="1" dirty="0" smtClean="0"/>
              <a:t>two-story</a:t>
            </a:r>
            <a:r>
              <a:rPr lang="en-US" sz="2800" dirty="0" smtClean="0"/>
              <a:t> house.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Punctuating with Quotations,  Question Marks, &amp; Exclamation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I asked </a:t>
            </a:r>
            <a:r>
              <a:rPr lang="en-US"/>
              <a:t>you </a:t>
            </a:r>
            <a:r>
              <a:rPr lang="en-US" smtClean="0"/>
              <a:t>this earlier</a:t>
            </a:r>
            <a:r>
              <a:rPr lang="en-US" dirty="0"/>
              <a:t>, “Did Mom say, ‘Clean your room’?”</a:t>
            </a:r>
          </a:p>
          <a:p>
            <a:pPr>
              <a:lnSpc>
                <a:spcPts val="5600"/>
              </a:lnSpc>
            </a:pPr>
            <a:r>
              <a:rPr lang="en-US" dirty="0" smtClean="0"/>
              <a:t>The </a:t>
            </a:r>
            <a:r>
              <a:rPr lang="en-US" dirty="0"/>
              <a:t>message board said, “I’ll be spending the weekend at the </a:t>
            </a:r>
            <a:r>
              <a:rPr lang="en-US" dirty="0" err="1"/>
              <a:t>Morleys</a:t>
            </a:r>
            <a:r>
              <a:rPr lang="en-US" dirty="0"/>
              <a:t>’.”</a:t>
            </a:r>
          </a:p>
          <a:p>
            <a:pPr>
              <a:lnSpc>
                <a:spcPts val="5600"/>
              </a:lnSpc>
            </a:pPr>
            <a:r>
              <a:rPr lang="en-US" dirty="0"/>
              <a:t>Let’s not panic and yell “Fire!”</a:t>
            </a:r>
          </a:p>
          <a:p>
            <a:pPr>
              <a:lnSpc>
                <a:spcPts val="5600"/>
              </a:lnSpc>
            </a:pPr>
            <a:r>
              <a:rPr lang="en-US" dirty="0" smtClean="0"/>
              <a:t>Please stop </a:t>
            </a:r>
            <a:r>
              <a:rPr lang="en-US" dirty="0"/>
              <a:t>saying, “Don’t worry”!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ym typeface="Wingdings" pitchFamily="2" charset="2"/>
              </a:rPr>
              <a:t> Uses for the Period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 Black" pitchFamily="34" charset="0"/>
              </a:rPr>
              <a:t>To Punctuate Statements, Commands, and Indirect Questions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Use a period at the end of a statement, a command, and an indirect question.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Use a period, not a question mark, to punctuate a polite request.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smtClean="0"/>
              <a:t>Is usually answered by an action rather than a </a:t>
            </a:r>
            <a:r>
              <a:rPr lang="en-US" sz="2800" i="1" smtClean="0"/>
              <a:t>yes</a:t>
            </a:r>
            <a:r>
              <a:rPr lang="en-US" sz="2800" smtClean="0"/>
              <a:t> or </a:t>
            </a:r>
            <a:r>
              <a:rPr lang="en-US" sz="2800" i="1" smtClean="0"/>
              <a:t>no</a:t>
            </a:r>
            <a:endParaRPr lang="en-US" sz="2800" smtClean="0"/>
          </a:p>
          <a:p>
            <a:pPr lvl="2"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953000"/>
          </a:xfrm>
        </p:spPr>
        <p:txBody>
          <a:bodyPr/>
          <a:lstStyle/>
          <a:p>
            <a:r>
              <a:rPr lang="en-US" dirty="0" smtClean="0"/>
              <a:t>When writing phone extensions, capitalize the first letter and add a comma before and after.</a:t>
            </a:r>
          </a:p>
          <a:p>
            <a:pPr lvl="1"/>
            <a:r>
              <a:rPr lang="en-US" dirty="0" smtClean="0"/>
              <a:t>Please call me at (515) 964-6884, Ext. 1234, by March 1.</a:t>
            </a:r>
          </a:p>
          <a:p>
            <a:r>
              <a:rPr lang="en-US" dirty="0" smtClean="0"/>
              <a:t>Complement – Your scarf complements </a:t>
            </a:r>
            <a:r>
              <a:rPr lang="en-US" smtClean="0"/>
              <a:t>your coat!  </a:t>
            </a:r>
            <a:endParaRPr lang="en-US" dirty="0" smtClean="0"/>
          </a:p>
          <a:p>
            <a:r>
              <a:rPr lang="en-US" dirty="0" smtClean="0"/>
              <a:t>Compliment – I like to receive compliments!</a:t>
            </a:r>
          </a:p>
        </p:txBody>
      </p:sp>
    </p:spTree>
    <p:extLst>
      <p:ext uri="{BB962C8B-B14F-4D97-AF65-F5344CB8AC3E}">
        <p14:creationId xmlns:p14="http://schemas.microsoft.com/office/powerpoint/2010/main" val="2815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1600200" y="1752600"/>
            <a:ext cx="6172200" cy="2209800"/>
          </a:xfrm>
          <a:noFill/>
        </p:spPr>
        <p:txBody>
          <a:bodyPr/>
          <a:lstStyle/>
          <a:p>
            <a:pPr algn="ctr" eaLnBrk="1" hangingPunct="1">
              <a:lnSpc>
                <a:spcPct val="115000"/>
              </a:lnSpc>
              <a:buFontTx/>
              <a:buNone/>
            </a:pPr>
            <a:r>
              <a:rPr lang="en-US" sz="4800" smtClean="0"/>
              <a:t>Time for Reinforcement Exercises!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135563"/>
          </a:xfrm>
        </p:spPr>
        <p:txBody>
          <a:bodyPr/>
          <a:lstStyle/>
          <a:p>
            <a:pPr marL="457200" indent="-457200" eaLnBrk="1" hangingPunct="1"/>
            <a:r>
              <a:rPr lang="en-US" smtClean="0">
                <a:latin typeface="Arial Black" pitchFamily="34" charset="0"/>
              </a:rPr>
              <a:t>To Punctuate Abbreviations</a:t>
            </a:r>
            <a:endParaRPr lang="en-US" smtClean="0"/>
          </a:p>
          <a:p>
            <a:pPr marL="1162050" lvl="1" indent="-533400" eaLnBrk="1" hangingPunct="1">
              <a:buFont typeface="Wingdings" pitchFamily="2" charset="2"/>
              <a:buNone/>
            </a:pPr>
            <a:r>
              <a:rPr lang="en-US" sz="3200" i="1" smtClean="0"/>
              <a:t>Lowercase</a:t>
            </a:r>
            <a:r>
              <a:rPr lang="en-US" sz="3200" smtClean="0"/>
              <a:t>.  Use periods after most abbreviations beginning with lowercase letters.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3200" smtClean="0"/>
              <a:t>a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m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 (ante meridiem)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3200" smtClean="0"/>
              <a:t>p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m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 (post meridiem)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3200" smtClean="0"/>
              <a:t>i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e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 (that is)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3200" smtClean="0"/>
              <a:t>e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g</a:t>
            </a:r>
            <a:r>
              <a:rPr lang="en-US" sz="3200" smtClean="0">
                <a:latin typeface="Arial Black" pitchFamily="34" charset="0"/>
              </a:rPr>
              <a:t>.</a:t>
            </a:r>
            <a:r>
              <a:rPr lang="en-US" sz="3200" smtClean="0"/>
              <a:t> (for example)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3733800"/>
          </a:xfrm>
        </p:spPr>
        <p:txBody>
          <a:bodyPr/>
          <a:lstStyle/>
          <a:p>
            <a:pPr marL="1162050" lvl="1" indent="-533400" eaLnBrk="1" hangingPunct="1">
              <a:buFont typeface="Wingdings" pitchFamily="2" charset="2"/>
              <a:buNone/>
            </a:pPr>
            <a:r>
              <a:rPr lang="en-US" sz="3200" i="1" smtClean="0"/>
              <a:t>Upper and lowercase</a:t>
            </a:r>
            <a:r>
              <a:rPr lang="en-US" sz="3200" smtClean="0"/>
              <a:t>.  Use periods for most abbreviations containing capital and lowercase letters.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2800" smtClean="0"/>
              <a:t>Dr</a:t>
            </a:r>
            <a:r>
              <a:rPr lang="en-US" sz="2800" smtClean="0">
                <a:latin typeface="Arial Black" pitchFamily="34" charset="0"/>
              </a:rPr>
              <a:t>.</a:t>
            </a:r>
            <a:r>
              <a:rPr lang="en-US" sz="2800" smtClean="0"/>
              <a:t> (Doctor)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2800" smtClean="0"/>
              <a:t>No</a:t>
            </a:r>
            <a:r>
              <a:rPr lang="en-US" sz="2800" smtClean="0">
                <a:latin typeface="Arial Black" pitchFamily="34" charset="0"/>
              </a:rPr>
              <a:t>.</a:t>
            </a:r>
            <a:r>
              <a:rPr lang="en-US" sz="2800" smtClean="0"/>
              <a:t> (number)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2800" smtClean="0"/>
              <a:t>Mr</a:t>
            </a:r>
            <a:r>
              <a:rPr lang="en-US" sz="2800" smtClean="0">
                <a:latin typeface="Arial Black" pitchFamily="34" charset="0"/>
              </a:rPr>
              <a:t>.</a:t>
            </a:r>
            <a:r>
              <a:rPr lang="en-US" sz="2800" smtClean="0"/>
              <a:t> (Mister)</a:t>
            </a:r>
          </a:p>
          <a:p>
            <a:pPr marL="1733550" lvl="2" indent="-457200" eaLnBrk="1" hangingPunct="1">
              <a:buFont typeface="Wingdings" pitchFamily="2" charset="2"/>
              <a:buChar char="§"/>
            </a:pPr>
            <a:r>
              <a:rPr lang="en-US" sz="2800" smtClean="0"/>
              <a:t>Fri</a:t>
            </a:r>
            <a:r>
              <a:rPr lang="en-US" sz="2800" smtClean="0">
                <a:latin typeface="Arial Black" pitchFamily="34" charset="0"/>
              </a:rPr>
              <a:t>.</a:t>
            </a:r>
            <a:r>
              <a:rPr lang="en-US" sz="2800" smtClean="0"/>
              <a:t> (Friday)</a:t>
            </a:r>
            <a:r>
              <a:rPr lang="en-US" sz="3200" smtClean="0"/>
              <a:t> 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5638800" y="2743200"/>
            <a:ext cx="2514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800">
                <a:latin typeface="Arial" charset="0"/>
              </a:rPr>
              <a:t>Exceptions – 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PhD &amp; EdD 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990600" y="4724400"/>
            <a:ext cx="7315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Font typeface="Wingdings" pitchFamily="2" charset="2"/>
              <a:buNone/>
            </a:pPr>
            <a:r>
              <a:rPr lang="en-US" sz="3200" i="1">
                <a:latin typeface="Arial" charset="0"/>
              </a:rPr>
              <a:t>All capitals</a:t>
            </a:r>
            <a:r>
              <a:rPr lang="en-US" sz="3200">
                <a:latin typeface="Arial" charset="0"/>
              </a:rPr>
              <a:t>. For most abbreviations shown in all capital letters, use no periods or internal spaces</a:t>
            </a:r>
            <a:r>
              <a:rPr lang="en-US" sz="2800">
                <a:latin typeface="Arial" charset="0"/>
              </a:rPr>
              <a:t>.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/>
      <p:bldP spid="2048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pPr marL="1162050" lvl="1" indent="-53340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sz="3200" i="1" smtClean="0"/>
              <a:t>Geographical areas</a:t>
            </a:r>
            <a:r>
              <a:rPr lang="en-US" sz="3200" smtClean="0"/>
              <a:t>. Use all capital letters without periods or internal spaces. </a:t>
            </a:r>
          </a:p>
          <a:p>
            <a:pPr marL="1733550" lvl="2" indent="-457200" eaLnBrk="1" hangingPunct="1">
              <a:lnSpc>
                <a:spcPct val="95000"/>
              </a:lnSpc>
              <a:buFont typeface="Wingdings" pitchFamily="2" charset="2"/>
              <a:buChar char="§"/>
            </a:pPr>
            <a:r>
              <a:rPr lang="en-US" sz="3200" smtClean="0"/>
              <a:t>USA (United States of America)</a:t>
            </a:r>
          </a:p>
          <a:p>
            <a:pPr marL="1733550" lvl="2" indent="-457200" eaLnBrk="1" hangingPunct="1">
              <a:lnSpc>
                <a:spcPct val="95000"/>
              </a:lnSpc>
              <a:buFont typeface="Wingdings" pitchFamily="2" charset="2"/>
              <a:buChar char="§"/>
            </a:pPr>
            <a:r>
              <a:rPr lang="en-US" sz="3200" smtClean="0"/>
              <a:t>UK (United Kingdom)</a:t>
            </a:r>
          </a:p>
          <a:p>
            <a:pPr marL="1733550" lvl="2" indent="-457200" eaLnBrk="1" hangingPunct="1">
              <a:lnSpc>
                <a:spcPct val="95000"/>
              </a:lnSpc>
              <a:buFont typeface="Wingdings" pitchFamily="2" charset="2"/>
              <a:buChar char="§"/>
            </a:pPr>
            <a:r>
              <a:rPr lang="en-US" sz="3200" smtClean="0"/>
              <a:t>MI (Michigan)</a:t>
            </a:r>
          </a:p>
          <a:p>
            <a:pPr marL="1733550" lvl="2" indent="-457200" eaLnBrk="1" hangingPunct="1">
              <a:lnSpc>
                <a:spcPct val="95000"/>
              </a:lnSpc>
              <a:buFont typeface="Wingdings" pitchFamily="2" charset="2"/>
              <a:buChar char="§"/>
            </a:pPr>
            <a:r>
              <a:rPr lang="en-US" sz="3200" smtClean="0"/>
              <a:t>BC (British Columbia)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ym typeface="Wingdings" pitchFamily="2" charset="2"/>
              </a:rPr>
              <a:t> Uses for the Question Mark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2362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 Black" pitchFamily="34" charset="0"/>
              </a:rPr>
              <a:t>To Punctuate a Direct Question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smtClean="0"/>
              <a:t>Use a question mark at the end of a direct question and after a question that is added to a statement.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600" smtClean="0"/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1447800" y="4343400"/>
            <a:ext cx="6405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3200">
                <a:latin typeface="Arial" charset="0"/>
              </a:rPr>
              <a:t>Is this the order for Lamson, Ltd.</a:t>
            </a:r>
            <a:r>
              <a:rPr lang="en-US" sz="3200">
                <a:latin typeface="Arial Black" pitchFamily="34" charset="0"/>
              </a:rPr>
              <a:t>? </a:t>
            </a: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447800" y="4953000"/>
            <a:ext cx="6723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3200">
                <a:latin typeface="Arial" charset="0"/>
              </a:rPr>
              <a:t>The meeting is at 9:30 a.m., isn’t it</a:t>
            </a:r>
            <a:r>
              <a:rPr lang="en-US" sz="3200">
                <a:latin typeface="Arial Black" pitchFamily="34" charset="0"/>
              </a:rPr>
              <a:t>?</a:t>
            </a:r>
            <a:r>
              <a:rPr lang="en-US" sz="320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1894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>
                <a:sym typeface="Wingdings" pitchFamily="2" charset="2"/>
              </a:rPr>
              <a:t> Uses for the Exclamation Point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To Express Strong Emotion</a:t>
            </a:r>
          </a:p>
          <a:p>
            <a:pPr lvl="1" eaLnBrk="1" hangingPunct="1"/>
            <a:r>
              <a:rPr lang="en-US" sz="3200" smtClean="0"/>
              <a:t>Use an exclamation point after a word, phrase, or clause expressing strong emotion. 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752600" y="4038600"/>
            <a:ext cx="57070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3200">
                <a:latin typeface="Arial" charset="0"/>
              </a:rPr>
              <a:t>What a fantastic view</a:t>
            </a:r>
            <a:r>
              <a:rPr lang="en-US" sz="3200">
                <a:latin typeface="Arial Black" pitchFamily="34" charset="0"/>
              </a:rPr>
              <a:t>!</a:t>
            </a:r>
            <a:r>
              <a:rPr lang="en-US" sz="3200">
                <a:latin typeface="Arial" charset="0"/>
              </a:rPr>
              <a:t/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Stop</a:t>
            </a:r>
            <a:r>
              <a:rPr lang="en-US" sz="3200">
                <a:latin typeface="Arial Black" pitchFamily="34" charset="0"/>
              </a:rPr>
              <a:t>!</a:t>
            </a:r>
            <a:r>
              <a:rPr lang="en-US" sz="3200">
                <a:latin typeface="Arial" charset="0"/>
              </a:rPr>
              <a:t> That door is not an exit</a:t>
            </a:r>
            <a:r>
              <a:rPr lang="en-US" sz="3200">
                <a:latin typeface="Arial Black" pitchFamily="34" charset="0"/>
              </a:rPr>
              <a:t>!</a:t>
            </a:r>
          </a:p>
          <a:p>
            <a:pPr algn="l"/>
            <a:r>
              <a:rPr lang="en-US" sz="3200">
                <a:latin typeface="Arial" charset="0"/>
              </a:rPr>
              <a:t>Oops</a:t>
            </a:r>
            <a:r>
              <a:rPr lang="en-US" sz="3200">
                <a:latin typeface="Arial Black" pitchFamily="34" charset="0"/>
              </a:rPr>
              <a:t>!</a:t>
            </a:r>
            <a:r>
              <a:rPr lang="en-US" sz="3200">
                <a:latin typeface="Arial" charset="0"/>
              </a:rPr>
              <a:t> I forgot the attachment</a:t>
            </a:r>
            <a:r>
              <a:rPr lang="en-US" sz="3200">
                <a:latin typeface="Arial Black" pitchFamily="34" charset="0"/>
              </a:rPr>
              <a:t>!</a:t>
            </a:r>
            <a:r>
              <a:rPr lang="en-US" sz="3200">
                <a:latin typeface="Arial" charset="0"/>
              </a:rPr>
              <a:t> 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1600200" y="3962400"/>
            <a:ext cx="5791200" cy="1676400"/>
          </a:xfrm>
          <a:prstGeom prst="rect">
            <a:avLst/>
          </a:prstGeom>
          <a:solidFill>
            <a:srgbClr val="F36F3A"/>
          </a:solidFill>
          <a:ln w="76200" algn="ctr">
            <a:solidFill>
              <a:srgbClr val="FFD166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>
                <a:solidFill>
                  <a:schemeClr val="bg1"/>
                </a:solidFill>
                <a:latin typeface="Arial" charset="0"/>
              </a:rPr>
              <a:t>In business writing exclamation points</a:t>
            </a:r>
          </a:p>
          <a:p>
            <a:r>
              <a:rPr lang="en-US" sz="3200" b="1">
                <a:solidFill>
                  <a:schemeClr val="bg1"/>
                </a:solidFill>
                <a:latin typeface="Arial" charset="0"/>
              </a:rPr>
              <a:t>are used sparingly.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/>
      <p:bldP spid="1904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239000" cy="2895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Dashes and parentheses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776288" y="5435600"/>
            <a:ext cx="7605712" cy="623888"/>
            <a:chOff x="489" y="3424"/>
            <a:chExt cx="4791" cy="393"/>
          </a:xfrm>
        </p:grpSpPr>
        <p:pic>
          <p:nvPicPr>
            <p:cNvPr id="1331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26" t="14160" r="34500" b="81120"/>
            <a:stretch>
              <a:fillRect/>
            </a:stretch>
          </p:blipFill>
          <p:spPr bwMode="auto">
            <a:xfrm>
              <a:off x="3829" y="3425"/>
              <a:ext cx="145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51" t="51601" r="43500" b="42720"/>
            <a:stretch>
              <a:fillRect/>
            </a:stretch>
          </p:blipFill>
          <p:spPr bwMode="auto">
            <a:xfrm>
              <a:off x="489" y="3424"/>
              <a:ext cx="1526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50" t="26880" r="15750" b="67439"/>
            <a:stretch>
              <a:fillRect/>
            </a:stretch>
          </p:blipFill>
          <p:spPr bwMode="auto">
            <a:xfrm>
              <a:off x="1857" y="3425"/>
              <a:ext cx="2107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theme/theme1.xml><?xml version="1.0" encoding="utf-8"?>
<a:theme xmlns:a="http://schemas.openxmlformats.org/drawingml/2006/main" name="G.BE.PPTemplates6_8">
  <a:themeElements>
    <a:clrScheme name="G.BE.PPTemplates6_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.BE.PPTemplates6_8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G.BE.PPTemplates6_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.BE.PPTemplates6_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.BE.PPTemplates6_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.BE.PPTemplates6_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.BE.PPTemplates6_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.BE.PPTemplates6_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.BE.PPTemplates6_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.BE.PPTemplates6_8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E88389"/>
        </a:hlink>
        <a:folHlink>
          <a:srgbClr val="B00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E88389"/>
      </a:hlink>
      <a:folHlink>
        <a:srgbClr val="B00069"/>
      </a:folHlink>
    </a:clrScheme>
    <a:fontScheme name="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E88389"/>
        </a:hlink>
        <a:folHlink>
          <a:srgbClr val="B00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E88389"/>
        </a:hlink>
        <a:folHlink>
          <a:srgbClr val="B00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BE9eGuffey</Template>
  <TotalTime>7561</TotalTime>
  <Words>1216</Words>
  <Application>Microsoft Office PowerPoint</Application>
  <PresentationFormat>On-screen Show (4:3)</PresentationFormat>
  <Paragraphs>158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Arial Narrow</vt:lpstr>
      <vt:lpstr>Times New Roman</vt:lpstr>
      <vt:lpstr>Wingdings</vt:lpstr>
      <vt:lpstr>G.BE.PPTemplates6_8</vt:lpstr>
      <vt:lpstr>Custom Design</vt:lpstr>
      <vt:lpstr>1_Custom Design</vt:lpstr>
      <vt:lpstr>PowerPoint Presentation</vt:lpstr>
      <vt:lpstr>PowerPoint Presentation</vt:lpstr>
      <vt:lpstr> Uses for the Period</vt:lpstr>
      <vt:lpstr>PowerPoint Presentation</vt:lpstr>
      <vt:lpstr>PowerPoint Presentation</vt:lpstr>
      <vt:lpstr>PowerPoint Presentation</vt:lpstr>
      <vt:lpstr> Uses for the Question Mark</vt:lpstr>
      <vt:lpstr> Uses for the Exclamation Point</vt:lpstr>
      <vt:lpstr>Learning Objectives</vt:lpstr>
      <vt:lpstr> Uses for the Dash</vt:lpstr>
      <vt:lpstr>PowerPoint Presentation</vt:lpstr>
      <vt:lpstr>PowerPoint Presentation</vt:lpstr>
      <vt:lpstr> Uses for Parentheses</vt:lpstr>
      <vt:lpstr>PowerPoint Presentation</vt:lpstr>
      <vt:lpstr>PowerPoint Presentation</vt:lpstr>
      <vt:lpstr>Punctuating with Parentheses</vt:lpstr>
      <vt:lpstr>Learning Objectives</vt:lpstr>
      <vt:lpstr> Uses for Quotation Marks</vt:lpstr>
      <vt:lpstr>PowerPoint Presentation</vt:lpstr>
      <vt:lpstr>PowerPoint Presentation</vt:lpstr>
      <vt:lpstr> Uses for Italics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Hyphen</vt:lpstr>
      <vt:lpstr>Punctuating with Quotations,  Question Marks, &amp; Exclamation Marks</vt:lpstr>
      <vt:lpstr>FAQs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English, 9e</dc:title>
  <dc:subject>Other Punctuation</dc:subject>
  <dc:creator>Turner, Christina L</dc:creator>
  <cp:lastModifiedBy>Turner, Christina L</cp:lastModifiedBy>
  <cp:revision>225</cp:revision>
  <dcterms:created xsi:type="dcterms:W3CDTF">2006-06-25T12:52:41Z</dcterms:created>
  <dcterms:modified xsi:type="dcterms:W3CDTF">2018-06-05T15:01:55Z</dcterms:modified>
</cp:coreProperties>
</file>