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6" r:id="rId3"/>
    <p:sldId id="257" r:id="rId4"/>
    <p:sldId id="258" r:id="rId5"/>
    <p:sldId id="277" r:id="rId6"/>
    <p:sldId id="259" r:id="rId7"/>
    <p:sldId id="278" r:id="rId8"/>
    <p:sldId id="260" r:id="rId9"/>
    <p:sldId id="272" r:id="rId10"/>
    <p:sldId id="275" r:id="rId11"/>
    <p:sldId id="263" r:id="rId12"/>
    <p:sldId id="264" r:id="rId13"/>
    <p:sldId id="261" r:id="rId14"/>
    <p:sldId id="279" r:id="rId15"/>
    <p:sldId id="262" r:id="rId16"/>
    <p:sldId id="271" r:id="rId17"/>
    <p:sldId id="273" r:id="rId18"/>
    <p:sldId id="267" r:id="rId19"/>
    <p:sldId id="269" r:id="rId20"/>
    <p:sldId id="27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72" autoAdjust="0"/>
  </p:normalViewPr>
  <p:slideViewPr>
    <p:cSldViewPr>
      <p:cViewPr varScale="1">
        <p:scale>
          <a:sx n="110" d="100"/>
          <a:sy n="110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76A7CE5-9482-4764-BDE6-7D2CDF4F1F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254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EBC794D-9135-4441-8574-FFB3B49170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444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8C8DAD-6DAA-4888-9AD8-FB9E4A42DF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37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54091A-9C25-4E8B-BFBC-4C3D39B2BAE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55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8C3D89-1A5B-4811-8C96-AE3A8FDD3BE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48ED8A-9C51-4651-8811-F6527A73464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76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3BC77-436D-43F1-A9DD-377F5A45674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3884613" y="8685213"/>
            <a:ext cx="297497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algn="r" eaLnBrk="0" hangingPunct="0">
              <a:spcBef>
                <a:spcPct val="0"/>
              </a:spcBef>
            </a:pPr>
            <a:r>
              <a:rPr lang="en-US" sz="1000" i="1">
                <a:latin typeface="Times New Roman" pitchFamily="18" charset="0"/>
              </a:rPr>
              <a:t>5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-3175" y="8685213"/>
            <a:ext cx="2973388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-3175" y="-3175"/>
            <a:ext cx="2973388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2917825" y="9525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 anchor="ctr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798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6200" y="0"/>
            <a:ext cx="3962400" cy="2971800"/>
          </a:xfrm>
          <a:ln/>
        </p:spPr>
      </p:sp>
    </p:spTree>
    <p:extLst>
      <p:ext uri="{BB962C8B-B14F-4D97-AF65-F5344CB8AC3E}">
        <p14:creationId xmlns:p14="http://schemas.microsoft.com/office/powerpoint/2010/main" val="1605450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7CC65-CDE9-4F65-90BC-CF8BF6AF103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98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6979E8-5362-4D82-BCA9-5E1BF084155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4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1C3D4E-701D-4FBE-A7B1-B4392B65932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013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B54E20-BD6C-465D-A8D8-8C45EB7D17D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95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2BC724-8BB9-45AD-9625-E28C0450439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8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8B2F190-8610-4917-BE78-682E8920A00D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9527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4F0AEB-E763-4F23-AF03-83A23162250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E993C7-8A49-4B9C-BCC9-C2A55371082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2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3BC77-436D-43F1-A9DD-377F5A45674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3884613" y="8685213"/>
            <a:ext cx="297497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algn="r" eaLnBrk="0" hangingPunct="0">
              <a:spcBef>
                <a:spcPct val="0"/>
              </a:spcBef>
            </a:pPr>
            <a:r>
              <a:rPr lang="en-US" sz="1000" i="1">
                <a:latin typeface="Times New Roman" pitchFamily="18" charset="0"/>
              </a:rPr>
              <a:t>5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-3175" y="8685213"/>
            <a:ext cx="2973388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-3175" y="-3175"/>
            <a:ext cx="2973388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2917825" y="9525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 anchor="ctr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798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6200" y="0"/>
            <a:ext cx="3962400" cy="2971800"/>
          </a:xfrm>
          <a:ln/>
        </p:spPr>
      </p:sp>
    </p:spTree>
    <p:extLst>
      <p:ext uri="{BB962C8B-B14F-4D97-AF65-F5344CB8AC3E}">
        <p14:creationId xmlns:p14="http://schemas.microsoft.com/office/powerpoint/2010/main" val="304858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1610DA-4632-464D-B814-A7AE96BB968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9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F600F0-209D-42FE-8E87-C9D98C9A60A7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42969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6CC096-15A9-47A2-801C-11517BD2F29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7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FBA09D-64E9-45D9-9359-F95DA8772B5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4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40D37EB0-C14C-4CAC-A7E4-02EBBBF08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19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1EBB8-B9C7-4AA9-A701-EB54FDF66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8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FC551-FFAE-45BD-8AF5-5A1E0A48B7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79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5ADE9-E121-4A3B-8F39-2D5A782E7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25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935F4-0C80-4A0C-8AF6-C415D55A95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49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C1DC9-63DF-4B00-9EC9-A972F0257E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64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5B960-B21C-4AB7-A243-FFA13A10B5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71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0DA1F-E012-46E0-B7DC-3DBEF0FDEE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56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00C0F2-0F04-4D78-AF9C-0E77A54BB9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75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5DD90-B8FA-48FB-8412-F2FE45ED3A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08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1F562-D8E6-4573-A4E0-467444B0DE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7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69914E00-9CC3-45CB-9A47-7C9C1FEA9E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828800" y="990600"/>
            <a:ext cx="7772400" cy="20002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Semicolons</a:t>
            </a:r>
            <a:br>
              <a:rPr lang="en-US" altLang="en-US" dirty="0" smtClean="0"/>
            </a:br>
            <a:r>
              <a:rPr lang="en-US" altLang="en-US" dirty="0" smtClean="0"/>
              <a:t>&amp;</a:t>
            </a:r>
            <a:br>
              <a:rPr lang="en-US" altLang="en-US" dirty="0" smtClean="0"/>
            </a:br>
            <a:r>
              <a:rPr lang="en-US" altLang="en-US" dirty="0" smtClean="0"/>
              <a:t>Colons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Chapter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Explanatory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dirty="0" smtClean="0"/>
              <a:t>Use a colon to separate two independent clauses if the second clause </a:t>
            </a:r>
            <a:r>
              <a:rPr lang="en-US" u="sng" dirty="0" smtClean="0"/>
              <a:t>explains</a:t>
            </a:r>
            <a:r>
              <a:rPr lang="en-US" dirty="0" smtClean="0"/>
              <a:t> or supplements the first clause.</a:t>
            </a:r>
          </a:p>
          <a:p>
            <a:pPr marL="400050" lvl="1" indent="0">
              <a:buNone/>
            </a:pPr>
            <a:endParaRPr lang="en-US" altLang="en-US" b="1" dirty="0" smtClean="0">
              <a:solidFill>
                <a:srgbClr val="FF3300"/>
              </a:solidFill>
            </a:endParaRPr>
          </a:p>
          <a:p>
            <a:pPr marL="400050" lvl="1" indent="0">
              <a:buNone/>
            </a:pPr>
            <a:r>
              <a:rPr lang="en-US" altLang="en-US" sz="2800" b="1" dirty="0" smtClean="0">
                <a:solidFill>
                  <a:srgbClr val="FF3300"/>
                </a:solidFill>
              </a:rPr>
              <a:t>Jon</a:t>
            </a:r>
            <a:r>
              <a:rPr lang="en-US" altLang="en-US" sz="2800" b="1" dirty="0" smtClean="0">
                <a:solidFill>
                  <a:srgbClr val="FF3300"/>
                </a:solidFill>
              </a:rPr>
              <a:t> has </a:t>
            </a:r>
            <a:r>
              <a:rPr lang="en-US" altLang="en-US" sz="2800" b="1" dirty="0" smtClean="0">
                <a:solidFill>
                  <a:srgbClr val="FF3300"/>
                </a:solidFill>
              </a:rPr>
              <a:t>one goal for taking this course:  </a:t>
            </a:r>
            <a:r>
              <a:rPr lang="en-US" altLang="en-US" sz="2800" b="1" dirty="0" smtClean="0">
                <a:solidFill>
                  <a:srgbClr val="FF3300"/>
                </a:solidFill>
              </a:rPr>
              <a:t>he wants </a:t>
            </a:r>
            <a:r>
              <a:rPr lang="en-US" altLang="en-US" sz="2800" b="1" dirty="0" smtClean="0">
                <a:solidFill>
                  <a:srgbClr val="FF3300"/>
                </a:solidFill>
              </a:rPr>
              <a:t>to improve </a:t>
            </a:r>
            <a:r>
              <a:rPr lang="en-US" altLang="en-US" sz="2800" b="1" dirty="0" smtClean="0">
                <a:solidFill>
                  <a:srgbClr val="FF3300"/>
                </a:solidFill>
              </a:rPr>
              <a:t>his </a:t>
            </a:r>
            <a:r>
              <a:rPr lang="en-US" altLang="en-US" sz="2800" b="1" dirty="0" smtClean="0">
                <a:solidFill>
                  <a:srgbClr val="FF3300"/>
                </a:solidFill>
              </a:rPr>
              <a:t>professional writing skills</a:t>
            </a:r>
            <a:r>
              <a:rPr lang="en-US" altLang="en-US" b="1" dirty="0" smtClean="0">
                <a:solidFill>
                  <a:srgbClr val="FF3300"/>
                </a:solidFill>
              </a:rPr>
              <a:t>.</a:t>
            </a:r>
          </a:p>
          <a:p>
            <a:pPr marL="40005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7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Not to Use a Colon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2672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dirty="0" smtClean="0"/>
              <a:t>Lists introduced by a verb or preposition require </a:t>
            </a:r>
            <a:r>
              <a:rPr lang="en-US" u="sng" dirty="0" smtClean="0"/>
              <a:t>no</a:t>
            </a:r>
            <a:r>
              <a:rPr lang="en-US" dirty="0" smtClean="0"/>
              <a:t> colon because it wouldn’t be a complete sentence.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b="1" dirty="0" smtClean="0">
              <a:solidFill>
                <a:srgbClr val="FF33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solidFill>
                  <a:srgbClr val="FF3300"/>
                </a:solidFill>
              </a:rPr>
              <a:t>The </a:t>
            </a:r>
            <a:r>
              <a:rPr lang="en-US" b="1" dirty="0" smtClean="0">
                <a:solidFill>
                  <a:srgbClr val="FF3300"/>
                </a:solidFill>
              </a:rPr>
              <a:t>candidates for president </a:t>
            </a:r>
            <a:r>
              <a:rPr lang="en-US" b="1" dirty="0" smtClean="0"/>
              <a:t>are</a:t>
            </a:r>
            <a:r>
              <a:rPr lang="en-US" b="1" dirty="0" smtClean="0">
                <a:solidFill>
                  <a:srgbClr val="FF3300"/>
                </a:solidFill>
              </a:rPr>
              <a:t> Beverly Forsberg, Jo Hundley, and Ed Manning.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400" b="1" dirty="0" smtClean="0">
              <a:solidFill>
                <a:srgbClr val="FF33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solidFill>
                  <a:srgbClr val="FF3300"/>
                </a:solidFill>
              </a:rPr>
              <a:t>The concert will be held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in</a:t>
            </a:r>
            <a:r>
              <a:rPr lang="en-US" b="1" dirty="0" smtClean="0">
                <a:solidFill>
                  <a:srgbClr val="FF3300"/>
                </a:solidFill>
              </a:rPr>
              <a:t> St. Louis, Omaha, and Minneapolis.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400" smtClean="0"/>
              <a:t>Do </a:t>
            </a:r>
            <a:r>
              <a:rPr lang="en-US" altLang="en-US" sz="2400" u="sng" smtClean="0"/>
              <a:t>not</a:t>
            </a:r>
            <a:r>
              <a:rPr lang="en-US" altLang="en-US" sz="2400" smtClean="0"/>
              <a:t> use a colon when an additional sentence comes between the introductory statement and the list.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lang="en-US" altLang="en-US" sz="900" i="1" smtClean="0"/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600" b="1" smtClean="0">
                <a:solidFill>
                  <a:srgbClr val="FF3300"/>
                </a:solidFill>
              </a:rPr>
              <a:t>Clerical staff to be invited are in the following departments. Contact them at once.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600" b="1" smtClean="0">
                <a:solidFill>
                  <a:srgbClr val="FF3300"/>
                </a:solidFill>
              </a:rPr>
              <a:t>			Legal Services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600" b="1" smtClean="0">
                <a:solidFill>
                  <a:srgbClr val="FF3300"/>
                </a:solidFill>
              </a:rPr>
              <a:t>			Reprographics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600" b="1" smtClean="0">
                <a:solidFill>
                  <a:srgbClr val="FF3300"/>
                </a:solidFill>
              </a:rPr>
              <a:t>			Quality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of a List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14600"/>
            <a:ext cx="75438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Do </a:t>
            </a:r>
            <a:r>
              <a:rPr lang="en-US" altLang="en-US" u="sng" smtClean="0"/>
              <a:t>not</a:t>
            </a:r>
            <a:r>
              <a:rPr lang="en-US" altLang="en-US" smtClean="0"/>
              <a:t> use a colon unless the list is introduced by an independent clause</a:t>
            </a:r>
            <a:r>
              <a:rPr lang="en-US" altLang="en-US" sz="360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smtClean="0"/>
              <a:t>	</a:t>
            </a:r>
            <a:r>
              <a:rPr lang="en-US" altLang="en-US" b="1" smtClean="0">
                <a:solidFill>
                  <a:srgbClr val="FF3300"/>
                </a:solidFill>
              </a:rPr>
              <a:t>We plan to visit the following cities this summer: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FF3300"/>
                </a:solidFill>
              </a:rPr>
              <a:t>				1. New Orleans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FF3300"/>
                </a:solidFill>
              </a:rPr>
              <a:t>				2. Orlando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FF3300"/>
                </a:solidFill>
              </a:rPr>
              <a:t>				3. Savannah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997220" y="2488867"/>
            <a:ext cx="7319156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When a colon is used to introduce a series in a vertical list, capitalize the first letter of each item in the list</a:t>
            </a:r>
            <a:r>
              <a:rPr lang="en-US" sz="2800" dirty="0" smtClean="0"/>
              <a:t>.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890843" y="1066800"/>
            <a:ext cx="74168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+mj-lt"/>
                <a:cs typeface="Century Gothic"/>
                <a:sym typeface="Wingdings"/>
              </a:rPr>
              <a:t>Capitalization Following Colons</a:t>
            </a:r>
            <a:endParaRPr lang="en-US" sz="3600" b="1" dirty="0">
              <a:solidFill>
                <a:schemeClr val="tx2"/>
              </a:solidFill>
              <a:latin typeface="+mj-lt"/>
              <a:cs typeface="Century Gothic"/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92380" y="6489700"/>
            <a:ext cx="1043670" cy="365125"/>
          </a:xfrm>
        </p:spPr>
        <p:txBody>
          <a:bodyPr/>
          <a:lstStyle/>
          <a:p>
            <a:pPr>
              <a:defRPr/>
            </a:pPr>
            <a:fld id="{B8F4841F-6BF8-9A4B-B7DB-38E8D783AA23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16"/>
          <p:cNvSpPr txBox="1">
            <a:spLocks noChangeArrowheads="1"/>
          </p:cNvSpPr>
          <p:nvPr/>
        </p:nvSpPr>
        <p:spPr>
          <a:xfrm>
            <a:off x="1151598" y="4058556"/>
            <a:ext cx="70104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60325">
              <a:spcAft>
                <a:spcPts val="1200"/>
              </a:spcAft>
              <a:buNone/>
            </a:pPr>
            <a:r>
              <a:rPr lang="en-US" sz="2600" dirty="0" smtClean="0"/>
              <a:t>The </a:t>
            </a:r>
            <a:r>
              <a:rPr lang="en-US" sz="2600" dirty="0" smtClean="0"/>
              <a:t>top daily activities on smartphones are the following</a:t>
            </a:r>
            <a:r>
              <a:rPr lang="en-US" sz="2600" b="1" dirty="0" smtClean="0"/>
              <a:t>:</a:t>
            </a:r>
          </a:p>
          <a:p>
            <a:pPr marL="101727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 smtClean="0"/>
              <a:t>Accessing e-mail (91</a:t>
            </a:r>
            <a:r>
              <a:rPr lang="en-US" sz="2600" dirty="0" smtClean="0"/>
              <a:t>%)</a:t>
            </a:r>
          </a:p>
          <a:p>
            <a:pPr marL="101727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 smtClean="0"/>
              <a:t>Text </a:t>
            </a:r>
            <a:r>
              <a:rPr lang="en-US" sz="2600" dirty="0" smtClean="0"/>
              <a:t>messaging (90</a:t>
            </a:r>
            <a:r>
              <a:rPr lang="en-US" sz="2600" dirty="0" smtClean="0"/>
              <a:t>%)</a:t>
            </a:r>
          </a:p>
          <a:p>
            <a:pPr marL="101727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 smtClean="0"/>
              <a:t>Searching </a:t>
            </a:r>
            <a:r>
              <a:rPr lang="en-US" sz="2600" dirty="0" smtClean="0"/>
              <a:t>the Internet (70%)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5141712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Colons and Quotations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introduce a long one-sentence quotation or a quotation of two or more sentences.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FF3300"/>
                </a:solidFill>
              </a:rPr>
              <a:t>AARP representative Amy Moore said:  “Those age 50 or older can receive AARP benefits.  We are happy to give them these discounts.”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a </a:t>
            </a:r>
            <a:r>
              <a:rPr lang="en-US" altLang="en-US" dirty="0" smtClean="0"/>
              <a:t>Semicolon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introductory expressions </a:t>
            </a:r>
            <a:r>
              <a:rPr lang="en-US" altLang="en-US" b="1" dirty="0" smtClean="0">
                <a:solidFill>
                  <a:srgbClr val="FF3300"/>
                </a:solidFill>
              </a:rPr>
              <a:t>(namely, for instance, for example, that is)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00B0F0"/>
                </a:solidFill>
              </a:rPr>
              <a:t>immediately</a:t>
            </a:r>
            <a:r>
              <a:rPr lang="en-US" altLang="en-US" dirty="0" smtClean="0"/>
              <a:t> follow independent clauses and introduce a series or another independent clause, use a </a:t>
            </a:r>
            <a:br>
              <a:rPr lang="en-US" altLang="en-US" dirty="0" smtClean="0"/>
            </a:br>
            <a:r>
              <a:rPr lang="en-US" altLang="en-US" dirty="0" smtClean="0"/>
              <a:t>semicolon </a:t>
            </a:r>
            <a:r>
              <a:rPr lang="en-US" altLang="en-US" dirty="0" smtClean="0"/>
              <a:t>before the expression.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905000" y="5029200"/>
            <a:ext cx="5638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066800" y="46482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DMACC is located in Iowa; namely, Ankeny, </a:t>
            </a:r>
            <a:br>
              <a:rPr lang="en-US" altLang="en-US" sz="2800" b="1">
                <a:solidFill>
                  <a:srgbClr val="FF3300"/>
                </a:solidFill>
              </a:rPr>
            </a:br>
            <a:r>
              <a:rPr lang="en-US" altLang="en-US" sz="2800" b="1">
                <a:solidFill>
                  <a:srgbClr val="FF3300"/>
                </a:solidFill>
              </a:rPr>
              <a:t>Boone, Carroll, Newton, and Des Moines.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Parenthetical Words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505200"/>
          </a:xfrm>
        </p:spPr>
        <p:txBody>
          <a:bodyPr/>
          <a:lstStyle/>
          <a:p>
            <a:r>
              <a:rPr lang="en-US" altLang="en-US" smtClean="0"/>
              <a:t>Use commas to set off parenthetical words in a sentence.</a:t>
            </a:r>
          </a:p>
          <a:p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FF0000"/>
                </a:solidFill>
              </a:rPr>
              <a:t>One of the biggest health problems, namely, providing health insurance coverage, is an issue that will be discussed at the next session.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Colon Uses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After a salutation in a letter</a:t>
            </a:r>
          </a:p>
          <a:p>
            <a:pPr eaLnBrk="1" hangingPunct="1"/>
            <a:r>
              <a:rPr lang="en-US" altLang="en-US" dirty="0" smtClean="0"/>
              <a:t>To separate hours from minutes</a:t>
            </a:r>
          </a:p>
          <a:p>
            <a:pPr eaLnBrk="1" hangingPunct="1"/>
            <a:r>
              <a:rPr lang="en-US" altLang="en-US" dirty="0" smtClean="0"/>
              <a:t>Between titles and subtitles</a:t>
            </a:r>
          </a:p>
          <a:p>
            <a:pPr eaLnBrk="1" hangingPunct="1"/>
            <a:r>
              <a:rPr lang="en-US" altLang="en-US" dirty="0" smtClean="0"/>
              <a:t>In bibliographies between city of publication and name of publisher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90600" y="5105400"/>
            <a:ext cx="79248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>
                <a:solidFill>
                  <a:srgbClr val="FF3300"/>
                </a:solidFill>
              </a:rPr>
              <a:t>Dear Mr. Smith:	     </a:t>
            </a:r>
            <a:r>
              <a:rPr lang="en-US" altLang="en-US" sz="2600" b="1" dirty="0" smtClean="0">
                <a:solidFill>
                  <a:srgbClr val="FF3300"/>
                </a:solidFill>
              </a:rPr>
              <a:t>		9:30 </a:t>
            </a:r>
            <a:r>
              <a:rPr lang="en-US" altLang="en-US" sz="2600" b="1" dirty="0">
                <a:solidFill>
                  <a:srgbClr val="FF3300"/>
                </a:solidFill>
              </a:rPr>
              <a:t>a.m.     </a:t>
            </a:r>
            <a:r>
              <a:rPr lang="en-US" altLang="en-US" sz="2600" b="1" dirty="0" smtClean="0">
                <a:solidFill>
                  <a:srgbClr val="FF3300"/>
                </a:solidFill>
              </a:rPr>
              <a:t/>
            </a:r>
            <a:br>
              <a:rPr lang="en-US" altLang="en-US" sz="2600" b="1" dirty="0" smtClean="0">
                <a:solidFill>
                  <a:srgbClr val="FF3300"/>
                </a:solidFill>
              </a:rPr>
            </a:br>
            <a:r>
              <a:rPr lang="en-US" altLang="en-US" sz="2600" b="1" dirty="0" smtClean="0">
                <a:solidFill>
                  <a:srgbClr val="FF3300"/>
                </a:solidFill>
              </a:rPr>
              <a:t>Attitude: </a:t>
            </a:r>
            <a:r>
              <a:rPr lang="en-US" altLang="en-US" sz="2600" b="1" dirty="0">
                <a:solidFill>
                  <a:srgbClr val="FF3300"/>
                </a:solidFill>
              </a:rPr>
              <a:t>The Benefits ….    </a:t>
            </a:r>
            <a:r>
              <a:rPr lang="en-US" altLang="en-US" sz="2600" b="1" dirty="0" smtClean="0">
                <a:solidFill>
                  <a:srgbClr val="FF3300"/>
                </a:solidFill>
              </a:rPr>
              <a:t>	http://www.uga.edu</a:t>
            </a:r>
            <a:r>
              <a:rPr lang="en-US" altLang="en-US" sz="2600" b="1" dirty="0" smtClean="0">
                <a:solidFill>
                  <a:srgbClr val="FF3300"/>
                </a:solidFill>
              </a:rPr>
              <a:t/>
            </a:r>
            <a:br>
              <a:rPr lang="en-US" altLang="en-US" sz="2600" b="1" dirty="0" smtClean="0">
                <a:solidFill>
                  <a:srgbClr val="FF3300"/>
                </a:solidFill>
              </a:rPr>
            </a:br>
            <a:r>
              <a:rPr lang="en-US" altLang="en-US" sz="2600" b="1" dirty="0" smtClean="0">
                <a:solidFill>
                  <a:srgbClr val="FF3300"/>
                </a:solidFill>
              </a:rPr>
              <a:t>Boston</a:t>
            </a:r>
            <a:r>
              <a:rPr lang="en-US" altLang="en-US" sz="2600" b="1" dirty="0">
                <a:solidFill>
                  <a:srgbClr val="FF3300"/>
                </a:solidFill>
              </a:rPr>
              <a:t>: </a:t>
            </a:r>
            <a:r>
              <a:rPr lang="en-US" altLang="en-US" sz="2600" b="1" dirty="0" smtClean="0">
                <a:solidFill>
                  <a:srgbClr val="FF3300"/>
                </a:solidFill>
              </a:rPr>
              <a:t>ABC Publishing	Ratio of 1:3	</a:t>
            </a:r>
            <a:endParaRPr lang="en-US" altLang="en-US" sz="26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Don’t Forget the FAQs </a:t>
            </a:r>
            <a:r>
              <a:rPr lang="en-US" altLang="en-US" sz="2000" dirty="0" smtClean="0"/>
              <a:t>(Ch. 10 &amp; Ch. 11)</a:t>
            </a:r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472" y="2590800"/>
            <a:ext cx="7693025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en-US" sz="2200" dirty="0" smtClean="0"/>
              <a:t>Judgment is spelled without the “e”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en-US" sz="2200" dirty="0" smtClean="0"/>
              <a:t>Emigrate – to move from a country; immigrate – to move to a country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en-US" sz="2200" dirty="0" smtClean="0"/>
              <a:t>Assure – setting someone’s mind at rest; ensure – to make sure; insure – to protect against loss.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en-US" sz="2200" dirty="0" smtClean="0"/>
              <a:t>Disperse – scatter; disburse – pay out (B for bank)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097391" y="1066800"/>
            <a:ext cx="74168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+mj-lt"/>
                <a:cs typeface="Century Gothic"/>
              </a:rPr>
              <a:t>Basic Uses of the Semicolon</a:t>
            </a:r>
            <a:endParaRPr lang="en-US" sz="3200" u="sng" dirty="0">
              <a:solidFill>
                <a:schemeClr val="tx2"/>
              </a:solidFill>
              <a:latin typeface="+mj-lt"/>
              <a:cs typeface="Century Gothic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312912" y="2590800"/>
            <a:ext cx="7471556" cy="3679110"/>
          </a:xfrm>
        </p:spPr>
        <p:txBody>
          <a:bodyPr/>
          <a:lstStyle/>
          <a:p>
            <a:pPr marL="0" indent="0" defTabSz="548640">
              <a:spcBef>
                <a:spcPct val="60000"/>
              </a:spcBef>
              <a:buNone/>
            </a:pPr>
            <a:r>
              <a:rPr lang="en-US" dirty="0" smtClean="0">
                <a:solidFill>
                  <a:srgbClr val="980101"/>
                </a:solidFill>
                <a:sym typeface="Wingdings"/>
              </a:rPr>
              <a:t>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  </a:t>
            </a:r>
            <a:r>
              <a:rPr lang="en-US" dirty="0" smtClean="0"/>
              <a:t>Independent Clauses Separated by 	Conjunctive Adverbs</a:t>
            </a:r>
            <a:endParaRPr lang="en-US" b="1" i="1" dirty="0" smtClean="0"/>
          </a:p>
          <a:p>
            <a:pPr marL="514350" indent="-514350" defTabSz="548640">
              <a:spcBef>
                <a:spcPct val="60000"/>
              </a:spcBef>
              <a:buNone/>
            </a:pPr>
            <a:r>
              <a:rPr lang="en-US" dirty="0">
                <a:solidFill>
                  <a:srgbClr val="980101"/>
                </a:solidFill>
                <a:sym typeface="Wingdings"/>
              </a:rPr>
              <a:t>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  </a:t>
            </a:r>
            <a:r>
              <a:rPr lang="en-US" dirty="0" smtClean="0"/>
              <a:t>Independent Clauses Without Coordinating 	Conjunctions or Conjunctive Adverbs</a:t>
            </a:r>
            <a:endParaRPr lang="en-US" b="1" i="1" dirty="0" smtClean="0"/>
          </a:p>
          <a:p>
            <a:pPr marL="0" indent="0" defTabSz="548640">
              <a:spcBef>
                <a:spcPct val="60000"/>
              </a:spcBef>
              <a:buNone/>
            </a:pPr>
            <a:r>
              <a:rPr lang="en-US" dirty="0" smtClean="0">
                <a:solidFill>
                  <a:srgbClr val="980101"/>
                </a:solidFill>
                <a:sym typeface="Wingdings"/>
              </a:rPr>
              <a:t>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Series Containing Internal Commas or 	Complete Thoughts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58845979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877887" y="6858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Don’t Forget the FAQs </a:t>
            </a:r>
            <a:r>
              <a:rPr lang="en-US" altLang="en-US" sz="2000" dirty="0" smtClean="0"/>
              <a:t>(Ch. 10 &amp; Ch. 11)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887" y="2514600"/>
            <a:ext cx="7693025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en-US" sz="2200" dirty="0"/>
              <a:t>Capital – money; city serving as the seat of government; capital letter; something punishable by death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en-US" sz="2200" dirty="0"/>
              <a:t>Capitol – describes the building used by Congress or a state legislature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r>
              <a:rPr lang="en-US" altLang="en-US" sz="2200" dirty="0" smtClean="0"/>
              <a:t>Infer </a:t>
            </a:r>
            <a:r>
              <a:rPr lang="en-US" altLang="en-US" sz="2200" dirty="0" smtClean="0"/>
              <a:t>means to reach a conclusion whereas imply means to suggest without stating.</a:t>
            </a:r>
          </a:p>
          <a:p>
            <a:pPr eaLnBrk="1" hangingPunct="1">
              <a:lnSpc>
                <a:spcPct val="90000"/>
              </a:lnSpc>
              <a:spcAft>
                <a:spcPct val="40000"/>
              </a:spcAft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>
          <a:xfrm>
            <a:off x="801189" y="533400"/>
            <a:ext cx="8229600" cy="1477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Independent Clause Separated by Conjunctive Adverbs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43200"/>
            <a:ext cx="7693025" cy="30972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independent clauses are separated by a conjunctive adverb, use a semicolon before the adverb and a comma after it.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lvl="1" eaLnBrk="1" hangingPunct="1">
              <a:buFontTx/>
              <a:buNone/>
            </a:pPr>
            <a:r>
              <a:rPr lang="en-US" altLang="en-US" sz="2800" b="1" dirty="0" smtClean="0">
                <a:solidFill>
                  <a:srgbClr val="FF3300"/>
                </a:solidFill>
              </a:rPr>
              <a:t>Examples:</a:t>
            </a:r>
          </a:p>
          <a:p>
            <a:pPr lvl="1" eaLnBrk="1" hangingPunct="1">
              <a:spcAft>
                <a:spcPct val="25000"/>
              </a:spcAft>
              <a:buFontTx/>
              <a:buNone/>
            </a:pPr>
            <a:r>
              <a:rPr lang="en-US" altLang="en-US" sz="2800" b="1" dirty="0" smtClean="0">
                <a:solidFill>
                  <a:srgbClr val="FF3300"/>
                </a:solidFill>
              </a:rPr>
              <a:t>;consequently, ;however, </a:t>
            </a:r>
            <a:br>
              <a:rPr lang="en-US" altLang="en-US" sz="2800" b="1" dirty="0" smtClean="0">
                <a:solidFill>
                  <a:srgbClr val="FF3300"/>
                </a:solidFill>
              </a:rPr>
            </a:br>
            <a:r>
              <a:rPr lang="en-US" altLang="en-US" sz="2800" b="1" dirty="0" smtClean="0">
                <a:solidFill>
                  <a:srgbClr val="FF3300"/>
                </a:solidFill>
              </a:rPr>
              <a:t>;therefore, ;moreover,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858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Independent Clauses Without a Coordinating Conjunction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819400"/>
            <a:ext cx="7693025" cy="29098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or more closely related independent clauses </a:t>
            </a:r>
            <a:r>
              <a:rPr lang="en-US" altLang="en-US" u="sng" dirty="0" smtClean="0"/>
              <a:t>not</a:t>
            </a:r>
            <a:r>
              <a:rPr lang="en-US" altLang="en-US" dirty="0" smtClean="0"/>
              <a:t> separated by a conjunctive adverb require a semicolon.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FF3300"/>
                </a:solidFill>
              </a:rPr>
              <a:t>Some jobs are found in the classified ads; most jobs are found </a:t>
            </a:r>
            <a:r>
              <a:rPr lang="en-US" altLang="en-US" b="1" dirty="0" smtClean="0">
                <a:solidFill>
                  <a:srgbClr val="FF3300"/>
                </a:solidFill>
              </a:rPr>
              <a:t>online</a:t>
            </a:r>
            <a:r>
              <a:rPr lang="en-US" altLang="en-US" b="1" dirty="0" smtClean="0">
                <a:solidFill>
                  <a:srgbClr val="FF3300"/>
                </a:solidFill>
              </a:rPr>
              <a:t>.</a:t>
            </a:r>
            <a:endParaRPr lang="en-US" altLang="en-US" b="1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5638800" y="3314701"/>
            <a:ext cx="1415894" cy="152400"/>
          </a:xfrm>
          <a:custGeom>
            <a:avLst/>
            <a:gdLst>
              <a:gd name="T0" fmla="*/ 0 w 3252"/>
              <a:gd name="T1" fmla="*/ 0 h 1"/>
              <a:gd name="T2" fmla="*/ 3252 w 3252"/>
              <a:gd name="T3" fmla="*/ 0 h 1"/>
              <a:gd name="T4" fmla="*/ 0 60000 65536"/>
              <a:gd name="T5" fmla="*/ 0 60000 65536"/>
              <a:gd name="T6" fmla="*/ 0 w 3252"/>
              <a:gd name="T7" fmla="*/ 0 h 1"/>
              <a:gd name="T8" fmla="*/ 3252 w 325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52" h="1">
                <a:moveTo>
                  <a:pt x="0" y="0"/>
                </a:moveTo>
                <a:lnTo>
                  <a:pt x="3252" y="0"/>
                </a:lnTo>
              </a:path>
            </a:pathLst>
          </a:custGeom>
          <a:noFill/>
          <a:ln w="38100">
            <a:solidFill>
              <a:srgbClr val="DCA91A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" name="Rectangle 16"/>
          <p:cNvSpPr txBox="1">
            <a:spLocks noChangeArrowheads="1"/>
          </p:cNvSpPr>
          <p:nvPr/>
        </p:nvSpPr>
        <p:spPr>
          <a:xfrm>
            <a:off x="1600200" y="2897326"/>
            <a:ext cx="64770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She needed fast answers</a:t>
            </a:r>
            <a:r>
              <a:rPr lang="en-US" sz="2600" b="1" dirty="0" smtClean="0"/>
              <a:t>;</a:t>
            </a:r>
            <a:r>
              <a:rPr lang="en-US" sz="2600" dirty="0" smtClean="0"/>
              <a:t> therefore,</a:t>
            </a:r>
            <a:br>
              <a:rPr lang="en-US" sz="2600" dirty="0" smtClean="0"/>
            </a:br>
            <a:r>
              <a:rPr lang="en-US" sz="2600" dirty="0" smtClean="0"/>
              <a:t>she checked online sources.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She found what she needed</a:t>
            </a:r>
            <a:r>
              <a:rPr lang="en-US" sz="2600" b="1" dirty="0" smtClean="0"/>
              <a:t>;</a:t>
            </a:r>
            <a:r>
              <a:rPr lang="en-US" sz="2600" dirty="0" smtClean="0"/>
              <a:t> then</a:t>
            </a:r>
            <a:br>
              <a:rPr lang="en-US" sz="2600" dirty="0" smtClean="0"/>
            </a:br>
            <a:r>
              <a:rPr lang="en-US" sz="2600" dirty="0" smtClean="0"/>
              <a:t>she added the data to her report.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600" dirty="0" smtClean="0"/>
              <a:t>Her boss was impressed with her findings</a:t>
            </a:r>
            <a:r>
              <a:rPr lang="en-US" sz="2600" b="1" dirty="0" smtClean="0"/>
              <a:t>;</a:t>
            </a:r>
            <a:r>
              <a:rPr lang="en-US" sz="2600" b="1" i="1" dirty="0" smtClean="0"/>
              <a:t> </a:t>
            </a:r>
            <a:r>
              <a:rPr lang="en-US" sz="2600" dirty="0" smtClean="0"/>
              <a:t>as a result, she was offered a promotion.</a:t>
            </a:r>
            <a:endParaRPr lang="en-US" sz="2600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745932" y="3733800"/>
            <a:ext cx="3975737" cy="0"/>
          </a:xfrm>
          <a:prstGeom prst="line">
            <a:avLst/>
          </a:prstGeom>
          <a:noFill/>
          <a:ln w="38100">
            <a:solidFill>
              <a:srgbClr val="98010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745932" y="3314701"/>
            <a:ext cx="3670937" cy="0"/>
          </a:xfrm>
          <a:prstGeom prst="line">
            <a:avLst/>
          </a:prstGeom>
          <a:noFill/>
          <a:ln w="38100">
            <a:solidFill>
              <a:srgbClr val="98010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662347" y="4876800"/>
            <a:ext cx="4794107" cy="0"/>
          </a:xfrm>
          <a:prstGeom prst="line">
            <a:avLst/>
          </a:prstGeom>
          <a:noFill/>
          <a:ln w="38100">
            <a:solidFill>
              <a:srgbClr val="98010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1721979" y="4434913"/>
            <a:ext cx="4032107" cy="4455"/>
          </a:xfrm>
          <a:prstGeom prst="line">
            <a:avLst/>
          </a:prstGeom>
          <a:noFill/>
          <a:ln w="38100">
            <a:solidFill>
              <a:srgbClr val="98010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352800" y="5946867"/>
            <a:ext cx="4143377" cy="0"/>
          </a:xfrm>
          <a:prstGeom prst="line">
            <a:avLst/>
          </a:prstGeom>
          <a:noFill/>
          <a:ln w="38100">
            <a:solidFill>
              <a:srgbClr val="98010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1745932" y="5562600"/>
            <a:ext cx="6013307" cy="0"/>
          </a:xfrm>
          <a:prstGeom prst="line">
            <a:avLst/>
          </a:prstGeom>
          <a:noFill/>
          <a:ln w="38100">
            <a:solidFill>
              <a:srgbClr val="98010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1745932" y="5946867"/>
            <a:ext cx="1517508" cy="45719"/>
          </a:xfrm>
          <a:custGeom>
            <a:avLst/>
            <a:gdLst>
              <a:gd name="T0" fmla="*/ 0 w 3252"/>
              <a:gd name="T1" fmla="*/ 0 h 1"/>
              <a:gd name="T2" fmla="*/ 3252 w 3252"/>
              <a:gd name="T3" fmla="*/ 0 h 1"/>
              <a:gd name="T4" fmla="*/ 0 60000 65536"/>
              <a:gd name="T5" fmla="*/ 0 60000 65536"/>
              <a:gd name="T6" fmla="*/ 0 w 3252"/>
              <a:gd name="T7" fmla="*/ 0 h 1"/>
              <a:gd name="T8" fmla="*/ 3252 w 325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52" h="1">
                <a:moveTo>
                  <a:pt x="0" y="0"/>
                </a:moveTo>
                <a:lnTo>
                  <a:pt x="3252" y="0"/>
                </a:lnTo>
              </a:path>
            </a:pathLst>
          </a:custGeom>
          <a:noFill/>
          <a:ln w="38100">
            <a:solidFill>
              <a:srgbClr val="DCA91A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5957259" y="4446272"/>
            <a:ext cx="778975" cy="45719"/>
          </a:xfrm>
          <a:custGeom>
            <a:avLst/>
            <a:gdLst>
              <a:gd name="T0" fmla="*/ 0 w 3252"/>
              <a:gd name="T1" fmla="*/ 0 h 1"/>
              <a:gd name="T2" fmla="*/ 3252 w 3252"/>
              <a:gd name="T3" fmla="*/ 0 h 1"/>
              <a:gd name="T4" fmla="*/ 0 60000 65536"/>
              <a:gd name="T5" fmla="*/ 0 60000 65536"/>
              <a:gd name="T6" fmla="*/ 0 w 3252"/>
              <a:gd name="T7" fmla="*/ 0 h 1"/>
              <a:gd name="T8" fmla="*/ 3252 w 325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52" h="1">
                <a:moveTo>
                  <a:pt x="0" y="0"/>
                </a:moveTo>
                <a:lnTo>
                  <a:pt x="3252" y="0"/>
                </a:lnTo>
              </a:path>
            </a:pathLst>
          </a:custGeom>
          <a:noFill/>
          <a:ln w="38100">
            <a:solidFill>
              <a:srgbClr val="DCA91A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685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Independent Clauses Separated by Conjunctive Adverbs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242274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782763"/>
          </a:xfrm>
        </p:spPr>
        <p:txBody>
          <a:bodyPr/>
          <a:lstStyle/>
          <a:p>
            <a:pPr eaLnBrk="1" hangingPunct="1"/>
            <a:r>
              <a:rPr lang="en-US" altLang="en-US" smtClean="0"/>
              <a:t>Series Containing Internal Commas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051175"/>
            <a:ext cx="7693025" cy="3035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Semicolons are used to separate items in a series when one or more of the items contain internal commas.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FF3300"/>
                </a:solidFill>
              </a:rPr>
              <a:t>There are branch offices in San Francisco, California; Lincoln, Nebraska; Ankeny, Iowa; and Billings, Montana.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337164" y="1066800"/>
            <a:ext cx="74168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+mj-lt"/>
                <a:cs typeface="Century Gothic"/>
              </a:rPr>
              <a:t>Basic Uses of the Colon</a:t>
            </a:r>
            <a:endParaRPr lang="en-US" sz="3200" u="sng" dirty="0">
              <a:solidFill>
                <a:schemeClr val="tx2"/>
              </a:solidFill>
              <a:latin typeface="+mj-lt"/>
              <a:cs typeface="Century Gothic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337164" y="2590800"/>
            <a:ext cx="7471556" cy="2536110"/>
          </a:xfrm>
        </p:spPr>
        <p:txBody>
          <a:bodyPr/>
          <a:lstStyle/>
          <a:p>
            <a:pPr marL="0" indent="0">
              <a:spcBef>
                <a:spcPct val="60000"/>
              </a:spcBef>
              <a:buNone/>
            </a:pPr>
            <a:r>
              <a:rPr lang="en-US" dirty="0" smtClean="0">
                <a:solidFill>
                  <a:srgbClr val="093391"/>
                </a:solidFill>
                <a:sym typeface="Wingdings"/>
              </a:rPr>
              <a:t>  </a:t>
            </a:r>
            <a:r>
              <a:rPr lang="en-US" dirty="0" smtClean="0"/>
              <a:t>Listed Items</a:t>
            </a:r>
            <a:endParaRPr lang="en-US" b="1" i="1" dirty="0" smtClean="0"/>
          </a:p>
          <a:p>
            <a:pPr marL="0" indent="0">
              <a:spcBef>
                <a:spcPct val="60000"/>
              </a:spcBef>
              <a:buNone/>
            </a:pPr>
            <a:r>
              <a:rPr lang="en-US" dirty="0">
                <a:solidFill>
                  <a:srgbClr val="093391"/>
                </a:solidFill>
                <a:sym typeface="Wingdings"/>
              </a:rPr>
              <a:t> </a:t>
            </a:r>
            <a:r>
              <a:rPr lang="en-US" dirty="0" smtClean="0">
                <a:solidFill>
                  <a:srgbClr val="093391"/>
                </a:solidFill>
                <a:sym typeface="Wingdings"/>
              </a:rPr>
              <a:t> </a:t>
            </a:r>
            <a:r>
              <a:rPr lang="en-US" dirty="0" smtClean="0"/>
              <a:t>Long Quotations</a:t>
            </a:r>
            <a:endParaRPr lang="en-US" b="1" i="1" dirty="0" smtClean="0"/>
          </a:p>
          <a:p>
            <a:pPr marL="0" indent="0" defTabSz="457200">
              <a:spcBef>
                <a:spcPct val="60000"/>
              </a:spcBef>
              <a:buNone/>
            </a:pPr>
            <a:r>
              <a:rPr lang="en-US" dirty="0">
                <a:solidFill>
                  <a:srgbClr val="093391"/>
                </a:solidFill>
                <a:sym typeface="Wingdings"/>
              </a:rPr>
              <a:t> </a:t>
            </a:r>
            <a:r>
              <a:rPr lang="en-US" dirty="0" smtClean="0">
                <a:solidFill>
                  <a:srgbClr val="093391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Explanatory Sentences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97753755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858963"/>
          </a:xfrm>
        </p:spPr>
        <p:txBody>
          <a:bodyPr/>
          <a:lstStyle/>
          <a:p>
            <a:pPr eaLnBrk="1" hangingPunct="1"/>
            <a:r>
              <a:rPr lang="en-US" altLang="en-US" smtClean="0"/>
              <a:t>Formally Listed Items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738438"/>
            <a:ext cx="7693025" cy="33480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A list may be shown vertically or horizontally and is usually introduced by </a:t>
            </a:r>
            <a:r>
              <a:rPr lang="en-US" altLang="en-US" i="1" dirty="0" smtClean="0"/>
              <a:t>as the following, </a:t>
            </a:r>
            <a:r>
              <a:rPr lang="en-US" altLang="en-US" dirty="0" smtClean="0"/>
              <a:t>or </a:t>
            </a:r>
            <a:r>
              <a:rPr lang="en-US" altLang="en-US" i="1" dirty="0" smtClean="0"/>
              <a:t>these.  </a:t>
            </a:r>
            <a:r>
              <a:rPr lang="en-US" altLang="en-US" dirty="0" smtClean="0"/>
              <a:t>A colon is also used when these words are implied.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FF3300"/>
                </a:solidFill>
              </a:rPr>
              <a:t>	</a:t>
            </a:r>
            <a:r>
              <a:rPr lang="en-US" altLang="en-US" b="1" dirty="0" smtClean="0">
                <a:solidFill>
                  <a:srgbClr val="FF3300"/>
                </a:solidFill>
              </a:rPr>
              <a:t>Promotion depends on the following factors:  ability, preparation, and performance.</a:t>
            </a:r>
            <a:endParaRPr lang="en-US" altLang="en-US" sz="3200" b="1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Uses of the Colon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a colon after an </a:t>
            </a:r>
            <a:r>
              <a:rPr lang="en-US" altLang="en-US" u="sng" dirty="0" smtClean="0"/>
              <a:t>independent</a:t>
            </a:r>
            <a:r>
              <a:rPr lang="en-US" altLang="en-US" dirty="0" smtClean="0"/>
              <a:t> clause that introduces one or two items or a formal list.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Example:  </a:t>
            </a:r>
          </a:p>
          <a:p>
            <a:pPr eaLnBrk="1" hangingPunct="1">
              <a:buNone/>
            </a:pPr>
            <a:r>
              <a:rPr lang="en-US" altLang="en-US" dirty="0">
                <a:solidFill>
                  <a:srgbClr val="FF0000"/>
                </a:solidFill>
              </a:rPr>
              <a:t>To be considered for the position, the applicant must possess the following: a college degree, one year’s experience, proven dependability, and good computer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801</TotalTime>
  <Words>759</Words>
  <Application>Microsoft Office PowerPoint</Application>
  <PresentationFormat>On-screen Show (4:3)</PresentationFormat>
  <Paragraphs>114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</vt:lpstr>
      <vt:lpstr>Capsules</vt:lpstr>
      <vt:lpstr>Semicolons &amp; Colons</vt:lpstr>
      <vt:lpstr>PowerPoint Presentation</vt:lpstr>
      <vt:lpstr>Independent Clause Separated by Conjunctive Adverbs </vt:lpstr>
      <vt:lpstr>Independent Clauses Without a Coordinating Conjunction</vt:lpstr>
      <vt:lpstr>PowerPoint Presentation</vt:lpstr>
      <vt:lpstr>Series Containing Internal Commas</vt:lpstr>
      <vt:lpstr>PowerPoint Presentation</vt:lpstr>
      <vt:lpstr>Formally Listed Items</vt:lpstr>
      <vt:lpstr>Basic Uses of the Colon</vt:lpstr>
      <vt:lpstr>Explanatory Sentence</vt:lpstr>
      <vt:lpstr>When Not to Use a Colon</vt:lpstr>
      <vt:lpstr>Colons</vt:lpstr>
      <vt:lpstr>Introduction of a List</vt:lpstr>
      <vt:lpstr>PowerPoint Presentation</vt:lpstr>
      <vt:lpstr>Colons and Quotations</vt:lpstr>
      <vt:lpstr>Use a Semicolon</vt:lpstr>
      <vt:lpstr>Parenthetical Words</vt:lpstr>
      <vt:lpstr>Other Colon Uses</vt:lpstr>
      <vt:lpstr>Don’t Forget the FAQs (Ch. 10 &amp; Ch. 11)</vt:lpstr>
      <vt:lpstr>Don’t Forget the FAQs (Ch. 10 &amp; Ch.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Semicolons &amp; Colons</dc:title>
  <dc:creator>Christina Turner</dc:creator>
  <cp:lastModifiedBy>Turner, Christina L</cp:lastModifiedBy>
  <cp:revision>56</cp:revision>
  <dcterms:created xsi:type="dcterms:W3CDTF">2006-04-11T01:53:06Z</dcterms:created>
  <dcterms:modified xsi:type="dcterms:W3CDTF">2018-02-01T15:38:56Z</dcterms:modified>
</cp:coreProperties>
</file>