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4" r:id="rId4"/>
    <p:sldId id="257" r:id="rId5"/>
    <p:sldId id="266" r:id="rId6"/>
    <p:sldId id="261" r:id="rId7"/>
    <p:sldId id="259" r:id="rId8"/>
    <p:sldId id="260" r:id="rId9"/>
    <p:sldId id="262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51DA751-60C9-4C96-9E47-B2F34C7E08B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D7546E8-976A-4B7C-BC60-0AA793B8F3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vestopedia.com/terms/m/marketing.asp" TargetMode="External"/><Relationship Id="rId3" Type="http://schemas.openxmlformats.org/officeDocument/2006/relationships/hyperlink" Target="http://www.businessdictionary.com/definition/product.html" TargetMode="External"/><Relationship Id="rId7" Type="http://schemas.openxmlformats.org/officeDocument/2006/relationships/hyperlink" Target="http://www.businessdictionary.com/definition/electronic-media.html" TargetMode="External"/><Relationship Id="rId2" Type="http://schemas.openxmlformats.org/officeDocument/2006/relationships/hyperlink" Target="http://www.businessdictionary.com/definition/promo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sinessdictionary.com/definition/form.html" TargetMode="External"/><Relationship Id="rId5" Type="http://schemas.openxmlformats.org/officeDocument/2006/relationships/hyperlink" Target="http://www.businessdictionary.com/definition/via.html" TargetMode="External"/><Relationship Id="rId4" Type="http://schemas.openxmlformats.org/officeDocument/2006/relationships/hyperlink" Target="http://www.businessdictionary.com/definition/brand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trends/explore?hl=en-US#q=Internet+marketing,+Emarketing,+Digital+marketing&amp;geo=GB&amp;cmpt=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7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Entrepreneurial – Small business operator</a:t>
            </a:r>
          </a:p>
          <a:p>
            <a:r>
              <a:rPr lang="en-US" dirty="0" smtClean="0"/>
              <a:t>Entrepreneurial – Consultant in any specialized area (content, SEO, online, mobile, social media, CRM, etc.)</a:t>
            </a:r>
          </a:p>
          <a:p>
            <a:r>
              <a:rPr lang="en-US" dirty="0" smtClean="0"/>
              <a:t>Marketing agency (generalist or specialist)</a:t>
            </a:r>
          </a:p>
          <a:p>
            <a:r>
              <a:rPr lang="en-US" dirty="0" smtClean="0"/>
              <a:t>Company marketing department (generalist or specialist)</a:t>
            </a:r>
          </a:p>
          <a:p>
            <a:r>
              <a:rPr lang="en-US" dirty="0" smtClean="0"/>
              <a:t>Freelance (Web developer, content marketer, content writer, etc.)</a:t>
            </a:r>
          </a:p>
          <a:p>
            <a:r>
              <a:rPr lang="en-US" dirty="0" smtClean="0"/>
              <a:t>Front desk operations (small business)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Digital Marketing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Tight marketing budgets</a:t>
            </a:r>
          </a:p>
          <a:p>
            <a:r>
              <a:rPr lang="en-US" dirty="0" smtClean="0"/>
              <a:t>Interaction and engagement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Immediacy</a:t>
            </a:r>
          </a:p>
          <a:p>
            <a:r>
              <a:rPr lang="en-US" dirty="0" smtClean="0"/>
              <a:t>Accountability</a:t>
            </a:r>
          </a:p>
          <a:p>
            <a:r>
              <a:rPr lang="en-US" dirty="0" smtClean="0"/>
              <a:t>Awareness with digital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Meeting Audience on their Turf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marketing and service functions are focused on connecting with target customers through the channel and the times the market dictates</a:t>
            </a:r>
          </a:p>
          <a:p>
            <a:endParaRPr lang="en-US" dirty="0" smtClean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Growth in mobile marketing driven much by younger audience reliance on cell phones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Marketing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of Marketing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Intro to CSS &amp; HTML</a:t>
            </a:r>
          </a:p>
          <a:p>
            <a:r>
              <a:rPr lang="en-US" dirty="0" smtClean="0"/>
              <a:t>Any WDV/MDT Class (exc. WDV101/150)</a:t>
            </a:r>
          </a:p>
          <a:p>
            <a:r>
              <a:rPr lang="en-US" dirty="0" smtClean="0"/>
              <a:t>Digital Marketing</a:t>
            </a:r>
            <a:endParaRPr lang="en-US" dirty="0"/>
          </a:p>
          <a:p>
            <a:r>
              <a:rPr lang="en-US" dirty="0" smtClean="0"/>
              <a:t>Customer Relationship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4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71189"/>
            <a:ext cx="2746025" cy="27460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71654"/>
            <a:ext cx="2461426" cy="2763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36" y="871654"/>
            <a:ext cx="2584384" cy="27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17172"/>
            <a:ext cx="2557608" cy="2557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04162"/>
            <a:ext cx="2583628" cy="25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Digital Marketing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777317" cy="44196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i="1" dirty="0" smtClean="0"/>
              <a:t>Open to interpretation…</a:t>
            </a:r>
          </a:p>
          <a:p>
            <a:pPr marL="68580" indent="0">
              <a:buNone/>
            </a:pPr>
            <a:endParaRPr lang="en-US" i="1" dirty="0" smtClean="0"/>
          </a:p>
          <a:p>
            <a:r>
              <a:rPr lang="en-US" sz="2000" dirty="0" smtClean="0"/>
              <a:t>The </a:t>
            </a:r>
            <a:r>
              <a:rPr lang="en-US" sz="2000" dirty="0">
                <a:hlinkClick r:id="rId2"/>
              </a:rPr>
              <a:t>promotion</a:t>
            </a:r>
            <a:r>
              <a:rPr lang="en-US" sz="2000" dirty="0"/>
              <a:t> of </a:t>
            </a:r>
            <a:r>
              <a:rPr lang="en-US" sz="2000" dirty="0">
                <a:hlinkClick r:id="rId3"/>
              </a:rPr>
              <a:t>products</a:t>
            </a:r>
            <a:r>
              <a:rPr lang="en-US" sz="2000" dirty="0"/>
              <a:t> or </a:t>
            </a:r>
            <a:r>
              <a:rPr lang="en-US" sz="2000" dirty="0">
                <a:hlinkClick r:id="rId4"/>
              </a:rPr>
              <a:t>brands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via</a:t>
            </a:r>
            <a:r>
              <a:rPr lang="en-US" sz="2000" dirty="0"/>
              <a:t> one or more </a:t>
            </a:r>
            <a:r>
              <a:rPr lang="en-US" sz="2000" dirty="0">
                <a:hlinkClick r:id="rId6"/>
              </a:rPr>
              <a:t>forms</a:t>
            </a:r>
            <a:r>
              <a:rPr lang="en-US" sz="2000" dirty="0"/>
              <a:t> of </a:t>
            </a:r>
            <a:r>
              <a:rPr lang="en-US" sz="2000" dirty="0">
                <a:hlinkClick r:id="rId7"/>
              </a:rPr>
              <a:t>electronic media</a:t>
            </a:r>
            <a:r>
              <a:rPr lang="en-US" sz="2000" dirty="0" smtClean="0"/>
              <a:t>. (BusinessDictionary.com)</a:t>
            </a:r>
          </a:p>
          <a:p>
            <a:endParaRPr lang="en-US" sz="2000" dirty="0" smtClean="0"/>
          </a:p>
          <a:p>
            <a:r>
              <a:rPr lang="en-US" sz="2000" dirty="0" smtClean="0"/>
              <a:t>The practice </a:t>
            </a:r>
            <a:r>
              <a:rPr lang="en-US" sz="2000" dirty="0"/>
              <a:t>of promoting products and services using database-driven online distribution channels to reach consumers in a timely, relevant, personal and cost-effective manner</a:t>
            </a:r>
            <a:r>
              <a:rPr lang="en-US" sz="2000" dirty="0" smtClean="0"/>
              <a:t>. (MobileStorm.com)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subcategory of </a:t>
            </a:r>
            <a:r>
              <a:rPr lang="en-US" sz="2000" dirty="0">
                <a:hlinkClick r:id="rId8"/>
              </a:rPr>
              <a:t>marketing</a:t>
            </a:r>
            <a:r>
              <a:rPr lang="en-US" sz="2000" dirty="0"/>
              <a:t> which uses digital technology to place and sell </a:t>
            </a:r>
            <a:r>
              <a:rPr lang="en-US" sz="2000" dirty="0" smtClean="0"/>
              <a:t>products (Investopedia)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Just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Social media is one of the most “popular” elements of digital marketing, but it typically ranks about 4</a:t>
            </a:r>
            <a:r>
              <a:rPr lang="en-US" baseline="30000" dirty="0" smtClean="0"/>
              <a:t>th</a:t>
            </a:r>
            <a:r>
              <a:rPr lang="en-US" dirty="0" smtClean="0"/>
              <a:t> or 5</a:t>
            </a:r>
            <a:r>
              <a:rPr lang="en-US" baseline="30000" dirty="0" smtClean="0"/>
              <a:t>th</a:t>
            </a:r>
            <a:r>
              <a:rPr lang="en-US" dirty="0" smtClean="0"/>
              <a:t> on lists of most critical in company digital marketing needs or interests</a:t>
            </a:r>
          </a:p>
          <a:p>
            <a:endParaRPr lang="en-US" dirty="0"/>
          </a:p>
          <a:p>
            <a:r>
              <a:rPr lang="en-US" dirty="0" smtClean="0"/>
              <a:t>You can get pigeonholed as a “social media specialist” without broader digital skills (can limit career development as this is an entry-level role)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6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Digital Marketing vs. </a:t>
            </a:r>
            <a:r>
              <a:rPr lang="en-US" sz="3200" dirty="0" err="1" smtClean="0"/>
              <a:t>Emarketing</a:t>
            </a:r>
            <a:r>
              <a:rPr lang="en-US" sz="3200" dirty="0" smtClean="0"/>
              <a:t> &amp; Internet Marketing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Digital Marketing is the broadest (and trendiest) term currently</a:t>
            </a:r>
          </a:p>
          <a:p>
            <a:r>
              <a:rPr lang="en-US" dirty="0" smtClean="0"/>
              <a:t>Internet Marketing is a major element of digital marketing, but is Web-specific</a:t>
            </a:r>
          </a:p>
          <a:p>
            <a:r>
              <a:rPr lang="en-US" dirty="0" err="1" smtClean="0"/>
              <a:t>Emarketing</a:t>
            </a:r>
            <a:r>
              <a:rPr lang="en-US" dirty="0" smtClean="0"/>
              <a:t> is often used interchangeably with digital marketing, but is also more associated with Internet or Web marketing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hlinkClick r:id="rId2"/>
              </a:rPr>
              <a:t>GRAPH</a:t>
            </a:r>
            <a:r>
              <a:rPr lang="en-US" dirty="0" smtClean="0"/>
              <a:t> ON SEARCH TRENDS SINCE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6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of Digital Marketing: Oxford Learning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(Including Content)</a:t>
            </a:r>
          </a:p>
          <a:p>
            <a:r>
              <a:rPr lang="en-US" dirty="0" smtClean="0"/>
              <a:t>Mobile 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E-mail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SEO</a:t>
            </a:r>
          </a:p>
          <a:p>
            <a:r>
              <a:rPr lang="en-US" dirty="0" smtClean="0"/>
              <a:t>PPC</a:t>
            </a:r>
          </a:p>
          <a:p>
            <a:r>
              <a:rPr lang="en-US" dirty="0" smtClean="0"/>
              <a:t>Web Usability</a:t>
            </a:r>
          </a:p>
        </p:txBody>
      </p:sp>
    </p:spTree>
    <p:extLst>
      <p:ext uri="{BB962C8B-B14F-4D97-AF65-F5344CB8AC3E}">
        <p14:creationId xmlns:p14="http://schemas.microsoft.com/office/powerpoint/2010/main" val="401243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Introduction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: Web</a:t>
            </a:r>
          </a:p>
          <a:p>
            <a:r>
              <a:rPr lang="en-US" dirty="0" smtClean="0"/>
              <a:t>3: SEO &amp; Content Marketing </a:t>
            </a:r>
          </a:p>
          <a:p>
            <a:r>
              <a:rPr lang="en-US" dirty="0" smtClean="0"/>
              <a:t>4: Social Media Marketing </a:t>
            </a:r>
          </a:p>
          <a:p>
            <a:r>
              <a:rPr lang="en-US" dirty="0" smtClean="0"/>
              <a:t>5: CRM &amp; Email Marketing</a:t>
            </a:r>
          </a:p>
          <a:p>
            <a:r>
              <a:rPr lang="en-US" dirty="0" smtClean="0"/>
              <a:t>6: Mobile Marketing</a:t>
            </a:r>
          </a:p>
          <a:p>
            <a:r>
              <a:rPr lang="en-US" dirty="0" smtClean="0"/>
              <a:t>7: Digital/Online Advertising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6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Digital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Projected to reach $100 billion annual expenditure in 2019 (surpassing TV at $87B that year)</a:t>
            </a:r>
          </a:p>
          <a:p>
            <a:r>
              <a:rPr lang="en-US" dirty="0" smtClean="0"/>
              <a:t>Fastest growing segment: Mobile Marketing (About </a:t>
            </a:r>
            <a:r>
              <a:rPr lang="en-US" dirty="0" smtClean="0"/>
              <a:t>72% of digital spending by </a:t>
            </a:r>
            <a:r>
              <a:rPr lang="en-US" dirty="0" smtClean="0"/>
              <a:t>2019)</a:t>
            </a:r>
          </a:p>
          <a:p>
            <a:r>
              <a:rPr lang="en-US" dirty="0" smtClean="0"/>
              <a:t>Over 50% of all marketing jobs now require technical skills</a:t>
            </a:r>
          </a:p>
          <a:p>
            <a:r>
              <a:rPr lang="en-US" dirty="0" smtClean="0"/>
              <a:t>Top jobs (in order) in </a:t>
            </a:r>
            <a:r>
              <a:rPr lang="en-US" dirty="0" smtClean="0"/>
              <a:t>2018, </a:t>
            </a:r>
            <a:r>
              <a:rPr lang="en-US" dirty="0" smtClean="0"/>
              <a:t>according to Digital Marketing Institute: </a:t>
            </a:r>
            <a:r>
              <a:rPr lang="en-US" dirty="0" smtClean="0"/>
              <a:t>CX (UX), Sales Enablement, SEO </a:t>
            </a:r>
            <a:r>
              <a:rPr lang="en-US" dirty="0" smtClean="0"/>
              <a:t>Specialist, </a:t>
            </a:r>
            <a:r>
              <a:rPr lang="en-US" dirty="0" smtClean="0"/>
              <a:t>Growth Specialists (</a:t>
            </a:r>
            <a:r>
              <a:rPr lang="en-US" dirty="0" err="1" smtClean="0"/>
              <a:t>ie</a:t>
            </a:r>
            <a:r>
              <a:rPr lang="en-US" dirty="0" smtClean="0"/>
              <a:t>. Analytics), Personalization Strategists</a:t>
            </a:r>
            <a:endParaRPr lang="en-US" dirty="0" smtClean="0"/>
          </a:p>
          <a:p>
            <a:r>
              <a:rPr lang="en-US" dirty="0" smtClean="0"/>
              <a:t>Many large companies (</a:t>
            </a:r>
            <a:r>
              <a:rPr lang="en-US" dirty="0" err="1" smtClean="0"/>
              <a:t>ie</a:t>
            </a:r>
            <a:r>
              <a:rPr lang="en-US" dirty="0" smtClean="0"/>
              <a:t>. Marriot and Delta Dental) now have CIOs (tech execs) reporting to Chief Marketing Officer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1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153</TotalTime>
  <Words>515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Digital Marketing</vt:lpstr>
      <vt:lpstr>Digital Marketing Certificate</vt:lpstr>
      <vt:lpstr>PowerPoint Presentation</vt:lpstr>
      <vt:lpstr>Digital Marketing Definitions</vt:lpstr>
      <vt:lpstr>More than Just Social Media</vt:lpstr>
      <vt:lpstr>Digital Marketing vs. Emarketing &amp; Internet Marketing</vt:lpstr>
      <vt:lpstr>Elements of Digital Marketing: Oxford Learning Lab</vt:lpstr>
      <vt:lpstr>Class Sections</vt:lpstr>
      <vt:lpstr>Importance of Digital Marketing</vt:lpstr>
      <vt:lpstr>Skills Application</vt:lpstr>
      <vt:lpstr>Why Digital Marketing Matters?</vt:lpstr>
      <vt:lpstr>Meeting Audience on their Turf</vt:lpstr>
    </vt:vector>
  </TitlesOfParts>
  <Company>Des Moines Area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Kokemuller, Neil K.</dc:creator>
  <cp:lastModifiedBy>Kokemuller, Neil K.</cp:lastModifiedBy>
  <cp:revision>28</cp:revision>
  <dcterms:created xsi:type="dcterms:W3CDTF">2015-04-21T20:34:16Z</dcterms:created>
  <dcterms:modified xsi:type="dcterms:W3CDTF">2018-01-09T19:18:55Z</dcterms:modified>
</cp:coreProperties>
</file>