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5" r:id="rId3"/>
    <p:sldId id="280" r:id="rId4"/>
    <p:sldId id="281" r:id="rId5"/>
    <p:sldId id="282" r:id="rId6"/>
    <p:sldId id="283" r:id="rId7"/>
    <p:sldId id="284" r:id="rId8"/>
    <p:sldId id="285" r:id="rId9"/>
    <p:sldId id="286" r:id="rId10"/>
    <p:sldId id="288" r:id="rId11"/>
    <p:sldId id="289" r:id="rId12"/>
    <p:sldId id="307" r:id="rId13"/>
    <p:sldId id="290" r:id="rId14"/>
    <p:sldId id="306" r:id="rId15"/>
    <p:sldId id="291" r:id="rId16"/>
    <p:sldId id="292" r:id="rId17"/>
    <p:sldId id="293" r:id="rId18"/>
    <p:sldId id="304" r:id="rId19"/>
    <p:sldId id="295" r:id="rId20"/>
    <p:sldId id="308" r:id="rId21"/>
    <p:sldId id="296" r:id="rId22"/>
    <p:sldId id="297" r:id="rId23"/>
    <p:sldId id="298" r:id="rId24"/>
    <p:sldId id="299" r:id="rId25"/>
    <p:sldId id="309" r:id="rId26"/>
    <p:sldId id="272" r:id="rId27"/>
    <p:sldId id="300" r:id="rId28"/>
    <p:sldId id="301" r:id="rId29"/>
    <p:sldId id="302" r:id="rId30"/>
    <p:sldId id="303" r:id="rId31"/>
    <p:sldId id="274" r:id="rId32"/>
    <p:sldId id="31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117" d="100"/>
          <a:sy n="117" d="100"/>
        </p:scale>
        <p:origin x="-126"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5EB0B6-A121-4DD3-B65A-1CC1EBDDBE99}" type="datetimeFigureOut">
              <a:rPr lang="en-US" smtClean="0"/>
              <a:t>9/16/2016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55592-752C-4910-889F-24A4110DF9C4}" type="slidenum">
              <a:rPr lang="en-US" smtClean="0"/>
              <a:t>‹#›</a:t>
            </a:fld>
            <a:endParaRPr lang="en-US"/>
          </a:p>
        </p:txBody>
      </p:sp>
    </p:spTree>
    <p:extLst>
      <p:ext uri="{BB962C8B-B14F-4D97-AF65-F5344CB8AC3E}">
        <p14:creationId xmlns:p14="http://schemas.microsoft.com/office/powerpoint/2010/main" val="250259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5EB0B6-A121-4DD3-B65A-1CC1EBDDBE99}" type="datetimeFigureOut">
              <a:rPr lang="en-US" smtClean="0"/>
              <a:t>9/16/2016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55592-752C-4910-889F-24A4110DF9C4}" type="slidenum">
              <a:rPr lang="en-US" smtClean="0"/>
              <a:t>‹#›</a:t>
            </a:fld>
            <a:endParaRPr lang="en-US"/>
          </a:p>
        </p:txBody>
      </p:sp>
    </p:spTree>
    <p:extLst>
      <p:ext uri="{BB962C8B-B14F-4D97-AF65-F5344CB8AC3E}">
        <p14:creationId xmlns:p14="http://schemas.microsoft.com/office/powerpoint/2010/main" val="191034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5EB0B6-A121-4DD3-B65A-1CC1EBDDBE99}" type="datetimeFigureOut">
              <a:rPr lang="en-US" smtClean="0"/>
              <a:t>9/16/2016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55592-752C-4910-889F-24A4110DF9C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41985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5EB0B6-A121-4DD3-B65A-1CC1EBDDBE99}" type="datetimeFigureOut">
              <a:rPr lang="en-US" smtClean="0"/>
              <a:t>9/16/2016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55592-752C-4910-889F-24A4110DF9C4}" type="slidenum">
              <a:rPr lang="en-US" smtClean="0"/>
              <a:t>‹#›</a:t>
            </a:fld>
            <a:endParaRPr lang="en-US"/>
          </a:p>
        </p:txBody>
      </p:sp>
    </p:spTree>
    <p:extLst>
      <p:ext uri="{BB962C8B-B14F-4D97-AF65-F5344CB8AC3E}">
        <p14:creationId xmlns:p14="http://schemas.microsoft.com/office/powerpoint/2010/main" val="2850210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5EB0B6-A121-4DD3-B65A-1CC1EBDDBE99}" type="datetimeFigureOut">
              <a:rPr lang="en-US" smtClean="0"/>
              <a:t>9/16/2016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55592-752C-4910-889F-24A4110DF9C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828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5EB0B6-A121-4DD3-B65A-1CC1EBDDBE99}" type="datetimeFigureOut">
              <a:rPr lang="en-US" smtClean="0"/>
              <a:t>9/16/2016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55592-752C-4910-889F-24A4110DF9C4}" type="slidenum">
              <a:rPr lang="en-US" smtClean="0"/>
              <a:t>‹#›</a:t>
            </a:fld>
            <a:endParaRPr lang="en-US"/>
          </a:p>
        </p:txBody>
      </p:sp>
    </p:spTree>
    <p:extLst>
      <p:ext uri="{BB962C8B-B14F-4D97-AF65-F5344CB8AC3E}">
        <p14:creationId xmlns:p14="http://schemas.microsoft.com/office/powerpoint/2010/main" val="119271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5EB0B6-A121-4DD3-B65A-1CC1EBDDBE99}" type="datetimeFigureOut">
              <a:rPr lang="en-US" smtClean="0"/>
              <a:t>9/16/2016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55592-752C-4910-889F-24A4110DF9C4}" type="slidenum">
              <a:rPr lang="en-US" smtClean="0"/>
              <a:t>‹#›</a:t>
            </a:fld>
            <a:endParaRPr lang="en-US"/>
          </a:p>
        </p:txBody>
      </p:sp>
    </p:spTree>
    <p:extLst>
      <p:ext uri="{BB962C8B-B14F-4D97-AF65-F5344CB8AC3E}">
        <p14:creationId xmlns:p14="http://schemas.microsoft.com/office/powerpoint/2010/main" val="1469255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5EB0B6-A121-4DD3-B65A-1CC1EBDDBE99}" type="datetimeFigureOut">
              <a:rPr lang="en-US" smtClean="0"/>
              <a:t>9/16/2016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55592-752C-4910-889F-24A4110DF9C4}" type="slidenum">
              <a:rPr lang="en-US" smtClean="0"/>
              <a:t>‹#›</a:t>
            </a:fld>
            <a:endParaRPr lang="en-US"/>
          </a:p>
        </p:txBody>
      </p:sp>
    </p:spTree>
    <p:extLst>
      <p:ext uri="{BB962C8B-B14F-4D97-AF65-F5344CB8AC3E}">
        <p14:creationId xmlns:p14="http://schemas.microsoft.com/office/powerpoint/2010/main" val="2373375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5EB0B6-A121-4DD3-B65A-1CC1EBDDBE99}" type="datetimeFigureOut">
              <a:rPr lang="en-US" smtClean="0"/>
              <a:t>9/16/2016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55592-752C-4910-889F-24A4110DF9C4}" type="slidenum">
              <a:rPr lang="en-US" smtClean="0"/>
              <a:t>‹#›</a:t>
            </a:fld>
            <a:endParaRPr lang="en-US"/>
          </a:p>
        </p:txBody>
      </p:sp>
    </p:spTree>
    <p:extLst>
      <p:ext uri="{BB962C8B-B14F-4D97-AF65-F5344CB8AC3E}">
        <p14:creationId xmlns:p14="http://schemas.microsoft.com/office/powerpoint/2010/main" val="2698522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5EB0B6-A121-4DD3-B65A-1CC1EBDDBE99}" type="datetimeFigureOut">
              <a:rPr lang="en-US" smtClean="0"/>
              <a:t>9/16/2016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55592-752C-4910-889F-24A4110DF9C4}" type="slidenum">
              <a:rPr lang="en-US" smtClean="0"/>
              <a:t>‹#›</a:t>
            </a:fld>
            <a:endParaRPr lang="en-US"/>
          </a:p>
        </p:txBody>
      </p:sp>
    </p:spTree>
    <p:extLst>
      <p:ext uri="{BB962C8B-B14F-4D97-AF65-F5344CB8AC3E}">
        <p14:creationId xmlns:p14="http://schemas.microsoft.com/office/powerpoint/2010/main" val="1646187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5EB0B6-A121-4DD3-B65A-1CC1EBDDBE99}" type="datetimeFigureOut">
              <a:rPr lang="en-US" smtClean="0"/>
              <a:t>9/16/2016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55592-752C-4910-889F-24A4110DF9C4}" type="slidenum">
              <a:rPr lang="en-US" smtClean="0"/>
              <a:t>‹#›</a:t>
            </a:fld>
            <a:endParaRPr lang="en-US"/>
          </a:p>
        </p:txBody>
      </p:sp>
    </p:spTree>
    <p:extLst>
      <p:ext uri="{BB962C8B-B14F-4D97-AF65-F5344CB8AC3E}">
        <p14:creationId xmlns:p14="http://schemas.microsoft.com/office/powerpoint/2010/main" val="2962398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5EB0B6-A121-4DD3-B65A-1CC1EBDDBE99}" type="datetimeFigureOut">
              <a:rPr lang="en-US" smtClean="0"/>
              <a:t>9/16/2016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C55592-752C-4910-889F-24A4110DF9C4}" type="slidenum">
              <a:rPr lang="en-US" smtClean="0"/>
              <a:t>‹#›</a:t>
            </a:fld>
            <a:endParaRPr lang="en-US"/>
          </a:p>
        </p:txBody>
      </p:sp>
    </p:spTree>
    <p:extLst>
      <p:ext uri="{BB962C8B-B14F-4D97-AF65-F5344CB8AC3E}">
        <p14:creationId xmlns:p14="http://schemas.microsoft.com/office/powerpoint/2010/main" val="213996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5EB0B6-A121-4DD3-B65A-1CC1EBDDBE99}" type="datetimeFigureOut">
              <a:rPr lang="en-US" smtClean="0"/>
              <a:t>9/16/2016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C55592-752C-4910-889F-24A4110DF9C4}" type="slidenum">
              <a:rPr lang="en-US" smtClean="0"/>
              <a:t>‹#›</a:t>
            </a:fld>
            <a:endParaRPr lang="en-US"/>
          </a:p>
        </p:txBody>
      </p:sp>
    </p:spTree>
    <p:extLst>
      <p:ext uri="{BB962C8B-B14F-4D97-AF65-F5344CB8AC3E}">
        <p14:creationId xmlns:p14="http://schemas.microsoft.com/office/powerpoint/2010/main" val="1335190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5EB0B6-A121-4DD3-B65A-1CC1EBDDBE99}" type="datetimeFigureOut">
              <a:rPr lang="en-US" smtClean="0"/>
              <a:t>9/16/2016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C55592-752C-4910-889F-24A4110DF9C4}" type="slidenum">
              <a:rPr lang="en-US" smtClean="0"/>
              <a:t>‹#›</a:t>
            </a:fld>
            <a:endParaRPr lang="en-US"/>
          </a:p>
        </p:txBody>
      </p:sp>
    </p:spTree>
    <p:extLst>
      <p:ext uri="{BB962C8B-B14F-4D97-AF65-F5344CB8AC3E}">
        <p14:creationId xmlns:p14="http://schemas.microsoft.com/office/powerpoint/2010/main" val="1965809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5EB0B6-A121-4DD3-B65A-1CC1EBDDBE99}" type="datetimeFigureOut">
              <a:rPr lang="en-US" smtClean="0"/>
              <a:t>9/16/2016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55592-752C-4910-889F-24A4110DF9C4}" type="slidenum">
              <a:rPr lang="en-US" smtClean="0"/>
              <a:t>‹#›</a:t>
            </a:fld>
            <a:endParaRPr lang="en-US"/>
          </a:p>
        </p:txBody>
      </p:sp>
    </p:spTree>
    <p:extLst>
      <p:ext uri="{BB962C8B-B14F-4D97-AF65-F5344CB8AC3E}">
        <p14:creationId xmlns:p14="http://schemas.microsoft.com/office/powerpoint/2010/main" val="3854884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5EB0B6-A121-4DD3-B65A-1CC1EBDDBE99}" type="datetimeFigureOut">
              <a:rPr lang="en-US" smtClean="0"/>
              <a:t>9/16/2016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55592-752C-4910-889F-24A4110DF9C4}" type="slidenum">
              <a:rPr lang="en-US" smtClean="0"/>
              <a:t>‹#›</a:t>
            </a:fld>
            <a:endParaRPr lang="en-US"/>
          </a:p>
        </p:txBody>
      </p:sp>
    </p:spTree>
    <p:extLst>
      <p:ext uri="{BB962C8B-B14F-4D97-AF65-F5344CB8AC3E}">
        <p14:creationId xmlns:p14="http://schemas.microsoft.com/office/powerpoint/2010/main" val="304052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5EB0B6-A121-4DD3-B65A-1CC1EBDDBE99}" type="datetimeFigureOut">
              <a:rPr lang="en-US" smtClean="0"/>
              <a:t>9/16/2016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9C55592-752C-4910-889F-24A4110DF9C4}" type="slidenum">
              <a:rPr lang="en-US" smtClean="0"/>
              <a:t>‹#›</a:t>
            </a:fld>
            <a:endParaRPr lang="en-US"/>
          </a:p>
        </p:txBody>
      </p:sp>
    </p:spTree>
    <p:extLst>
      <p:ext uri="{BB962C8B-B14F-4D97-AF65-F5344CB8AC3E}">
        <p14:creationId xmlns:p14="http://schemas.microsoft.com/office/powerpoint/2010/main" val="81920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app.mhb.io/e/m1oy/57"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pardot.com/buyer-journe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curationsuite.com/content-marketing/content-marketing-roundup-length-of-content-social-seo-and-ideat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rittent.com/blog/anatomy-perfect-blog-pos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rittent.com/blog/ultimate-blog-post-checklist-hit-publish-butt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contentmarketinginstitute.com/what-is-content-market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I7AUEV7H8qw" TargetMode="External"/><Relationship Id="rId2" Type="http://schemas.openxmlformats.org/officeDocument/2006/relationships/hyperlink" Target="https://www.youtube.com/watch?v=LtTbVcn7HPw" TargetMode="External"/><Relationship Id="rId1" Type="http://schemas.openxmlformats.org/officeDocument/2006/relationships/slideLayout" Target="../slideLayouts/slideLayout2.xml"/><Relationship Id="rId4" Type="http://schemas.openxmlformats.org/officeDocument/2006/relationships/hyperlink" Target="http://bouncekit.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socialmediatoday.com/marketing/2015-04-28/how-create-content-so-shareable-youre-guaranteed-twee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wordstream.com/blog/ws/2014/07/28/free-content-marketing-tool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makealivingwriting.com/write-content-mills-writers-true-stories/" TargetMode="External"/><Relationship Id="rId2" Type="http://schemas.openxmlformats.org/officeDocument/2006/relationships/hyperlink" Target="http://www.webdesignerdepot.com/2013/05/seo-sanity-check-part-1-googles-penguin-and-panda-updates/" TargetMode="External"/><Relationship Id="rId1" Type="http://schemas.openxmlformats.org/officeDocument/2006/relationships/slideLayout" Target="../slideLayouts/slideLayout2.xml"/><Relationship Id="rId5" Type="http://schemas.openxmlformats.org/officeDocument/2006/relationships/hyperlink" Target="http://www.markitwrite.com/why-your-business-needs-content-marketing/" TargetMode="External"/><Relationship Id="rId4" Type="http://schemas.openxmlformats.org/officeDocument/2006/relationships/hyperlink" Target="http://searchengineland.com/organic-search-transformed-rules-business-forever-207688" TargetMode="External"/></Relationships>
</file>

<file path=ppt/slides/_rels/slide30.xml.rels><?xml version="1.0" encoding="UTF-8" standalone="yes"?>
<Relationships xmlns="http://schemas.openxmlformats.org/package/2006/relationships"><Relationship Id="rId2" Type="http://schemas.openxmlformats.org/officeDocument/2006/relationships/hyperlink" Target="http://blog.hubspot.com/marketing/grow-blog-subscribers-grow-traffic"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marketo.com/resources/content-market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outbrain.com/blog/proofreading-editing-tips-tricks-and-tools-to-protect-a-content-marketers-credibilit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Content Marketing</a:t>
            </a:r>
            <a:endParaRPr lang="en-US" dirty="0"/>
          </a:p>
        </p:txBody>
      </p:sp>
      <p:sp>
        <p:nvSpPr>
          <p:cNvPr id="3" name="Subtitle 2"/>
          <p:cNvSpPr>
            <a:spLocks noGrp="1"/>
          </p:cNvSpPr>
          <p:nvPr>
            <p:ph type="subTitle" idx="1"/>
          </p:nvPr>
        </p:nvSpPr>
        <p:spPr/>
        <p:txBody>
          <a:bodyPr/>
          <a:lstStyle/>
          <a:p>
            <a:r>
              <a:rPr lang="en-US" dirty="0" smtClean="0"/>
              <a:t>Section 3 – Part I</a:t>
            </a:r>
            <a:endParaRPr lang="en-US" dirty="0"/>
          </a:p>
        </p:txBody>
      </p:sp>
    </p:spTree>
    <p:extLst>
      <p:ext uri="{BB962C8B-B14F-4D97-AF65-F5344CB8AC3E}">
        <p14:creationId xmlns:p14="http://schemas.microsoft.com/office/powerpoint/2010/main" val="3855652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3850"/>
            <a:ext cx="8596668" cy="1320800"/>
          </a:xfrm>
        </p:spPr>
        <p:txBody>
          <a:bodyPr/>
          <a:lstStyle/>
          <a:p>
            <a:r>
              <a:rPr lang="en-US" dirty="0" smtClean="0"/>
              <a:t>Content Writing Opportunities</a:t>
            </a:r>
            <a:endParaRPr lang="en-US" dirty="0"/>
          </a:p>
        </p:txBody>
      </p:sp>
      <p:sp>
        <p:nvSpPr>
          <p:cNvPr id="3" name="Content Placeholder 2"/>
          <p:cNvSpPr>
            <a:spLocks noGrp="1"/>
          </p:cNvSpPr>
          <p:nvPr>
            <p:ph idx="1"/>
          </p:nvPr>
        </p:nvSpPr>
        <p:spPr>
          <a:xfrm>
            <a:off x="571500" y="1224643"/>
            <a:ext cx="9021536" cy="5404757"/>
          </a:xfrm>
        </p:spPr>
        <p:txBody>
          <a:bodyPr>
            <a:normAutofit fontScale="92500"/>
          </a:bodyPr>
          <a:lstStyle/>
          <a:p>
            <a:r>
              <a:rPr lang="en-US" sz="2400" dirty="0" smtClean="0"/>
              <a:t>Excellent writing skills offers you a ginormous opportunity to make money creating online content in the current online environment.</a:t>
            </a:r>
          </a:p>
          <a:p>
            <a:endParaRPr lang="en-US" sz="2400" dirty="0"/>
          </a:p>
          <a:p>
            <a:r>
              <a:rPr lang="en-US" sz="2400" dirty="0" smtClean="0"/>
              <a:t>You can find and write for direct clients, or get “hired” to create content for clients through a third-party service provider (greater access, but the provider takes a cut)</a:t>
            </a:r>
          </a:p>
          <a:p>
            <a:endParaRPr lang="en-US" dirty="0"/>
          </a:p>
          <a:p>
            <a:r>
              <a:rPr lang="en-US" dirty="0" smtClean="0"/>
              <a:t>Develop your own website/blog around a passion</a:t>
            </a:r>
          </a:p>
          <a:p>
            <a:pPr lvl="1"/>
            <a:r>
              <a:rPr lang="en-US" dirty="0" smtClean="0"/>
              <a:t>Build content</a:t>
            </a:r>
          </a:p>
          <a:p>
            <a:pPr lvl="1"/>
            <a:r>
              <a:rPr lang="en-US" dirty="0" smtClean="0"/>
              <a:t>Employ SEO</a:t>
            </a:r>
          </a:p>
          <a:p>
            <a:pPr lvl="1"/>
            <a:r>
              <a:rPr lang="en-US" dirty="0" smtClean="0"/>
              <a:t>Attract an audience</a:t>
            </a:r>
          </a:p>
          <a:p>
            <a:pPr lvl="1"/>
            <a:r>
              <a:rPr lang="en-US" dirty="0" smtClean="0"/>
              <a:t>Send newsletters</a:t>
            </a:r>
          </a:p>
          <a:p>
            <a:pPr lvl="1"/>
            <a:r>
              <a:rPr lang="en-US" dirty="0" smtClean="0"/>
              <a:t>Drive traffic</a:t>
            </a:r>
          </a:p>
          <a:p>
            <a:pPr lvl="1"/>
            <a:r>
              <a:rPr lang="en-US" dirty="0" smtClean="0"/>
              <a:t>Sell Advertising</a:t>
            </a:r>
            <a:endParaRPr lang="en-US" dirty="0"/>
          </a:p>
        </p:txBody>
      </p:sp>
    </p:spTree>
    <p:extLst>
      <p:ext uri="{BB962C8B-B14F-4D97-AF65-F5344CB8AC3E}">
        <p14:creationId xmlns:p14="http://schemas.microsoft.com/office/powerpoint/2010/main" val="146035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006" y="160564"/>
            <a:ext cx="8596668" cy="1320800"/>
          </a:xfrm>
        </p:spPr>
        <p:txBody>
          <a:bodyPr/>
          <a:lstStyle/>
          <a:p>
            <a:r>
              <a:rPr lang="en-US" dirty="0" smtClean="0"/>
              <a:t>Building Content to Buyer Personas</a:t>
            </a:r>
            <a:endParaRPr lang="en-US" dirty="0"/>
          </a:p>
        </p:txBody>
      </p:sp>
      <p:sp>
        <p:nvSpPr>
          <p:cNvPr id="3" name="Content Placeholder 2"/>
          <p:cNvSpPr>
            <a:spLocks noGrp="1"/>
          </p:cNvSpPr>
          <p:nvPr>
            <p:ph idx="1"/>
          </p:nvPr>
        </p:nvSpPr>
        <p:spPr>
          <a:xfrm>
            <a:off x="669169" y="1148216"/>
            <a:ext cx="8596668" cy="3880773"/>
          </a:xfrm>
        </p:spPr>
        <p:txBody>
          <a:bodyPr>
            <a:normAutofit/>
          </a:bodyPr>
          <a:lstStyle/>
          <a:p>
            <a:r>
              <a:rPr lang="en-US" sz="2400" dirty="0" smtClean="0"/>
              <a:t>Identify the target market for each of your solutions or offerings (information, entertainment, etc.)</a:t>
            </a:r>
          </a:p>
          <a:p>
            <a:r>
              <a:rPr lang="en-US" sz="2400" dirty="0" smtClean="0"/>
              <a:t>Create persona</a:t>
            </a:r>
          </a:p>
          <a:p>
            <a:r>
              <a:rPr lang="en-US" sz="2400" dirty="0" smtClean="0"/>
              <a:t>Identify key questions/problems this person searches to find resolutions</a:t>
            </a:r>
          </a:p>
          <a:p>
            <a:r>
              <a:rPr lang="en-US" sz="2400" dirty="0" smtClean="0"/>
              <a:t>Build content to answer these questions</a:t>
            </a:r>
            <a:endParaRPr lang="en-US" sz="24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8148" y="4000501"/>
            <a:ext cx="7077830" cy="2701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1932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169" y="185057"/>
            <a:ext cx="8596668" cy="1320800"/>
          </a:xfrm>
        </p:spPr>
        <p:txBody>
          <a:bodyPr/>
          <a:lstStyle/>
          <a:p>
            <a:r>
              <a:rPr lang="en-US" dirty="0" smtClean="0"/>
              <a:t>Crafting Content Based on Interests on Target Personas – Fitbit Example</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app.mhb.io/e/m1oy/57</a:t>
            </a:r>
            <a:r>
              <a:rPr lang="en-US" dirty="0" smtClean="0"/>
              <a:t> </a:t>
            </a:r>
          </a:p>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9316" y="1676400"/>
            <a:ext cx="5229225" cy="5181600"/>
          </a:xfrm>
          <a:prstGeom prst="rect">
            <a:avLst/>
          </a:prstGeom>
        </p:spPr>
      </p:pic>
    </p:spTree>
    <p:extLst>
      <p:ext uri="{BB962C8B-B14F-4D97-AF65-F5344CB8AC3E}">
        <p14:creationId xmlns:p14="http://schemas.microsoft.com/office/powerpoint/2010/main" val="3559443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Journey-Based Personas</a:t>
            </a:r>
            <a:endParaRPr lang="en-US" dirty="0"/>
          </a:p>
        </p:txBody>
      </p:sp>
      <p:sp>
        <p:nvSpPr>
          <p:cNvPr id="3" name="Content Placeholder 2"/>
          <p:cNvSpPr>
            <a:spLocks noGrp="1"/>
          </p:cNvSpPr>
          <p:nvPr>
            <p:ph idx="1"/>
          </p:nvPr>
        </p:nvSpPr>
        <p:spPr>
          <a:xfrm>
            <a:off x="677334" y="1801360"/>
            <a:ext cx="8596668" cy="3880773"/>
          </a:xfrm>
        </p:spPr>
        <p:txBody>
          <a:bodyPr>
            <a:noAutofit/>
          </a:bodyPr>
          <a:lstStyle/>
          <a:p>
            <a:r>
              <a:rPr lang="en-US" sz="2400" dirty="0" smtClean="0"/>
              <a:t>Common to build personas based on buyer stage in B2B</a:t>
            </a:r>
          </a:p>
          <a:p>
            <a:r>
              <a:rPr lang="en-US" sz="2400" dirty="0" smtClean="0"/>
              <a:t>Align content with buyer’s current position within the buying journey</a:t>
            </a:r>
          </a:p>
          <a:p>
            <a:r>
              <a:rPr lang="en-US" sz="2400" dirty="0" smtClean="0"/>
              <a:t>Typically flow is from initial education (</a:t>
            </a:r>
            <a:r>
              <a:rPr lang="en-US" sz="2400" dirty="0" err="1" smtClean="0"/>
              <a:t>ie</a:t>
            </a:r>
            <a:r>
              <a:rPr lang="en-US" sz="2400" dirty="0" smtClean="0"/>
              <a:t>. Blog content) to desire for more in-depth knowledge (</a:t>
            </a:r>
            <a:r>
              <a:rPr lang="en-US" sz="2400" dirty="0" err="1" smtClean="0"/>
              <a:t>ie</a:t>
            </a:r>
            <a:r>
              <a:rPr lang="en-US" sz="2400" dirty="0" smtClean="0"/>
              <a:t>. Whitepaper or case study) to specific solution landing page (on website) through call-to-action</a:t>
            </a:r>
          </a:p>
          <a:p>
            <a:endParaRPr lang="en-US" sz="2400" dirty="0"/>
          </a:p>
          <a:p>
            <a:r>
              <a:rPr lang="en-US" sz="2400" b="1" dirty="0" err="1" smtClean="0"/>
              <a:t>Pardot</a:t>
            </a:r>
            <a:r>
              <a:rPr lang="en-US" sz="2400" b="1" dirty="0" smtClean="0"/>
              <a:t>: </a:t>
            </a:r>
            <a:r>
              <a:rPr lang="en-US" sz="2400" b="1" dirty="0" smtClean="0">
                <a:hlinkClick r:id="rId2"/>
              </a:rPr>
              <a:t>Understanding the Buyer’s Journey</a:t>
            </a:r>
            <a:r>
              <a:rPr lang="en-US" sz="2400" b="1" dirty="0" smtClean="0"/>
              <a:t> </a:t>
            </a:r>
            <a:r>
              <a:rPr lang="en-US" sz="2400" dirty="0" smtClean="0"/>
              <a:t>(Awareness, Consideration, Decision)</a:t>
            </a:r>
            <a:endParaRPr lang="en-US" sz="2400" dirty="0"/>
          </a:p>
        </p:txBody>
      </p:sp>
    </p:spTree>
    <p:extLst>
      <p:ext uri="{BB962C8B-B14F-4D97-AF65-F5344CB8AC3E}">
        <p14:creationId xmlns:p14="http://schemas.microsoft.com/office/powerpoint/2010/main" val="2760008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Content</a:t>
            </a:r>
            <a:endParaRPr lang="en-US" dirty="0"/>
          </a:p>
        </p:txBody>
      </p:sp>
      <p:sp>
        <p:nvSpPr>
          <p:cNvPr id="3" name="Content Placeholder 2"/>
          <p:cNvSpPr>
            <a:spLocks noGrp="1"/>
          </p:cNvSpPr>
          <p:nvPr>
            <p:ph idx="1"/>
          </p:nvPr>
        </p:nvSpPr>
        <p:spPr>
          <a:xfrm>
            <a:off x="677334" y="1567543"/>
            <a:ext cx="8596668" cy="4702628"/>
          </a:xfrm>
        </p:spPr>
        <p:txBody>
          <a:bodyPr>
            <a:normAutofit lnSpcReduction="10000"/>
          </a:bodyPr>
          <a:lstStyle/>
          <a:p>
            <a:r>
              <a:rPr lang="en-US" dirty="0" smtClean="0"/>
              <a:t>Newsletters</a:t>
            </a:r>
          </a:p>
          <a:p>
            <a:r>
              <a:rPr lang="en-US" dirty="0" smtClean="0"/>
              <a:t>Blogs</a:t>
            </a:r>
          </a:p>
          <a:p>
            <a:r>
              <a:rPr lang="en-US" dirty="0" smtClean="0"/>
              <a:t>Social Media Updates</a:t>
            </a:r>
          </a:p>
          <a:p>
            <a:r>
              <a:rPr lang="en-US" dirty="0" smtClean="0"/>
              <a:t>White Papers</a:t>
            </a:r>
          </a:p>
          <a:p>
            <a:r>
              <a:rPr lang="en-US" dirty="0" smtClean="0"/>
              <a:t>eBooks</a:t>
            </a:r>
          </a:p>
          <a:p>
            <a:r>
              <a:rPr lang="en-US" dirty="0" smtClean="0"/>
              <a:t>Podcasts</a:t>
            </a:r>
          </a:p>
          <a:p>
            <a:r>
              <a:rPr lang="en-US" dirty="0" smtClean="0"/>
              <a:t>Webinars</a:t>
            </a:r>
          </a:p>
          <a:p>
            <a:r>
              <a:rPr lang="en-US" dirty="0" smtClean="0"/>
              <a:t>Video</a:t>
            </a:r>
          </a:p>
          <a:p>
            <a:r>
              <a:rPr lang="en-US" dirty="0" smtClean="0"/>
              <a:t>Photography/Image Creation</a:t>
            </a:r>
          </a:p>
          <a:p>
            <a:endParaRPr lang="en-US" dirty="0"/>
          </a:p>
          <a:p>
            <a:pPr marL="0" indent="0">
              <a:buNone/>
            </a:pPr>
            <a:r>
              <a:rPr lang="en-US" sz="2400" i="1" dirty="0"/>
              <a:t>Specific content formats lend themselves to different points in the buyer’s journey</a:t>
            </a:r>
          </a:p>
        </p:txBody>
      </p:sp>
    </p:spTree>
    <p:extLst>
      <p:ext uri="{BB962C8B-B14F-4D97-AF65-F5344CB8AC3E}">
        <p14:creationId xmlns:p14="http://schemas.microsoft.com/office/powerpoint/2010/main" val="3265531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Formats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Blog (</a:t>
            </a:r>
            <a:r>
              <a:rPr lang="en-US" sz="2400" dirty="0" smtClean="0">
                <a:hlinkClick r:id="rId2"/>
              </a:rPr>
              <a:t>short-form and long-form</a:t>
            </a:r>
            <a:r>
              <a:rPr lang="en-US" sz="2400" dirty="0" smtClean="0"/>
              <a:t>)</a:t>
            </a:r>
          </a:p>
          <a:p>
            <a:r>
              <a:rPr lang="en-US" sz="2400" dirty="0" smtClean="0"/>
              <a:t>Whitepaper</a:t>
            </a:r>
          </a:p>
          <a:p>
            <a:r>
              <a:rPr lang="en-US" sz="2400" dirty="0" smtClean="0"/>
              <a:t>Case Study</a:t>
            </a:r>
          </a:p>
          <a:p>
            <a:r>
              <a:rPr lang="en-US" sz="2400" dirty="0" smtClean="0"/>
              <a:t>Reports</a:t>
            </a:r>
          </a:p>
          <a:p>
            <a:r>
              <a:rPr lang="en-US" sz="2400" dirty="0" smtClean="0"/>
              <a:t>eBook</a:t>
            </a:r>
          </a:p>
          <a:p>
            <a:r>
              <a:rPr lang="en-US" sz="2400" dirty="0" smtClean="0"/>
              <a:t>Video</a:t>
            </a:r>
          </a:p>
          <a:p>
            <a:endParaRPr lang="en-US" dirty="0" smtClean="0"/>
          </a:p>
          <a:p>
            <a:pPr marL="0" indent="0">
              <a:buNone/>
            </a:pPr>
            <a:r>
              <a:rPr lang="en-US" sz="2400" i="1" dirty="0" smtClean="0"/>
              <a:t>Specific content formats lend themselves to different points in the buyer’s journey</a:t>
            </a:r>
            <a:endParaRPr lang="en-US" sz="2400" i="1" dirty="0"/>
          </a:p>
        </p:txBody>
      </p:sp>
    </p:spTree>
    <p:extLst>
      <p:ext uri="{BB962C8B-B14F-4D97-AF65-F5344CB8AC3E}">
        <p14:creationId xmlns:p14="http://schemas.microsoft.com/office/powerpoint/2010/main" val="2745259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49" y="62592"/>
            <a:ext cx="9486901" cy="1320800"/>
          </a:xfrm>
        </p:spPr>
        <p:txBody>
          <a:bodyPr/>
          <a:lstStyle/>
          <a:p>
            <a:r>
              <a:rPr lang="en-US" dirty="0" smtClean="0"/>
              <a:t>Content Marketing Exploration (Small Group)</a:t>
            </a:r>
            <a:endParaRPr lang="en-US" dirty="0"/>
          </a:p>
        </p:txBody>
      </p:sp>
      <p:sp>
        <p:nvSpPr>
          <p:cNvPr id="3" name="Content Placeholder 2"/>
          <p:cNvSpPr>
            <a:spLocks noGrp="1"/>
          </p:cNvSpPr>
          <p:nvPr>
            <p:ph idx="1"/>
          </p:nvPr>
        </p:nvSpPr>
        <p:spPr>
          <a:xfrm>
            <a:off x="724588" y="829316"/>
            <a:ext cx="8596668" cy="3880773"/>
          </a:xfrm>
        </p:spPr>
        <p:txBody>
          <a:bodyPr>
            <a:noAutofit/>
          </a:bodyPr>
          <a:lstStyle/>
          <a:p>
            <a:r>
              <a:rPr lang="en-US" sz="2400" dirty="0" smtClean="0"/>
              <a:t>Consider a potential business problem (</a:t>
            </a:r>
            <a:r>
              <a:rPr lang="en-US" sz="2400" dirty="0" err="1" smtClean="0"/>
              <a:t>ie</a:t>
            </a:r>
            <a:r>
              <a:rPr lang="en-US" sz="2400" dirty="0" smtClean="0"/>
              <a:t>. “How to improve sales forecasting” or “How to succeed in social media marketing”)</a:t>
            </a:r>
          </a:p>
          <a:p>
            <a:r>
              <a:rPr lang="en-US" sz="2400" dirty="0" smtClean="0"/>
              <a:t>Ask Google (through a search) for help/information </a:t>
            </a:r>
          </a:p>
          <a:p>
            <a:r>
              <a:rPr lang="en-US" sz="2400" dirty="0" smtClean="0"/>
              <a:t>Select 2-3 of the first organic (no “Ad” links) resources that show up</a:t>
            </a:r>
          </a:p>
          <a:p>
            <a:r>
              <a:rPr lang="en-US" sz="2400" dirty="0" smtClean="0"/>
              <a:t>Scan through the content/information.</a:t>
            </a:r>
          </a:p>
          <a:p>
            <a:r>
              <a:rPr lang="en-US" sz="2400" dirty="0" smtClean="0"/>
              <a:t>***Identify the “motive” for the publisher sharing the content (</a:t>
            </a:r>
            <a:r>
              <a:rPr lang="en-US" sz="2400" dirty="0" err="1" smtClean="0"/>
              <a:t>ie</a:t>
            </a:r>
            <a:r>
              <a:rPr lang="en-US" sz="2400" dirty="0" smtClean="0"/>
              <a:t>. Is it a content medium or a business blog)</a:t>
            </a:r>
          </a:p>
          <a:p>
            <a:r>
              <a:rPr lang="en-US" sz="2400" dirty="0" smtClean="0"/>
              <a:t>***Identify the call-to-action (CTA) at the end. What is directed?</a:t>
            </a:r>
          </a:p>
          <a:p>
            <a:r>
              <a:rPr lang="en-US" sz="2400" dirty="0" smtClean="0"/>
              <a:t>***If you were to respond to the CTA, what do you think would happen in the next stage? What would be the CTA with that content? (Applies to “business” content)</a:t>
            </a:r>
            <a:endParaRPr lang="en-US" sz="2400" dirty="0"/>
          </a:p>
        </p:txBody>
      </p:sp>
    </p:spTree>
    <p:extLst>
      <p:ext uri="{BB962C8B-B14F-4D97-AF65-F5344CB8AC3E}">
        <p14:creationId xmlns:p14="http://schemas.microsoft.com/office/powerpoint/2010/main" val="215307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 Blog</a:t>
            </a:r>
            <a:endParaRPr lang="en-US" dirty="0"/>
          </a:p>
        </p:txBody>
      </p:sp>
      <p:sp>
        <p:nvSpPr>
          <p:cNvPr id="3" name="Content Placeholder 2"/>
          <p:cNvSpPr>
            <a:spLocks noGrp="1"/>
          </p:cNvSpPr>
          <p:nvPr>
            <p:ph idx="1"/>
          </p:nvPr>
        </p:nvSpPr>
        <p:spPr>
          <a:xfrm>
            <a:off x="677334" y="1861457"/>
            <a:ext cx="8596668" cy="4179905"/>
          </a:xfrm>
        </p:spPr>
        <p:txBody>
          <a:bodyPr>
            <a:noAutofit/>
          </a:bodyPr>
          <a:lstStyle/>
          <a:p>
            <a:r>
              <a:rPr lang="en-US" sz="2400" dirty="0" smtClean="0"/>
              <a:t>Creates interactive platform to establish credibility, create conversation with the audience and indirectly promote</a:t>
            </a:r>
          </a:p>
          <a:p>
            <a:endParaRPr lang="en-US" sz="2400" dirty="0"/>
          </a:p>
          <a:p>
            <a:r>
              <a:rPr lang="en-US" sz="2400" dirty="0" smtClean="0"/>
              <a:t>Also provides method to generate SEO traffic, drive sharing, create links and expand readership</a:t>
            </a:r>
          </a:p>
          <a:p>
            <a:endParaRPr lang="en-US" sz="2400" dirty="0"/>
          </a:p>
          <a:p>
            <a:r>
              <a:rPr lang="en-US" sz="2400" b="1" dirty="0" err="1" smtClean="0"/>
              <a:t>Writtent</a:t>
            </a:r>
            <a:r>
              <a:rPr lang="en-US" sz="2400" b="1" dirty="0" smtClean="0"/>
              <a:t>: </a:t>
            </a:r>
            <a:r>
              <a:rPr lang="en-US" sz="2400" b="1" dirty="0" smtClean="0">
                <a:hlinkClick r:id="rId2"/>
              </a:rPr>
              <a:t>Anatomy of a Perfect Blog Post</a:t>
            </a:r>
            <a:endParaRPr lang="en-US" sz="2400" b="1" dirty="0"/>
          </a:p>
        </p:txBody>
      </p:sp>
    </p:spTree>
    <p:extLst>
      <p:ext uri="{BB962C8B-B14F-4D97-AF65-F5344CB8AC3E}">
        <p14:creationId xmlns:p14="http://schemas.microsoft.com/office/powerpoint/2010/main" val="30892757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0564"/>
            <a:ext cx="8596668" cy="1320800"/>
          </a:xfrm>
        </p:spPr>
        <p:txBody>
          <a:bodyPr/>
          <a:lstStyle/>
          <a:p>
            <a:r>
              <a:rPr lang="en-US" dirty="0" smtClean="0"/>
              <a:t>Rules for Online Content</a:t>
            </a:r>
            <a:endParaRPr lang="en-US" dirty="0"/>
          </a:p>
        </p:txBody>
      </p:sp>
      <p:sp>
        <p:nvSpPr>
          <p:cNvPr id="3" name="Content Placeholder 2"/>
          <p:cNvSpPr>
            <a:spLocks noGrp="1"/>
          </p:cNvSpPr>
          <p:nvPr>
            <p:ph idx="1"/>
          </p:nvPr>
        </p:nvSpPr>
        <p:spPr>
          <a:xfrm>
            <a:off x="512098" y="1020537"/>
            <a:ext cx="9317421" cy="5731328"/>
          </a:xfrm>
        </p:spPr>
        <p:txBody>
          <a:bodyPr>
            <a:noAutofit/>
          </a:bodyPr>
          <a:lstStyle/>
          <a:p>
            <a:r>
              <a:rPr lang="en-US" sz="2400" dirty="0" smtClean="0"/>
              <a:t>Different from traditional print media</a:t>
            </a:r>
          </a:p>
          <a:p>
            <a:r>
              <a:rPr lang="en-US" sz="2400" dirty="0" smtClean="0"/>
              <a:t>Visual elements are very important</a:t>
            </a:r>
          </a:p>
          <a:p>
            <a:r>
              <a:rPr lang="en-US" sz="2400" b="1" dirty="0" smtClean="0"/>
              <a:t>Make it </a:t>
            </a:r>
            <a:r>
              <a:rPr lang="en-US" sz="2400" b="1" dirty="0" err="1" smtClean="0"/>
              <a:t>scannable</a:t>
            </a:r>
            <a:endParaRPr lang="en-US" sz="2400" b="1" dirty="0" smtClean="0"/>
          </a:p>
          <a:p>
            <a:r>
              <a:rPr lang="en-US" sz="2400" dirty="0" smtClean="0"/>
              <a:t>Use subheadings</a:t>
            </a:r>
          </a:p>
          <a:p>
            <a:r>
              <a:rPr lang="en-US" sz="2400" dirty="0" smtClean="0"/>
              <a:t>Craft a compelling introduction</a:t>
            </a:r>
          </a:p>
          <a:p>
            <a:r>
              <a:rPr lang="en-US" sz="2400" dirty="0" smtClean="0"/>
              <a:t>Use a conclusion in most cases</a:t>
            </a:r>
          </a:p>
          <a:p>
            <a:r>
              <a:rPr lang="en-US" sz="2400" dirty="0" smtClean="0"/>
              <a:t>Create a call to action for marketing/sales content</a:t>
            </a:r>
          </a:p>
          <a:p>
            <a:r>
              <a:rPr lang="en-US" sz="2400" dirty="0" smtClean="0"/>
              <a:t>Use “markdowns” – </a:t>
            </a:r>
            <a:r>
              <a:rPr lang="en-US" sz="2400" dirty="0" err="1" smtClean="0"/>
              <a:t>eg</a:t>
            </a:r>
            <a:r>
              <a:rPr lang="en-US" sz="2400" dirty="0" smtClean="0"/>
              <a:t>. Bold, blocked quotes, underlines, etc.</a:t>
            </a:r>
          </a:p>
          <a:p>
            <a:r>
              <a:rPr lang="en-US" sz="2400" dirty="0" smtClean="0"/>
              <a:t>Short paragraphs to keep reader engaged</a:t>
            </a:r>
          </a:p>
          <a:p>
            <a:endParaRPr lang="en-US" sz="2400" dirty="0"/>
          </a:p>
          <a:p>
            <a:r>
              <a:rPr lang="en-US" sz="2400" b="1" dirty="0" err="1"/>
              <a:t>Writtent</a:t>
            </a:r>
            <a:r>
              <a:rPr lang="en-US" sz="2400" b="1" dirty="0"/>
              <a:t>: </a:t>
            </a:r>
            <a:r>
              <a:rPr lang="en-US" sz="2400" b="1" dirty="0">
                <a:hlinkClick r:id="rId2"/>
              </a:rPr>
              <a:t>Ultimate Guide to the Perfect Blog Post </a:t>
            </a:r>
            <a:r>
              <a:rPr lang="en-US" sz="2400" b="1" dirty="0"/>
              <a:t>(22-point)</a:t>
            </a:r>
          </a:p>
          <a:p>
            <a:endParaRPr lang="en-US" sz="2400" dirty="0"/>
          </a:p>
        </p:txBody>
      </p:sp>
    </p:spTree>
    <p:extLst>
      <p:ext uri="{BB962C8B-B14F-4D97-AF65-F5344CB8AC3E}">
        <p14:creationId xmlns:p14="http://schemas.microsoft.com/office/powerpoint/2010/main" val="32607040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Content </a:t>
            </a:r>
            <a:r>
              <a:rPr lang="en-US" dirty="0" err="1" smtClean="0"/>
              <a:t>Scannable</a:t>
            </a:r>
            <a:endParaRPr lang="en-US" dirty="0"/>
          </a:p>
        </p:txBody>
      </p:sp>
      <p:sp>
        <p:nvSpPr>
          <p:cNvPr id="3" name="Content Placeholder 2"/>
          <p:cNvSpPr>
            <a:spLocks noGrp="1"/>
          </p:cNvSpPr>
          <p:nvPr>
            <p:ph idx="1"/>
          </p:nvPr>
        </p:nvSpPr>
        <p:spPr>
          <a:xfrm>
            <a:off x="677334" y="1576553"/>
            <a:ext cx="8596668" cy="5150818"/>
          </a:xfrm>
        </p:spPr>
        <p:txBody>
          <a:bodyPr>
            <a:normAutofit lnSpcReduction="10000"/>
          </a:bodyPr>
          <a:lstStyle/>
          <a:p>
            <a:r>
              <a:rPr lang="en-US" sz="2000" dirty="0" smtClean="0"/>
              <a:t>Use bulleted lists (also generate more links/shares)</a:t>
            </a:r>
          </a:p>
          <a:p>
            <a:r>
              <a:rPr lang="en-US" sz="2000" dirty="0" smtClean="0"/>
              <a:t>Use bold, capitals, italics, underlining, etc. (Markdowns) to emphasize key points (and to make keywords stand out – bold)</a:t>
            </a:r>
          </a:p>
          <a:p>
            <a:r>
              <a:rPr lang="en-US" sz="2000" dirty="0" smtClean="0"/>
              <a:t>Headings/subheadings (use H1-H6 title tags sequentially)</a:t>
            </a:r>
          </a:p>
          <a:p>
            <a:r>
              <a:rPr lang="en-US" sz="2000" dirty="0" smtClean="0"/>
              <a:t>Incorporate pictures – research suggests creates natural progression of eyes through article (tag for search engine image searches)</a:t>
            </a:r>
          </a:p>
          <a:p>
            <a:r>
              <a:rPr lang="en-US" sz="2000" dirty="0" smtClean="0"/>
              <a:t>Use borders and box quotes to key points stand out</a:t>
            </a:r>
          </a:p>
          <a:p>
            <a:r>
              <a:rPr lang="en-US" sz="2000" dirty="0" smtClean="0"/>
              <a:t>Use white space creatively (don’t make content appear overwhelming)</a:t>
            </a:r>
          </a:p>
          <a:p>
            <a:r>
              <a:rPr lang="en-US" sz="2000" dirty="0" smtClean="0"/>
              <a:t>Write concisely, but with an engaging style</a:t>
            </a:r>
          </a:p>
          <a:p>
            <a:r>
              <a:rPr lang="en-US" sz="2000" dirty="0" smtClean="0"/>
              <a:t>Reinforce main points; typically have a “conclusion” type section</a:t>
            </a:r>
          </a:p>
          <a:p>
            <a:r>
              <a:rPr lang="en-US" sz="2000" dirty="0" smtClean="0"/>
              <a:t>Stay focused on one theme with a few supporting points</a:t>
            </a:r>
          </a:p>
          <a:p>
            <a:endParaRPr lang="en-US" dirty="0" smtClean="0"/>
          </a:p>
          <a:p>
            <a:pPr lvl="1"/>
            <a:r>
              <a:rPr lang="en-US" dirty="0" smtClean="0"/>
              <a:t>Darren </a:t>
            </a:r>
            <a:r>
              <a:rPr lang="en-US" dirty="0" err="1" smtClean="0"/>
              <a:t>Rowse</a:t>
            </a:r>
            <a:r>
              <a:rPr lang="en-US" dirty="0" smtClean="0"/>
              <a:t>, </a:t>
            </a:r>
            <a:r>
              <a:rPr lang="en-US" dirty="0" err="1" smtClean="0"/>
              <a:t>ProBlogger</a:t>
            </a:r>
            <a:endParaRPr lang="en-US" dirty="0"/>
          </a:p>
        </p:txBody>
      </p:sp>
    </p:spTree>
    <p:extLst>
      <p:ext uri="{BB962C8B-B14F-4D97-AF65-F5344CB8AC3E}">
        <p14:creationId xmlns:p14="http://schemas.microsoft.com/office/powerpoint/2010/main" val="590895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498" y="136071"/>
            <a:ext cx="8596668" cy="1320800"/>
          </a:xfrm>
        </p:spPr>
        <p:txBody>
          <a:bodyPr/>
          <a:lstStyle/>
          <a:p>
            <a:r>
              <a:rPr lang="en-US" dirty="0" smtClean="0"/>
              <a:t>Content Marketing</a:t>
            </a:r>
            <a:endParaRPr lang="en-US" dirty="0"/>
          </a:p>
        </p:txBody>
      </p:sp>
      <p:sp>
        <p:nvSpPr>
          <p:cNvPr id="3" name="Content Placeholder 2"/>
          <p:cNvSpPr>
            <a:spLocks noGrp="1"/>
          </p:cNvSpPr>
          <p:nvPr>
            <p:ph idx="1"/>
          </p:nvPr>
        </p:nvSpPr>
        <p:spPr>
          <a:xfrm>
            <a:off x="677334" y="1249136"/>
            <a:ext cx="8596668" cy="5323113"/>
          </a:xfrm>
        </p:spPr>
        <p:txBody>
          <a:bodyPr>
            <a:normAutofit fontScale="92500"/>
          </a:bodyPr>
          <a:lstStyle/>
          <a:p>
            <a:r>
              <a:rPr lang="en-US" sz="2400" dirty="0" smtClean="0"/>
              <a:t>“Content marketing is the only marketing left.” – Seth Godin</a:t>
            </a:r>
          </a:p>
          <a:p>
            <a:endParaRPr lang="en-US" sz="2400" dirty="0"/>
          </a:p>
          <a:p>
            <a:r>
              <a:rPr lang="en-US" sz="2400" b="1" dirty="0" smtClean="0"/>
              <a:t>Definition</a:t>
            </a:r>
            <a:r>
              <a:rPr lang="en-US" sz="2400" b="1" dirty="0"/>
              <a:t>:  </a:t>
            </a:r>
            <a:r>
              <a:rPr lang="en-US" sz="2400" dirty="0">
                <a:hlinkClick r:id="rId2"/>
              </a:rPr>
              <a:t>Content marketing </a:t>
            </a:r>
            <a:r>
              <a:rPr lang="en-US" sz="2400" dirty="0"/>
              <a:t>is a strategic marketing approach focused on </a:t>
            </a:r>
            <a:r>
              <a:rPr lang="en-US" sz="2400" b="1" dirty="0">
                <a:solidFill>
                  <a:srgbClr val="0070C0"/>
                </a:solidFill>
              </a:rPr>
              <a:t>creating and distributing valuable, relevant, and consistent content to attract and retain a clearly-defined audience </a:t>
            </a:r>
            <a:r>
              <a:rPr lang="en-US" sz="2400" dirty="0"/>
              <a:t>— and, ultimately, to drive profitable customer action</a:t>
            </a:r>
            <a:r>
              <a:rPr lang="en-US" sz="2400" dirty="0" smtClean="0"/>
              <a:t>. (</a:t>
            </a:r>
            <a:r>
              <a:rPr lang="en-US" sz="2400" i="1" dirty="0" smtClean="0"/>
              <a:t>Content Marketing Institute</a:t>
            </a:r>
            <a:r>
              <a:rPr lang="en-US" sz="2400" dirty="0" smtClean="0"/>
              <a:t>)</a:t>
            </a:r>
          </a:p>
          <a:p>
            <a:endParaRPr lang="en-US" sz="2400" dirty="0"/>
          </a:p>
          <a:p>
            <a:r>
              <a:rPr lang="en-US" sz="2400" dirty="0"/>
              <a:t>Consumers have shut off the traditional world of marketing. They own a DVR to skip television advertising, often ignore magazine advertising, and now have become so adept at online “surfing” that they can take in online information without a care for banners or buttons (making them irrelevant</a:t>
            </a:r>
            <a:r>
              <a:rPr lang="en-US" sz="2400" dirty="0" smtClean="0"/>
              <a:t>). (</a:t>
            </a:r>
            <a:r>
              <a:rPr lang="en-US" sz="2400" i="1" dirty="0" smtClean="0"/>
              <a:t>Content Marketing Institute</a:t>
            </a:r>
            <a:r>
              <a:rPr lang="en-US" sz="2400" dirty="0" smtClean="0"/>
              <a:t>)</a:t>
            </a:r>
            <a:endParaRPr lang="en-US" sz="2400" dirty="0"/>
          </a:p>
          <a:p>
            <a:endParaRPr lang="en-US" dirty="0"/>
          </a:p>
        </p:txBody>
      </p:sp>
    </p:spTree>
    <p:extLst>
      <p:ext uri="{BB962C8B-B14F-4D97-AF65-F5344CB8AC3E}">
        <p14:creationId xmlns:p14="http://schemas.microsoft.com/office/powerpoint/2010/main" val="1336274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Content Marketing Example</a:t>
            </a:r>
            <a:endParaRPr lang="en-US" dirty="0"/>
          </a:p>
        </p:txBody>
      </p:sp>
      <p:sp>
        <p:nvSpPr>
          <p:cNvPr id="3" name="Content Placeholder 2"/>
          <p:cNvSpPr>
            <a:spLocks noGrp="1"/>
          </p:cNvSpPr>
          <p:nvPr>
            <p:ph idx="1"/>
          </p:nvPr>
        </p:nvSpPr>
        <p:spPr/>
        <p:txBody>
          <a:bodyPr/>
          <a:lstStyle/>
          <a:p>
            <a:r>
              <a:rPr lang="en-US" sz="3600" dirty="0" smtClean="0"/>
              <a:t>Jordan </a:t>
            </a:r>
            <a:r>
              <a:rPr lang="en-US" sz="3600" dirty="0" err="1" smtClean="0"/>
              <a:t>Kilganon</a:t>
            </a:r>
            <a:r>
              <a:rPr lang="en-US" sz="3600" dirty="0"/>
              <a:t>: </a:t>
            </a:r>
            <a:r>
              <a:rPr lang="en-US" sz="3600" dirty="0" smtClean="0">
                <a:hlinkClick r:id="rId2"/>
              </a:rPr>
              <a:t>All-Star Game Demo</a:t>
            </a:r>
            <a:endParaRPr lang="en-US" sz="3600" dirty="0" smtClean="0"/>
          </a:p>
          <a:p>
            <a:r>
              <a:rPr lang="en-US" sz="3600" dirty="0"/>
              <a:t>YouTube Channel/Promotion: </a:t>
            </a:r>
            <a:r>
              <a:rPr lang="en-US" sz="3600" dirty="0" smtClean="0">
                <a:hlinkClick r:id="rId3"/>
              </a:rPr>
              <a:t>Channel Video &amp; Promotion</a:t>
            </a:r>
            <a:endParaRPr lang="en-US" sz="3600" dirty="0" smtClean="0"/>
          </a:p>
          <a:p>
            <a:endParaRPr lang="en-US" sz="3600" dirty="0"/>
          </a:p>
          <a:p>
            <a:r>
              <a:rPr lang="en-US" sz="3600" dirty="0"/>
              <a:t>Website: </a:t>
            </a:r>
            <a:r>
              <a:rPr lang="en-US" sz="3600" dirty="0">
                <a:hlinkClick r:id="rId4"/>
              </a:rPr>
              <a:t>http://bouncekit.com</a:t>
            </a:r>
            <a:r>
              <a:rPr lang="en-US" sz="3600" dirty="0" smtClean="0">
                <a:hlinkClick r:id="rId4"/>
              </a:rPr>
              <a:t>/</a:t>
            </a:r>
            <a:endParaRPr lang="en-US" sz="3600" dirty="0" smtClean="0"/>
          </a:p>
          <a:p>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2088794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 Marketing</a:t>
            </a:r>
            <a:endParaRPr lang="en-US" dirty="0"/>
          </a:p>
        </p:txBody>
      </p:sp>
      <p:sp>
        <p:nvSpPr>
          <p:cNvPr id="3" name="Content Placeholder 2"/>
          <p:cNvSpPr>
            <a:spLocks noGrp="1"/>
          </p:cNvSpPr>
          <p:nvPr>
            <p:ph idx="1"/>
          </p:nvPr>
        </p:nvSpPr>
        <p:spPr>
          <a:xfrm>
            <a:off x="677334" y="1657351"/>
            <a:ext cx="8596668" cy="4384012"/>
          </a:xfrm>
        </p:spPr>
        <p:txBody>
          <a:bodyPr>
            <a:normAutofit lnSpcReduction="10000"/>
          </a:bodyPr>
          <a:lstStyle/>
          <a:p>
            <a:r>
              <a:rPr lang="en-US" sz="2400" dirty="0" smtClean="0"/>
              <a:t>Disseminating articles in off-site platforms</a:t>
            </a:r>
          </a:p>
          <a:p>
            <a:r>
              <a:rPr lang="en-US" sz="2400" dirty="0" smtClean="0"/>
              <a:t>Helps build credibility</a:t>
            </a:r>
          </a:p>
          <a:p>
            <a:r>
              <a:rPr lang="en-US" sz="2400" dirty="0" smtClean="0"/>
              <a:t>Creates SEO links</a:t>
            </a:r>
          </a:p>
          <a:p>
            <a:r>
              <a:rPr lang="en-US" sz="2400" dirty="0" smtClean="0"/>
              <a:t>Drives Web traffic through links and landing pages</a:t>
            </a:r>
          </a:p>
          <a:p>
            <a:endParaRPr lang="en-US" dirty="0"/>
          </a:p>
          <a:p>
            <a:r>
              <a:rPr lang="en-US" sz="2400" dirty="0" smtClean="0"/>
              <a:t>Examples:</a:t>
            </a:r>
          </a:p>
          <a:p>
            <a:pPr lvl="1"/>
            <a:r>
              <a:rPr lang="en-US" sz="2000" dirty="0" smtClean="0"/>
              <a:t>Ezine.com (SEO benefit hugely devalued a couple years ago by Google)</a:t>
            </a:r>
          </a:p>
          <a:p>
            <a:pPr lvl="1"/>
            <a:r>
              <a:rPr lang="en-US" sz="2000" dirty="0" smtClean="0"/>
              <a:t>GoArticles.com</a:t>
            </a:r>
          </a:p>
          <a:p>
            <a:pPr lvl="1"/>
            <a:r>
              <a:rPr lang="en-US" sz="2000" dirty="0" smtClean="0"/>
              <a:t>Quora.com</a:t>
            </a:r>
          </a:p>
        </p:txBody>
      </p:sp>
    </p:spTree>
    <p:extLst>
      <p:ext uri="{BB962C8B-B14F-4D97-AF65-F5344CB8AC3E}">
        <p14:creationId xmlns:p14="http://schemas.microsoft.com/office/powerpoint/2010/main" val="7169086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Guest Blogs</a:t>
            </a:r>
            <a:endParaRPr lang="en-US" dirty="0"/>
          </a:p>
        </p:txBody>
      </p:sp>
      <p:sp>
        <p:nvSpPr>
          <p:cNvPr id="3" name="Content Placeholder 2"/>
          <p:cNvSpPr>
            <a:spLocks noGrp="1"/>
          </p:cNvSpPr>
          <p:nvPr>
            <p:ph idx="1"/>
          </p:nvPr>
        </p:nvSpPr>
        <p:spPr>
          <a:xfrm>
            <a:off x="677334" y="1632857"/>
            <a:ext cx="8596668" cy="4530969"/>
          </a:xfrm>
        </p:spPr>
        <p:txBody>
          <a:bodyPr/>
          <a:lstStyle/>
          <a:p>
            <a:r>
              <a:rPr lang="en-US" sz="2800" dirty="0" smtClean="0"/>
              <a:t>Articles posted on other blogs with by-line</a:t>
            </a:r>
          </a:p>
          <a:p>
            <a:r>
              <a:rPr lang="en-US" sz="2800" dirty="0" smtClean="0"/>
              <a:t>Build credibility</a:t>
            </a:r>
          </a:p>
          <a:p>
            <a:r>
              <a:rPr lang="en-US" sz="2800" dirty="0" smtClean="0"/>
              <a:t>Acquire link backs</a:t>
            </a:r>
          </a:p>
          <a:p>
            <a:pPr lvl="1"/>
            <a:r>
              <a:rPr lang="en-US" sz="2000" dirty="0" smtClean="0"/>
              <a:t>Must be careful about quality of site/blog where you post and the volume of link backs</a:t>
            </a:r>
          </a:p>
          <a:p>
            <a:pPr lvl="1"/>
            <a:r>
              <a:rPr lang="en-US" sz="2000" dirty="0" smtClean="0"/>
              <a:t>Google has become very cognizant of excessive use of guest blogging to generate links (can lead to penalty)</a:t>
            </a:r>
            <a:endParaRPr lang="en-US" sz="2000" dirty="0"/>
          </a:p>
        </p:txBody>
      </p:sp>
    </p:spTree>
    <p:extLst>
      <p:ext uri="{BB962C8B-B14F-4D97-AF65-F5344CB8AC3E}">
        <p14:creationId xmlns:p14="http://schemas.microsoft.com/office/powerpoint/2010/main" val="1005267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Sponsored Post</a:t>
            </a:r>
            <a:endParaRPr lang="en-US" dirty="0"/>
          </a:p>
        </p:txBody>
      </p:sp>
      <p:sp>
        <p:nvSpPr>
          <p:cNvPr id="3" name="Content Placeholder 2"/>
          <p:cNvSpPr>
            <a:spLocks noGrp="1"/>
          </p:cNvSpPr>
          <p:nvPr>
            <p:ph idx="1"/>
          </p:nvPr>
        </p:nvSpPr>
        <p:spPr>
          <a:xfrm>
            <a:off x="677334" y="1690007"/>
            <a:ext cx="8596668" cy="4351355"/>
          </a:xfrm>
        </p:spPr>
        <p:txBody>
          <a:bodyPr>
            <a:noAutofit/>
          </a:bodyPr>
          <a:lstStyle/>
          <a:p>
            <a:r>
              <a:rPr lang="en-US" sz="2400" dirty="0" smtClean="0"/>
              <a:t>Google generally detests them, but they are hard to detect when well-written</a:t>
            </a:r>
          </a:p>
          <a:p>
            <a:r>
              <a:rPr lang="en-US" sz="2400" dirty="0" smtClean="0"/>
              <a:t>Do-Follow vs. </a:t>
            </a:r>
            <a:r>
              <a:rPr lang="en-US" sz="2400" b="1" dirty="0" smtClean="0"/>
              <a:t>No-Follow links</a:t>
            </a:r>
          </a:p>
          <a:p>
            <a:r>
              <a:rPr lang="en-US" sz="2400" dirty="0" smtClean="0"/>
              <a:t>Great way for publishers to generate revenue from strong PageRank</a:t>
            </a:r>
          </a:p>
          <a:p>
            <a:r>
              <a:rPr lang="en-US" sz="2400" dirty="0" smtClean="0"/>
              <a:t>Similar to advertorials in a magazine, but Google watches closely if they appear too “</a:t>
            </a:r>
            <a:r>
              <a:rPr lang="en-US" sz="2400" dirty="0" err="1" smtClean="0"/>
              <a:t>spammy</a:t>
            </a:r>
            <a:r>
              <a:rPr lang="en-US" sz="2400" dirty="0" smtClean="0"/>
              <a:t>”</a:t>
            </a:r>
          </a:p>
          <a:p>
            <a:r>
              <a:rPr lang="en-US" sz="2400" dirty="0" smtClean="0"/>
              <a:t>Use 1-2 outgoing links maximum</a:t>
            </a:r>
          </a:p>
          <a:p>
            <a:r>
              <a:rPr lang="en-US" sz="2400" dirty="0" smtClean="0"/>
              <a:t>Ensure content is closely tied to links/anchor text</a:t>
            </a:r>
            <a:endParaRPr lang="en-US" sz="2400" dirty="0"/>
          </a:p>
        </p:txBody>
      </p:sp>
    </p:spTree>
    <p:extLst>
      <p:ext uri="{BB962C8B-B14F-4D97-AF65-F5344CB8AC3E}">
        <p14:creationId xmlns:p14="http://schemas.microsoft.com/office/powerpoint/2010/main" val="101401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a:t>
            </a:r>
            <a:endParaRPr lang="en-US" dirty="0"/>
          </a:p>
        </p:txBody>
      </p:sp>
      <p:sp>
        <p:nvSpPr>
          <p:cNvPr id="3" name="Content Placeholder 2"/>
          <p:cNvSpPr>
            <a:spLocks noGrp="1"/>
          </p:cNvSpPr>
          <p:nvPr>
            <p:ph idx="1"/>
          </p:nvPr>
        </p:nvSpPr>
        <p:spPr>
          <a:xfrm>
            <a:off x="677334" y="1747157"/>
            <a:ext cx="8596668" cy="4294205"/>
          </a:xfrm>
        </p:spPr>
        <p:txBody>
          <a:bodyPr>
            <a:noAutofit/>
          </a:bodyPr>
          <a:lstStyle/>
          <a:p>
            <a:r>
              <a:rPr lang="en-US" sz="2800" dirty="0" smtClean="0"/>
              <a:t>Content is not a standalone tool</a:t>
            </a:r>
          </a:p>
          <a:p>
            <a:r>
              <a:rPr lang="en-US" sz="2800" dirty="0" smtClean="0"/>
              <a:t>Balance emphasis on SEO with </a:t>
            </a:r>
            <a:r>
              <a:rPr lang="en-US" sz="2800" dirty="0" err="1" smtClean="0"/>
              <a:t>shareability</a:t>
            </a:r>
            <a:endParaRPr lang="en-US" sz="2800" dirty="0" smtClean="0"/>
          </a:p>
          <a:p>
            <a:r>
              <a:rPr lang="en-US" sz="2800" dirty="0" smtClean="0"/>
              <a:t>Incorporate sharing buttons </a:t>
            </a:r>
          </a:p>
          <a:p>
            <a:r>
              <a:rPr lang="en-US" sz="2800" dirty="0" smtClean="0"/>
              <a:t>Open-source development tools have plug-ins to use in planting social sharing buttons</a:t>
            </a:r>
          </a:p>
          <a:p>
            <a:r>
              <a:rPr lang="en-US" sz="2800" dirty="0" smtClean="0"/>
              <a:t>A lot of online media sites don’t include “Print” option any more to drive people to share articles electronically</a:t>
            </a:r>
            <a:endParaRPr lang="en-US" sz="2800" dirty="0"/>
          </a:p>
        </p:txBody>
      </p:sp>
    </p:spTree>
    <p:extLst>
      <p:ext uri="{BB962C8B-B14F-4D97-AF65-F5344CB8AC3E}">
        <p14:creationId xmlns:p14="http://schemas.microsoft.com/office/powerpoint/2010/main" val="3738647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Shareable Content</a:t>
            </a:r>
            <a:endParaRPr lang="en-US" dirty="0"/>
          </a:p>
        </p:txBody>
      </p:sp>
      <p:sp>
        <p:nvSpPr>
          <p:cNvPr id="3" name="Content Placeholder 2"/>
          <p:cNvSpPr>
            <a:spLocks noGrp="1"/>
          </p:cNvSpPr>
          <p:nvPr>
            <p:ph idx="1"/>
          </p:nvPr>
        </p:nvSpPr>
        <p:spPr/>
        <p:txBody>
          <a:bodyPr>
            <a:normAutofit/>
          </a:bodyPr>
          <a:lstStyle/>
          <a:p>
            <a:r>
              <a:rPr lang="en-US" sz="2800" dirty="0">
                <a:hlinkClick r:id="rId2"/>
              </a:rPr>
              <a:t>http://</a:t>
            </a:r>
            <a:r>
              <a:rPr lang="en-US" sz="2800" dirty="0" smtClean="0">
                <a:hlinkClick r:id="rId2"/>
              </a:rPr>
              <a:t>www.socialmediatoday.com/marketing/2015-04-28/how-create-content-so-shareable-youre-guaranteed-tweet</a:t>
            </a:r>
            <a:r>
              <a:rPr lang="en-US" sz="2800" dirty="0" smtClean="0"/>
              <a:t> </a:t>
            </a:r>
            <a:endParaRPr lang="en-US" sz="2800" dirty="0"/>
          </a:p>
        </p:txBody>
      </p:sp>
    </p:spTree>
    <p:extLst>
      <p:ext uri="{BB962C8B-B14F-4D97-AF65-F5344CB8AC3E}">
        <p14:creationId xmlns:p14="http://schemas.microsoft.com/office/powerpoint/2010/main" val="3603685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Marketing Tools</a:t>
            </a:r>
            <a:endParaRPr lang="en-US" dirty="0"/>
          </a:p>
        </p:txBody>
      </p:sp>
      <p:sp>
        <p:nvSpPr>
          <p:cNvPr id="3" name="Content Placeholder 2"/>
          <p:cNvSpPr>
            <a:spLocks noGrp="1"/>
          </p:cNvSpPr>
          <p:nvPr>
            <p:ph idx="1"/>
          </p:nvPr>
        </p:nvSpPr>
        <p:spPr>
          <a:xfrm>
            <a:off x="677334" y="1649187"/>
            <a:ext cx="8596668" cy="4392176"/>
          </a:xfrm>
        </p:spPr>
        <p:txBody>
          <a:bodyPr>
            <a:normAutofit/>
          </a:bodyPr>
          <a:lstStyle/>
          <a:p>
            <a:r>
              <a:rPr lang="en-US" sz="3200" dirty="0" err="1" smtClean="0"/>
              <a:t>SlideShare</a:t>
            </a:r>
            <a:r>
              <a:rPr lang="en-US" sz="3200" dirty="0" smtClean="0"/>
              <a:t> &amp; Prezi (Presentation Sharing – can include links)</a:t>
            </a:r>
          </a:p>
          <a:p>
            <a:r>
              <a:rPr lang="en-US" sz="3200" dirty="0" err="1" smtClean="0"/>
              <a:t>Listly</a:t>
            </a:r>
            <a:r>
              <a:rPr lang="en-US" sz="3200" dirty="0" smtClean="0"/>
              <a:t> (Polls, surveys, etc.)</a:t>
            </a:r>
          </a:p>
          <a:p>
            <a:r>
              <a:rPr lang="en-US" sz="3200" dirty="0" err="1" smtClean="0"/>
              <a:t>Quora</a:t>
            </a:r>
            <a:endParaRPr lang="en-US" sz="3200" dirty="0" smtClean="0"/>
          </a:p>
          <a:p>
            <a:endParaRPr lang="en-US" sz="3200" dirty="0"/>
          </a:p>
          <a:p>
            <a:r>
              <a:rPr lang="en-US" sz="3200" dirty="0">
                <a:hlinkClick r:id="rId2"/>
              </a:rPr>
              <a:t>http://</a:t>
            </a:r>
            <a:r>
              <a:rPr lang="en-US" sz="3200" dirty="0" smtClean="0">
                <a:hlinkClick r:id="rId2"/>
              </a:rPr>
              <a:t>www.wordstream.com/blog/ws/2014/07/28/free-content-marketing-tools</a:t>
            </a:r>
            <a:r>
              <a:rPr lang="en-US" sz="3200" dirty="0" smtClean="0"/>
              <a:t> </a:t>
            </a:r>
            <a:endParaRPr lang="en-US" sz="3200" dirty="0"/>
          </a:p>
        </p:txBody>
      </p:sp>
    </p:spTree>
    <p:extLst>
      <p:ext uri="{BB962C8B-B14F-4D97-AF65-F5344CB8AC3E}">
        <p14:creationId xmlns:p14="http://schemas.microsoft.com/office/powerpoint/2010/main" val="1055015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People Blush!</a:t>
            </a:r>
            <a:endParaRPr lang="en-US" dirty="0"/>
          </a:p>
        </p:txBody>
      </p:sp>
      <p:sp>
        <p:nvSpPr>
          <p:cNvPr id="3" name="Content Placeholder 2"/>
          <p:cNvSpPr>
            <a:spLocks noGrp="1"/>
          </p:cNvSpPr>
          <p:nvPr>
            <p:ph idx="1"/>
          </p:nvPr>
        </p:nvSpPr>
        <p:spPr>
          <a:xfrm>
            <a:off x="669170" y="1736046"/>
            <a:ext cx="8596668" cy="4534125"/>
          </a:xfrm>
        </p:spPr>
        <p:txBody>
          <a:bodyPr>
            <a:normAutofit fontScale="92500" lnSpcReduction="10000"/>
          </a:bodyPr>
          <a:lstStyle/>
          <a:p>
            <a:r>
              <a:rPr lang="en-US" sz="2800" dirty="0" smtClean="0"/>
              <a:t>One of the most effective ways to generate traffic and garner loyalty is to call positive attention to people and organizations.</a:t>
            </a:r>
          </a:p>
          <a:p>
            <a:pPr lvl="1"/>
            <a:r>
              <a:rPr lang="en-US" sz="2400" dirty="0" smtClean="0"/>
              <a:t>Examples: Top 5 Experts, Great People Doing…, Organizations That Help the Community, etc.</a:t>
            </a:r>
          </a:p>
          <a:p>
            <a:pPr lvl="1"/>
            <a:r>
              <a:rPr lang="en-US" sz="2400" dirty="0" smtClean="0"/>
              <a:t>Include those mentioned in your social distribution</a:t>
            </a:r>
          </a:p>
          <a:p>
            <a:pPr lvl="1"/>
            <a:r>
              <a:rPr lang="en-US" sz="2400" dirty="0" smtClean="0"/>
              <a:t>People are flattered by compliments, and will often share your work with their followers</a:t>
            </a:r>
          </a:p>
          <a:p>
            <a:pPr lvl="1"/>
            <a:r>
              <a:rPr lang="en-US" sz="2400" dirty="0" err="1" smtClean="0"/>
              <a:t>Eg</a:t>
            </a:r>
            <a:r>
              <a:rPr lang="en-US" sz="2400" dirty="0" smtClean="0"/>
              <a:t>. Our Fashion Show recap worked well on Facebook/Twitter based on sharing with all of the people/places involved in the event. (examples in social media section)</a:t>
            </a:r>
            <a:endParaRPr lang="en-US" sz="2400" dirty="0"/>
          </a:p>
        </p:txBody>
      </p:sp>
    </p:spTree>
    <p:extLst>
      <p:ext uri="{BB962C8B-B14F-4D97-AF65-F5344CB8AC3E}">
        <p14:creationId xmlns:p14="http://schemas.microsoft.com/office/powerpoint/2010/main" val="8870880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3536" y="306986"/>
            <a:ext cx="5363935" cy="6339197"/>
          </a:xfrm>
        </p:spPr>
      </p:pic>
      <p:sp>
        <p:nvSpPr>
          <p:cNvPr id="6" name="Oval 5"/>
          <p:cNvSpPr/>
          <p:nvPr/>
        </p:nvSpPr>
        <p:spPr>
          <a:xfrm>
            <a:off x="3665764" y="1363436"/>
            <a:ext cx="881743" cy="7837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4661807" y="302079"/>
            <a:ext cx="979714" cy="10613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698672" y="102258"/>
            <a:ext cx="2759528" cy="738664"/>
          </a:xfrm>
          <a:prstGeom prst="rect">
            <a:avLst/>
          </a:prstGeom>
          <a:noFill/>
        </p:spPr>
        <p:txBody>
          <a:bodyPr wrap="square" rtlCol="0">
            <a:spAutoFit/>
          </a:bodyPr>
          <a:lstStyle/>
          <a:p>
            <a:r>
              <a:rPr lang="en-US" sz="1400" dirty="0" smtClean="0"/>
              <a:t>Over 500 shares within 3 weeks. Snowball effect w/ 10-15 new Tweets per day.</a:t>
            </a:r>
            <a:endParaRPr lang="en-US" sz="1400" dirty="0"/>
          </a:p>
        </p:txBody>
      </p:sp>
      <p:sp>
        <p:nvSpPr>
          <p:cNvPr id="11" name="TextBox 10"/>
          <p:cNvSpPr txBox="1"/>
          <p:nvPr/>
        </p:nvSpPr>
        <p:spPr>
          <a:xfrm>
            <a:off x="0" y="3233057"/>
            <a:ext cx="2261507" cy="2031325"/>
          </a:xfrm>
          <a:prstGeom prst="rect">
            <a:avLst/>
          </a:prstGeom>
          <a:noFill/>
        </p:spPr>
        <p:txBody>
          <a:bodyPr wrap="square" rtlCol="0">
            <a:spAutoFit/>
          </a:bodyPr>
          <a:lstStyle/>
          <a:p>
            <a:r>
              <a:rPr lang="en-US" sz="1400" dirty="0" smtClean="0"/>
              <a:t>Included brief bios and direct link to follow on Twitter</a:t>
            </a:r>
          </a:p>
          <a:p>
            <a:r>
              <a:rPr lang="en-US" sz="1400" dirty="0" smtClean="0"/>
              <a:t>Added </a:t>
            </a:r>
            <a:r>
              <a:rPr lang="en-US" sz="1400" dirty="0" err="1" smtClean="0"/>
              <a:t>add’l</a:t>
            </a:r>
            <a:r>
              <a:rPr lang="en-US" sz="1400" dirty="0" smtClean="0"/>
              <a:t> bullet list at bottom for more shares</a:t>
            </a:r>
          </a:p>
          <a:p>
            <a:endParaRPr lang="en-US" sz="1400" dirty="0"/>
          </a:p>
          <a:p>
            <a:r>
              <a:rPr lang="en-US" sz="1400" dirty="0" smtClean="0"/>
              <a:t>Shared with all mentioned and most shared</a:t>
            </a:r>
            <a:endParaRPr lang="en-US" sz="1400" dirty="0"/>
          </a:p>
        </p:txBody>
      </p:sp>
      <p:cxnSp>
        <p:nvCxnSpPr>
          <p:cNvPr id="13" name="Straight Arrow Connector 12"/>
          <p:cNvCxnSpPr/>
          <p:nvPr/>
        </p:nvCxnSpPr>
        <p:spPr>
          <a:xfrm>
            <a:off x="2261507" y="3918857"/>
            <a:ext cx="400050" cy="1183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61307" y="5102679"/>
            <a:ext cx="1800225" cy="13879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0788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4901" y="81975"/>
            <a:ext cx="5756292" cy="6810663"/>
          </a:xfrm>
        </p:spPr>
      </p:pic>
      <p:cxnSp>
        <p:nvCxnSpPr>
          <p:cNvPr id="7" name="Straight Arrow Connector 6"/>
          <p:cNvCxnSpPr/>
          <p:nvPr/>
        </p:nvCxnSpPr>
        <p:spPr>
          <a:xfrm flipV="1">
            <a:off x="1869621" y="1265464"/>
            <a:ext cx="718458"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869621" y="1357797"/>
            <a:ext cx="2188029" cy="923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0" y="1102179"/>
            <a:ext cx="2000250" cy="1754326"/>
          </a:xfrm>
          <a:prstGeom prst="rect">
            <a:avLst/>
          </a:prstGeom>
          <a:noFill/>
        </p:spPr>
        <p:txBody>
          <a:bodyPr wrap="square" rtlCol="0">
            <a:spAutoFit/>
          </a:bodyPr>
          <a:lstStyle/>
          <a:p>
            <a:r>
              <a:rPr lang="en-US" dirty="0" smtClean="0"/>
              <a:t>This one got a bit more play on FB as well due to a few “experts” posting on their pages.</a:t>
            </a:r>
            <a:endParaRPr lang="en-US" dirty="0"/>
          </a:p>
        </p:txBody>
      </p:sp>
    </p:spTree>
    <p:extLst>
      <p:ext uri="{BB962C8B-B14F-4D97-AF65-F5344CB8AC3E}">
        <p14:creationId xmlns:p14="http://schemas.microsoft.com/office/powerpoint/2010/main" val="2422422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169" y="242207"/>
            <a:ext cx="8596668" cy="1320800"/>
          </a:xfrm>
        </p:spPr>
        <p:txBody>
          <a:bodyPr/>
          <a:lstStyle/>
          <a:p>
            <a:r>
              <a:rPr lang="en-US" dirty="0" smtClean="0"/>
              <a:t>How Content Marketing has Changed</a:t>
            </a:r>
            <a:endParaRPr lang="en-US" dirty="0"/>
          </a:p>
        </p:txBody>
      </p:sp>
      <p:sp>
        <p:nvSpPr>
          <p:cNvPr id="3" name="Content Placeholder 2"/>
          <p:cNvSpPr>
            <a:spLocks noGrp="1"/>
          </p:cNvSpPr>
          <p:nvPr>
            <p:ph idx="1"/>
          </p:nvPr>
        </p:nvSpPr>
        <p:spPr>
          <a:xfrm>
            <a:off x="677334" y="1143000"/>
            <a:ext cx="8596668" cy="5412921"/>
          </a:xfrm>
        </p:spPr>
        <p:txBody>
          <a:bodyPr>
            <a:normAutofit/>
          </a:bodyPr>
          <a:lstStyle/>
          <a:p>
            <a:r>
              <a:rPr lang="en-US" sz="2000" dirty="0" smtClean="0"/>
              <a:t>“We’ve </a:t>
            </a:r>
            <a:r>
              <a:rPr lang="en-US" sz="2000" dirty="0"/>
              <a:t>seen changes take place when it comes to search engine marketing too. Where once companies gamed the system in order to appear higher in the ranking using </a:t>
            </a:r>
            <a:r>
              <a:rPr lang="en-US" sz="2000" dirty="0">
                <a:hlinkClick r:id="rId2"/>
              </a:rPr>
              <a:t>black hat tactics</a:t>
            </a:r>
            <a:r>
              <a:rPr lang="en-US" sz="2000" dirty="0"/>
              <a:t>, now algorithm changes are forcing businesses to create good content in order to rank well. The use of</a:t>
            </a:r>
            <a:r>
              <a:rPr lang="en-US" sz="2000" dirty="0">
                <a:hlinkClick r:id="rId3"/>
              </a:rPr>
              <a:t> content mills</a:t>
            </a:r>
            <a:r>
              <a:rPr lang="en-US" sz="2000" dirty="0"/>
              <a:t> and other poor-quality writing services has reduced dramatically as algorithms have changed so that bad spelling and grammar are picked up and sites </a:t>
            </a:r>
            <a:r>
              <a:rPr lang="en-US" sz="2000" dirty="0" smtClean="0"/>
              <a:t>penalized.”</a:t>
            </a:r>
          </a:p>
          <a:p>
            <a:endParaRPr lang="en-US" sz="2000" dirty="0"/>
          </a:p>
          <a:p>
            <a:r>
              <a:rPr lang="en-US" sz="2000" dirty="0" smtClean="0"/>
              <a:t>“The </a:t>
            </a:r>
            <a:r>
              <a:rPr lang="en-US" sz="2000" dirty="0"/>
              <a:t>upshot of all of this is that businesses that seriously want to compete online now have to look for less traditional means of reaching customers. Not only this, but these means have to be carried out in line with </a:t>
            </a:r>
            <a:r>
              <a:rPr lang="en-US" sz="2000" dirty="0">
                <a:hlinkClick r:id="rId4"/>
              </a:rPr>
              <a:t>search engine rules</a:t>
            </a:r>
            <a:r>
              <a:rPr lang="en-US" sz="2000" dirty="0"/>
              <a:t>. Many companies now produce a company blog, but don’t always go about it in the right way</a:t>
            </a:r>
            <a:r>
              <a:rPr lang="en-US" sz="2000" dirty="0" smtClean="0"/>
              <a:t>.”</a:t>
            </a:r>
            <a:endParaRPr lang="en-US" sz="2000" dirty="0"/>
          </a:p>
          <a:p>
            <a:pPr marL="0" indent="0">
              <a:buNone/>
            </a:pPr>
            <a:endParaRPr lang="en-US" b="1" dirty="0" smtClean="0"/>
          </a:p>
          <a:p>
            <a:pPr marL="0" indent="0">
              <a:buNone/>
            </a:pPr>
            <a:r>
              <a:rPr lang="en-US" b="1" dirty="0" smtClean="0"/>
              <a:t>Resource: </a:t>
            </a:r>
            <a:r>
              <a:rPr lang="en-US" dirty="0" smtClean="0">
                <a:hlinkClick r:id="rId5"/>
              </a:rPr>
              <a:t>Why Your Business Needs Content Marketing</a:t>
            </a:r>
            <a:r>
              <a:rPr lang="en-US" dirty="0" smtClean="0"/>
              <a:t> (Kerry Butters)</a:t>
            </a:r>
            <a:endParaRPr lang="en-US" dirty="0"/>
          </a:p>
        </p:txBody>
      </p:sp>
    </p:spTree>
    <p:extLst>
      <p:ext uri="{BB962C8B-B14F-4D97-AF65-F5344CB8AC3E}">
        <p14:creationId xmlns:p14="http://schemas.microsoft.com/office/powerpoint/2010/main" val="1983306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 Traffic by Growing Subscribers</a:t>
            </a:r>
            <a:endParaRPr lang="en-US" dirty="0"/>
          </a:p>
        </p:txBody>
      </p:sp>
      <p:sp>
        <p:nvSpPr>
          <p:cNvPr id="3" name="Content Placeholder 2"/>
          <p:cNvSpPr>
            <a:spLocks noGrp="1"/>
          </p:cNvSpPr>
          <p:nvPr>
            <p:ph idx="1"/>
          </p:nvPr>
        </p:nvSpPr>
        <p:spPr/>
        <p:txBody>
          <a:bodyPr>
            <a:noAutofit/>
          </a:bodyPr>
          <a:lstStyle/>
          <a:p>
            <a:r>
              <a:rPr lang="en-US" sz="2800" dirty="0">
                <a:hlinkClick r:id="rId2"/>
              </a:rPr>
              <a:t>http://</a:t>
            </a:r>
            <a:r>
              <a:rPr lang="en-US" sz="2800" dirty="0" smtClean="0">
                <a:hlinkClick r:id="rId2"/>
              </a:rPr>
              <a:t>blog.hubspot.com/marketing/grow-blog-subscribers-grow-traffic</a:t>
            </a:r>
            <a:r>
              <a:rPr lang="en-US" sz="2800" dirty="0" smtClean="0"/>
              <a:t> </a:t>
            </a:r>
          </a:p>
          <a:p>
            <a:endParaRPr lang="en-US" sz="2800" dirty="0"/>
          </a:p>
          <a:p>
            <a:r>
              <a:rPr lang="en-US" sz="2800" dirty="0" smtClean="0"/>
              <a:t>Feed subscribers get automatic updates on new content</a:t>
            </a:r>
          </a:p>
          <a:p>
            <a:r>
              <a:rPr lang="en-US" sz="2800" dirty="0" smtClean="0"/>
              <a:t>E-mail subscribers allow you to send periodic updates/newsletters that highlight new products, features and content</a:t>
            </a:r>
            <a:endParaRPr lang="en-US" sz="2800" dirty="0"/>
          </a:p>
        </p:txBody>
      </p:sp>
    </p:spTree>
    <p:extLst>
      <p:ext uri="{BB962C8B-B14F-4D97-AF65-F5344CB8AC3E}">
        <p14:creationId xmlns:p14="http://schemas.microsoft.com/office/powerpoint/2010/main" val="861748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Content Marketing</a:t>
            </a:r>
            <a:endParaRPr lang="en-US" dirty="0"/>
          </a:p>
        </p:txBody>
      </p:sp>
      <p:sp>
        <p:nvSpPr>
          <p:cNvPr id="3" name="Content Placeholder 2"/>
          <p:cNvSpPr>
            <a:spLocks noGrp="1"/>
          </p:cNvSpPr>
          <p:nvPr>
            <p:ph idx="1"/>
          </p:nvPr>
        </p:nvSpPr>
        <p:spPr/>
        <p:txBody>
          <a:bodyPr>
            <a:normAutofit/>
          </a:bodyPr>
          <a:lstStyle/>
          <a:p>
            <a:r>
              <a:rPr lang="en-US" sz="2800" dirty="0" smtClean="0"/>
              <a:t>Review Key Data Points and Content Formats</a:t>
            </a:r>
            <a:br>
              <a:rPr lang="en-US" sz="2800" dirty="0" smtClean="0"/>
            </a:br>
            <a:endParaRPr lang="en-US" sz="2800" dirty="0" smtClean="0"/>
          </a:p>
          <a:p>
            <a:r>
              <a:rPr lang="en-US" sz="2800" dirty="0">
                <a:hlinkClick r:id="rId2"/>
              </a:rPr>
              <a:t>http://www.marketo.com/resources/content-marketing</a:t>
            </a:r>
            <a:r>
              <a:rPr lang="en-US" sz="2800" dirty="0" smtClean="0">
                <a:hlinkClick r:id="rId2"/>
              </a:rPr>
              <a:t>/</a:t>
            </a:r>
            <a:r>
              <a:rPr lang="en-US" sz="2800" dirty="0" smtClean="0"/>
              <a:t> </a:t>
            </a:r>
            <a:endParaRPr lang="en-US" sz="2800" dirty="0"/>
          </a:p>
        </p:txBody>
      </p:sp>
    </p:spTree>
    <p:extLst>
      <p:ext uri="{BB962C8B-B14F-4D97-AF65-F5344CB8AC3E}">
        <p14:creationId xmlns:p14="http://schemas.microsoft.com/office/powerpoint/2010/main" val="1942187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Marketing Editor Tools</a:t>
            </a:r>
            <a:endParaRPr lang="en-US" dirty="0"/>
          </a:p>
        </p:txBody>
      </p:sp>
      <p:sp>
        <p:nvSpPr>
          <p:cNvPr id="3" name="Content Placeholder 2"/>
          <p:cNvSpPr>
            <a:spLocks noGrp="1"/>
          </p:cNvSpPr>
          <p:nvPr>
            <p:ph idx="1"/>
          </p:nvPr>
        </p:nvSpPr>
        <p:spPr/>
        <p:txBody>
          <a:bodyPr/>
          <a:lstStyle/>
          <a:p>
            <a:r>
              <a:rPr lang="en-US" sz="2400" dirty="0"/>
              <a:t>Resource: </a:t>
            </a:r>
            <a:r>
              <a:rPr lang="en-US" sz="2400" dirty="0">
                <a:hlinkClick r:id="rId2"/>
              </a:rPr>
              <a:t>http://</a:t>
            </a:r>
            <a:r>
              <a:rPr lang="en-US" sz="2400" dirty="0" smtClean="0">
                <a:hlinkClick r:id="rId2"/>
              </a:rPr>
              <a:t>www.outbrain.com/blog/proofreading-editing-tips-tricks-and-tools-to-protect-a-content-marketers-credibility</a:t>
            </a:r>
            <a:endParaRPr lang="en-US" sz="2400" dirty="0" smtClean="0"/>
          </a:p>
          <a:p>
            <a:endParaRPr lang="en-US" dirty="0"/>
          </a:p>
        </p:txBody>
      </p:sp>
    </p:spTree>
    <p:extLst>
      <p:ext uri="{BB962C8B-B14F-4D97-AF65-F5344CB8AC3E}">
        <p14:creationId xmlns:p14="http://schemas.microsoft.com/office/powerpoint/2010/main" val="3336899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841" y="111579"/>
            <a:ext cx="8596668" cy="1320800"/>
          </a:xfrm>
        </p:spPr>
        <p:txBody>
          <a:bodyPr/>
          <a:lstStyle/>
          <a:p>
            <a:r>
              <a:rPr lang="en-US" dirty="0" smtClean="0"/>
              <a:t>Neil’s “Content” Profile – MovieRoomReviews.com (2009-2011)</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9279" y="1273629"/>
            <a:ext cx="8376533" cy="5026831"/>
          </a:xfrm>
        </p:spPr>
      </p:pic>
      <p:sp>
        <p:nvSpPr>
          <p:cNvPr id="6" name="TextBox 5"/>
          <p:cNvSpPr txBox="1"/>
          <p:nvPr/>
        </p:nvSpPr>
        <p:spPr>
          <a:xfrm>
            <a:off x="3339193" y="6284561"/>
            <a:ext cx="4318907" cy="369332"/>
          </a:xfrm>
          <a:prstGeom prst="rect">
            <a:avLst/>
          </a:prstGeom>
          <a:noFill/>
        </p:spPr>
        <p:txBody>
          <a:bodyPr wrap="square" rtlCol="0">
            <a:spAutoFit/>
          </a:bodyPr>
          <a:lstStyle/>
          <a:p>
            <a:r>
              <a:rPr lang="en-US" dirty="0" smtClean="0"/>
              <a:t>Site achieved PageRank 4</a:t>
            </a:r>
            <a:endParaRPr lang="en-US" dirty="0"/>
          </a:p>
        </p:txBody>
      </p:sp>
    </p:spTree>
    <p:extLst>
      <p:ext uri="{BB962C8B-B14F-4D97-AF65-F5344CB8AC3E}">
        <p14:creationId xmlns:p14="http://schemas.microsoft.com/office/powerpoint/2010/main" val="631697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155" y="0"/>
            <a:ext cx="8596668" cy="938893"/>
          </a:xfrm>
        </p:spPr>
        <p:txBody>
          <a:bodyPr/>
          <a:lstStyle/>
          <a:p>
            <a:r>
              <a:rPr lang="en-US" dirty="0" smtClean="0"/>
              <a:t>MRR Content Top 10 of 5,026 pages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47" y="1175657"/>
            <a:ext cx="12101379" cy="5412922"/>
          </a:xfrm>
        </p:spPr>
      </p:pic>
    </p:spTree>
    <p:extLst>
      <p:ext uri="{BB962C8B-B14F-4D97-AF65-F5344CB8AC3E}">
        <p14:creationId xmlns:p14="http://schemas.microsoft.com/office/powerpoint/2010/main" val="3143647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468" y="0"/>
            <a:ext cx="8596668" cy="1320800"/>
          </a:xfrm>
        </p:spPr>
        <p:txBody>
          <a:bodyPr/>
          <a:lstStyle/>
          <a:p>
            <a:r>
              <a:rPr lang="en-US" dirty="0" smtClean="0"/>
              <a:t>Sold MRR in late 2011 and started MovieScribes.com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6430" y="1208314"/>
            <a:ext cx="10412296" cy="5345016"/>
          </a:xfrm>
        </p:spPr>
      </p:pic>
      <p:sp>
        <p:nvSpPr>
          <p:cNvPr id="5" name="Oval 4"/>
          <p:cNvSpPr/>
          <p:nvPr/>
        </p:nvSpPr>
        <p:spPr>
          <a:xfrm>
            <a:off x="3184071" y="3396343"/>
            <a:ext cx="1959429" cy="26860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flipV="1">
            <a:off x="5314950" y="4739368"/>
            <a:ext cx="3339193" cy="7796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294664" y="5249636"/>
            <a:ext cx="2955472" cy="646331"/>
          </a:xfrm>
          <a:prstGeom prst="rect">
            <a:avLst/>
          </a:prstGeom>
          <a:noFill/>
        </p:spPr>
        <p:txBody>
          <a:bodyPr wrap="square" rtlCol="0">
            <a:spAutoFit/>
          </a:bodyPr>
          <a:lstStyle/>
          <a:p>
            <a:r>
              <a:rPr lang="en-US" dirty="0" smtClean="0"/>
              <a:t>Top posts 3-4K sessions during 6 months</a:t>
            </a:r>
            <a:endParaRPr lang="en-US" dirty="0"/>
          </a:p>
        </p:txBody>
      </p:sp>
      <p:sp>
        <p:nvSpPr>
          <p:cNvPr id="9" name="TextBox 8"/>
          <p:cNvSpPr txBox="1"/>
          <p:nvPr/>
        </p:nvSpPr>
        <p:spPr>
          <a:xfrm>
            <a:off x="2637064" y="6488668"/>
            <a:ext cx="6017079" cy="369332"/>
          </a:xfrm>
          <a:prstGeom prst="rect">
            <a:avLst/>
          </a:prstGeom>
          <a:noFill/>
        </p:spPr>
        <p:txBody>
          <a:bodyPr wrap="square" rtlCol="0">
            <a:spAutoFit/>
          </a:bodyPr>
          <a:lstStyle/>
          <a:p>
            <a:r>
              <a:rPr lang="en-US" dirty="0" smtClean="0"/>
              <a:t>Operated for about 6 months and then sold</a:t>
            </a:r>
            <a:endParaRPr lang="en-US" dirty="0"/>
          </a:p>
        </p:txBody>
      </p:sp>
    </p:spTree>
    <p:extLst>
      <p:ext uri="{BB962C8B-B14F-4D97-AF65-F5344CB8AC3E}">
        <p14:creationId xmlns:p14="http://schemas.microsoft.com/office/powerpoint/2010/main" val="35755722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498" y="217714"/>
            <a:ext cx="8596668" cy="1320800"/>
          </a:xfrm>
        </p:spPr>
        <p:txBody>
          <a:bodyPr/>
          <a:lstStyle/>
          <a:p>
            <a:r>
              <a:rPr lang="en-US" dirty="0" smtClean="0"/>
              <a:t>Started </a:t>
            </a:r>
            <a:r>
              <a:rPr lang="en-US" dirty="0" err="1" smtClean="0"/>
              <a:t>FilmSay</a:t>
            </a:r>
            <a:r>
              <a:rPr lang="en-US" dirty="0" smtClean="0"/>
              <a:t> in July 2011 – less than 6 months (Sold)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8792" y="1389403"/>
            <a:ext cx="8415644" cy="4652624"/>
          </a:xfrm>
        </p:spPr>
      </p:pic>
      <p:sp>
        <p:nvSpPr>
          <p:cNvPr id="5" name="Oval 4"/>
          <p:cNvSpPr/>
          <p:nvPr/>
        </p:nvSpPr>
        <p:spPr>
          <a:xfrm>
            <a:off x="4898571" y="4931229"/>
            <a:ext cx="963386" cy="8572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flipV="1">
            <a:off x="5527221" y="5788479"/>
            <a:ext cx="791936" cy="4327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49786" y="6004832"/>
            <a:ext cx="2759528" cy="646331"/>
          </a:xfrm>
          <a:prstGeom prst="rect">
            <a:avLst/>
          </a:prstGeom>
          <a:noFill/>
        </p:spPr>
        <p:txBody>
          <a:bodyPr wrap="square" rtlCol="0">
            <a:spAutoFit/>
          </a:bodyPr>
          <a:lstStyle/>
          <a:p>
            <a:r>
              <a:rPr lang="en-US" dirty="0" smtClean="0"/>
              <a:t>Improved engagement w/forums &amp; social tools</a:t>
            </a:r>
            <a:endParaRPr lang="en-US" dirty="0"/>
          </a:p>
        </p:txBody>
      </p:sp>
    </p:spTree>
    <p:extLst>
      <p:ext uri="{BB962C8B-B14F-4D97-AF65-F5344CB8AC3E}">
        <p14:creationId xmlns:p14="http://schemas.microsoft.com/office/powerpoint/2010/main" val="1962739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BookRoomReviews.com</a:t>
            </a:r>
            <a:endParaRPr lang="en-US" dirty="0"/>
          </a:p>
        </p:txBody>
      </p:sp>
      <p:sp>
        <p:nvSpPr>
          <p:cNvPr id="3" name="Content Placeholder 2"/>
          <p:cNvSpPr>
            <a:spLocks noGrp="1"/>
          </p:cNvSpPr>
          <p:nvPr>
            <p:ph idx="1"/>
          </p:nvPr>
        </p:nvSpPr>
        <p:spPr>
          <a:xfrm>
            <a:off x="677334" y="1711553"/>
            <a:ext cx="8596668" cy="3880773"/>
          </a:xfrm>
        </p:spPr>
        <p:txBody>
          <a:bodyPr>
            <a:noAutofit/>
          </a:bodyPr>
          <a:lstStyle/>
          <a:p>
            <a:r>
              <a:rPr lang="en-US" sz="2800" dirty="0" smtClean="0"/>
              <a:t>2009-2013</a:t>
            </a:r>
          </a:p>
          <a:p>
            <a:pPr lvl="1"/>
            <a:r>
              <a:rPr lang="en-US" sz="2800" dirty="0" smtClean="0"/>
              <a:t>Started as book review site</a:t>
            </a:r>
          </a:p>
          <a:p>
            <a:pPr lvl="1"/>
            <a:r>
              <a:rPr lang="en-US" sz="2800" dirty="0" smtClean="0"/>
              <a:t>Transitioned into children and family reviews, etc.</a:t>
            </a:r>
          </a:p>
          <a:p>
            <a:pPr lvl="1"/>
            <a:r>
              <a:rPr lang="en-US" sz="2800" dirty="0" smtClean="0"/>
              <a:t>Sold in 2013</a:t>
            </a:r>
          </a:p>
          <a:p>
            <a:pPr lvl="1"/>
            <a:r>
              <a:rPr lang="en-US" sz="2800" dirty="0" smtClean="0"/>
              <a:t>Similar traffic and revenue to MRR</a:t>
            </a:r>
          </a:p>
          <a:p>
            <a:pPr lvl="1"/>
            <a:endParaRPr lang="en-US" sz="2800" dirty="0"/>
          </a:p>
          <a:p>
            <a:pPr lvl="1"/>
            <a:r>
              <a:rPr lang="en-US" sz="2800" dirty="0" smtClean="0"/>
              <a:t>Also launched GameRoomReviews.com in 2009, but limited development</a:t>
            </a:r>
            <a:endParaRPr lang="en-US" sz="2800" dirty="0"/>
          </a:p>
        </p:txBody>
      </p:sp>
    </p:spTree>
    <p:extLst>
      <p:ext uri="{BB962C8B-B14F-4D97-AF65-F5344CB8AC3E}">
        <p14:creationId xmlns:p14="http://schemas.microsoft.com/office/powerpoint/2010/main" val="2368527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Freelance Content Writing</a:t>
            </a:r>
            <a:endParaRPr lang="en-US" dirty="0"/>
          </a:p>
        </p:txBody>
      </p:sp>
      <p:sp>
        <p:nvSpPr>
          <p:cNvPr id="3" name="Content Placeholder 2"/>
          <p:cNvSpPr>
            <a:spLocks noGrp="1"/>
          </p:cNvSpPr>
          <p:nvPr>
            <p:ph idx="1"/>
          </p:nvPr>
        </p:nvSpPr>
        <p:spPr/>
        <p:txBody>
          <a:bodyPr>
            <a:normAutofit/>
          </a:bodyPr>
          <a:lstStyle/>
          <a:p>
            <a:r>
              <a:rPr lang="en-US" sz="2400" dirty="0" smtClean="0"/>
              <a:t>Started in 2008 w/ ifreelance.com</a:t>
            </a:r>
          </a:p>
          <a:p>
            <a:r>
              <a:rPr lang="en-US" sz="2400" dirty="0" smtClean="0"/>
              <a:t>Developed direct clientele after initial projects and through writing service websites</a:t>
            </a:r>
          </a:p>
          <a:p>
            <a:r>
              <a:rPr lang="en-US" sz="2400" dirty="0" smtClean="0"/>
              <a:t>Wrote articles, resumes, cover letters, marketing collateral, etc.</a:t>
            </a:r>
          </a:p>
          <a:p>
            <a:r>
              <a:rPr lang="en-US" sz="2400" dirty="0" smtClean="0"/>
              <a:t>2010+ Much of work through large content marketing firms for third-party clients</a:t>
            </a:r>
            <a:endParaRPr lang="en-US" sz="2400" dirty="0"/>
          </a:p>
        </p:txBody>
      </p:sp>
    </p:spTree>
    <p:extLst>
      <p:ext uri="{BB962C8B-B14F-4D97-AF65-F5344CB8AC3E}">
        <p14:creationId xmlns:p14="http://schemas.microsoft.com/office/powerpoint/2010/main" val="1101817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167</TotalTime>
  <Words>1490</Words>
  <Application>Microsoft Office PowerPoint</Application>
  <PresentationFormat>Custom</PresentationFormat>
  <Paragraphs>185</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Facet</vt:lpstr>
      <vt:lpstr>Content Marketing</vt:lpstr>
      <vt:lpstr>Content Marketing</vt:lpstr>
      <vt:lpstr>How Content Marketing has Changed</vt:lpstr>
      <vt:lpstr>Neil’s “Content” Profile – MovieRoomReviews.com (2009-2011)</vt:lpstr>
      <vt:lpstr>MRR Content Top 10 of 5,026 pages</vt:lpstr>
      <vt:lpstr>Sold MRR in late 2011 and started MovieScribes.com</vt:lpstr>
      <vt:lpstr>Started FilmSay in July 2011 – less than 6 months (Sold)</vt:lpstr>
      <vt:lpstr>BookRoomReviews.com</vt:lpstr>
      <vt:lpstr>Freelance Content Writing</vt:lpstr>
      <vt:lpstr>Content Writing Opportunities</vt:lpstr>
      <vt:lpstr>Building Content to Buyer Personas</vt:lpstr>
      <vt:lpstr>Crafting Content Based on Interests on Target Personas – Fitbit Example</vt:lpstr>
      <vt:lpstr>Journey-Based Personas</vt:lpstr>
      <vt:lpstr>Forms of Content</vt:lpstr>
      <vt:lpstr>Content Formats</vt:lpstr>
      <vt:lpstr>Content Marketing Exploration (Small Group)</vt:lpstr>
      <vt:lpstr>Company Blog</vt:lpstr>
      <vt:lpstr>Rules for Online Content</vt:lpstr>
      <vt:lpstr>Making Content Scannable</vt:lpstr>
      <vt:lpstr>Video Content Marketing Example</vt:lpstr>
      <vt:lpstr>Article Marketing</vt:lpstr>
      <vt:lpstr>Guest Blogs</vt:lpstr>
      <vt:lpstr>Sponsored Post</vt:lpstr>
      <vt:lpstr>Sharing</vt:lpstr>
      <vt:lpstr>How to Create Shareable Content</vt:lpstr>
      <vt:lpstr>Content Marketing Tools</vt:lpstr>
      <vt:lpstr>Make People Blush!</vt:lpstr>
      <vt:lpstr>PowerPoint Presentation</vt:lpstr>
      <vt:lpstr>PowerPoint Presentation</vt:lpstr>
      <vt:lpstr>Grow Traffic by Growing Subscribers</vt:lpstr>
      <vt:lpstr>Importance of Content Marketing</vt:lpstr>
      <vt:lpstr>Content Marketing Editor Tools</vt:lpstr>
    </vt:vector>
  </TitlesOfParts>
  <Company>Des Moines Area Community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Marketing</dc:title>
  <dc:creator>Kokemuller, Neil K.</dc:creator>
  <cp:lastModifiedBy>Kokemuller, Neil K.</cp:lastModifiedBy>
  <cp:revision>27</cp:revision>
  <dcterms:created xsi:type="dcterms:W3CDTF">2015-09-22T15:41:25Z</dcterms:created>
  <dcterms:modified xsi:type="dcterms:W3CDTF">2016-09-16T19:38:09Z</dcterms:modified>
</cp:coreProperties>
</file>