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ECFC21B-9435-4D01-BCB8-30C988195331}" type="datetimeFigureOut">
              <a:rPr lang="en-US" smtClean="0"/>
              <a:t>2/5/2019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394243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CFC21B-9435-4D01-BCB8-30C988195331}"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284867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ECFC21B-9435-4D01-BCB8-30C988195331}"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3299498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ECFC21B-9435-4D01-BCB8-30C988195331}"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3000002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CFC21B-9435-4D01-BCB8-30C988195331}"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2140004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ECFC21B-9435-4D01-BCB8-30C988195331}" type="datetimeFigureOut">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1363662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ECFC21B-9435-4D01-BCB8-30C988195331}" type="datetimeFigureOut">
              <a:rPr lang="en-US" smtClean="0"/>
              <a:t>2/5/2019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62142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ECFC21B-9435-4D01-BCB8-30C988195331}"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1979346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ECFC21B-9435-4D01-BCB8-30C988195331}"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233278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FC21B-9435-4D01-BCB8-30C988195331}"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297504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CFC21B-9435-4D01-BCB8-30C988195331}"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424972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CFC21B-9435-4D01-BCB8-30C988195331}"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157169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CFC21B-9435-4D01-BCB8-30C988195331}" type="datetimeFigureOut">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302086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CFC21B-9435-4D01-BCB8-30C988195331}" type="datetimeFigureOut">
              <a:rPr lang="en-US" smtClean="0"/>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63324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FC21B-9435-4D01-BCB8-30C988195331}" type="datetimeFigureOut">
              <a:rPr lang="en-US" smtClean="0"/>
              <a:t>2/5/2019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30988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CFC21B-9435-4D01-BCB8-30C988195331}"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20003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CFC21B-9435-4D01-BCB8-30C988195331}"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F36F6E-0F3D-4E68-AB0E-E7061AD2B64E}" type="slidenum">
              <a:rPr lang="en-US" smtClean="0"/>
              <a:t>‹#›</a:t>
            </a:fld>
            <a:endParaRPr lang="en-US"/>
          </a:p>
        </p:txBody>
      </p:sp>
    </p:spTree>
    <p:extLst>
      <p:ext uri="{BB962C8B-B14F-4D97-AF65-F5344CB8AC3E}">
        <p14:creationId xmlns:p14="http://schemas.microsoft.com/office/powerpoint/2010/main" val="383111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ECFC21B-9435-4D01-BCB8-30C988195331}" type="datetimeFigureOut">
              <a:rPr lang="en-US" smtClean="0"/>
              <a:t>2/5/2019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0F36F6E-0F3D-4E68-AB0E-E7061AD2B64E}" type="slidenum">
              <a:rPr lang="en-US" smtClean="0"/>
              <a:t>‹#›</a:t>
            </a:fld>
            <a:endParaRPr lang="en-US"/>
          </a:p>
        </p:txBody>
      </p:sp>
    </p:spTree>
    <p:extLst>
      <p:ext uri="{BB962C8B-B14F-4D97-AF65-F5344CB8AC3E}">
        <p14:creationId xmlns:p14="http://schemas.microsoft.com/office/powerpoint/2010/main" val="452137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544A-6DF2-4460-92FA-FA03824E4072}"/>
              </a:ext>
            </a:extLst>
          </p:cNvPr>
          <p:cNvSpPr>
            <a:spLocks noGrp="1"/>
          </p:cNvSpPr>
          <p:nvPr>
            <p:ph type="ctrTitle"/>
          </p:nvPr>
        </p:nvSpPr>
        <p:spPr>
          <a:xfrm>
            <a:off x="1683171" y="2090176"/>
            <a:ext cx="8825658" cy="2677648"/>
          </a:xfrm>
          <a:noFill/>
        </p:spPr>
        <p:style>
          <a:lnRef idx="2">
            <a:schemeClr val="accent2"/>
          </a:lnRef>
          <a:fillRef idx="1">
            <a:schemeClr val="lt1"/>
          </a:fillRef>
          <a:effectRef idx="0">
            <a:schemeClr val="accent2"/>
          </a:effectRef>
          <a:fontRef idx="minor">
            <a:schemeClr val="dk1"/>
          </a:fontRef>
        </p:style>
        <p:txBody>
          <a:bodyPr anchor="ctr"/>
          <a:lstStyle/>
          <a:p>
            <a:pPr algn="ctr"/>
            <a:r>
              <a:rPr lang="en-US" dirty="0">
                <a:ln w="0"/>
                <a:solidFill>
                  <a:schemeClr val="tx1"/>
                </a:solidFill>
                <a:effectLst>
                  <a:outerShdw blurRad="50800" dist="38100" dir="2700000" algn="tl" rotWithShape="0">
                    <a:prstClr val="black">
                      <a:alpha val="40000"/>
                    </a:prstClr>
                  </a:outerShdw>
                </a:effectLst>
              </a:rPr>
              <a:t>PURPLE</a:t>
            </a:r>
          </a:p>
        </p:txBody>
      </p:sp>
      <p:sp>
        <p:nvSpPr>
          <p:cNvPr id="3" name="Subtitle 2">
            <a:extLst>
              <a:ext uri="{FF2B5EF4-FFF2-40B4-BE49-F238E27FC236}">
                <a16:creationId xmlns:a16="http://schemas.microsoft.com/office/drawing/2014/main" id="{5C11D2BB-A535-4B08-858F-4DA1A244D433}"/>
              </a:ext>
            </a:extLst>
          </p:cNvPr>
          <p:cNvSpPr>
            <a:spLocks noGrp="1"/>
          </p:cNvSpPr>
          <p:nvPr>
            <p:ph type="subTitle" idx="1"/>
          </p:nvPr>
        </p:nvSpPr>
        <p:spPr>
          <a:xfrm>
            <a:off x="1683171" y="3621143"/>
            <a:ext cx="8825658" cy="861420"/>
          </a:xfrm>
        </p:spPr>
        <p:txBody>
          <a:bodyPr anchor="ctr"/>
          <a:lstStyle/>
          <a:p>
            <a:pPr algn="ctr"/>
            <a:r>
              <a:rPr lang="en-US" dirty="0"/>
              <a:t>It’s meaning and uses</a:t>
            </a:r>
          </a:p>
        </p:txBody>
      </p:sp>
    </p:spTree>
    <p:extLst>
      <p:ext uri="{BB962C8B-B14F-4D97-AF65-F5344CB8AC3E}">
        <p14:creationId xmlns:p14="http://schemas.microsoft.com/office/powerpoint/2010/main" val="290799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EB74DFC1-616C-4C17-9F2D-58D4BA09ED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42">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71181661-50B9-45DE-8D3B-E2B5908C0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5">
              <a:extLst>
                <a:ext uri="{FF2B5EF4-FFF2-40B4-BE49-F238E27FC236}">
                  <a16:creationId xmlns:a16="http://schemas.microsoft.com/office/drawing/2014/main" id="{9EABC0FF-D2D8-4824-A912-036C4B97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258E113-BE3E-4278-BDE3-8C65FAAA8921}"/>
              </a:ext>
            </a:extLst>
          </p:cNvPr>
          <p:cNvSpPr>
            <a:spLocks noGrp="1"/>
          </p:cNvSpPr>
          <p:nvPr>
            <p:ph type="title"/>
          </p:nvPr>
        </p:nvSpPr>
        <p:spPr>
          <a:xfrm>
            <a:off x="639098" y="629265"/>
            <a:ext cx="6072776" cy="1622322"/>
          </a:xfrm>
        </p:spPr>
        <p:txBody>
          <a:bodyPr>
            <a:normAutofit/>
          </a:bodyPr>
          <a:lstStyle/>
          <a:p>
            <a:r>
              <a:rPr lang="en-US" dirty="0"/>
              <a:t>MEANING</a:t>
            </a:r>
          </a:p>
        </p:txBody>
      </p:sp>
      <p:sp>
        <p:nvSpPr>
          <p:cNvPr id="10" name="Content Placeholder 9">
            <a:extLst>
              <a:ext uri="{FF2B5EF4-FFF2-40B4-BE49-F238E27FC236}">
                <a16:creationId xmlns:a16="http://schemas.microsoft.com/office/drawing/2014/main" id="{5932753C-608F-40D8-BD11-5FEA180DDFE9}"/>
              </a:ext>
            </a:extLst>
          </p:cNvPr>
          <p:cNvSpPr>
            <a:spLocks noGrp="1"/>
          </p:cNvSpPr>
          <p:nvPr>
            <p:ph idx="1"/>
          </p:nvPr>
        </p:nvSpPr>
        <p:spPr>
          <a:xfrm>
            <a:off x="639098" y="2418735"/>
            <a:ext cx="6072776" cy="3811740"/>
          </a:xfrm>
        </p:spPr>
        <p:txBody>
          <a:bodyPr anchor="ctr">
            <a:normAutofit/>
          </a:bodyPr>
          <a:lstStyle/>
          <a:p>
            <a:r>
              <a:rPr lang="en-US">
                <a:solidFill>
                  <a:schemeClr val="bg1"/>
                </a:solidFill>
              </a:rPr>
              <a:t>Purple is a secondary color between red and blue</a:t>
            </a:r>
          </a:p>
          <a:p>
            <a:r>
              <a:rPr lang="en-US">
                <a:solidFill>
                  <a:schemeClr val="bg1"/>
                </a:solidFill>
              </a:rPr>
              <a:t>Purple is often associated with Royalty.</a:t>
            </a:r>
          </a:p>
          <a:p>
            <a:r>
              <a:rPr lang="en-US">
                <a:solidFill>
                  <a:schemeClr val="bg1"/>
                </a:solidFill>
              </a:rPr>
              <a:t>Other associations include Rarity, Magic, Mystery, and Piety </a:t>
            </a:r>
            <a:r>
              <a:rPr lang="en-US" i="1">
                <a:solidFill>
                  <a:schemeClr val="bg1"/>
                </a:solidFill>
              </a:rPr>
              <a:t>(religious devotion, spirituality, and humility)</a:t>
            </a:r>
          </a:p>
          <a:p>
            <a:r>
              <a:rPr lang="en-US">
                <a:solidFill>
                  <a:schemeClr val="bg1"/>
                </a:solidFill>
              </a:rPr>
              <a:t>Purple is most favorited by women and is symbolic of the feminist movement and female empowerment.</a:t>
            </a:r>
          </a:p>
          <a:p>
            <a:endParaRPr lang="en-US">
              <a:solidFill>
                <a:schemeClr val="bg1"/>
              </a:solidFill>
            </a:endParaRPr>
          </a:p>
        </p:txBody>
      </p:sp>
      <p:pic>
        <p:nvPicPr>
          <p:cNvPr id="8" name="Content Placeholder 4">
            <a:extLst>
              <a:ext uri="{FF2B5EF4-FFF2-40B4-BE49-F238E27FC236}">
                <a16:creationId xmlns:a16="http://schemas.microsoft.com/office/drawing/2014/main" id="{52F232B2-FBBA-4A2A-B724-22D6FF2BD09F}"/>
              </a:ext>
            </a:extLst>
          </p:cNvPr>
          <p:cNvPicPr>
            <a:picLocks noChangeAspect="1"/>
          </p:cNvPicPr>
          <p:nvPr/>
        </p:nvPicPr>
        <p:blipFill rotWithShape="1">
          <a:blip r:embed="rId3">
            <a:extLst>
              <a:ext uri="{28A0092B-C50C-407E-A947-70E740481C1C}">
                <a14:useLocalDpi xmlns:a14="http://schemas.microsoft.com/office/drawing/2010/main" val="0"/>
              </a:ext>
            </a:extLst>
          </a:blip>
          <a:srcRect r="2" b="32305"/>
          <a:stretch/>
        </p:blipFill>
        <p:spPr>
          <a:xfrm>
            <a:off x="7418226" y="645106"/>
            <a:ext cx="4125317" cy="5585369"/>
          </a:xfrm>
          <a:prstGeom prst="rect">
            <a:avLst/>
          </a:prstGeom>
        </p:spPr>
      </p:pic>
      <p:sp>
        <p:nvSpPr>
          <p:cNvPr id="50" name="Rectangle 4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1631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3C75B33-8B9C-4C30-B69D-6F21F9FFF7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Oval 2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E7733D14-EF47-47BB-93CA-C498A30E0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a:extLst>
                <a:ext uri="{FF2B5EF4-FFF2-40B4-BE49-F238E27FC236}">
                  <a16:creationId xmlns:a16="http://schemas.microsoft.com/office/drawing/2014/main" id="{7C8D7967-7E76-49C0-8910-644CD2B54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481680C-A82D-4502-A125-0D68445004A0}"/>
              </a:ext>
            </a:extLst>
          </p:cNvPr>
          <p:cNvSpPr>
            <a:spLocks noGrp="1"/>
          </p:cNvSpPr>
          <p:nvPr>
            <p:ph type="title"/>
          </p:nvPr>
        </p:nvSpPr>
        <p:spPr>
          <a:xfrm>
            <a:off x="1154955" y="973668"/>
            <a:ext cx="2942210" cy="1020232"/>
          </a:xfrm>
        </p:spPr>
        <p:txBody>
          <a:bodyPr>
            <a:normAutofit/>
          </a:bodyPr>
          <a:lstStyle/>
          <a:p>
            <a:r>
              <a:rPr lang="en-US" dirty="0"/>
              <a:t>Uses in art</a:t>
            </a:r>
          </a:p>
        </p:txBody>
      </p:sp>
      <p:sp>
        <p:nvSpPr>
          <p:cNvPr id="10" name="Content Placeholder 9">
            <a:extLst>
              <a:ext uri="{FF2B5EF4-FFF2-40B4-BE49-F238E27FC236}">
                <a16:creationId xmlns:a16="http://schemas.microsoft.com/office/drawing/2014/main" id="{C61B9E28-F447-42BA-BEE8-88AF9C05D363}"/>
              </a:ext>
            </a:extLst>
          </p:cNvPr>
          <p:cNvSpPr>
            <a:spLocks noGrp="1"/>
          </p:cNvSpPr>
          <p:nvPr>
            <p:ph idx="1"/>
          </p:nvPr>
        </p:nvSpPr>
        <p:spPr>
          <a:xfrm>
            <a:off x="1154955" y="2120900"/>
            <a:ext cx="3133726" cy="3898900"/>
          </a:xfrm>
        </p:spPr>
        <p:txBody>
          <a:bodyPr>
            <a:normAutofit/>
          </a:bodyPr>
          <a:lstStyle/>
          <a:p>
            <a:r>
              <a:rPr lang="en-US">
                <a:solidFill>
                  <a:schemeClr val="bg1"/>
                </a:solidFill>
              </a:rPr>
              <a:t>In art and paintings Purple has many uses.</a:t>
            </a:r>
          </a:p>
          <a:p>
            <a:r>
              <a:rPr lang="en-US">
                <a:solidFill>
                  <a:schemeClr val="bg1"/>
                </a:solidFill>
              </a:rPr>
              <a:t>Darker purple can be used for sadness and mourning or seduction</a:t>
            </a:r>
          </a:p>
          <a:p>
            <a:r>
              <a:rPr lang="en-US">
                <a:solidFill>
                  <a:schemeClr val="bg1"/>
                </a:solidFill>
              </a:rPr>
              <a:t>Lighter shades can be used for mystery, royalty and magic</a:t>
            </a:r>
          </a:p>
        </p:txBody>
      </p:sp>
      <p:pic>
        <p:nvPicPr>
          <p:cNvPr id="8" name="Content Placeholder 4">
            <a:extLst>
              <a:ext uri="{FF2B5EF4-FFF2-40B4-BE49-F238E27FC236}">
                <a16:creationId xmlns:a16="http://schemas.microsoft.com/office/drawing/2014/main" id="{D21514B4-3A97-4A50-BD4A-A7C0E864041F}"/>
              </a:ext>
            </a:extLst>
          </p:cNvPr>
          <p:cNvPicPr>
            <a:picLocks noChangeAspect="1"/>
          </p:cNvPicPr>
          <p:nvPr/>
        </p:nvPicPr>
        <p:blipFill rotWithShape="1">
          <a:blip r:embed="rId3">
            <a:extLst>
              <a:ext uri="{28A0092B-C50C-407E-A947-70E740481C1C}">
                <a14:useLocalDpi xmlns:a14="http://schemas.microsoft.com/office/drawing/2010/main" val="0"/>
              </a:ext>
            </a:extLst>
          </a:blip>
          <a:srcRect l="21750" r="18296" b="-1"/>
          <a:stretch/>
        </p:blipFill>
        <p:spPr>
          <a:xfrm>
            <a:off x="5194607" y="803751"/>
            <a:ext cx="6391533" cy="5250498"/>
          </a:xfrm>
          <a:prstGeom prst="rect">
            <a:avLst/>
          </a:prstGeom>
        </p:spPr>
      </p:pic>
      <p:sp>
        <p:nvSpPr>
          <p:cNvPr id="36" name="Rectangle 35">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6224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B74DFC1-616C-4C17-9F2D-58D4BA09ED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1181661-50B9-45DE-8D3B-E2B5908C0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9EABC0FF-D2D8-4824-A912-036C4B97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64FF558-4442-4F80-9146-4211651EEFC9}"/>
              </a:ext>
            </a:extLst>
          </p:cNvPr>
          <p:cNvSpPr>
            <a:spLocks noGrp="1"/>
          </p:cNvSpPr>
          <p:nvPr>
            <p:ph type="title"/>
          </p:nvPr>
        </p:nvSpPr>
        <p:spPr>
          <a:xfrm>
            <a:off x="639098" y="629265"/>
            <a:ext cx="6072776" cy="1622322"/>
          </a:xfrm>
        </p:spPr>
        <p:txBody>
          <a:bodyPr>
            <a:normAutofit/>
          </a:bodyPr>
          <a:lstStyle/>
          <a:p>
            <a:r>
              <a:rPr lang="en-US" dirty="0"/>
              <a:t>Cultural differences </a:t>
            </a:r>
          </a:p>
        </p:txBody>
      </p:sp>
      <p:sp>
        <p:nvSpPr>
          <p:cNvPr id="10" name="Content Placeholder 9">
            <a:extLst>
              <a:ext uri="{FF2B5EF4-FFF2-40B4-BE49-F238E27FC236}">
                <a16:creationId xmlns:a16="http://schemas.microsoft.com/office/drawing/2014/main" id="{0CCCD2EA-05E0-4681-805C-F234C5F1E292}"/>
              </a:ext>
            </a:extLst>
          </p:cNvPr>
          <p:cNvSpPr>
            <a:spLocks noGrp="1"/>
          </p:cNvSpPr>
          <p:nvPr>
            <p:ph idx="1"/>
          </p:nvPr>
        </p:nvSpPr>
        <p:spPr>
          <a:xfrm>
            <a:off x="639098" y="2418735"/>
            <a:ext cx="6072776" cy="3811740"/>
          </a:xfrm>
        </p:spPr>
        <p:txBody>
          <a:bodyPr anchor="ctr">
            <a:normAutofit/>
          </a:bodyPr>
          <a:lstStyle/>
          <a:p>
            <a:r>
              <a:rPr lang="en-US" sz="2000" b="1" dirty="0">
                <a:solidFill>
                  <a:schemeClr val="bg1"/>
                </a:solidFill>
              </a:rPr>
              <a:t>Western Culture: </a:t>
            </a:r>
            <a:r>
              <a:rPr lang="en-US" dirty="0">
                <a:solidFill>
                  <a:schemeClr val="bg1"/>
                </a:solidFill>
              </a:rPr>
              <a:t>in western culture Purple is used for royal garments to portray wealth and fame. In the US it is also associated with honor and its highest military reward is the purple heart.</a:t>
            </a:r>
          </a:p>
          <a:p>
            <a:r>
              <a:rPr lang="en-US" sz="2000" b="1" dirty="0">
                <a:solidFill>
                  <a:schemeClr val="bg1"/>
                </a:solidFill>
              </a:rPr>
              <a:t>Asian Culture: </a:t>
            </a:r>
            <a:r>
              <a:rPr lang="en-US" dirty="0">
                <a:solidFill>
                  <a:schemeClr val="bg1"/>
                </a:solidFill>
              </a:rPr>
              <a:t>in Asian culture purple is mostly associated with royalty but in some parts is used for mourning.</a:t>
            </a:r>
          </a:p>
          <a:p>
            <a:r>
              <a:rPr lang="en-US" sz="2000" b="1" dirty="0">
                <a:solidFill>
                  <a:schemeClr val="bg1"/>
                </a:solidFill>
              </a:rPr>
              <a:t>Latin America: </a:t>
            </a:r>
            <a:r>
              <a:rPr lang="en-US" dirty="0">
                <a:solidFill>
                  <a:schemeClr val="bg1"/>
                </a:solidFill>
              </a:rPr>
              <a:t>in countries such as brazil Purple is mainly used as a color of sorrow and mourning.</a:t>
            </a:r>
            <a:endParaRPr lang="en-US" sz="2000" b="1" dirty="0">
              <a:solidFill>
                <a:schemeClr val="bg1"/>
              </a:solidFill>
            </a:endParaRPr>
          </a:p>
        </p:txBody>
      </p:sp>
      <p:pic>
        <p:nvPicPr>
          <p:cNvPr id="8" name="Content Placeholder 4">
            <a:extLst>
              <a:ext uri="{FF2B5EF4-FFF2-40B4-BE49-F238E27FC236}">
                <a16:creationId xmlns:a16="http://schemas.microsoft.com/office/drawing/2014/main" id="{B3755B0C-DBEF-4E98-9699-A607724A3A35}"/>
              </a:ext>
            </a:extLst>
          </p:cNvPr>
          <p:cNvPicPr>
            <a:picLocks noChangeAspect="1"/>
          </p:cNvPicPr>
          <p:nvPr/>
        </p:nvPicPr>
        <p:blipFill rotWithShape="1">
          <a:blip r:embed="rId3">
            <a:extLst>
              <a:ext uri="{28A0092B-C50C-407E-A947-70E740481C1C}">
                <a14:useLocalDpi xmlns:a14="http://schemas.microsoft.com/office/drawing/2010/main" val="0"/>
              </a:ext>
            </a:extLst>
          </a:blip>
          <a:srcRect l="4389" r="-3" b="-3"/>
          <a:stretch/>
        </p:blipFill>
        <p:spPr>
          <a:xfrm>
            <a:off x="7418226" y="645106"/>
            <a:ext cx="4125317" cy="5585369"/>
          </a:xfrm>
          <a:prstGeom prst="rect">
            <a:avLst/>
          </a:prstGeom>
        </p:spPr>
      </p:pic>
      <p:sp>
        <p:nvSpPr>
          <p:cNvPr id="22" name="Rectangle 21">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896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3C75B33-8B9C-4C30-B69D-6F21F9FFF7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7733D14-EF47-47BB-93CA-C498A30E0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a:extLst>
                <a:ext uri="{FF2B5EF4-FFF2-40B4-BE49-F238E27FC236}">
                  <a16:creationId xmlns:a16="http://schemas.microsoft.com/office/drawing/2014/main" id="{7C8D7967-7E76-49C0-8910-644CD2B54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16CFB4BF-EFB7-4D07-8B7C-2DD500C52B0F}"/>
              </a:ext>
            </a:extLst>
          </p:cNvPr>
          <p:cNvSpPr>
            <a:spLocks noGrp="1"/>
          </p:cNvSpPr>
          <p:nvPr>
            <p:ph type="title"/>
          </p:nvPr>
        </p:nvSpPr>
        <p:spPr>
          <a:xfrm>
            <a:off x="1154955" y="973668"/>
            <a:ext cx="2942210" cy="1020232"/>
          </a:xfrm>
        </p:spPr>
        <p:txBody>
          <a:bodyPr>
            <a:normAutofit/>
          </a:bodyPr>
          <a:lstStyle/>
          <a:p>
            <a:pPr>
              <a:lnSpc>
                <a:spcPct val="90000"/>
              </a:lnSpc>
            </a:pPr>
            <a:r>
              <a:rPr lang="en-US" sz="3300"/>
              <a:t>Negative effects</a:t>
            </a:r>
          </a:p>
        </p:txBody>
      </p:sp>
      <p:sp>
        <p:nvSpPr>
          <p:cNvPr id="11" name="Content Placeholder 10">
            <a:extLst>
              <a:ext uri="{FF2B5EF4-FFF2-40B4-BE49-F238E27FC236}">
                <a16:creationId xmlns:a16="http://schemas.microsoft.com/office/drawing/2014/main" id="{F83CF271-5028-4D28-8364-F4D87054C67C}"/>
              </a:ext>
            </a:extLst>
          </p:cNvPr>
          <p:cNvSpPr>
            <a:spLocks noGrp="1"/>
          </p:cNvSpPr>
          <p:nvPr>
            <p:ph idx="1"/>
          </p:nvPr>
        </p:nvSpPr>
        <p:spPr>
          <a:xfrm>
            <a:off x="1154955" y="2120900"/>
            <a:ext cx="3133726" cy="3898900"/>
          </a:xfrm>
        </p:spPr>
        <p:txBody>
          <a:bodyPr>
            <a:normAutofit/>
          </a:bodyPr>
          <a:lstStyle/>
          <a:p>
            <a:r>
              <a:rPr lang="en-US" dirty="0">
                <a:solidFill>
                  <a:schemeClr val="bg1"/>
                </a:solidFill>
              </a:rPr>
              <a:t>Due too purple being a mixture of red and blue it takes on both colors effects, red’s stimulation and blue’s calm. This can cause uneasiness unless the undertone is clearly defined</a:t>
            </a:r>
          </a:p>
          <a:p>
            <a:endParaRPr lang="en-US" dirty="0">
              <a:solidFill>
                <a:schemeClr val="bg1"/>
              </a:solidFill>
            </a:endParaRPr>
          </a:p>
        </p:txBody>
      </p:sp>
      <p:pic>
        <p:nvPicPr>
          <p:cNvPr id="9" name="Content Placeholder 5">
            <a:extLst>
              <a:ext uri="{FF2B5EF4-FFF2-40B4-BE49-F238E27FC236}">
                <a16:creationId xmlns:a16="http://schemas.microsoft.com/office/drawing/2014/main" id="{1D707423-2120-4AF2-8D63-67773CFDC1B6}"/>
              </a:ext>
            </a:extLst>
          </p:cNvPr>
          <p:cNvPicPr>
            <a:picLocks noChangeAspect="1"/>
          </p:cNvPicPr>
          <p:nvPr/>
        </p:nvPicPr>
        <p:blipFill rotWithShape="1">
          <a:blip r:embed="rId3">
            <a:extLst>
              <a:ext uri="{28A0092B-C50C-407E-A947-70E740481C1C}">
                <a14:useLocalDpi xmlns:a14="http://schemas.microsoft.com/office/drawing/2010/main" val="0"/>
              </a:ext>
            </a:extLst>
          </a:blip>
          <a:srcRect r="12960" b="-2"/>
          <a:stretch/>
        </p:blipFill>
        <p:spPr>
          <a:xfrm>
            <a:off x="5194607" y="803751"/>
            <a:ext cx="6391533" cy="5250498"/>
          </a:xfrm>
          <a:prstGeom prst="rect">
            <a:avLst/>
          </a:prstGeom>
        </p:spPr>
      </p:pic>
      <p:sp>
        <p:nvSpPr>
          <p:cNvPr id="23" name="Rectangle 22">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4586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FF28790-F191-4550-A94A-FBE060406E24}"/>
              </a:ext>
            </a:extLst>
          </p:cNvPr>
          <p:cNvSpPr>
            <a:spLocks noGrp="1"/>
          </p:cNvSpPr>
          <p:nvPr>
            <p:ph type="title"/>
          </p:nvPr>
        </p:nvSpPr>
        <p:spPr>
          <a:xfrm>
            <a:off x="649975" y="4517136"/>
            <a:ext cx="9453911" cy="1174947"/>
          </a:xfrm>
        </p:spPr>
        <p:txBody>
          <a:bodyPr vert="horz" lIns="91440" tIns="45720" rIns="91440" bIns="45720" rtlCol="0" anchor="b">
            <a:normAutofit/>
          </a:bodyPr>
          <a:lstStyle/>
          <a:p>
            <a:r>
              <a:rPr lang="en-US" sz="6000" b="0" i="0" kern="1200">
                <a:solidFill>
                  <a:schemeClr val="bg2"/>
                </a:solidFill>
                <a:latin typeface="+mj-lt"/>
                <a:ea typeface="+mj-ea"/>
                <a:cs typeface="+mj-cs"/>
              </a:rPr>
              <a:t>Company Logos</a:t>
            </a:r>
          </a:p>
        </p:txBody>
      </p:sp>
      <p:pic>
        <p:nvPicPr>
          <p:cNvPr id="6" name="Content Placeholder 5">
            <a:extLst>
              <a:ext uri="{FF2B5EF4-FFF2-40B4-BE49-F238E27FC236}">
                <a16:creationId xmlns:a16="http://schemas.microsoft.com/office/drawing/2014/main" id="{B0BD4585-50E7-4554-9012-ACD84A54A64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82685" y="730726"/>
            <a:ext cx="3506977" cy="3786410"/>
          </a:xfrm>
          <a:prstGeom prst="roundRect">
            <a:avLst>
              <a:gd name="adj" fmla="val 1858"/>
            </a:avLst>
          </a:prstGeom>
          <a:effectLst/>
        </p:spPr>
      </p:pic>
      <p:pic>
        <p:nvPicPr>
          <p:cNvPr id="8" name="Content Placeholder 7">
            <a:extLst>
              <a:ext uri="{FF2B5EF4-FFF2-40B4-BE49-F238E27FC236}">
                <a16:creationId xmlns:a16="http://schemas.microsoft.com/office/drawing/2014/main" id="{7D2BD099-FBB2-4034-AEBA-85EBD037D1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501228" y="730726"/>
            <a:ext cx="4602658" cy="1979142"/>
          </a:xfrm>
          <a:prstGeom prst="roundRect">
            <a:avLst>
              <a:gd name="adj" fmla="val 1858"/>
            </a:avLst>
          </a:prstGeom>
          <a:effectLst/>
        </p:spPr>
      </p:pic>
      <p:pic>
        <p:nvPicPr>
          <p:cNvPr id="10" name="Picture 9">
            <a:extLst>
              <a:ext uri="{FF2B5EF4-FFF2-40B4-BE49-F238E27FC236}">
                <a16:creationId xmlns:a16="http://schemas.microsoft.com/office/drawing/2014/main" id="{468A4CA4-1D35-4413-AD6F-B0676097F6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1228" y="2926461"/>
            <a:ext cx="4602658" cy="1590675"/>
          </a:xfrm>
          <a:prstGeom prst="rect">
            <a:avLst/>
          </a:prstGeom>
        </p:spPr>
      </p:pic>
    </p:spTree>
    <p:extLst>
      <p:ext uri="{BB962C8B-B14F-4D97-AF65-F5344CB8AC3E}">
        <p14:creationId xmlns:p14="http://schemas.microsoft.com/office/powerpoint/2010/main" val="190542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C2D0BA2-BB02-48A0-A006-7FE64061BD59}"/>
              </a:ext>
            </a:extLst>
          </p:cNvPr>
          <p:cNvSpPr>
            <a:spLocks noGrp="1"/>
          </p:cNvSpPr>
          <p:nvPr>
            <p:ph type="title"/>
          </p:nvPr>
        </p:nvSpPr>
        <p:spPr>
          <a:xfrm>
            <a:off x="649975" y="4517136"/>
            <a:ext cx="9453911" cy="1174947"/>
          </a:xfrm>
        </p:spPr>
        <p:txBody>
          <a:bodyPr vert="horz" lIns="91440" tIns="45720" rIns="91440" bIns="45720" rtlCol="0" anchor="b">
            <a:normAutofit/>
          </a:bodyPr>
          <a:lstStyle/>
          <a:p>
            <a:r>
              <a:rPr lang="en-US" sz="6000" b="0" i="0" kern="1200">
                <a:solidFill>
                  <a:schemeClr val="bg2"/>
                </a:solidFill>
                <a:latin typeface="+mj-lt"/>
                <a:ea typeface="+mj-ea"/>
                <a:cs typeface="+mj-cs"/>
              </a:rPr>
              <a:t>Websites</a:t>
            </a:r>
          </a:p>
        </p:txBody>
      </p:sp>
      <p:pic>
        <p:nvPicPr>
          <p:cNvPr id="6" name="Content Placeholder 5">
            <a:extLst>
              <a:ext uri="{FF2B5EF4-FFF2-40B4-BE49-F238E27FC236}">
                <a16:creationId xmlns:a16="http://schemas.microsoft.com/office/drawing/2014/main" id="{2D6BD106-D8E9-421F-B5F8-43214BFA172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72470" y="1357770"/>
            <a:ext cx="4602657" cy="2834402"/>
          </a:xfrm>
          <a:prstGeom prst="roundRect">
            <a:avLst>
              <a:gd name="adj" fmla="val 1858"/>
            </a:avLst>
          </a:prstGeom>
          <a:effectLst/>
        </p:spPr>
      </p:pic>
      <p:pic>
        <p:nvPicPr>
          <p:cNvPr id="8" name="Content Placeholder 7">
            <a:extLst>
              <a:ext uri="{FF2B5EF4-FFF2-40B4-BE49-F238E27FC236}">
                <a16:creationId xmlns:a16="http://schemas.microsoft.com/office/drawing/2014/main" id="{57CC97C7-373A-4116-8A5B-59485AA85F0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8054" y="1357770"/>
            <a:ext cx="4602658" cy="2834402"/>
          </a:xfrm>
          <a:prstGeom prst="roundRect">
            <a:avLst>
              <a:gd name="adj" fmla="val 1858"/>
            </a:avLst>
          </a:prstGeom>
          <a:effectLst/>
        </p:spPr>
      </p:pic>
      <p:sp>
        <p:nvSpPr>
          <p:cNvPr id="11" name="TextBox 10">
            <a:extLst>
              <a:ext uri="{FF2B5EF4-FFF2-40B4-BE49-F238E27FC236}">
                <a16:creationId xmlns:a16="http://schemas.microsoft.com/office/drawing/2014/main" id="{60A2BB80-F2FA-4A39-85DB-53E5921FB3BA}"/>
              </a:ext>
            </a:extLst>
          </p:cNvPr>
          <p:cNvSpPr txBox="1"/>
          <p:nvPr/>
        </p:nvSpPr>
        <p:spPr>
          <a:xfrm>
            <a:off x="6414052" y="887896"/>
            <a:ext cx="3790122" cy="369332"/>
          </a:xfrm>
          <a:prstGeom prst="rect">
            <a:avLst/>
          </a:prstGeom>
          <a:noFill/>
        </p:spPr>
        <p:txBody>
          <a:bodyPr wrap="square" rtlCol="0">
            <a:spAutoFit/>
          </a:bodyPr>
          <a:lstStyle/>
          <a:p>
            <a:r>
              <a:rPr lang="en-US" dirty="0"/>
              <a:t>https://www.landinglion.com/</a:t>
            </a:r>
          </a:p>
        </p:txBody>
      </p:sp>
      <p:sp>
        <p:nvSpPr>
          <p:cNvPr id="12" name="TextBox 11">
            <a:extLst>
              <a:ext uri="{FF2B5EF4-FFF2-40B4-BE49-F238E27FC236}">
                <a16:creationId xmlns:a16="http://schemas.microsoft.com/office/drawing/2014/main" id="{255E00E8-E6AB-4B5F-97C6-240B9D3D26F7}"/>
              </a:ext>
            </a:extLst>
          </p:cNvPr>
          <p:cNvSpPr txBox="1"/>
          <p:nvPr/>
        </p:nvSpPr>
        <p:spPr>
          <a:xfrm>
            <a:off x="1338470" y="887896"/>
            <a:ext cx="4007194" cy="369332"/>
          </a:xfrm>
          <a:prstGeom prst="rect">
            <a:avLst/>
          </a:prstGeom>
          <a:noFill/>
        </p:spPr>
        <p:txBody>
          <a:bodyPr wrap="square" rtlCol="0">
            <a:spAutoFit/>
          </a:bodyPr>
          <a:lstStyle/>
          <a:p>
            <a:r>
              <a:rPr lang="en-US"/>
              <a:t>https://www.meet-build.be/</a:t>
            </a:r>
            <a:endParaRPr lang="en-US" dirty="0"/>
          </a:p>
        </p:txBody>
      </p:sp>
    </p:spTree>
    <p:extLst>
      <p:ext uri="{BB962C8B-B14F-4D97-AF65-F5344CB8AC3E}">
        <p14:creationId xmlns:p14="http://schemas.microsoft.com/office/powerpoint/2010/main" val="3545545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19</TotalTime>
  <Words>227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PURPLE</vt:lpstr>
      <vt:lpstr>MEANING</vt:lpstr>
      <vt:lpstr>Uses in art</vt:lpstr>
      <vt:lpstr>Cultural differences </vt:lpstr>
      <vt:lpstr>Negative effects</vt:lpstr>
      <vt:lpstr>Company Logos</vt:lpstr>
      <vt:lpstr>Websites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dc:title>
  <dc:creator>Triston Nearmyer</dc:creator>
  <cp:lastModifiedBy>Triston Nearmyer</cp:lastModifiedBy>
  <cp:revision>1</cp:revision>
  <dcterms:created xsi:type="dcterms:W3CDTF">2019-02-05T19:22:15Z</dcterms:created>
  <dcterms:modified xsi:type="dcterms:W3CDTF">2019-02-05T19:41:50Z</dcterms:modified>
</cp:coreProperties>
</file>