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4" r:id="rId2"/>
  </p:sldMasterIdLst>
  <p:notesMasterIdLst>
    <p:notesMasterId r:id="rId23"/>
  </p:notesMasterIdLst>
  <p:sldIdLst>
    <p:sldId id="292" r:id="rId3"/>
    <p:sldId id="329" r:id="rId4"/>
    <p:sldId id="330" r:id="rId5"/>
    <p:sldId id="334" r:id="rId6"/>
    <p:sldId id="321" r:id="rId7"/>
    <p:sldId id="294" r:id="rId8"/>
    <p:sldId id="258" r:id="rId9"/>
    <p:sldId id="293" r:id="rId10"/>
    <p:sldId id="295" r:id="rId11"/>
    <p:sldId id="296" r:id="rId12"/>
    <p:sldId id="297" r:id="rId13"/>
    <p:sldId id="337" r:id="rId14"/>
    <p:sldId id="299" r:id="rId15"/>
    <p:sldId id="333" r:id="rId16"/>
    <p:sldId id="331" r:id="rId17"/>
    <p:sldId id="303" r:id="rId18"/>
    <p:sldId id="336" r:id="rId19"/>
    <p:sldId id="335" r:id="rId20"/>
    <p:sldId id="332" r:id="rId21"/>
    <p:sldId id="301" r:id="rId22"/>
  </p:sldIdLst>
  <p:sldSz cx="1219835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ya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04" y="80"/>
      </p:cViewPr>
      <p:guideLst>
        <p:guide orient="horz" pos="216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2T08:44:25.944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E27FF7A-936F-4294-8FCB-428E85EDC6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DB1048E-AF24-4D09-9F13-7FC3092131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5ABE454-F1F8-4D6D-8876-D88C57A068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47B65C-D80A-42DD-9F08-ED8C7884F5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9318C23-93FB-473E-9590-C7BF194ED6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1A2BE44-E2B0-4569-B475-553855F38E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EF9A569-39A6-4254-969F-4998DCE11C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045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4C16159-8251-4C5B-BF78-71B6C59F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D5792C6-8F06-400A-BBBA-CD08D41D2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48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5AAF6B2-048D-4355-8531-677B428F7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D4248DB-8175-4612-80D4-9647CE93C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89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D628529-F8AC-40B8-9A59-8F22EE2BFC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0409396-9F62-4E0F-B07B-9B464855F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8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CB90F76-B4C3-4ED9-BCA8-E0535C732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0230291-EFFB-461C-8387-D3E33F945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0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DEF31CD-F37D-4985-8977-7E5C01C56C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CDF098D-EC6E-43FD-A707-C8023F19F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27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DEF31CD-F37D-4985-8977-7E5C01C56C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CDF098D-EC6E-43FD-A707-C8023F19F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53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A5F887B-D995-4A47-9227-2C310B82D1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4FE219A-9347-4769-996D-2A807FC8D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24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2147FA3-2FA5-4B71-ACD4-900E3BFAC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742FA83-E76C-4EAA-ABAE-563979F4E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30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C2430D-BE14-4F45-9C8B-406D403E1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06ADB71-B5DC-40AA-B088-2220FDDC0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62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8B4006C-A29C-41EF-B680-C7C4211E5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439D471-A9CE-4776-924C-0FBC0FDDA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496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CE545EC-A04A-4198-B72A-5315C3BFF6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5DB663B-FB48-40B6-9671-6DB0C3408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45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A1A0C96-9728-43DC-8AC5-F1440D961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35D7F2F-E457-4471-A057-21DB2C02D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26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8AA6DDF-0E1A-4BD2-91E0-A64F48AA61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F40A3C2-1425-410C-94D3-95F13FD15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50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C878E8A-33CA-4E90-9CD7-D6307306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4EAB8C9-B465-42AB-8098-D101DE2F2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30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2FA88A1-63F9-45DC-9B9F-4CED0BDB0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6EFCA53-1449-4404-9192-594F58EA9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5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40D8469-F59A-4255-9DDE-7AFDAAA83C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9C02E79-73B4-4208-AAE1-1C53AE47C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53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64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918" y="274639"/>
            <a:ext cx="10978515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504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96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AC0E8-D345-4D94-B2D0-D5515E07C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980729"/>
            <a:ext cx="11304587" cy="52565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7697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19EAB32-8D84-4AF2-940F-C6589BCC8C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26A375-7947-48BF-ACE8-3199AAC3EE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0F1236-74E0-4190-8AC1-3F1030C546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FC001-55C9-4678-88D0-1D44CFE22A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69850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6EC6D369-41EE-4F55-89E1-B42C5FDF508B}"/>
              </a:ext>
            </a:extLst>
          </p:cNvPr>
          <p:cNvSpPr txBox="1"/>
          <p:nvPr/>
        </p:nvSpPr>
        <p:spPr>
          <a:xfrm>
            <a:off x="5595938" y="6332538"/>
            <a:ext cx="10763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BFBFBF"/>
                </a:solidFill>
              </a:rPr>
              <a:t>—  </a:t>
            </a:r>
            <a:fld id="{F7391F44-F7F5-4507-8F16-578B27ECC11B}" type="slidenum">
              <a:rPr lang="zh-CN" altLang="en-US" sz="1600">
                <a:solidFill>
                  <a:srgbClr val="BFBFBF"/>
                </a:solidFill>
              </a:rPr>
              <a:pPr eaLnBrk="1" hangingPunct="1"/>
              <a:t>‹#›</a:t>
            </a:fld>
            <a:r>
              <a:rPr lang="zh-CN" altLang="en-US" sz="1600">
                <a:solidFill>
                  <a:srgbClr val="BFBFBF"/>
                </a:solidFill>
              </a:rPr>
              <a:t> </a:t>
            </a:r>
            <a:r>
              <a:rPr lang="en-US" altLang="zh-CN" sz="1600">
                <a:solidFill>
                  <a:srgbClr val="BFBFBF"/>
                </a:solidFill>
              </a:rPr>
              <a:t>—</a:t>
            </a:r>
            <a:r>
              <a:rPr lang="zh-CN" altLang="en-US" sz="1600">
                <a:solidFill>
                  <a:srgbClr val="BFBFBF"/>
                </a:solidFill>
              </a:rPr>
              <a:t> </a:t>
            </a:r>
            <a:endParaRPr lang="zh-CN" altLang="en-US" sz="160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TextBox 2">
            <a:extLst>
              <a:ext uri="{FF2B5EF4-FFF2-40B4-BE49-F238E27FC236}">
                <a16:creationId xmlns:a16="http://schemas.microsoft.com/office/drawing/2014/main" id="{3B54638A-0ECE-49E0-A136-EF1C73007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6332538"/>
            <a:ext cx="2759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>
                <a:solidFill>
                  <a:srgbClr val="A6A6A6"/>
                </a:solidFill>
                <a:latin typeface="Arial Unicode MS" pitchFamily="34" charset="-122"/>
                <a:ea typeface="Arial Unicode MS" pitchFamily="34" charset="-122"/>
              </a:rPr>
              <a:t>线性表</a:t>
            </a:r>
            <a:r>
              <a:rPr lang="en-US" altLang="zh-CN" sz="1600">
                <a:solidFill>
                  <a:srgbClr val="A6A6A6"/>
                </a:solidFill>
                <a:latin typeface="Arial Unicode MS" pitchFamily="34" charset="-122"/>
                <a:ea typeface="Arial Unicode MS" pitchFamily="34" charset="-122"/>
              </a:rPr>
              <a:t>—</a:t>
            </a:r>
            <a:r>
              <a:rPr lang="zh-CN" altLang="en-US" sz="1600">
                <a:solidFill>
                  <a:srgbClr val="A6A6A6"/>
                </a:solidFill>
                <a:latin typeface="Arial Unicode MS" pitchFamily="34" charset="-122"/>
                <a:ea typeface="Arial Unicode MS" pitchFamily="34" charset="-122"/>
              </a:rPr>
              <a:t>数组描述</a:t>
            </a:r>
          </a:p>
        </p:txBody>
      </p:sp>
      <p:cxnSp>
        <p:nvCxnSpPr>
          <p:cNvPr id="3076" name="直接连接符 3">
            <a:extLst>
              <a:ext uri="{FF2B5EF4-FFF2-40B4-BE49-F238E27FC236}">
                <a16:creationId xmlns:a16="http://schemas.microsoft.com/office/drawing/2014/main" id="{AC9D781A-E157-40DE-A91A-95695644B5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8" y="954088"/>
            <a:ext cx="10182225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77" name="Picture 11" descr="燕大图标">
            <a:extLst>
              <a:ext uri="{FF2B5EF4-FFF2-40B4-BE49-F238E27FC236}">
                <a16:creationId xmlns:a16="http://schemas.microsoft.com/office/drawing/2014/main" id="{2ABD2B29-BC76-41BD-AF0E-2293D0DDD3FA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8913"/>
            <a:ext cx="6477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13">
            <a:extLst>
              <a:ext uri="{FF2B5EF4-FFF2-40B4-BE49-F238E27FC236}">
                <a16:creationId xmlns:a16="http://schemas.microsoft.com/office/drawing/2014/main" id="{8B3CA3AC-ABC6-4EAE-BDB1-A2D0B3BD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84888"/>
            <a:ext cx="12198350" cy="444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0000">
                  <a:alpha val="60001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23" r:id="rId2"/>
    <p:sldLayoutId id="2147483724" r:id="rId3"/>
    <p:sldLayoutId id="214748372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7FAD8D4-AFFB-4EBF-A18B-CC46FAD6A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9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0ECFEC4-7868-43A8-BB57-0B743425C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91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9D438F54-CE28-4490-A818-C141D1E637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63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88BB5D9E-B8F6-4126-84ED-8F22513B0E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7188" y="6245225"/>
            <a:ext cx="38639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75C9F632-33B6-4EAB-9641-C3365D4F38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2363" y="6245225"/>
            <a:ext cx="2846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51D036A-4B46-4999-9155-E652C9EBFA1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2" r:id="rId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%5b5%5d&#25945;&#26448;&#20195;&#30721;(&#19968;&#20221;)/linearList.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o.com/s?q=%E5%85%B3%E9%94%AE%E5%AD%97&amp;ie=utf-8&amp;src=internal_wenda_recommend_textn" TargetMode="External"/><Relationship Id="rId4" Type="http://schemas.openxmlformats.org/officeDocument/2006/relationships/hyperlink" Target="http://www.so.com/s?q=%E6%88%90%E5%91%98%E5%8F%98%E9%87%8F&amp;ie=utf-8&amp;src=internal_wenda_recommend_textn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7.tmp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7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15">
            <a:extLst>
              <a:ext uri="{FF2B5EF4-FFF2-40B4-BE49-F238E27FC236}">
                <a16:creationId xmlns:a16="http://schemas.microsoft.com/office/drawing/2014/main" id="{8CFC11E2-6703-48BF-AE72-F6E82EFCF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888" y="6259513"/>
            <a:ext cx="939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FBFBF"/>
                </a:solidFill>
              </a:rPr>
              <a:t>—  </a:t>
            </a:r>
            <a:fld id="{2BD0D6D6-B0D9-4145-9936-4A66783E8489}" type="slidenum">
              <a:rPr lang="zh-CN" altLang="en-US" sz="1600">
                <a:solidFill>
                  <a:srgbClr val="BFBFBF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r>
              <a:rPr lang="zh-CN" altLang="en-US" sz="1600">
                <a:solidFill>
                  <a:srgbClr val="BFBFBF"/>
                </a:solidFill>
              </a:rPr>
              <a:t> </a:t>
            </a:r>
            <a:r>
              <a:rPr lang="en-US" altLang="zh-CN" sz="1600">
                <a:solidFill>
                  <a:srgbClr val="BFBFBF"/>
                </a:solidFill>
              </a:rPr>
              <a:t>—</a:t>
            </a:r>
            <a:r>
              <a:rPr lang="zh-CN" altLang="en-US" sz="1600">
                <a:solidFill>
                  <a:srgbClr val="BFBFBF"/>
                </a:solidFill>
              </a:rPr>
              <a:t> </a:t>
            </a:r>
            <a:endParaRPr lang="zh-CN" altLang="en-US" sz="160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TextBox 5">
            <a:extLst>
              <a:ext uri="{FF2B5EF4-FFF2-40B4-BE49-F238E27FC236}">
                <a16:creationId xmlns:a16="http://schemas.microsoft.com/office/drawing/2014/main" id="{98E57095-93E0-4B91-AB26-C9AF9233A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6319838"/>
            <a:ext cx="3589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2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案例，请访问：</a:t>
            </a:r>
            <a:r>
              <a:rPr lang="en-US" altLang="zh-CN" sz="1200">
                <a:solidFill>
                  <a:srgbClr val="A6A6A6"/>
                </a:solidFill>
                <a:latin typeface="Arial Unicode MS" pitchFamily="34" charset="-122"/>
                <a:ea typeface="Arial Unicode MS" pitchFamily="34" charset="-122"/>
              </a:rPr>
              <a:t>http://teliss.blog.163.com/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91F227-49BE-4D8C-95A7-37A21E056A6A}"/>
              </a:ext>
            </a:extLst>
          </p:cNvPr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79886B-1715-42CF-8ABE-D377B2D3DC7F}"/>
              </a:ext>
            </a:extLst>
          </p:cNvPr>
          <p:cNvSpPr/>
          <p:nvPr/>
        </p:nvSpPr>
        <p:spPr>
          <a:xfrm>
            <a:off x="2011363" y="0"/>
            <a:ext cx="3648075" cy="6858000"/>
          </a:xfrm>
          <a:prstGeom prst="rect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FFCF910-018A-4077-83CE-F3058031BA21}"/>
              </a:ext>
            </a:extLst>
          </p:cNvPr>
          <p:cNvSpPr/>
          <p:nvPr/>
        </p:nvSpPr>
        <p:spPr>
          <a:xfrm>
            <a:off x="1171575" y="1403350"/>
            <a:ext cx="5186363" cy="388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320D13-2668-4ED1-A25A-92CE5368610B}"/>
              </a:ext>
            </a:extLst>
          </p:cNvPr>
          <p:cNvSpPr/>
          <p:nvPr/>
        </p:nvSpPr>
        <p:spPr>
          <a:xfrm>
            <a:off x="8763471" y="3860800"/>
            <a:ext cx="2952328" cy="387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主讲教师：窦  燕</a:t>
            </a:r>
          </a:p>
        </p:txBody>
      </p:sp>
      <p:sp>
        <p:nvSpPr>
          <p:cNvPr id="8203" name="WordArt 34">
            <a:extLst>
              <a:ext uri="{FF2B5EF4-FFF2-40B4-BE49-F238E27FC236}">
                <a16:creationId xmlns:a16="http://schemas.microsoft.com/office/drawing/2014/main" id="{A881FC1F-D262-4F7F-B67E-1E1BF82DA16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92375" y="3833813"/>
            <a:ext cx="2643188" cy="10239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Down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900" b="1" kern="10" normalizeH="1">
                <a:gradFill rotWithShape="1">
                  <a:gsLst>
                    <a:gs pos="0">
                      <a:srgbClr val="FF0000"/>
                    </a:gs>
                    <a:gs pos="50000">
                      <a:srgbClr val="76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燕山大学软件学院</a:t>
            </a:r>
          </a:p>
        </p:txBody>
      </p:sp>
      <p:sp>
        <p:nvSpPr>
          <p:cNvPr id="8204" name="WordArt 35">
            <a:extLst>
              <a:ext uri="{FF2B5EF4-FFF2-40B4-BE49-F238E27FC236}">
                <a16:creationId xmlns:a16="http://schemas.microsoft.com/office/drawing/2014/main" id="{F9374136-DE9D-416F-9F78-EF56B0F9E30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575425" y="2708275"/>
            <a:ext cx="2122537" cy="16573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线性结构</a:t>
            </a:r>
          </a:p>
        </p:txBody>
      </p:sp>
      <p:sp>
        <p:nvSpPr>
          <p:cNvPr id="8205" name="WordArt 36">
            <a:extLst>
              <a:ext uri="{FF2B5EF4-FFF2-40B4-BE49-F238E27FC236}">
                <a16:creationId xmlns:a16="http://schemas.microsoft.com/office/drawing/2014/main" id="{245B2A8D-5CB7-4FD7-BD00-8CFE943F619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763472" y="2798763"/>
            <a:ext cx="2952328" cy="10080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63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4D94FF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线性表数组描述</a:t>
            </a:r>
          </a:p>
        </p:txBody>
      </p:sp>
      <p:pic>
        <p:nvPicPr>
          <p:cNvPr id="8206" name="Picture 37" descr="燕大图标">
            <a:extLst>
              <a:ext uri="{FF2B5EF4-FFF2-40B4-BE49-F238E27FC236}">
                <a16:creationId xmlns:a16="http://schemas.microsoft.com/office/drawing/2014/main" id="{818D32B0-8C9F-4AE2-9278-65F10C18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2438400"/>
            <a:ext cx="2452688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9" name="WordArt 17">
            <a:extLst>
              <a:ext uri="{FF2B5EF4-FFF2-40B4-BE49-F238E27FC236}">
                <a16:creationId xmlns:a16="http://schemas.microsoft.com/office/drawing/2014/main" id="{23F338FB-C366-451B-AD92-3D7ABEC195B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1456844">
            <a:off x="1948348" y="1987551"/>
            <a:ext cx="3661623" cy="1846263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3600" b="1" kern="10" normalizeH="1" dirty="0">
                <a:ln w="9525">
                  <a:noFill/>
                  <a:round/>
                  <a:headEnd/>
                  <a:tailEnd/>
                </a:ln>
                <a:solidFill>
                  <a:srgbClr val="808080"/>
                </a:solidFill>
                <a:latin typeface="黑体"/>
                <a:ea typeface="黑体"/>
              </a:rPr>
              <a:t>数据结构与算法</a:t>
            </a:r>
            <a:r>
              <a:rPr lang="en-US" altLang="zh-CN" sz="3600" b="1" kern="10" normalizeH="1" dirty="0">
                <a:ln w="9525">
                  <a:noFill/>
                  <a:round/>
                  <a:headEnd/>
                  <a:tailEnd/>
                </a:ln>
                <a:solidFill>
                  <a:srgbClr val="808080"/>
                </a:solidFill>
                <a:latin typeface="黑体"/>
                <a:ea typeface="黑体"/>
              </a:rPr>
              <a:t>(C++</a:t>
            </a:r>
            <a:r>
              <a:rPr lang="zh-CN" altLang="en-US" sz="3600" b="1" kern="10" normalizeH="1" dirty="0">
                <a:ln w="9525">
                  <a:noFill/>
                  <a:round/>
                  <a:headEnd/>
                  <a:tailEnd/>
                </a:ln>
                <a:solidFill>
                  <a:srgbClr val="808080"/>
                </a:solidFill>
                <a:latin typeface="黑体"/>
                <a:ea typeface="黑体"/>
              </a:rPr>
              <a:t>版</a:t>
            </a:r>
            <a:r>
              <a:rPr lang="en-US" altLang="zh-CN" sz="3600" b="1" kern="10" normalizeH="1" dirty="0">
                <a:ln w="9525">
                  <a:noFill/>
                  <a:round/>
                  <a:headEnd/>
                  <a:tailEnd/>
                </a:ln>
                <a:solidFill>
                  <a:srgbClr val="808080"/>
                </a:solidFill>
                <a:latin typeface="黑体"/>
                <a:ea typeface="黑体"/>
              </a:rPr>
              <a:t>)</a:t>
            </a:r>
            <a:endParaRPr lang="zh-CN" altLang="en-US" sz="3600" b="1" kern="10" normalizeH="1" dirty="0">
              <a:ln w="9525">
                <a:noFill/>
                <a:round/>
                <a:headEnd/>
                <a:tailEnd/>
              </a:ln>
              <a:solidFill>
                <a:srgbClr val="808080"/>
              </a:solidFill>
              <a:latin typeface="黑体"/>
              <a:ea typeface="黑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>
            <a:extLst>
              <a:ext uri="{FF2B5EF4-FFF2-40B4-BE49-F238E27FC236}">
                <a16:creationId xmlns:a16="http://schemas.microsoft.com/office/drawing/2014/main" id="{0E9FCBDC-92B2-49A0-A32C-D277224B968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914400" y="1125538"/>
            <a:ext cx="10585450" cy="487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线性表的说明：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当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时，线性表为空；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当       时，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是线性表的第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个元素或首元素，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是线性表的最后一个元素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可以认为，   先于   ，   先于   ，等等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即：线性表有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唯一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首元素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，唯一的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最后元素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，首元素有唯一的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后继元素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，最后一个元素有唯一的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前驱元素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，中间的每一个元素有唯一的前驱元素和唯一的后继元素。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例如：按字母顺序排列的会议列表；按年代顺序排列的朝代表；按学号排序的成绩表等等。</a:t>
            </a:r>
          </a:p>
        </p:txBody>
      </p:sp>
      <p:graphicFrame>
        <p:nvGraphicFramePr>
          <p:cNvPr id="17412" name="Object 3">
            <a:extLst>
              <a:ext uri="{FF2B5EF4-FFF2-40B4-BE49-F238E27FC236}">
                <a16:creationId xmlns:a16="http://schemas.microsoft.com/office/drawing/2014/main" id="{35968683-BF33-42EC-9242-F832BA12C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038802"/>
              </p:ext>
            </p:extLst>
          </p:nvPr>
        </p:nvGraphicFramePr>
        <p:xfrm>
          <a:off x="4348004" y="21717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6" name="公式" r:id="rId4" imgW="152334" imgH="228501" progId="Equation.3">
                  <p:embed/>
                </p:oleObj>
              </mc:Choice>
              <mc:Fallback>
                <p:oleObj name="公式" r:id="rId4" imgW="152334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004" y="21717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8">
            <a:extLst>
              <a:ext uri="{FF2B5EF4-FFF2-40B4-BE49-F238E27FC236}">
                <a16:creationId xmlns:a16="http://schemas.microsoft.com/office/drawing/2014/main" id="{BD0B039F-1BBD-4A35-89E5-9661E1B04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402356"/>
              </p:ext>
            </p:extLst>
          </p:nvPr>
        </p:nvGraphicFramePr>
        <p:xfrm>
          <a:off x="2783840" y="1884637"/>
          <a:ext cx="996950" cy="373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7" name="公式" r:id="rId6" imgW="355138" imgH="177569" progId="Equation.3">
                  <p:embed/>
                </p:oleObj>
              </mc:Choice>
              <mc:Fallback>
                <p:oleObj name="公式" r:id="rId6" imgW="355138" imgH="1775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840" y="1884637"/>
                        <a:ext cx="996950" cy="373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8">
            <a:extLst>
              <a:ext uri="{FF2B5EF4-FFF2-40B4-BE49-F238E27FC236}">
                <a16:creationId xmlns:a16="http://schemas.microsoft.com/office/drawing/2014/main" id="{2EC1890B-6AA5-490C-916A-E54189307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95435"/>
              </p:ext>
            </p:extLst>
          </p:nvPr>
        </p:nvGraphicFramePr>
        <p:xfrm>
          <a:off x="2752725" y="2324427"/>
          <a:ext cx="996950" cy="373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8" name="公式" r:id="rId8" imgW="355138" imgH="177569" progId="Equation.3">
                  <p:embed/>
                </p:oleObj>
              </mc:Choice>
              <mc:Fallback>
                <p:oleObj name="公式" r:id="rId8" imgW="355138" imgH="1775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2324427"/>
                        <a:ext cx="996950" cy="373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9">
            <a:extLst>
              <a:ext uri="{FF2B5EF4-FFF2-40B4-BE49-F238E27FC236}">
                <a16:creationId xmlns:a16="http://schemas.microsoft.com/office/drawing/2014/main" id="{FB196226-E03B-4512-BC33-1597C8E48B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030201"/>
              </p:ext>
            </p:extLst>
          </p:nvPr>
        </p:nvGraphicFramePr>
        <p:xfrm>
          <a:off x="4221004" y="2638426"/>
          <a:ext cx="762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9" name="公式" r:id="rId10" imgW="228501" imgH="215806" progId="Equation.3">
                  <p:embed/>
                </p:oleObj>
              </mc:Choice>
              <mc:Fallback>
                <p:oleObj name="公式" r:id="rId10" imgW="228501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004" y="2638426"/>
                        <a:ext cx="762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11">
            <a:extLst>
              <a:ext uri="{FF2B5EF4-FFF2-40B4-BE49-F238E27FC236}">
                <a16:creationId xmlns:a16="http://schemas.microsoft.com/office/drawing/2014/main" id="{F03E7FD7-C9A0-4434-BBBF-5F328127A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1675" y="3214688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80" name="公式" r:id="rId12" imgW="152334" imgH="228501" progId="Equation.3">
                  <p:embed/>
                </p:oleObj>
              </mc:Choice>
              <mc:Fallback>
                <p:oleObj name="公式" r:id="rId12" imgW="152334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3214688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13">
            <a:extLst>
              <a:ext uri="{FF2B5EF4-FFF2-40B4-BE49-F238E27FC236}">
                <a16:creationId xmlns:a16="http://schemas.microsoft.com/office/drawing/2014/main" id="{672AF6AC-34EC-4172-9126-3A9FEE563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538985"/>
              </p:ext>
            </p:extLst>
          </p:nvPr>
        </p:nvGraphicFramePr>
        <p:xfrm>
          <a:off x="4348004" y="3159125"/>
          <a:ext cx="4651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81" name="公式" r:id="rId14" imgW="139579" imgH="215713" progId="Equation.3">
                  <p:embed/>
                </p:oleObj>
              </mc:Choice>
              <mc:Fallback>
                <p:oleObj name="公式" r:id="rId14" imgW="139579" imgH="2157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004" y="3159125"/>
                        <a:ext cx="4651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4">
            <a:extLst>
              <a:ext uri="{FF2B5EF4-FFF2-40B4-BE49-F238E27FC236}">
                <a16:creationId xmlns:a16="http://schemas.microsoft.com/office/drawing/2014/main" id="{F1E8232E-9735-4C86-8D1D-A1B59384F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462655"/>
              </p:ext>
            </p:extLst>
          </p:nvPr>
        </p:nvGraphicFramePr>
        <p:xfrm>
          <a:off x="5221764" y="3158808"/>
          <a:ext cx="4651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82" name="公式" r:id="rId16" imgW="139579" imgH="215713" progId="Equation.3">
                  <p:embed/>
                </p:oleObj>
              </mc:Choice>
              <mc:Fallback>
                <p:oleObj name="公式" r:id="rId16" imgW="139579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764" y="3158808"/>
                        <a:ext cx="4651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5">
            <a:extLst>
              <a:ext uri="{FF2B5EF4-FFF2-40B4-BE49-F238E27FC236}">
                <a16:creationId xmlns:a16="http://schemas.microsoft.com/office/drawing/2014/main" id="{2AF175A8-3992-4E33-915E-1BC2049037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560471"/>
              </p:ext>
            </p:extLst>
          </p:nvPr>
        </p:nvGraphicFramePr>
        <p:xfrm>
          <a:off x="6188154" y="3175160"/>
          <a:ext cx="508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83" name="公式" r:id="rId18" imgW="152268" imgH="215713" progId="Equation.3">
                  <p:embed/>
                </p:oleObj>
              </mc:Choice>
              <mc:Fallback>
                <p:oleObj name="公式" r:id="rId18" imgW="152268" imgH="2157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154" y="3175160"/>
                        <a:ext cx="508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88A5AFB6-9873-4C51-9AF5-FD07FF1B9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4" y="76200"/>
            <a:ext cx="5029770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4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5.2</a:t>
            </a:r>
            <a:r>
              <a:rPr lang="en-US" altLang="zh-CN" sz="4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4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线性表数据结构</a:t>
            </a:r>
            <a:endParaRPr lang="zh-CN" altLang="en-US" sz="4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6092834-152A-487A-8876-4FD35AEA3992}"/>
              </a:ext>
            </a:extLst>
          </p:cNvPr>
          <p:cNvGrpSpPr/>
          <p:nvPr/>
        </p:nvGrpSpPr>
        <p:grpSpPr>
          <a:xfrm>
            <a:off x="4953249" y="1167654"/>
            <a:ext cx="6137221" cy="576062"/>
            <a:chOff x="2554242" y="5272961"/>
            <a:chExt cx="6137221" cy="57606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5820943-E45D-41E9-94B2-3EA300D7F937}"/>
                </a:ext>
              </a:extLst>
            </p:cNvPr>
            <p:cNvSpPr/>
            <p:nvPr/>
          </p:nvSpPr>
          <p:spPr>
            <a:xfrm>
              <a:off x="2554242" y="5272961"/>
              <a:ext cx="576064" cy="57606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EEEBBBF-D232-42A5-A734-411CE0F0BAFF}"/>
                </a:ext>
              </a:extLst>
            </p:cNvPr>
            <p:cNvSpPr/>
            <p:nvPr/>
          </p:nvSpPr>
          <p:spPr>
            <a:xfrm>
              <a:off x="3346330" y="5272961"/>
              <a:ext cx="576064" cy="57606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6371F3C-A4A6-48A0-BE98-A7A929992C4F}"/>
                </a:ext>
              </a:extLst>
            </p:cNvPr>
            <p:cNvCxnSpPr/>
            <p:nvPr/>
          </p:nvCxnSpPr>
          <p:spPr>
            <a:xfrm>
              <a:off x="3130306" y="5560992"/>
              <a:ext cx="216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A1189E6-1B15-4B94-957D-30565556C90A}"/>
                </a:ext>
              </a:extLst>
            </p:cNvPr>
            <p:cNvSpPr/>
            <p:nvPr/>
          </p:nvSpPr>
          <p:spPr>
            <a:xfrm>
              <a:off x="4145010" y="5272961"/>
              <a:ext cx="576064" cy="576062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034A1C5-0D65-44E6-BCED-0F52928DBF27}"/>
                </a:ext>
              </a:extLst>
            </p:cNvPr>
            <p:cNvCxnSpPr/>
            <p:nvPr/>
          </p:nvCxnSpPr>
          <p:spPr>
            <a:xfrm flipV="1">
              <a:off x="3928986" y="5560992"/>
              <a:ext cx="216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D178176-7219-4C2F-BAAA-0CDEE8B2CE31}"/>
                </a:ext>
              </a:extLst>
            </p:cNvPr>
            <p:cNvSpPr/>
            <p:nvPr/>
          </p:nvSpPr>
          <p:spPr>
            <a:xfrm>
              <a:off x="4943690" y="5272961"/>
              <a:ext cx="576064" cy="57606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62BCDA3-7CA5-45DD-8505-2EC938818892}"/>
                </a:ext>
              </a:extLst>
            </p:cNvPr>
            <p:cNvCxnSpPr/>
            <p:nvPr/>
          </p:nvCxnSpPr>
          <p:spPr>
            <a:xfrm flipV="1">
              <a:off x="4727666" y="5560992"/>
              <a:ext cx="216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0778DBE-DA0B-4EF8-ACFA-77E4FA3A93A1}"/>
                </a:ext>
              </a:extLst>
            </p:cNvPr>
            <p:cNvSpPr/>
            <p:nvPr/>
          </p:nvSpPr>
          <p:spPr>
            <a:xfrm>
              <a:off x="5735778" y="5272961"/>
              <a:ext cx="576064" cy="576062"/>
            </a:xfrm>
            <a:prstGeom prst="ellipse">
              <a:avLst/>
            </a:prstGeom>
            <a:solidFill>
              <a:srgbClr val="FFC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96225D1-0EA9-44B0-AABE-80F4B13ABEDA}"/>
                </a:ext>
              </a:extLst>
            </p:cNvPr>
            <p:cNvCxnSpPr/>
            <p:nvPr/>
          </p:nvCxnSpPr>
          <p:spPr>
            <a:xfrm flipV="1">
              <a:off x="5519754" y="5560992"/>
              <a:ext cx="216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F90BDEB-D0FB-4B75-A064-935749E0BC70}"/>
                </a:ext>
              </a:extLst>
            </p:cNvPr>
            <p:cNvSpPr/>
            <p:nvPr/>
          </p:nvSpPr>
          <p:spPr>
            <a:xfrm>
              <a:off x="6531223" y="5272961"/>
              <a:ext cx="576064" cy="5760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4EA5DE8-68E8-4AF7-9B85-B6FA6C360123}"/>
                </a:ext>
              </a:extLst>
            </p:cNvPr>
            <p:cNvSpPr/>
            <p:nvPr/>
          </p:nvSpPr>
          <p:spPr>
            <a:xfrm>
              <a:off x="7323311" y="5272961"/>
              <a:ext cx="576064" cy="57606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F70D9D6-BF1E-4DB4-9E60-306AD743B532}"/>
                </a:ext>
              </a:extLst>
            </p:cNvPr>
            <p:cNvSpPr/>
            <p:nvPr/>
          </p:nvSpPr>
          <p:spPr>
            <a:xfrm>
              <a:off x="8115399" y="5272961"/>
              <a:ext cx="576064" cy="576062"/>
            </a:xfrm>
            <a:prstGeom prst="ellipse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024D5DE-F9AF-4AD8-992D-EAFFC9BA68FF}"/>
                </a:ext>
              </a:extLst>
            </p:cNvPr>
            <p:cNvCxnSpPr/>
            <p:nvPr/>
          </p:nvCxnSpPr>
          <p:spPr>
            <a:xfrm flipV="1">
              <a:off x="6311842" y="5560992"/>
              <a:ext cx="216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5C15CA1-62C9-422F-98A9-29E5ECCB32E3}"/>
                </a:ext>
              </a:extLst>
            </p:cNvPr>
            <p:cNvCxnSpPr/>
            <p:nvPr/>
          </p:nvCxnSpPr>
          <p:spPr>
            <a:xfrm flipV="1">
              <a:off x="7107287" y="5560992"/>
              <a:ext cx="216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2DB45C2-C695-40D4-A266-3A818E3D3C0D}"/>
                </a:ext>
              </a:extLst>
            </p:cNvPr>
            <p:cNvCxnSpPr/>
            <p:nvPr/>
          </p:nvCxnSpPr>
          <p:spPr>
            <a:xfrm flipV="1">
              <a:off x="7899375" y="5560992"/>
              <a:ext cx="216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9E7C9E4-C71F-4464-A56A-5023BA10DAB6}"/>
              </a:ext>
            </a:extLst>
          </p:cNvPr>
          <p:cNvCxnSpPr>
            <a:cxnSpLocks/>
          </p:cNvCxnSpPr>
          <p:nvPr/>
        </p:nvCxnSpPr>
        <p:spPr>
          <a:xfrm flipV="1">
            <a:off x="4983004" y="1785832"/>
            <a:ext cx="224712" cy="192907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2EC4D1B-DEEF-4CF9-98F9-F9F6DB8FE48F}"/>
              </a:ext>
            </a:extLst>
          </p:cNvPr>
          <p:cNvCxnSpPr>
            <a:cxnSpLocks/>
          </p:cNvCxnSpPr>
          <p:nvPr/>
        </p:nvCxnSpPr>
        <p:spPr>
          <a:xfrm flipV="1">
            <a:off x="7454357" y="1785832"/>
            <a:ext cx="3181322" cy="19869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>
            <a:extLst>
              <a:ext uri="{FF2B5EF4-FFF2-40B4-BE49-F238E27FC236}">
                <a16:creationId xmlns:a16="http://schemas.microsoft.com/office/drawing/2014/main" id="{C2A6010E-6755-4D4C-86C6-74B59D5210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141413" y="1074068"/>
            <a:ext cx="9782175" cy="487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线性表的操作：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创建一个线性表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撤销一个线性表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确定线性表是否为空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确定线性表的长度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按一个给定的索引查找一个元素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按一个给定的元素查找其索引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按一个给定的索引删除一个元素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按一个指定的索引插入一个元素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从左至右顺序输出线性表元素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FF1B6F-4F9B-4E71-87D2-DF80E9E30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4" y="76200"/>
            <a:ext cx="5029770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4000" b="1" ker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5.2</a:t>
            </a:r>
            <a:r>
              <a:rPr lang="en-US" altLang="zh-CN" sz="4000" ker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4000" b="1" ker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线性表数据结构</a:t>
            </a:r>
            <a:endParaRPr lang="zh-CN" altLang="en-US" sz="4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>
            <a:extLst>
              <a:ext uri="{FF2B5EF4-FFF2-40B4-BE49-F238E27FC236}">
                <a16:creationId xmlns:a16="http://schemas.microsoft.com/office/drawing/2014/main" id="{B9341CEF-8E75-45C7-AB35-B9FF987EE87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266526" y="980728"/>
            <a:ext cx="11931823" cy="510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5.2.1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抽象数据类型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ADT,abstract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data type)</a:t>
            </a:r>
            <a:r>
              <a:rPr lang="en-US" altLang="zh-CN" sz="2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linearList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抽象数据类型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linearList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实例：有限个元素的有序集合</a:t>
            </a:r>
            <a:endParaRPr lang="en-US" altLang="zh-CN" sz="20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操作：</a:t>
            </a:r>
            <a:endParaRPr lang="en-US" altLang="zh-CN" sz="20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2000" b="1" i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empty() 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：若表空，则返回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，否则返回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                  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sz="2000" b="1" i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size() 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：返回线性表的大小</a:t>
            </a:r>
            <a:endParaRPr lang="en-US" altLang="zh-CN" sz="20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000" b="1" i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get(index) 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：返回线性表中索引为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的元素</a:t>
            </a:r>
            <a:endParaRPr lang="en-US" altLang="zh-CN" sz="20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000" b="1" i="1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indexOf</a:t>
            </a:r>
            <a:r>
              <a:rPr lang="en-US" altLang="zh-CN" sz="2000" b="1" i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(x)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：返回线性表中第一次出现的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的索引。若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不存在，则返回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 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i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erase(index) 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：删除索引为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的元素，索引大于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的元素其索引减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marL="400050" lvl="1" indent="0">
              <a:buNone/>
            </a:pPr>
            <a:r>
              <a:rPr lang="en-US" altLang="zh-CN" sz="2000" b="1" i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insert(index, x) 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：把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插入线性表中索引为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的位置，索引大于等于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的元素其索引值加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output()</a:t>
            </a:r>
            <a:r>
              <a:rPr lang="zh-CN" altLang="en-US" sz="2000" b="1" i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：从左到右输出表元素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E413EE-A803-4782-A92C-B967737EB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4" y="76200"/>
            <a:ext cx="5029770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4000" b="1" ker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5.2</a:t>
            </a:r>
            <a:r>
              <a:rPr lang="en-US" altLang="zh-CN" sz="4000" ker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4000" b="1" ker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线性表数据结构</a:t>
            </a:r>
            <a:endParaRPr lang="zh-CN" altLang="en-US" sz="4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611974"/>
      </p:ext>
    </p:extLst>
  </p:cSld>
  <p:clrMapOvr>
    <a:masterClrMapping/>
  </p:clrMapOvr>
  <p:transition spd="slow"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>
            <a:extLst>
              <a:ext uri="{FF2B5EF4-FFF2-40B4-BE49-F238E27FC236}">
                <a16:creationId xmlns:a16="http://schemas.microsoft.com/office/drawing/2014/main" id="{EE2F0BEC-041E-4C92-BFDF-4DAB286E6B8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82600" y="1052513"/>
            <a:ext cx="10369550" cy="49688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5.2.2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file"/>
              </a:rPr>
              <a:t>抽象类</a:t>
            </a:r>
            <a:r>
              <a:rPr lang="en-US" altLang="zh-CN" sz="2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file"/>
              </a:rPr>
              <a:t>linearList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template&lt;class T&gt;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lang="en-US" altLang="zh-CN" sz="1800" b="1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linearList</a:t>
            </a: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public: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virtual ~</a:t>
            </a:r>
            <a:r>
              <a:rPr lang="en-US" altLang="zh-CN" sz="1800" b="1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linearList</a:t>
            </a: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{};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virtual bool empty() const = 0;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virtual int size() const = 0;                  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virtual T&amp; get(int </a:t>
            </a:r>
            <a:r>
              <a:rPr lang="en-US" altLang="zh-CN" sz="1800" b="1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theIndex</a:t>
            </a: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const = 0;                  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virtual int </a:t>
            </a:r>
            <a:r>
              <a:rPr lang="en-US" altLang="zh-CN" sz="1800" b="1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indexOf</a:t>
            </a: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(const T&amp; </a:t>
            </a:r>
            <a:r>
              <a:rPr lang="en-US" altLang="zh-CN" sz="1800" b="1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theElement</a:t>
            </a: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const = 0; 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virtual void erase(int </a:t>
            </a:r>
            <a:r>
              <a:rPr lang="en-US" altLang="zh-CN" sz="1800" b="1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theIndex</a:t>
            </a: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 0;                  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virtual void insert(int </a:t>
            </a:r>
            <a:r>
              <a:rPr lang="en-US" altLang="zh-CN" sz="1800" b="1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theIndex</a:t>
            </a: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const T&amp; </a:t>
            </a:r>
            <a:r>
              <a:rPr lang="en-US" altLang="zh-CN" sz="1800" b="1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theElement</a:t>
            </a: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 0;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virtual void output(</a:t>
            </a:r>
            <a:r>
              <a:rPr lang="en-US" altLang="zh-CN" sz="1800" b="1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ostream</a:t>
            </a: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 out) const = 0;                  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注: 线形(带强调线) 2">
            <a:extLst>
              <a:ext uri="{FF2B5EF4-FFF2-40B4-BE49-F238E27FC236}">
                <a16:creationId xmlns:a16="http://schemas.microsoft.com/office/drawing/2014/main" id="{34BF2210-AA8B-44D6-91A7-52312234093C}"/>
              </a:ext>
            </a:extLst>
          </p:cNvPr>
          <p:cNvSpPr/>
          <p:nvPr/>
        </p:nvSpPr>
        <p:spPr>
          <a:xfrm>
            <a:off x="6604000" y="2420938"/>
            <a:ext cx="4679950" cy="936625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</a:rPr>
              <a:t>const</a:t>
            </a:r>
            <a:r>
              <a:rPr lang="zh-CN" altLang="en-US" sz="1800" dirty="0">
                <a:solidFill>
                  <a:schemeClr val="bg1"/>
                </a:solidFill>
              </a:rPr>
              <a:t>关键字用在函数上，说明这个函数不能修改类的</a:t>
            </a:r>
            <a:r>
              <a:rPr lang="zh-CN" altLang="en-US" sz="1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成员变量</a:t>
            </a:r>
            <a:r>
              <a:rPr lang="zh-CN" altLang="en-US" sz="1800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5E6B626E-BC35-4938-8BC7-E1B7BE3C8E38}"/>
              </a:ext>
            </a:extLst>
          </p:cNvPr>
          <p:cNvSpPr/>
          <p:nvPr/>
        </p:nvSpPr>
        <p:spPr>
          <a:xfrm>
            <a:off x="6589713" y="3429000"/>
            <a:ext cx="4679950" cy="936625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</a:rPr>
              <a:t>const</a:t>
            </a:r>
            <a:r>
              <a:rPr lang="zh-CN" altLang="en-US" sz="1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关键字</a:t>
            </a:r>
            <a:r>
              <a:rPr lang="zh-CN" altLang="en-US" sz="1800" dirty="0">
                <a:solidFill>
                  <a:schemeClr val="bg1"/>
                </a:solidFill>
              </a:rPr>
              <a:t>用在形参前，说明这个函数不能修改函数的形参的值。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4294F8D-985C-47EE-94DA-C2FC5FD0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4" y="76200"/>
            <a:ext cx="5029770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4000" b="1" ker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5.2</a:t>
            </a:r>
            <a:r>
              <a:rPr lang="en-US" altLang="zh-CN" sz="4000" ker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4000" b="1" ker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线性表数据结构</a:t>
            </a:r>
            <a:endParaRPr lang="zh-CN" altLang="en-US" sz="4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C2A4C4-668E-4DCB-B0A0-BD85D6EA714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01191" y="1256853"/>
            <a:ext cx="10370591" cy="445249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令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L=(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a,b,c,d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是一个线性表。下面每一个操作的结果是（  ）。 </a:t>
            </a:r>
          </a:p>
          <a:p>
            <a:pPr>
              <a:lnSpc>
                <a:spcPct val="13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empty( ) 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2)  size( )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3)  get(0)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,get(2)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,get(6)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,get(-3)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6]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14350" indent="-514350">
              <a:lnSpc>
                <a:spcPct val="130000"/>
              </a:lnSpc>
              <a:buAutoNum type="arabicParenR" startAt="4"/>
            </a:pP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indexOf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(a) 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,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indexOf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(c)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,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indexOf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(q)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marL="514350" indent="-514350">
              <a:lnSpc>
                <a:spcPct val="130000"/>
              </a:lnSpc>
              <a:buAutoNum type="arabicParenR" startAt="4"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erase(0)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, erase(2)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, erase(3)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marL="514350" indent="-514350">
              <a:lnSpc>
                <a:spcPct val="130000"/>
              </a:lnSpc>
              <a:buAutoNum type="arabicParenR" startAt="4"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insert(0,e)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, insert(2,f)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, insert(3,g)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,</a:t>
            </a:r>
          </a:p>
          <a:p>
            <a:pPr>
              <a:lnSpc>
                <a:spcPct val="13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insert(4,h)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, insert(6,h)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17]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, insert(-3,h)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18]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F2750C-CF38-463A-BCE3-34FB749231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21115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822998-3211-4BE1-BFF2-35CF77AF51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129"/>
            <a:ext cx="12198350" cy="487934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9319BA3-41D2-4567-9B25-4875FEB7673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8350" cy="635000"/>
            <a:chOff x="0" y="0"/>
            <a:chExt cx="1219835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62758CE-8CA9-4D31-A1A4-C71418D4CA5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835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CD8C45C9-C35C-4F46-9CE5-10BF74D8EA4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53B4C00-88AF-4B90-94A6-2298E45A04A9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CF590AF6-F67A-4A98-AE2F-EF3C87085234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18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C6A2162-6289-4F5A-B170-65E04AAAD837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5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624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B425B23-7782-4D52-AFCC-81E814DC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34910"/>
              </p:ext>
            </p:extLst>
          </p:nvPr>
        </p:nvGraphicFramePr>
        <p:xfrm>
          <a:off x="4803031" y="1089766"/>
          <a:ext cx="6336704" cy="73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44036181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4392578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6719962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956989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9282011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31743094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14949337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753395018"/>
                    </a:ext>
                  </a:extLst>
                </a:gridCol>
              </a:tblGrid>
              <a:tr h="7318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63"/>
                  </a:ext>
                </a:extLst>
              </a:tr>
            </a:tbl>
          </a:graphicData>
        </a:graphic>
      </p:graphicFrame>
      <p:sp>
        <p:nvSpPr>
          <p:cNvPr id="9218" name="Rectangle 2">
            <a:extLst>
              <a:ext uri="{FF2B5EF4-FFF2-40B4-BE49-F238E27FC236}">
                <a16:creationId xmlns:a16="http://schemas.microsoft.com/office/drawing/2014/main" id="{A2AA53BE-127A-4458-8F74-88EE48D0E1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41413" y="76200"/>
            <a:ext cx="4165600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4800" b="1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5.3</a:t>
            </a:r>
            <a:r>
              <a:rPr lang="en-US" altLang="zh-CN" sz="4800"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4800" b="1">
                <a:ea typeface="楷体_GB2312" pitchFamily="49" charset="-122"/>
                <a:cs typeface="Arial" panose="020B0604020202020204" pitchFamily="34" charset="0"/>
              </a:rPr>
              <a:t>数组描述</a:t>
            </a:r>
            <a:endParaRPr lang="zh-CN" altLang="en-US" sz="4800" b="1">
              <a:ea typeface="楷体_GB2312" pitchFamily="49" charset="-122"/>
            </a:endParaRP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2D00EF5B-3FB1-46B8-BF7C-884493B1075E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698500" y="1125538"/>
            <a:ext cx="11260138" cy="460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5.3.1  </a:t>
            </a:r>
            <a:r>
              <a:rPr lang="zh-CN" altLang="en-US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用数组来存储线性表的元素。</a:t>
            </a:r>
            <a:endParaRPr lang="en-US" altLang="zh-CN" sz="20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说明：一般情况下，用一个数组存储一个线性表。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F8EF644-BF3E-42A5-90B8-41D6672E4CA9}"/>
              </a:ext>
            </a:extLst>
          </p:cNvPr>
          <p:cNvGraphicFramePr>
            <a:graphicFrameLocks noGrp="1"/>
          </p:cNvGraphicFramePr>
          <p:nvPr/>
        </p:nvGraphicFramePr>
        <p:xfrm>
          <a:off x="1058863" y="2852738"/>
          <a:ext cx="11017252" cy="73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4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8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Element[0]</a:t>
                      </a:r>
                      <a:endParaRPr lang="zh-CN" altLang="en-US" sz="1600" dirty="0"/>
                    </a:p>
                  </a:txBody>
                  <a:tcPr marT="45780" marB="45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Element[1]</a:t>
                      </a:r>
                      <a:endParaRPr lang="zh-CN" altLang="en-US" sz="1600" dirty="0"/>
                    </a:p>
                  </a:txBody>
                  <a:tcPr marT="45780" marB="45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Element[2]</a:t>
                      </a:r>
                      <a:endParaRPr lang="zh-CN" altLang="en-US" sz="1600" dirty="0"/>
                    </a:p>
                  </a:txBody>
                  <a:tcPr marT="45780" marB="45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Element[3]</a:t>
                      </a:r>
                      <a:endParaRPr lang="zh-CN" altLang="en-US" sz="1600" dirty="0"/>
                    </a:p>
                  </a:txBody>
                  <a:tcPr marT="45780" marB="45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...</a:t>
                      </a:r>
                      <a:endParaRPr lang="zh-CN" altLang="en-US" sz="1600" dirty="0"/>
                    </a:p>
                  </a:txBody>
                  <a:tcPr marT="45780" marB="45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Element[arrayLength-1]</a:t>
                      </a:r>
                      <a:endParaRPr lang="zh-CN" altLang="en-US" sz="1600" dirty="0"/>
                    </a:p>
                  </a:txBody>
                  <a:tcPr marT="45780" marB="457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36" name="文本框 3">
            <a:extLst>
              <a:ext uri="{FF2B5EF4-FFF2-40B4-BE49-F238E27FC236}">
                <a16:creationId xmlns:a16="http://schemas.microsoft.com/office/drawing/2014/main" id="{0E011FCD-19C8-4B14-AD68-250F1D91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" y="2967038"/>
            <a:ext cx="1223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Element</a:t>
            </a:r>
            <a:endParaRPr lang="zh-CN" altLang="en-US" sz="1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6CA534-3747-4A05-AF5D-B275729F7BE8}"/>
              </a:ext>
            </a:extLst>
          </p:cNvPr>
          <p:cNvSpPr txBox="1"/>
          <p:nvPr/>
        </p:nvSpPr>
        <p:spPr>
          <a:xfrm>
            <a:off x="1058863" y="3646488"/>
            <a:ext cx="11017250" cy="2092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 err="1"/>
              <a:t>arrayLength</a:t>
            </a:r>
            <a:r>
              <a:rPr lang="zh-CN" altLang="en-US" sz="2000" dirty="0"/>
              <a:t>是数组的长度或容量。数组的每一个位置都可以存储线性表的一个元素。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en-US" altLang="zh-CN" sz="2000" dirty="0"/>
              <a:t>                    </a:t>
            </a:r>
            <a:r>
              <a:rPr lang="zh-CN" altLang="en-US" sz="2000" dirty="0">
                <a:solidFill>
                  <a:srgbClr val="C00000"/>
                </a:solidFill>
              </a:rPr>
              <a:t>问题：数组的一个位置如何与线性表的一个元素相对应？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注意：数组的长度要好和线性表的长度或大小区分开。</a:t>
            </a:r>
            <a:endParaRPr lang="en-US" altLang="zh-CN" sz="2000" dirty="0"/>
          </a:p>
          <a:p>
            <a:pPr indent="457200"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线性表的数组描述，用一位数组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element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，通过公式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location(</a:t>
            </a:r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来存储元素，用变量</a:t>
            </a:r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listSize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记录当前存储的线性表元素的个数，用变量</a:t>
            </a:r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arrayLength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表示数组的长度。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AAF290B-E6B1-4682-838C-C4321C8B9211}"/>
              </a:ext>
            </a:extLst>
          </p:cNvPr>
          <p:cNvSpPr/>
          <p:nvPr/>
        </p:nvSpPr>
        <p:spPr>
          <a:xfrm>
            <a:off x="4953249" y="1167654"/>
            <a:ext cx="576064" cy="57606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38CDCD2-5BCC-4453-BCB9-27D162ECFA1C}"/>
              </a:ext>
            </a:extLst>
          </p:cNvPr>
          <p:cNvSpPr/>
          <p:nvPr/>
        </p:nvSpPr>
        <p:spPr>
          <a:xfrm>
            <a:off x="5745337" y="1167654"/>
            <a:ext cx="576064" cy="5760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297E122-ACB9-41A2-86CC-37317DADC256}"/>
              </a:ext>
            </a:extLst>
          </p:cNvPr>
          <p:cNvSpPr/>
          <p:nvPr/>
        </p:nvSpPr>
        <p:spPr>
          <a:xfrm>
            <a:off x="6544017" y="1167654"/>
            <a:ext cx="576064" cy="576062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BB3E46-EA53-44E1-9A6B-C85F5D53E9CE}"/>
              </a:ext>
            </a:extLst>
          </p:cNvPr>
          <p:cNvSpPr/>
          <p:nvPr/>
        </p:nvSpPr>
        <p:spPr>
          <a:xfrm>
            <a:off x="7342697" y="1167654"/>
            <a:ext cx="576064" cy="5760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0F07411-0139-43EA-9222-39B290BD95C8}"/>
              </a:ext>
            </a:extLst>
          </p:cNvPr>
          <p:cNvSpPr/>
          <p:nvPr/>
        </p:nvSpPr>
        <p:spPr>
          <a:xfrm>
            <a:off x="8134785" y="1167654"/>
            <a:ext cx="576064" cy="576062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AAB3DDF-C0D3-406D-9DD7-A2C5C8DE9F23}"/>
              </a:ext>
            </a:extLst>
          </p:cNvPr>
          <p:cNvSpPr/>
          <p:nvPr/>
        </p:nvSpPr>
        <p:spPr>
          <a:xfrm>
            <a:off x="8930230" y="1167654"/>
            <a:ext cx="576064" cy="576062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9FCF03D-2B76-48B9-8695-94AF2FBA8171}"/>
              </a:ext>
            </a:extLst>
          </p:cNvPr>
          <p:cNvSpPr/>
          <p:nvPr/>
        </p:nvSpPr>
        <p:spPr>
          <a:xfrm>
            <a:off x="9722318" y="1167654"/>
            <a:ext cx="576064" cy="57606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B166028-E800-4FC7-BF32-D7F2A069F27B}"/>
              </a:ext>
            </a:extLst>
          </p:cNvPr>
          <p:cNvSpPr/>
          <p:nvPr/>
        </p:nvSpPr>
        <p:spPr>
          <a:xfrm>
            <a:off x="10419354" y="1176781"/>
            <a:ext cx="576064" cy="576062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D48C207-E031-465D-A66E-D3E76F2868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41413" y="76200"/>
            <a:ext cx="4165600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4800" b="1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5.3</a:t>
            </a:r>
            <a:r>
              <a:rPr lang="en-US" altLang="zh-CN" sz="4800"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4800" b="1">
                <a:ea typeface="楷体_GB2312" pitchFamily="49" charset="-122"/>
                <a:cs typeface="Arial" panose="020B0604020202020204" pitchFamily="34" charset="0"/>
              </a:rPr>
              <a:t>数组描述</a:t>
            </a:r>
            <a:endParaRPr lang="zh-CN" altLang="en-US" sz="4800" b="1">
              <a:ea typeface="楷体_GB2312" pitchFamily="49" charset="-122"/>
            </a:endParaRP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E798DA24-AA7F-4C74-B1FB-56261758CCC7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698500" y="981075"/>
            <a:ext cx="11260138" cy="460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5.3.2  </a:t>
            </a:r>
            <a:r>
              <a:rPr lang="zh-CN" altLang="en-US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变长一维数组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000" b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68" name="文本框 9">
            <a:extLst>
              <a:ext uri="{FF2B5EF4-FFF2-40B4-BE49-F238E27FC236}">
                <a16:creationId xmlns:a16="http://schemas.microsoft.com/office/drawing/2014/main" id="{4107E326-59A4-4B3F-BBA9-8E8D8D2BB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1557338"/>
            <a:ext cx="98742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template&lt;class T&gt;</a:t>
            </a:r>
          </a:p>
          <a:p>
            <a:r>
              <a:rPr lang="en-US" altLang="zh-CN" sz="2400" dirty="0"/>
              <a:t>void changeLength1D(T*&amp; a, int </a:t>
            </a:r>
            <a:r>
              <a:rPr lang="en-US" altLang="zh-CN" sz="2400" dirty="0" err="1"/>
              <a:t>oldLength</a:t>
            </a:r>
            <a:r>
              <a:rPr lang="en-US" altLang="zh-CN" sz="2400" dirty="0"/>
              <a:t>, int </a:t>
            </a:r>
            <a:r>
              <a:rPr lang="en-US" altLang="zh-CN" sz="2400" dirty="0" err="1"/>
              <a:t>newLength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if (</a:t>
            </a:r>
            <a:r>
              <a:rPr lang="en-US" altLang="zh-CN" sz="2400" dirty="0" err="1"/>
              <a:t>newLength</a:t>
            </a:r>
            <a:r>
              <a:rPr lang="en-US" altLang="zh-CN" sz="2400" dirty="0"/>
              <a:t> &lt; 0)</a:t>
            </a:r>
          </a:p>
          <a:p>
            <a:r>
              <a:rPr lang="en-US" altLang="zh-CN" sz="2400" dirty="0"/>
              <a:t>       throw </a:t>
            </a:r>
            <a:r>
              <a:rPr lang="en-US" altLang="zh-CN" sz="2400" dirty="0" err="1"/>
              <a:t>illegalParameterValue</a:t>
            </a:r>
            <a:r>
              <a:rPr lang="en-US" altLang="zh-CN" sz="2400" dirty="0"/>
              <a:t>("new length must be &gt;= 0");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T* temp = new T[</a:t>
            </a:r>
            <a:r>
              <a:rPr lang="en-US" altLang="zh-CN" sz="2400" dirty="0" err="1"/>
              <a:t>newLength</a:t>
            </a:r>
            <a:r>
              <a:rPr lang="en-US" altLang="zh-CN" sz="2400" dirty="0"/>
              <a:t>];              // </a:t>
            </a:r>
            <a:r>
              <a:rPr lang="zh-CN" altLang="en-US" sz="2400" dirty="0"/>
              <a:t>新数组</a:t>
            </a:r>
            <a:endParaRPr lang="en-US" altLang="zh-CN" sz="2400" dirty="0"/>
          </a:p>
          <a:p>
            <a:r>
              <a:rPr lang="en-US" altLang="zh-CN" sz="2400" dirty="0"/>
              <a:t>    int number = min(</a:t>
            </a:r>
            <a:r>
              <a:rPr lang="en-US" altLang="zh-CN" sz="2400" dirty="0" err="1"/>
              <a:t>oldLength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newLength</a:t>
            </a:r>
            <a:r>
              <a:rPr lang="en-US" altLang="zh-CN" sz="2400" dirty="0"/>
              <a:t>);  // </a:t>
            </a:r>
            <a:r>
              <a:rPr lang="zh-CN" altLang="en-US" sz="2400" dirty="0"/>
              <a:t>需要复制的元素个数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copy(a, a + number, temp);  //P31</a:t>
            </a:r>
            <a:r>
              <a:rPr lang="zh-CN" altLang="en-US" sz="2400" dirty="0">
                <a:solidFill>
                  <a:srgbClr val="0070C0"/>
                </a:solidFill>
              </a:rPr>
              <a:t>例</a:t>
            </a:r>
            <a:r>
              <a:rPr lang="en-US" altLang="zh-CN" sz="2400" dirty="0">
                <a:solidFill>
                  <a:srgbClr val="0070C0"/>
                </a:solidFill>
              </a:rPr>
              <a:t>1-5</a:t>
            </a:r>
            <a:r>
              <a:rPr lang="zh-CN" altLang="en-US" sz="2400" dirty="0">
                <a:solidFill>
                  <a:srgbClr val="0070C0"/>
                </a:solidFill>
              </a:rPr>
              <a:t>中的解释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/>
              <a:t>    delete [ ] a;                             // </a:t>
            </a:r>
            <a:r>
              <a:rPr lang="zh-CN" altLang="en-US" sz="2400" dirty="0"/>
              <a:t>释放老数组的内存空间</a:t>
            </a:r>
            <a:endParaRPr lang="en-US" altLang="zh-CN" sz="2400" dirty="0"/>
          </a:p>
          <a:p>
            <a:r>
              <a:rPr lang="en-US" altLang="zh-CN" sz="2400" dirty="0"/>
              <a:t>    a = temp;</a:t>
            </a:r>
          </a:p>
          <a:p>
            <a:r>
              <a:rPr lang="en-US" altLang="zh-CN" sz="2400" dirty="0"/>
              <a:t>}</a:t>
            </a:r>
            <a:endParaRPr lang="zh-CN" altLang="en-US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41BD7C2-16DE-4622-B77B-238FFA0BAA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41413" y="76200"/>
            <a:ext cx="380563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4800" b="1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5.3</a:t>
            </a:r>
            <a:r>
              <a:rPr lang="en-US" altLang="zh-CN" sz="4800" dirty="0"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4800" b="1" dirty="0">
                <a:ea typeface="楷体_GB2312" pitchFamily="49" charset="-122"/>
                <a:cs typeface="Arial" panose="020B0604020202020204" pitchFamily="34" charset="0"/>
              </a:rPr>
              <a:t>数组描述</a:t>
            </a:r>
            <a:endParaRPr lang="zh-CN" altLang="en-US" sz="4800" b="1" dirty="0"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56A0E1-117E-4C2B-A0B7-A8F0BDB210E9}"/>
              </a:ext>
            </a:extLst>
          </p:cNvPr>
          <p:cNvSpPr/>
          <p:nvPr/>
        </p:nvSpPr>
        <p:spPr>
          <a:xfrm>
            <a:off x="1167789" y="3702511"/>
            <a:ext cx="9251866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template&lt;class T&gt;</a:t>
            </a:r>
          </a:p>
          <a:p>
            <a:r>
              <a:rPr lang="en-US" altLang="zh-CN" sz="2000" dirty="0"/>
              <a:t>void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&lt;T&gt;::erase(int </a:t>
            </a:r>
            <a:r>
              <a:rPr lang="en-US" altLang="zh-CN" sz="2000" dirty="0" err="1"/>
              <a:t>theIndex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{  </a:t>
            </a:r>
            <a:r>
              <a:rPr lang="en-US" altLang="zh-CN" sz="2000" dirty="0" err="1"/>
              <a:t>checkIndex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theIndex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copy(element + </a:t>
            </a:r>
            <a:r>
              <a:rPr lang="en-US" altLang="zh-CN" sz="2000" dirty="0" err="1"/>
              <a:t>theIndex</a:t>
            </a:r>
            <a:r>
              <a:rPr lang="en-US" altLang="zh-CN" sz="2000" dirty="0"/>
              <a:t> + 1, element + </a:t>
            </a:r>
            <a:r>
              <a:rPr lang="en-US" altLang="zh-CN" sz="2000" dirty="0" err="1"/>
              <a:t>listSize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                                element + </a:t>
            </a:r>
            <a:r>
              <a:rPr lang="en-US" altLang="zh-CN" sz="2000" dirty="0" err="1"/>
              <a:t>theIndex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element[--</a:t>
            </a:r>
            <a:r>
              <a:rPr lang="en-US" altLang="zh-CN" sz="2000" dirty="0" err="1"/>
              <a:t>listSize</a:t>
            </a:r>
            <a:r>
              <a:rPr lang="en-US" altLang="zh-CN" sz="2000" dirty="0"/>
              <a:t>].~T(); 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4A59FE-CECD-462C-8C45-A681EF029DEF}"/>
              </a:ext>
            </a:extLst>
          </p:cNvPr>
          <p:cNvSpPr/>
          <p:nvPr/>
        </p:nvSpPr>
        <p:spPr>
          <a:xfrm>
            <a:off x="1167789" y="1044531"/>
            <a:ext cx="9251866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template&lt;class T&gt;</a:t>
            </a:r>
          </a:p>
          <a:p>
            <a:r>
              <a:rPr lang="zh-CN" altLang="en-US" sz="2000" dirty="0"/>
              <a:t>void arrayList&lt;T&gt;::checkIndex(int theIndex) const</a:t>
            </a:r>
          </a:p>
          <a:p>
            <a:r>
              <a:rPr lang="zh-CN" altLang="en-US" sz="2000" dirty="0"/>
              <a:t>{ if (theIndex &lt; 0 || theIndex &gt;= listSize)</a:t>
            </a:r>
          </a:p>
          <a:p>
            <a:r>
              <a:rPr lang="zh-CN" altLang="en-US" sz="2000" dirty="0"/>
              <a:t>   {ostringstream s;</a:t>
            </a:r>
          </a:p>
          <a:p>
            <a:r>
              <a:rPr lang="zh-CN" altLang="en-US" sz="2000" dirty="0"/>
              <a:t>    s &lt;&lt; "index = " &lt;&lt; theIndex &lt;&lt; " size = " &lt;&lt; listSize;</a:t>
            </a:r>
          </a:p>
          <a:p>
            <a:r>
              <a:rPr lang="zh-CN" altLang="en-US" sz="2000" dirty="0"/>
              <a:t>    throw illegalIndex(s.str());</a:t>
            </a:r>
          </a:p>
          <a:p>
            <a:r>
              <a:rPr lang="zh-CN" altLang="en-US" sz="2000" dirty="0"/>
              <a:t>   }</a:t>
            </a:r>
          </a:p>
          <a:p>
            <a:r>
              <a:rPr lang="zh-CN" altLang="en-US" sz="2000" dirty="0"/>
              <a:t>}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EAA6A443-DC54-4EA8-8219-548B80D8213C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7395319" y="3746112"/>
            <a:ext cx="2952403" cy="50168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5-6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删除元素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33685F-136E-409D-8F4D-5058715F5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5319" y="1124744"/>
            <a:ext cx="3240360" cy="50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 </a:t>
            </a: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5-5 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检查索引号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898108"/>
      </p:ext>
    </p:extLst>
  </p:cSld>
  <p:clrMapOvr>
    <a:masterClrMapping/>
  </p:clrMapOvr>
  <p:transition spd="slow"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41BD7C2-16DE-4622-B77B-238FFA0BAA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41413" y="76200"/>
            <a:ext cx="380563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4800" b="1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5.3</a:t>
            </a:r>
            <a:r>
              <a:rPr lang="en-US" altLang="zh-CN" sz="4800" dirty="0"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4800" b="1" dirty="0">
                <a:ea typeface="楷体_GB2312" pitchFamily="49" charset="-122"/>
                <a:cs typeface="Arial" panose="020B0604020202020204" pitchFamily="34" charset="0"/>
              </a:rPr>
              <a:t>数组描述</a:t>
            </a:r>
            <a:endParaRPr lang="zh-CN" altLang="en-US" sz="4800" b="1" dirty="0">
              <a:ea typeface="楷体_GB2312" pitchFamily="49" charset="-122"/>
            </a:endParaRP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EAA6A443-DC54-4EA8-8219-548B80D8213C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5160920" y="241284"/>
            <a:ext cx="2952403" cy="50168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5-7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插入元素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56A0E1-117E-4C2B-A0B7-A8F0BDB210E9}"/>
              </a:ext>
            </a:extLst>
          </p:cNvPr>
          <p:cNvSpPr/>
          <p:nvPr/>
        </p:nvSpPr>
        <p:spPr>
          <a:xfrm>
            <a:off x="1202631" y="1035430"/>
            <a:ext cx="936104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template&lt;class T&gt;</a:t>
            </a:r>
          </a:p>
          <a:p>
            <a:r>
              <a:rPr lang="zh-CN" altLang="en-US" sz="2000" dirty="0"/>
              <a:t>void arrayList&lt;T&gt;::insert(int theIndex, const T&amp; theElement)</a:t>
            </a:r>
          </a:p>
          <a:p>
            <a:r>
              <a:rPr lang="zh-CN" altLang="en-US" sz="2000" dirty="0"/>
              <a:t>{ </a:t>
            </a:r>
            <a:r>
              <a:rPr lang="en-US" altLang="zh-CN" sz="2000" dirty="0"/>
              <a:t>if</a:t>
            </a:r>
            <a:r>
              <a:rPr lang="zh-CN" altLang="en-US" sz="2000" dirty="0"/>
              <a:t> (theIndex &lt; 0 || theIndex &gt; listSize)</a:t>
            </a:r>
          </a:p>
          <a:p>
            <a:r>
              <a:rPr lang="zh-CN" altLang="en-US" sz="2000" dirty="0"/>
              <a:t>   {  ostringstream s;  s &lt;&lt; "index = " &lt;&lt; theIndex &lt;&lt; " size = " &lt;&lt; listSize;</a:t>
            </a:r>
          </a:p>
          <a:p>
            <a:r>
              <a:rPr lang="zh-CN" altLang="en-US" sz="2000" dirty="0"/>
              <a:t>      throw illegalIndex(s.str());</a:t>
            </a:r>
          </a:p>
          <a:p>
            <a:r>
              <a:rPr lang="zh-CN" altLang="en-US" sz="2000" dirty="0"/>
              <a:t>   }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if (listSize == arrayLength)</a:t>
            </a:r>
          </a:p>
          <a:p>
            <a:r>
              <a:rPr lang="zh-CN" altLang="en-US" sz="2000" dirty="0"/>
              <a:t>   {    changeLength1D(element, arrayLength, 2 * arrayLength);</a:t>
            </a:r>
          </a:p>
          <a:p>
            <a:r>
              <a:rPr lang="zh-CN" altLang="en-US" sz="2000" dirty="0"/>
              <a:t>         arrayLength *= 2;</a:t>
            </a:r>
          </a:p>
          <a:p>
            <a:r>
              <a:rPr lang="zh-CN" altLang="en-US" sz="2000" dirty="0"/>
              <a:t>   }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copy_backward(element + theIndex, element + listSize, element + listSize + 1);</a:t>
            </a:r>
          </a:p>
          <a:p>
            <a:r>
              <a:rPr lang="zh-CN" altLang="en-US" sz="2000" dirty="0"/>
              <a:t>   element[theIndex] = theElement;</a:t>
            </a:r>
          </a:p>
          <a:p>
            <a:r>
              <a:rPr lang="zh-CN" altLang="en-US" sz="2000" dirty="0"/>
              <a:t>   listSize++;</a:t>
            </a:r>
          </a:p>
          <a:p>
            <a:r>
              <a:rPr lang="zh-CN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7534914"/>
      </p:ext>
    </p:extLst>
  </p:cSld>
  <p:clrMapOvr>
    <a:masterClrMapping/>
  </p:clrMapOvr>
  <p:transition spd="slow"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2CC3038-F71E-4CAD-87A3-2FC9E95B66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41413" y="76200"/>
            <a:ext cx="5894387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4800" b="1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5.3</a:t>
            </a:r>
            <a:r>
              <a:rPr lang="en-US" altLang="zh-CN" sz="4800"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4800" b="1">
                <a:ea typeface="楷体_GB2312" pitchFamily="49" charset="-122"/>
                <a:cs typeface="Arial" panose="020B0604020202020204" pitchFamily="34" charset="0"/>
              </a:rPr>
              <a:t>数组描述</a:t>
            </a:r>
            <a:endParaRPr lang="zh-CN" altLang="en-US" sz="4800" b="1">
              <a:ea typeface="楷体_GB2312" pitchFamily="49" charset="-122"/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6CA668E3-6E58-46F4-815E-2B7CDB5002FA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482600" y="1052513"/>
            <a:ext cx="10369550" cy="496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练习：</a:t>
            </a:r>
            <a:endParaRPr lang="en-US" altLang="zh-CN" sz="36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104</a:t>
            </a:r>
            <a:r>
              <a:rPr lang="zh-CN" altLang="en-US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页练习</a:t>
            </a:r>
            <a:r>
              <a:rPr lang="en-US" altLang="zh-CN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  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564DDA7-36D9-4ED5-A48B-D7FED355B9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8740" y="76200"/>
            <a:ext cx="813276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生活中的线性结构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—1~2/4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315" name="图片 5">
            <a:extLst>
              <a:ext uri="{FF2B5EF4-FFF2-40B4-BE49-F238E27FC236}">
                <a16:creationId xmlns:a16="http://schemas.microsoft.com/office/drawing/2014/main" id="{1F491EE6-4FF1-4EF4-9778-26C4D95A1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5" y="1186480"/>
            <a:ext cx="5616624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171E8C-5695-4B12-9C23-2F8C4861B183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3" y="1186480"/>
            <a:ext cx="5616000" cy="47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083484C-E122-4029-B583-395B6761FA9B}"/>
              </a:ext>
            </a:extLst>
          </p:cNvPr>
          <p:cNvCxnSpPr>
            <a:cxnSpLocks/>
          </p:cNvCxnSpPr>
          <p:nvPr/>
        </p:nvCxnSpPr>
        <p:spPr>
          <a:xfrm>
            <a:off x="6099175" y="908050"/>
            <a:ext cx="0" cy="547327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id="{3BF06EFC-B960-4AD6-842B-2BDBC7A47795}"/>
              </a:ext>
            </a:extLst>
          </p:cNvPr>
          <p:cNvSpPr txBox="1"/>
          <p:nvPr/>
        </p:nvSpPr>
        <p:spPr>
          <a:xfrm>
            <a:off x="8115300" y="100013"/>
            <a:ext cx="405765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逻辑与展示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版面设计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素材选择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动画运用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字体与颜色</a:t>
            </a:r>
          </a:p>
        </p:txBody>
      </p:sp>
      <p:sp>
        <p:nvSpPr>
          <p:cNvPr id="27651" name="TextBox 15">
            <a:extLst>
              <a:ext uri="{FF2B5EF4-FFF2-40B4-BE49-F238E27FC236}">
                <a16:creationId xmlns:a16="http://schemas.microsoft.com/office/drawing/2014/main" id="{A7FDC018-AFA9-4D5A-8279-449E00D90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6259513"/>
            <a:ext cx="1044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FBFBF"/>
                </a:solidFill>
              </a:rPr>
              <a:t>—  </a:t>
            </a:r>
            <a:fld id="{F656EEC3-4D47-45C7-B2E4-2CA591BEB784}" type="slidenum">
              <a:rPr lang="zh-CN" altLang="en-US" sz="1600">
                <a:solidFill>
                  <a:srgbClr val="BFBFBF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r>
              <a:rPr lang="zh-CN" altLang="en-US" sz="1600">
                <a:solidFill>
                  <a:srgbClr val="BFBFBF"/>
                </a:solidFill>
              </a:rPr>
              <a:t> </a:t>
            </a:r>
            <a:r>
              <a:rPr lang="en-US" altLang="zh-CN" sz="1600">
                <a:solidFill>
                  <a:srgbClr val="BFBFBF"/>
                </a:solidFill>
              </a:rPr>
              <a:t>—</a:t>
            </a:r>
            <a:r>
              <a:rPr lang="zh-CN" altLang="en-US" sz="1600">
                <a:solidFill>
                  <a:srgbClr val="BFBFBF"/>
                </a:solidFill>
              </a:rPr>
              <a:t> </a:t>
            </a:r>
            <a:endParaRPr lang="zh-CN" altLang="en-US" sz="160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854C04-89AD-4C4A-A29F-B397FD62123A}"/>
              </a:ext>
            </a:extLst>
          </p:cNvPr>
          <p:cNvCxnSpPr/>
          <p:nvPr/>
        </p:nvCxnSpPr>
        <p:spPr>
          <a:xfrm>
            <a:off x="0" y="6129338"/>
            <a:ext cx="12196763" cy="0"/>
          </a:xfrm>
          <a:prstGeom prst="line">
            <a:avLst/>
          </a:prstGeom>
          <a:ln w="76200">
            <a:solidFill>
              <a:srgbClr val="2E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>
            <a:extLst>
              <a:ext uri="{FF2B5EF4-FFF2-40B4-BE49-F238E27FC236}">
                <a16:creationId xmlns:a16="http://schemas.microsoft.com/office/drawing/2014/main" id="{83E619A2-85CD-44F2-BD43-05B034548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0925" y="6221413"/>
            <a:ext cx="900113" cy="512762"/>
          </a:xfrm>
          <a:prstGeom prst="rect">
            <a:avLst/>
          </a:prstGeom>
          <a:noFill/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</a:rPr>
              <a:t>LOGO</a:t>
            </a:r>
            <a:endParaRPr lang="zh-CN" altLang="en-US" sz="2700" dirty="0">
              <a:solidFill>
                <a:schemeClr val="bg1">
                  <a:lumMod val="7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D5685408-B70B-4462-AF75-15711C880DD6}"/>
              </a:ext>
            </a:extLst>
          </p:cNvPr>
          <p:cNvSpPr txBox="1"/>
          <p:nvPr/>
        </p:nvSpPr>
        <p:spPr>
          <a:xfrm>
            <a:off x="195263" y="6319838"/>
            <a:ext cx="35560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案例，请访问：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http://teliss.blog.163.com/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E4A948-70F8-4827-95E3-A873B8DD6D5D}"/>
              </a:ext>
            </a:extLst>
          </p:cNvPr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460839-335A-447B-9FE1-92DFA4557CF5}"/>
              </a:ext>
            </a:extLst>
          </p:cNvPr>
          <p:cNvSpPr/>
          <p:nvPr/>
        </p:nvSpPr>
        <p:spPr>
          <a:xfrm>
            <a:off x="2038350" y="0"/>
            <a:ext cx="2733675" cy="6858000"/>
          </a:xfrm>
          <a:prstGeom prst="rect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8C8B7F1-965F-4A9A-B8C8-FA40700051A2}"/>
              </a:ext>
            </a:extLst>
          </p:cNvPr>
          <p:cNvSpPr/>
          <p:nvPr/>
        </p:nvSpPr>
        <p:spPr>
          <a:xfrm>
            <a:off x="1408113" y="1403350"/>
            <a:ext cx="3887787" cy="388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7658" name="WordArt 14">
            <a:extLst>
              <a:ext uri="{FF2B5EF4-FFF2-40B4-BE49-F238E27FC236}">
                <a16:creationId xmlns:a16="http://schemas.microsoft.com/office/drawing/2014/main" id="{563F49A3-D81C-4974-A7E0-71D8E173314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4375" y="1844675"/>
            <a:ext cx="2738438" cy="20875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Button">
              <a:avLst>
                <a:gd name="adj" fmla="val 10800004"/>
              </a:avLst>
            </a:prstTxWarp>
          </a:bodyPr>
          <a:lstStyle/>
          <a:p>
            <a:pPr algn="ctr"/>
            <a:r>
              <a:rPr lang="zh-CN" altLang="en-US" sz="1200" b="1" kern="10" normalizeH="1">
                <a:solidFill>
                  <a:srgbClr val="80808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谢谢收看，欢迎联系！</a:t>
            </a:r>
          </a:p>
        </p:txBody>
      </p:sp>
      <p:grpSp>
        <p:nvGrpSpPr>
          <p:cNvPr id="27659" name="Group 24">
            <a:extLst>
              <a:ext uri="{FF2B5EF4-FFF2-40B4-BE49-F238E27FC236}">
                <a16:creationId xmlns:a16="http://schemas.microsoft.com/office/drawing/2014/main" id="{B927ED21-1AE8-4E6D-AD93-B61181EE31D9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2619375"/>
            <a:ext cx="3825875" cy="1447800"/>
            <a:chOff x="3502" y="1423"/>
            <a:chExt cx="2410" cy="912"/>
          </a:xfrm>
        </p:grpSpPr>
        <p:pic>
          <p:nvPicPr>
            <p:cNvPr id="27661" name="Picture 20">
              <a:extLst>
                <a:ext uri="{FF2B5EF4-FFF2-40B4-BE49-F238E27FC236}">
                  <a16:creationId xmlns:a16="http://schemas.microsoft.com/office/drawing/2014/main" id="{BFF7948F-CA00-4542-80FD-397EAFCDA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" y="1432"/>
              <a:ext cx="22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2" name="Text Box 21">
              <a:extLst>
                <a:ext uri="{FF2B5EF4-FFF2-40B4-BE49-F238E27FC236}">
                  <a16:creationId xmlns:a16="http://schemas.microsoft.com/office/drawing/2014/main" id="{0E7B0EF7-D6EF-45E8-9FF0-0500C7D7A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23"/>
              <a:ext cx="19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82354449@qq.com</a:t>
              </a:r>
            </a:p>
          </p:txBody>
        </p:sp>
        <p:pic>
          <p:nvPicPr>
            <p:cNvPr id="27663" name="Picture 22" descr="xinxiang">
              <a:extLst>
                <a:ext uri="{FF2B5EF4-FFF2-40B4-BE49-F238E27FC236}">
                  <a16:creationId xmlns:a16="http://schemas.microsoft.com/office/drawing/2014/main" id="{F8810974-580B-4EA9-A4D5-85AC8AA4E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" y="2018"/>
              <a:ext cx="39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4" name="Text Box 23">
              <a:extLst>
                <a:ext uri="{FF2B5EF4-FFF2-40B4-BE49-F238E27FC236}">
                  <a16:creationId xmlns:a16="http://schemas.microsoft.com/office/drawing/2014/main" id="{1ABC6FE4-A708-4636-8B64-C93E169C3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47"/>
              <a:ext cx="19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douyan@ysu.edu.cn</a:t>
              </a: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426A49C5-08D5-4421-B60E-E162DC62E1B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4851" r="11250" b="43333"/>
          <a:stretch/>
        </p:blipFill>
        <p:spPr>
          <a:xfrm>
            <a:off x="1977967" y="2060848"/>
            <a:ext cx="2748078" cy="27339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C0692F3-A72F-473D-98AA-3D8BB930BA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1198" y="76200"/>
            <a:ext cx="83423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生活中的线性结构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—3~4/4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7411" name="图片 5">
            <a:extLst>
              <a:ext uri="{FF2B5EF4-FFF2-40B4-BE49-F238E27FC236}">
                <a16:creationId xmlns:a16="http://schemas.microsoft.com/office/drawing/2014/main" id="{F961BF28-EF19-491C-952D-5682633D7D9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" y="1188000"/>
            <a:ext cx="5616000" cy="47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5">
            <a:extLst>
              <a:ext uri="{FF2B5EF4-FFF2-40B4-BE49-F238E27FC236}">
                <a16:creationId xmlns:a16="http://schemas.microsoft.com/office/drawing/2014/main" id="{A2AF8F69-07DF-442C-81B9-AFB4FF1D4BF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00" y="1188000"/>
            <a:ext cx="5616000" cy="47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3799FF9-25A4-4138-A5A5-ABDBFA69C480}"/>
              </a:ext>
            </a:extLst>
          </p:cNvPr>
          <p:cNvCxnSpPr>
            <a:cxnSpLocks/>
          </p:cNvCxnSpPr>
          <p:nvPr/>
        </p:nvCxnSpPr>
        <p:spPr>
          <a:xfrm>
            <a:off x="6099175" y="908050"/>
            <a:ext cx="0" cy="547327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D6858E-73A6-47EB-981B-DC6EBFF92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76200"/>
            <a:ext cx="10675937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zh-CN" altLang="en-US" sz="4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409B35-C3A2-4341-972D-EDDA5A92C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8856" y="1646010"/>
            <a:ext cx="8280920" cy="356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本节课结束时，学生能够： 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5000"/>
              </a:lnSpc>
              <a:buFontTx/>
              <a:buBlip>
                <a:blip r:embed="rId2"/>
              </a:buBlip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画出线性结构实际问题中所对应的逻辑结构图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5000"/>
              </a:lnSpc>
              <a:buFontTx/>
              <a:buBlip>
                <a:blip r:embed="rId2"/>
              </a:buBlip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陈述线性表中数组描述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5000"/>
              </a:lnSpc>
              <a:buFontTx/>
              <a:buBlip>
                <a:blip r:embed="rId2"/>
              </a:buBlip>
            </a:pP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看懂线性表的抽象类以及数组描述的类的定义</a:t>
            </a:r>
          </a:p>
        </p:txBody>
      </p:sp>
      <p:pic>
        <p:nvPicPr>
          <p:cNvPr id="3074" name="Picture 2" descr="查看源图像">
            <a:extLst>
              <a:ext uri="{FF2B5EF4-FFF2-40B4-BE49-F238E27FC236}">
                <a16:creationId xmlns:a16="http://schemas.microsoft.com/office/drawing/2014/main" id="{1E5F7166-3071-4CB8-BE36-CD88B2AAB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2599" y="2186784"/>
            <a:ext cx="3240361" cy="22684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5175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D4B310-F92B-4D86-A3CE-291DB44DD4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23779" y="908720"/>
            <a:ext cx="975868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根据前面的示例，请列举生活中的一些线性结构。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8FE96CD-6BEA-49CB-9863-BC18BF56AD1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21115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B84F24-9D89-425B-BD98-B8B5E4CD4CD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129"/>
            <a:ext cx="12198350" cy="487934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CA2104B-AFE5-4B65-9EA9-CCA72AC6009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8350" cy="635000"/>
            <a:chOff x="0" y="0"/>
            <a:chExt cx="1219835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BF3954AD-003A-4BB4-AAC9-DA148AFED01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835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89D5892-2A23-4CF5-B28B-47A8CCB052A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8C7AA190-BD65-4040-824C-A36D4080F7E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938C8B6A-2EFC-42B4-B9CE-23CE4849FB8A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257E835-7315-4A9A-AD7C-D4A19AEBA14F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5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072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7D5C78D-2F4A-4A35-88F2-E8629B7EF8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41414" y="76200"/>
            <a:ext cx="596587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5.1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数据对象和数据结构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81F2C58B-13BC-4DB6-8F9F-F336EB3E2BF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698500" y="1125538"/>
            <a:ext cx="9793163" cy="46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数据对象是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一组实例或值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sz="28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3" indent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boolean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{</a:t>
            </a:r>
            <a:r>
              <a:rPr lang="en-US" altLang="zh-CN" sz="2400" b="1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false,true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1257300" lvl="3" indent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digit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{0,1,2,3,4,5,6,7,8,9}</a:t>
            </a:r>
          </a:p>
          <a:p>
            <a:pPr marL="1257300" lvl="3" indent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letter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{A,B,C,…,</a:t>
            </a:r>
            <a:r>
              <a:rPr lang="en-US" altLang="zh-CN" sz="2400" b="1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Z,a,b,c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,…,z}</a:t>
            </a:r>
          </a:p>
          <a:p>
            <a:pPr marL="1257300" lvl="3" indent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{</a:t>
            </a:r>
            <a:r>
              <a:rPr lang="en-US" altLang="zh-CN" sz="2400" b="1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,…,</a:t>
            </a:r>
            <a:r>
              <a:rPr lang="en-US" altLang="zh-CN" sz="2400" b="1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aa,ab,ac,name,class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…}</a:t>
            </a:r>
          </a:p>
          <a:p>
            <a:pPr marL="1257300" lvl="3" indent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naturalNumber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{0,1,2,3,…}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AC8733EB-ACD6-4DC2-BB1F-D97631B0733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698500" y="1125538"/>
            <a:ext cx="11260138" cy="46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数据对象的实例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数据对象中一个具体的值就是数据对象的一个实例。</a:t>
            </a:r>
            <a:endParaRPr lang="en-US" altLang="zh-CN" sz="28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组成：</a:t>
            </a:r>
            <a:endParaRPr lang="en-US" altLang="zh-CN" sz="28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3" indent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不可再分的原子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3" indent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另一个数据对象的实例作为成员，成为数据元素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3" indent="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90F695-1CAA-4FA3-AB9F-7A068EDF9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4" y="76200"/>
            <a:ext cx="596587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4000" b="1" ker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5.1</a:t>
            </a:r>
            <a:r>
              <a:rPr lang="en-US" altLang="zh-CN" sz="4000" ker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4000" b="1" ker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数据对象和数据结构</a:t>
            </a:r>
            <a:endParaRPr lang="zh-CN" altLang="en-US" sz="4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>
            <a:extLst>
              <a:ext uri="{FF2B5EF4-FFF2-40B4-BE49-F238E27FC236}">
                <a16:creationId xmlns:a16="http://schemas.microsoft.com/office/drawing/2014/main" id="{55B918D2-55E2-4330-90A6-C2277381FDF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698500" y="1125538"/>
            <a:ext cx="10514013" cy="46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structure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数据结构是一个数据对象，同时这个数据对象的实例以及构成实例的元素都存在着联系，而且这些联系由相关的函数来规定。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F58A0C-3D86-42AA-9E0B-5B0C1E235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4" y="76200"/>
            <a:ext cx="596587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4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5.1</a:t>
            </a:r>
            <a:r>
              <a:rPr lang="en-US" altLang="zh-CN" sz="4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4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数据对象和数据结构</a:t>
            </a:r>
            <a:endParaRPr lang="zh-CN" altLang="en-US" sz="4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6DA1392-0DCC-4F1F-BC63-DF52AC0D91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41414" y="76200"/>
            <a:ext cx="5029770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5.2 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线性表数据结构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360F0E14-447F-4EDE-A1C0-80BA427587F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769938" y="1125538"/>
            <a:ext cx="10945812" cy="388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线性表</a:t>
            </a: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(linear list)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也称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有序表</a:t>
            </a: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(ordered list)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，它的每一个实例都是元素的一个有序集合。</a:t>
            </a:r>
            <a:endParaRPr lang="en-US" altLang="zh-CN" sz="28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实例形式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          </a:t>
            </a:r>
            <a:endParaRPr lang="en-US" altLang="zh-CN" sz="28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其中： </a:t>
            </a: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是有穷自然数</a:t>
            </a:r>
            <a:endParaRPr lang="en-US" altLang="zh-CN" sz="28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是线性表的元素</a:t>
            </a:r>
            <a:endParaRPr lang="en-US" altLang="zh-CN" sz="28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sz="2800" b="1" i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是元素</a:t>
            </a:r>
            <a:r>
              <a:rPr lang="en-US" altLang="zh-CN" sz="2800" b="1" i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的索引</a:t>
            </a:r>
            <a:endParaRPr lang="en-US" altLang="zh-CN" sz="28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是线性表的长度或大小</a:t>
            </a: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364" name="Object 2">
            <a:extLst>
              <a:ext uri="{FF2B5EF4-FFF2-40B4-BE49-F238E27FC236}">
                <a16:creationId xmlns:a16="http://schemas.microsoft.com/office/drawing/2014/main" id="{5139426A-9F5B-49D4-8180-0262D1C4B8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8" y="2214563"/>
          <a:ext cx="2838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6" name="公式" r:id="rId4" imgW="850900" imgH="228600" progId="Equation.3">
                  <p:embed/>
                </p:oleObj>
              </mc:Choice>
              <mc:Fallback>
                <p:oleObj name="公式" r:id="rId4" imgW="850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2214563"/>
                        <a:ext cx="28384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>
            <a:extLst>
              <a:ext uri="{FF2B5EF4-FFF2-40B4-BE49-F238E27FC236}">
                <a16:creationId xmlns:a16="http://schemas.microsoft.com/office/drawing/2014/main" id="{6F00A970-990F-42C4-9BB3-DA3F37107F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2538" y="3386138"/>
          <a:ext cx="4651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7" name="公式" r:id="rId6" imgW="139700" imgH="228600" progId="Equation.3">
                  <p:embed/>
                </p:oleObj>
              </mc:Choice>
              <mc:Fallback>
                <p:oleObj name="公式" r:id="rId6" imgW="139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3386138"/>
                        <a:ext cx="4651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4">
            <a:extLst>
              <a:ext uri="{FF2B5EF4-FFF2-40B4-BE49-F238E27FC236}">
                <a16:creationId xmlns:a16="http://schemas.microsoft.com/office/drawing/2014/main" id="{15967129-D651-4383-A047-D325FF430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3050" y="3929063"/>
          <a:ext cx="4651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8" name="公式" r:id="rId8" imgW="139700" imgH="228600" progId="Equation.3">
                  <p:embed/>
                </p:oleObj>
              </mc:Choice>
              <mc:Fallback>
                <p:oleObj name="公式" r:id="rId8" imgW="139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3929063"/>
                        <a:ext cx="4651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>
            <a:extLst>
              <a:ext uri="{FF2B5EF4-FFF2-40B4-BE49-F238E27FC236}">
                <a16:creationId xmlns:a16="http://schemas.microsoft.com/office/drawing/2014/main" id="{0C78B0DA-718D-40E3-B840-3B57F7758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6675" y="4059238"/>
          <a:ext cx="2968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9" name="公式" r:id="rId9" imgW="88707" imgH="164742" progId="Equation.3">
                  <p:embed/>
                </p:oleObj>
              </mc:Choice>
              <mc:Fallback>
                <p:oleObj name="公式" r:id="rId9" imgW="88707" imgH="16474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059238"/>
                        <a:ext cx="2968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7">
            <a:extLst>
              <a:ext uri="{FF2B5EF4-FFF2-40B4-BE49-F238E27FC236}">
                <a16:creationId xmlns:a16="http://schemas.microsoft.com/office/drawing/2014/main" id="{2B5A841A-DE72-4404-B6D4-60001DA11D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3175" y="2936875"/>
          <a:ext cx="423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0" name="公式" r:id="rId11" imgW="126835" imgH="139518" progId="Equation.3">
                  <p:embed/>
                </p:oleObj>
              </mc:Choice>
              <mc:Fallback>
                <p:oleObj name="公式" r:id="rId11" imgW="126835" imgH="1395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2936875"/>
                        <a:ext cx="4238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8">
            <a:extLst>
              <a:ext uri="{FF2B5EF4-FFF2-40B4-BE49-F238E27FC236}">
                <a16:creationId xmlns:a16="http://schemas.microsoft.com/office/drawing/2014/main" id="{DA69C04E-C404-4A4F-AA8B-DE65FC48A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3175" y="4572000"/>
          <a:ext cx="423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1" name="公式" r:id="rId13" imgW="126835" imgH="139518" progId="Equation.3">
                  <p:embed/>
                </p:oleObj>
              </mc:Choice>
              <mc:Fallback>
                <p:oleObj name="公式" r:id="rId13" imgW="126835" imgH="13951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4572000"/>
                        <a:ext cx="4238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1ED7BD77-DE78-498E-8B7C-6F8534C5C0AB}"/>
              </a:ext>
            </a:extLst>
          </p:cNvPr>
          <p:cNvGrpSpPr/>
          <p:nvPr/>
        </p:nvGrpSpPr>
        <p:grpSpPr>
          <a:xfrm>
            <a:off x="2138735" y="5272961"/>
            <a:ext cx="6137221" cy="576062"/>
            <a:chOff x="2554242" y="5272961"/>
            <a:chExt cx="6137221" cy="576062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7DA8D47-A626-4ED4-98E8-B8EC7FBFAACB}"/>
                </a:ext>
              </a:extLst>
            </p:cNvPr>
            <p:cNvSpPr/>
            <p:nvPr/>
          </p:nvSpPr>
          <p:spPr>
            <a:xfrm>
              <a:off x="2554242" y="5272961"/>
              <a:ext cx="576064" cy="57606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2A420B6-B97C-4585-A6EF-12AE96DF977E}"/>
                </a:ext>
              </a:extLst>
            </p:cNvPr>
            <p:cNvSpPr/>
            <p:nvPr/>
          </p:nvSpPr>
          <p:spPr>
            <a:xfrm>
              <a:off x="3346330" y="5272961"/>
              <a:ext cx="576064" cy="57606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963D870-5262-4882-8569-2DCF04D2B1A2}"/>
                </a:ext>
              </a:extLst>
            </p:cNvPr>
            <p:cNvCxnSpPr/>
            <p:nvPr/>
          </p:nvCxnSpPr>
          <p:spPr>
            <a:xfrm>
              <a:off x="3130306" y="5560992"/>
              <a:ext cx="216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57B9417-F7EC-4E1F-9BD5-2BCF0CA393DC}"/>
                </a:ext>
              </a:extLst>
            </p:cNvPr>
            <p:cNvSpPr/>
            <p:nvPr/>
          </p:nvSpPr>
          <p:spPr>
            <a:xfrm>
              <a:off x="4145010" y="5272961"/>
              <a:ext cx="576064" cy="576062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1625857-8C11-4E08-A515-99D00154604C}"/>
                </a:ext>
              </a:extLst>
            </p:cNvPr>
            <p:cNvCxnSpPr/>
            <p:nvPr/>
          </p:nvCxnSpPr>
          <p:spPr>
            <a:xfrm flipV="1">
              <a:off x="3928986" y="5560992"/>
              <a:ext cx="216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038299A-F041-42A4-8546-57917E2ED799}"/>
                </a:ext>
              </a:extLst>
            </p:cNvPr>
            <p:cNvSpPr/>
            <p:nvPr/>
          </p:nvSpPr>
          <p:spPr>
            <a:xfrm>
              <a:off x="4943690" y="5272961"/>
              <a:ext cx="576064" cy="57606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EA84694-A17C-49A8-B51B-445CF0435D3D}"/>
                </a:ext>
              </a:extLst>
            </p:cNvPr>
            <p:cNvCxnSpPr/>
            <p:nvPr/>
          </p:nvCxnSpPr>
          <p:spPr>
            <a:xfrm flipV="1">
              <a:off x="4727666" y="5560992"/>
              <a:ext cx="216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BE2FAC-69FE-4432-BE98-6D0B6FE8338C}"/>
                </a:ext>
              </a:extLst>
            </p:cNvPr>
            <p:cNvSpPr/>
            <p:nvPr/>
          </p:nvSpPr>
          <p:spPr>
            <a:xfrm>
              <a:off x="5735778" y="5272961"/>
              <a:ext cx="576064" cy="576062"/>
            </a:xfrm>
            <a:prstGeom prst="ellipse">
              <a:avLst/>
            </a:prstGeom>
            <a:solidFill>
              <a:srgbClr val="FFC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77EC14B-4CF1-4E38-8090-B30759CF8D34}"/>
                </a:ext>
              </a:extLst>
            </p:cNvPr>
            <p:cNvCxnSpPr/>
            <p:nvPr/>
          </p:nvCxnSpPr>
          <p:spPr>
            <a:xfrm flipV="1">
              <a:off x="5519754" y="5560992"/>
              <a:ext cx="216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0AABE11-D811-4983-804C-F71A46AFEA44}"/>
                </a:ext>
              </a:extLst>
            </p:cNvPr>
            <p:cNvSpPr/>
            <p:nvPr/>
          </p:nvSpPr>
          <p:spPr>
            <a:xfrm>
              <a:off x="6531223" y="5272961"/>
              <a:ext cx="576064" cy="5760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E1C5066-3539-4160-9508-709AAB17DB13}"/>
                </a:ext>
              </a:extLst>
            </p:cNvPr>
            <p:cNvSpPr/>
            <p:nvPr/>
          </p:nvSpPr>
          <p:spPr>
            <a:xfrm>
              <a:off x="7323311" y="5272961"/>
              <a:ext cx="576064" cy="57606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4AB885C-01C5-4295-885F-4D5F0BE2EC4D}"/>
                </a:ext>
              </a:extLst>
            </p:cNvPr>
            <p:cNvSpPr/>
            <p:nvPr/>
          </p:nvSpPr>
          <p:spPr>
            <a:xfrm>
              <a:off x="8115399" y="5272961"/>
              <a:ext cx="576064" cy="576062"/>
            </a:xfrm>
            <a:prstGeom prst="ellipse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061A0EB-60C1-4586-9B2C-866333649620}"/>
                </a:ext>
              </a:extLst>
            </p:cNvPr>
            <p:cNvCxnSpPr/>
            <p:nvPr/>
          </p:nvCxnSpPr>
          <p:spPr>
            <a:xfrm flipV="1">
              <a:off x="6311842" y="5560992"/>
              <a:ext cx="216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F5B8491-4D01-4F1F-8A26-C2F9D564FAE8}"/>
                </a:ext>
              </a:extLst>
            </p:cNvPr>
            <p:cNvCxnSpPr/>
            <p:nvPr/>
          </p:nvCxnSpPr>
          <p:spPr>
            <a:xfrm flipV="1">
              <a:off x="7107287" y="5560992"/>
              <a:ext cx="216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EC3C930-0964-49D3-9950-06385B3F06AE}"/>
                </a:ext>
              </a:extLst>
            </p:cNvPr>
            <p:cNvCxnSpPr/>
            <p:nvPr/>
          </p:nvCxnSpPr>
          <p:spPr>
            <a:xfrm flipV="1">
              <a:off x="7899375" y="5560992"/>
              <a:ext cx="216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blinds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8.0"/>
  <p:tag name="PROBLEMBLANK" val="[{&quot;num&quot;:1,&quot;caseSensitive&quot;:false,&quot;fuzzyMatch&quot;:true,&quot;Score&quot;:1.0,&quot;answers&quot;:[&quot;false&quot;]},{&quot;num&quot;:2,&quot;caseSensitive&quot;:false,&quot;fuzzyMatch&quot;:false,&quot;Score&quot;:1.0,&quot;answers&quot;:[&quot;4&quot;]},{&quot;num&quot;:3,&quot;caseSensitive&quot;:false,&quot;fuzzyMatch&quot;:false,&quot;Score&quot;:1.0,&quot;answers&quot;:[&quot;a&quot;]},{&quot;num&quot;:4,&quot;caseSensitive&quot;:false,&quot;fuzzyMatch&quot;:false,&quot;Score&quot;:1.0,&quot;answers&quot;:[&quot;c&quot;]},{&quot;num&quot;:5,&quot;caseSensitive&quot;:false,&quot;fuzzyMatch&quot;:true,&quot;Score&quot;:1.0,&quot;answers&quot;:[&quot;index=6 size=4&quot;]},{&quot;num&quot;:6,&quot;caseSensitive&quot;:false,&quot;fuzzyMatch&quot;:false,&quot;Score&quot;:1.0,&quot;answers&quot;:[&quot;index=6 size=4&quot;]},{&quot;num&quot;:7,&quot;caseSensitive&quot;:false,&quot;fuzzyMatch&quot;:false,&quot;Score&quot;:1.0,&quot;answers&quot;:[&quot;0&quot;]},{&quot;num&quot;:8,&quot;caseSensitive&quot;:false,&quot;fuzzyMatch&quot;:false,&quot;Score&quot;:1.0,&quot;answers&quot;:[&quot;2&quot;]},{&quot;num&quot;:9,&quot;caseSensitive&quot;:false,&quot;fuzzyMatch&quot;:false,&quot;Score&quot;:1.0,&quot;answers&quot;:[&quot;-1&quot;]},{&quot;num&quot;:10,&quot;caseSensitive&quot;:false,&quot;fuzzyMatch&quot;:false,&quot;Score&quot;:1.0,&quot;answers&quot;:[&quot;bcd&quot;]},{&quot;num&quot;:11,&quot;caseSensitive&quot;:false,&quot;fuzzyMatch&quot;:false,&quot;Score&quot;:1.0,&quot;answers&quot;:[&quot;bc&quot;]},{&quot;num&quot;:12,&quot;caseSensitive&quot;:false,&quot;fuzzyMatch&quot;:false,&quot;Score&quot;:1.0,&quot;answers&quot;:[&quot;index=6 size=4&quot;]},{&quot;num&quot;:13,&quot;caseSensitive&quot;:false,&quot;fuzzyMatch&quot;:false,&quot;Score&quot;:1.0,&quot;answers&quot;:[&quot;ebc&quot;]},{&quot;num&quot;:14,&quot;caseSensitive&quot;:false,&quot;fuzzyMatch&quot;:false,&quot;Score&quot;:1.0,&quot;answers&quot;:[&quot;ebfc&quot;]},{&quot;num&quot;:15,&quot;caseSensitive&quot;:false,&quot;fuzzyMatch&quot;:false,&quot;Score&quot;:1.0,&quot;answers&quot;:[&quot;ebfgc&quot;]},{&quot;num&quot;:16,&quot;caseSensitive&quot;:false,&quot;fuzzyMatch&quot;:false,&quot;Score&quot;:1.0,&quot;answers&quot;:[&quot;ebfghc&quot;]},{&quot;num&quot;:17,&quot;caseSensitive&quot;:false,&quot;fuzzyMatch&quot;:false,&quot;Score&quot;:1.0,&quot;answers&quot;:[&quot;ebfghc&quot;]},{&quot;num&quot;:18,&quot;caseSensitive&quot;:false,&quot;fuzzyMatch&quot;:false,&quot;Score&quot;:1.0,&quot;answers&quot;:[&quot;index=6 size=6&quot;]}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1709</Words>
  <Application>Microsoft Office PowerPoint</Application>
  <PresentationFormat>自定义</PresentationFormat>
  <Paragraphs>226</Paragraphs>
  <Slides>20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 Unicode MS</vt:lpstr>
      <vt:lpstr>Microsoft Yahei</vt:lpstr>
      <vt:lpstr>黑体</vt:lpstr>
      <vt:lpstr>华文仿宋</vt:lpstr>
      <vt:lpstr>楷体_GB2312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8_Office 主题</vt:lpstr>
      <vt:lpstr>默认设计模板</vt:lpstr>
      <vt:lpstr>公式</vt:lpstr>
      <vt:lpstr>PowerPoint 演示文稿</vt:lpstr>
      <vt:lpstr>生活中的线性结构—1~2/4</vt:lpstr>
      <vt:lpstr>生活中的线性结构—3~4/4</vt:lpstr>
      <vt:lpstr>PowerPoint 演示文稿</vt:lpstr>
      <vt:lpstr>PowerPoint 演示文稿</vt:lpstr>
      <vt:lpstr>5.1  数据对象和数据结构</vt:lpstr>
      <vt:lpstr>PowerPoint 演示文稿</vt:lpstr>
      <vt:lpstr>PowerPoint 演示文稿</vt:lpstr>
      <vt:lpstr>5.2  线性表数据结构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 数组描述</vt:lpstr>
      <vt:lpstr>5.3  数组描述</vt:lpstr>
      <vt:lpstr>5.3  数组描述</vt:lpstr>
      <vt:lpstr>5.3  数组描述</vt:lpstr>
      <vt:lpstr>5.3  数组描述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栈和队列</dc:title>
  <dc:creator>dou</dc:creator>
  <cp:lastModifiedBy>douyan</cp:lastModifiedBy>
  <cp:revision>134</cp:revision>
  <dcterms:created xsi:type="dcterms:W3CDTF">2013-05-13T12:47:55Z</dcterms:created>
  <dcterms:modified xsi:type="dcterms:W3CDTF">2023-09-01T09:18:03Z</dcterms:modified>
</cp:coreProperties>
</file>