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0" r:id="rId3"/>
    <p:sldId id="257" r:id="rId4"/>
    <p:sldId id="258" r:id="rId5"/>
    <p:sldId id="259"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818"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12869-0BDB-4971-98ED-2714C91099FA}" type="datetimeFigureOut">
              <a:rPr lang="en-IN" smtClean="0"/>
              <a:t>06-03-2022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DA84D-ACE6-42F0-AE83-B1489B8D01AD}" type="slidenum">
              <a:rPr lang="en-IN" smtClean="0"/>
              <a:t>‹#›</a:t>
            </a:fld>
            <a:endParaRPr lang="en-IN"/>
          </a:p>
        </p:txBody>
      </p:sp>
    </p:spTree>
    <p:extLst>
      <p:ext uri="{BB962C8B-B14F-4D97-AF65-F5344CB8AC3E}">
        <p14:creationId xmlns:p14="http://schemas.microsoft.com/office/powerpoint/2010/main" val="396666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5DA84D-ACE6-42F0-AE83-B1489B8D01AD}" type="slidenum">
              <a:rPr lang="en-IN" smtClean="0"/>
              <a:t>3</a:t>
            </a:fld>
            <a:endParaRPr lang="en-IN"/>
          </a:p>
        </p:txBody>
      </p:sp>
    </p:spTree>
    <p:extLst>
      <p:ext uri="{BB962C8B-B14F-4D97-AF65-F5344CB8AC3E}">
        <p14:creationId xmlns:p14="http://schemas.microsoft.com/office/powerpoint/2010/main" val="223117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5DA84D-ACE6-42F0-AE83-B1489B8D01AD}" type="slidenum">
              <a:rPr lang="en-IN" smtClean="0"/>
              <a:t>4</a:t>
            </a:fld>
            <a:endParaRPr lang="en-IN"/>
          </a:p>
        </p:txBody>
      </p:sp>
    </p:spTree>
    <p:extLst>
      <p:ext uri="{BB962C8B-B14F-4D97-AF65-F5344CB8AC3E}">
        <p14:creationId xmlns:p14="http://schemas.microsoft.com/office/powerpoint/2010/main" val="93793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FFED6F-05A4-4889-831A-908206B5C22C}"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42EA9-9D68-4E59-A762-AF1E816167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3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D6F-05A4-4889-831A-908206B5C22C}"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347849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D6F-05A4-4889-831A-908206B5C22C}"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292499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FED6F-05A4-4889-831A-908206B5C22C}"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336623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FED6F-05A4-4889-831A-908206B5C22C}"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42EA9-9D68-4E59-A762-AF1E816167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0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FED6F-05A4-4889-831A-908206B5C22C}"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2492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FED6F-05A4-4889-831A-908206B5C22C}"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182266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FED6F-05A4-4889-831A-908206B5C22C}"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160163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FFED6F-05A4-4889-831A-908206B5C22C}" type="datetimeFigureOut">
              <a:rPr lang="en-IN" smtClean="0"/>
              <a:t>06-03-2022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301563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FFED6F-05A4-4889-831A-908206B5C22C}" type="datetimeFigureOut">
              <a:rPr lang="en-IN" smtClean="0"/>
              <a:t>06-03-2022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742EA9-9D68-4E59-A762-AF1E816167AE}" type="slidenum">
              <a:rPr lang="en-IN" smtClean="0"/>
              <a:t>‹#›</a:t>
            </a:fld>
            <a:endParaRPr lang="en-IN"/>
          </a:p>
        </p:txBody>
      </p:sp>
    </p:spTree>
    <p:extLst>
      <p:ext uri="{BB962C8B-B14F-4D97-AF65-F5344CB8AC3E}">
        <p14:creationId xmlns:p14="http://schemas.microsoft.com/office/powerpoint/2010/main" val="189712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FED6F-05A4-4889-831A-908206B5C22C}"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42EA9-9D68-4E59-A762-AF1E816167AE}" type="slidenum">
              <a:rPr lang="en-IN" smtClean="0"/>
              <a:t>‹#›</a:t>
            </a:fld>
            <a:endParaRPr lang="en-IN"/>
          </a:p>
        </p:txBody>
      </p:sp>
    </p:spTree>
    <p:extLst>
      <p:ext uri="{BB962C8B-B14F-4D97-AF65-F5344CB8AC3E}">
        <p14:creationId xmlns:p14="http://schemas.microsoft.com/office/powerpoint/2010/main" val="268839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FFED6F-05A4-4889-831A-908206B5C22C}" type="datetimeFigureOut">
              <a:rPr lang="en-IN" smtClean="0"/>
              <a:t>06-03-2022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742EA9-9D68-4E59-A762-AF1E816167A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3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CF67-4E58-4520-903A-9E2AD5EB67A7}"/>
              </a:ext>
            </a:extLst>
          </p:cNvPr>
          <p:cNvSpPr>
            <a:spLocks noGrp="1"/>
          </p:cNvSpPr>
          <p:nvPr>
            <p:ph type="ctrTitle"/>
          </p:nvPr>
        </p:nvSpPr>
        <p:spPr>
          <a:xfrm>
            <a:off x="182881" y="1563425"/>
            <a:ext cx="12331849" cy="2387600"/>
          </a:xfrm>
        </p:spPr>
        <p:txBody>
          <a:bodyPr>
            <a:normAutofit fontScale="90000"/>
          </a:bodyPr>
          <a:lstStyle/>
          <a:p>
            <a:r>
              <a:rPr lang="en-IN" dirty="0"/>
              <a:t>Exploratory Data Analysis of Global Terrorism Database (GTD)</a:t>
            </a:r>
            <a:br>
              <a:rPr lang="en-IN" dirty="0"/>
            </a:br>
            <a:r>
              <a:rPr lang="en-IN" dirty="0"/>
              <a:t>(1970 – 2017)</a:t>
            </a:r>
          </a:p>
        </p:txBody>
      </p:sp>
      <p:sp>
        <p:nvSpPr>
          <p:cNvPr id="3" name="Subtitle 2">
            <a:extLst>
              <a:ext uri="{FF2B5EF4-FFF2-40B4-BE49-F238E27FC236}">
                <a16:creationId xmlns:a16="http://schemas.microsoft.com/office/drawing/2014/main" id="{02E3742E-5A75-4AEA-BE62-B8C75268EA55}"/>
              </a:ext>
            </a:extLst>
          </p:cNvPr>
          <p:cNvSpPr>
            <a:spLocks noGrp="1"/>
          </p:cNvSpPr>
          <p:nvPr>
            <p:ph type="subTitle" idx="1"/>
          </p:nvPr>
        </p:nvSpPr>
        <p:spPr>
          <a:xfrm>
            <a:off x="1776805" y="4466694"/>
            <a:ext cx="9144000" cy="1655762"/>
          </a:xfrm>
        </p:spPr>
        <p:txBody>
          <a:bodyPr/>
          <a:lstStyle/>
          <a:p>
            <a:pPr algn="ctr"/>
            <a:r>
              <a:rPr lang="en-IN" dirty="0"/>
              <a:t>Shruti Manasi 21MDT0049</a:t>
            </a:r>
          </a:p>
          <a:p>
            <a:pPr algn="ctr"/>
            <a:r>
              <a:rPr lang="en-IN" dirty="0"/>
              <a:t>Vishal Rao 21MDT0016</a:t>
            </a:r>
          </a:p>
          <a:p>
            <a:pPr algn="ctr"/>
            <a:r>
              <a:rPr lang="en-IN" dirty="0"/>
              <a:t>Ritika Tiwari 21MDT0060</a:t>
            </a:r>
          </a:p>
        </p:txBody>
      </p:sp>
    </p:spTree>
    <p:extLst>
      <p:ext uri="{BB962C8B-B14F-4D97-AF65-F5344CB8AC3E}">
        <p14:creationId xmlns:p14="http://schemas.microsoft.com/office/powerpoint/2010/main" val="65518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AD53-8FFE-4812-9226-4971D80E7F1A}"/>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E56DBD0-786C-4591-9006-8FDAA564AF3F}"/>
              </a:ext>
            </a:extLst>
          </p:cNvPr>
          <p:cNvSpPr>
            <a:spLocks noGrp="1"/>
          </p:cNvSpPr>
          <p:nvPr>
            <p:ph idx="1"/>
          </p:nvPr>
        </p:nvSpPr>
        <p:spPr/>
        <p:txBody>
          <a:bodyPr/>
          <a:lstStyle/>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r>
              <a:rPr lang="en-US" dirty="0"/>
              <a:t> To visualize terrorist attacks that have occurred in the world from 1970 to 2017.</a:t>
            </a:r>
          </a:p>
          <a:p>
            <a:pPr>
              <a:buFont typeface="Wingdings" panose="05000000000000000000" pitchFamily="2" charset="2"/>
              <a:buChar char="ü"/>
            </a:pPr>
            <a:r>
              <a:rPr lang="en-US" dirty="0"/>
              <a:t> To determine if there is an increase in terrorist attacks, the type of attacks, and in which regions they are occurring. </a:t>
            </a:r>
          </a:p>
        </p:txBody>
      </p:sp>
    </p:spTree>
    <p:extLst>
      <p:ext uri="{BB962C8B-B14F-4D97-AF65-F5344CB8AC3E}">
        <p14:creationId xmlns:p14="http://schemas.microsoft.com/office/powerpoint/2010/main" val="418222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3480-9DCC-4E8F-A371-2BC98D26E5C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69764EC-FBC8-4F4F-95B5-03BBAAF969AD}"/>
              </a:ext>
            </a:extLst>
          </p:cNvPr>
          <p:cNvSpPr>
            <a:spLocks noGrp="1"/>
          </p:cNvSpPr>
          <p:nvPr>
            <p:ph idx="1"/>
          </p:nvPr>
        </p:nvSpPr>
        <p:spPr/>
        <p:txBody>
          <a:bodyPr>
            <a:normAutofit/>
          </a:bodyPr>
          <a:lstStyle/>
          <a:p>
            <a:pPr marL="0" indent="0">
              <a:buNone/>
            </a:pPr>
            <a:endParaRPr lang="en-IN" dirty="0"/>
          </a:p>
          <a:p>
            <a:pPr marL="0" indent="0">
              <a:buNone/>
            </a:pPr>
            <a:r>
              <a:rPr lang="en-IN" dirty="0"/>
              <a:t>This project focuses on one of the types of data analyses, Exploratory Data Analysis. Using the Global Terrorism Database (GTD) as an input, trends and patterns in terrorist attacks during 1970 – 2017 are discovered through different charts and graphs. Various factors influencing these attacks are also analysed using Python modules like Matplotlib, Seaborn, etc. </a:t>
            </a:r>
          </a:p>
          <a:p>
            <a:pPr marL="0" indent="0">
              <a:buNone/>
            </a:pPr>
            <a:r>
              <a:rPr lang="en-IN" dirty="0"/>
              <a:t>Based on the analysis, we aim to understand the relation between different gangs and attack types. Also, figure out if these attacks vary with factors like target, its type and the weapon used. </a:t>
            </a:r>
          </a:p>
          <a:p>
            <a:endParaRPr lang="en-IN" dirty="0"/>
          </a:p>
          <a:p>
            <a:pPr marL="0" indent="0">
              <a:buNone/>
            </a:pPr>
            <a:endParaRPr lang="en-US" dirty="0"/>
          </a:p>
        </p:txBody>
      </p:sp>
    </p:spTree>
    <p:extLst>
      <p:ext uri="{BB962C8B-B14F-4D97-AF65-F5344CB8AC3E}">
        <p14:creationId xmlns:p14="http://schemas.microsoft.com/office/powerpoint/2010/main" val="55390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7806-0CEE-4292-BB6E-C01C4603B94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8F91C62-1CDC-42E4-ADAE-6560F83E2CEA}"/>
              </a:ext>
            </a:extLst>
          </p:cNvPr>
          <p:cNvSpPr>
            <a:spLocks noGrp="1"/>
          </p:cNvSpPr>
          <p:nvPr>
            <p:ph idx="1"/>
          </p:nvPr>
        </p:nvSpPr>
        <p:spPr/>
        <p:txBody>
          <a:bodyPr/>
          <a:lstStyle/>
          <a:p>
            <a:pPr marL="0" indent="0">
              <a:buNone/>
            </a:pPr>
            <a:endParaRPr lang="en-IN" dirty="0"/>
          </a:p>
          <a:p>
            <a:pPr marL="0" indent="0">
              <a:buNone/>
            </a:pPr>
            <a:r>
              <a:rPr lang="en-IN" dirty="0"/>
              <a:t>Despite numerous developments over the years, terrorism remains a global agitation across the world. </a:t>
            </a:r>
            <a:r>
              <a:rPr lang="en-US" dirty="0"/>
              <a:t>It is, thus, imminent to get a factual and visual understanding of how various attributes escalate or plunge terrorist attacks.</a:t>
            </a:r>
          </a:p>
          <a:p>
            <a:pPr marL="0" indent="0">
              <a:buNone/>
            </a:pPr>
            <a:r>
              <a:rPr lang="en-US" dirty="0"/>
              <a:t>Results from this analysis shall enable </a:t>
            </a:r>
            <a:r>
              <a:rPr lang="en-US" dirty="0" err="1"/>
              <a:t>organisations</a:t>
            </a:r>
            <a:r>
              <a:rPr lang="en-US" dirty="0"/>
              <a:t> and individuals to improve understanding and awareness of the severity of global terrorism, and also provide a reliable reference for counterterrorism initiatives. </a:t>
            </a:r>
          </a:p>
          <a:p>
            <a:pPr marL="0" indent="0">
              <a:buNone/>
            </a:pPr>
            <a:endParaRPr lang="en-IN" dirty="0"/>
          </a:p>
        </p:txBody>
      </p:sp>
    </p:spTree>
    <p:extLst>
      <p:ext uri="{BB962C8B-B14F-4D97-AF65-F5344CB8AC3E}">
        <p14:creationId xmlns:p14="http://schemas.microsoft.com/office/powerpoint/2010/main" val="234758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6918-A5CB-4414-B93F-C3586CEB2410}"/>
              </a:ext>
            </a:extLst>
          </p:cNvPr>
          <p:cNvSpPr>
            <a:spLocks noGrp="1"/>
          </p:cNvSpPr>
          <p:nvPr>
            <p:ph type="title"/>
          </p:nvPr>
        </p:nvSpPr>
        <p:spPr/>
        <p:txBody>
          <a:bodyPr/>
          <a:lstStyle/>
          <a:p>
            <a:r>
              <a:rPr lang="en-IN" dirty="0"/>
              <a:t>Literature Survey </a:t>
            </a:r>
          </a:p>
        </p:txBody>
      </p:sp>
      <p:graphicFrame>
        <p:nvGraphicFramePr>
          <p:cNvPr id="4" name="Table 4">
            <a:extLst>
              <a:ext uri="{FF2B5EF4-FFF2-40B4-BE49-F238E27FC236}">
                <a16:creationId xmlns:a16="http://schemas.microsoft.com/office/drawing/2014/main" id="{C0922311-5F5B-41A9-BB66-492A3358B245}"/>
              </a:ext>
            </a:extLst>
          </p:cNvPr>
          <p:cNvGraphicFramePr>
            <a:graphicFrameLocks noGrp="1"/>
          </p:cNvGraphicFramePr>
          <p:nvPr>
            <p:extLst>
              <p:ext uri="{D42A27DB-BD31-4B8C-83A1-F6EECF244321}">
                <p14:modId xmlns:p14="http://schemas.microsoft.com/office/powerpoint/2010/main" val="1078285772"/>
              </p:ext>
            </p:extLst>
          </p:nvPr>
        </p:nvGraphicFramePr>
        <p:xfrm>
          <a:off x="838200" y="1690687"/>
          <a:ext cx="10515600" cy="2646750"/>
        </p:xfrm>
        <a:graphic>
          <a:graphicData uri="http://schemas.openxmlformats.org/drawingml/2006/table">
            <a:tbl>
              <a:tblPr firstRow="1" bandRow="1">
                <a:tableStyleId>{5C22544A-7EE6-4342-B048-85BDC9FD1C3A}</a:tableStyleId>
              </a:tblPr>
              <a:tblGrid>
                <a:gridCol w="1632284">
                  <a:extLst>
                    <a:ext uri="{9D8B030D-6E8A-4147-A177-3AD203B41FA5}">
                      <a16:colId xmlns:a16="http://schemas.microsoft.com/office/drawing/2014/main" val="2325604420"/>
                    </a:ext>
                  </a:extLst>
                </a:gridCol>
                <a:gridCol w="2069243">
                  <a:extLst>
                    <a:ext uri="{9D8B030D-6E8A-4147-A177-3AD203B41FA5}">
                      <a16:colId xmlns:a16="http://schemas.microsoft.com/office/drawing/2014/main" val="745041769"/>
                    </a:ext>
                  </a:extLst>
                </a:gridCol>
                <a:gridCol w="3065929">
                  <a:extLst>
                    <a:ext uri="{9D8B030D-6E8A-4147-A177-3AD203B41FA5}">
                      <a16:colId xmlns:a16="http://schemas.microsoft.com/office/drawing/2014/main" val="4119060281"/>
                    </a:ext>
                  </a:extLst>
                </a:gridCol>
                <a:gridCol w="3748144">
                  <a:extLst>
                    <a:ext uri="{9D8B030D-6E8A-4147-A177-3AD203B41FA5}">
                      <a16:colId xmlns:a16="http://schemas.microsoft.com/office/drawing/2014/main" val="795222623"/>
                    </a:ext>
                  </a:extLst>
                </a:gridCol>
              </a:tblGrid>
              <a:tr h="635070">
                <a:tc>
                  <a:txBody>
                    <a:bodyPr/>
                    <a:lstStyle/>
                    <a:p>
                      <a:pPr algn="ctr"/>
                      <a:r>
                        <a:rPr lang="en-IN" dirty="0"/>
                        <a:t>Authors</a:t>
                      </a:r>
                    </a:p>
                  </a:txBody>
                  <a:tcPr anchor="ctr"/>
                </a:tc>
                <a:tc>
                  <a:txBody>
                    <a:bodyPr/>
                    <a:lstStyle/>
                    <a:p>
                      <a:pPr algn="ctr"/>
                      <a:r>
                        <a:rPr lang="en-IN" dirty="0"/>
                        <a:t>Title of the paper</a:t>
                      </a:r>
                    </a:p>
                  </a:txBody>
                  <a:tcPr anchor="ctr"/>
                </a:tc>
                <a:tc>
                  <a:txBody>
                    <a:bodyPr/>
                    <a:lstStyle/>
                    <a:p>
                      <a:pPr algn="ctr"/>
                      <a:r>
                        <a:rPr lang="en-IN" dirty="0" err="1"/>
                        <a:t>Keypoints</a:t>
                      </a:r>
                      <a:endParaRPr lang="en-IN" dirty="0"/>
                    </a:p>
                  </a:txBody>
                  <a:tcPr anchor="ctr"/>
                </a:tc>
                <a:tc>
                  <a:txBody>
                    <a:bodyPr/>
                    <a:lstStyle/>
                    <a:p>
                      <a:pPr algn="ctr"/>
                      <a:r>
                        <a:rPr lang="en-US" dirty="0"/>
                        <a:t>Results</a:t>
                      </a:r>
                      <a:endParaRPr lang="en-IN" dirty="0"/>
                    </a:p>
                  </a:txBody>
                  <a:tcPr anchor="ctr"/>
                </a:tc>
                <a:extLst>
                  <a:ext uri="{0D108BD9-81ED-4DB2-BD59-A6C34878D82A}">
                    <a16:rowId xmlns:a16="http://schemas.microsoft.com/office/drawing/2014/main" val="1948177247"/>
                  </a:ext>
                </a:extLst>
              </a:tr>
              <a:tr h="1105469">
                <a:tc>
                  <a:txBody>
                    <a:bodyPr/>
                    <a:lstStyle/>
                    <a:p>
                      <a:pPr algn="l"/>
                      <a:r>
                        <a:rPr lang="es-ES" dirty="0"/>
                        <a:t>Enrique Lee Huamaní,</a:t>
                      </a:r>
                    </a:p>
                    <a:p>
                      <a:pPr algn="l"/>
                      <a:r>
                        <a:rPr lang="es-ES" dirty="0" err="1"/>
                        <a:t>lva</a:t>
                      </a:r>
                      <a:r>
                        <a:rPr lang="es-ES" dirty="0"/>
                        <a:t> </a:t>
                      </a:r>
                      <a:r>
                        <a:rPr lang="es-ES" dirty="0" err="1"/>
                        <a:t>Mantari</a:t>
                      </a:r>
                      <a:r>
                        <a:rPr lang="es-ES" dirty="0"/>
                        <a:t> Alicia, and</a:t>
                      </a:r>
                    </a:p>
                    <a:p>
                      <a:pPr algn="l"/>
                      <a:r>
                        <a:rPr lang="es-ES" dirty="0" err="1"/>
                        <a:t>Avid</a:t>
                      </a:r>
                      <a:r>
                        <a:rPr lang="es-ES" dirty="0"/>
                        <a:t> </a:t>
                      </a:r>
                      <a:r>
                        <a:rPr lang="es-ES" dirty="0" err="1"/>
                        <a:t>Roman-Gonzalez</a:t>
                      </a:r>
                      <a:r>
                        <a:rPr lang="es-ES" dirty="0"/>
                        <a:t> </a:t>
                      </a:r>
                      <a:endParaRPr lang="en-IN" dirty="0"/>
                    </a:p>
                  </a:txBody>
                  <a:tcPr anchor="ctr"/>
                </a:tc>
                <a:tc>
                  <a:txBody>
                    <a:bodyPr/>
                    <a:lstStyle/>
                    <a:p>
                      <a:pPr algn="l"/>
                      <a:r>
                        <a:rPr lang="en-US" dirty="0"/>
                        <a:t>Machine Learning Techniques to Visualize and Predict Terrorist Attacks Worldwide using the Global Terrorism Database </a:t>
                      </a:r>
                      <a:endParaRPr lang="en-IN" dirty="0"/>
                    </a:p>
                  </a:txBody>
                  <a:tcPr anchor="ctr"/>
                </a:tc>
                <a:tc>
                  <a:txBody>
                    <a:bodyPr/>
                    <a:lstStyle/>
                    <a:p>
                      <a:pPr algn="l"/>
                      <a:r>
                        <a:rPr lang="en-US" dirty="0"/>
                        <a:t>AI techniques are used to visualize and predict possible terrorist attacks in different regions of the world using classification models, namely, the decision trees, and the Random Forest. </a:t>
                      </a:r>
                    </a:p>
                  </a:txBody>
                  <a:tcPr anchor="ctr"/>
                </a:tc>
                <a:tc>
                  <a:txBody>
                    <a:bodyPr/>
                    <a:lstStyle/>
                    <a:p>
                      <a:pPr algn="l"/>
                      <a:r>
                        <a:rPr lang="en-US" dirty="0"/>
                        <a:t>The models that were made through Decision Trees and Random Forest give probabilistic results from 75.45% to 90.414% of assertiveness. </a:t>
                      </a:r>
                    </a:p>
                    <a:p>
                      <a:pPr algn="l"/>
                      <a:endParaRPr lang="en-US" dirty="0"/>
                    </a:p>
                    <a:p>
                      <a:pPr algn="l"/>
                      <a:endParaRPr lang="en-IN" dirty="0"/>
                    </a:p>
                  </a:txBody>
                  <a:tcPr anchor="ctr"/>
                </a:tc>
                <a:extLst>
                  <a:ext uri="{0D108BD9-81ED-4DB2-BD59-A6C34878D82A}">
                    <a16:rowId xmlns:a16="http://schemas.microsoft.com/office/drawing/2014/main" val="931317282"/>
                  </a:ext>
                </a:extLst>
              </a:tr>
            </a:tbl>
          </a:graphicData>
        </a:graphic>
      </p:graphicFrame>
    </p:spTree>
    <p:extLst>
      <p:ext uri="{BB962C8B-B14F-4D97-AF65-F5344CB8AC3E}">
        <p14:creationId xmlns:p14="http://schemas.microsoft.com/office/powerpoint/2010/main" val="347646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6918-A5CB-4414-B93F-C3586CEB2410}"/>
              </a:ext>
            </a:extLst>
          </p:cNvPr>
          <p:cNvSpPr>
            <a:spLocks noGrp="1"/>
          </p:cNvSpPr>
          <p:nvPr>
            <p:ph type="title"/>
          </p:nvPr>
        </p:nvSpPr>
        <p:spPr/>
        <p:txBody>
          <a:bodyPr/>
          <a:lstStyle/>
          <a:p>
            <a:r>
              <a:rPr lang="en-IN" dirty="0"/>
              <a:t>Literature Survey </a:t>
            </a:r>
          </a:p>
        </p:txBody>
      </p:sp>
      <p:graphicFrame>
        <p:nvGraphicFramePr>
          <p:cNvPr id="4" name="Table 4">
            <a:extLst>
              <a:ext uri="{FF2B5EF4-FFF2-40B4-BE49-F238E27FC236}">
                <a16:creationId xmlns:a16="http://schemas.microsoft.com/office/drawing/2014/main" id="{C0922311-5F5B-41A9-BB66-492A3358B245}"/>
              </a:ext>
            </a:extLst>
          </p:cNvPr>
          <p:cNvGraphicFramePr>
            <a:graphicFrameLocks noGrp="1"/>
          </p:cNvGraphicFramePr>
          <p:nvPr>
            <p:extLst>
              <p:ext uri="{D42A27DB-BD31-4B8C-83A1-F6EECF244321}">
                <p14:modId xmlns:p14="http://schemas.microsoft.com/office/powerpoint/2010/main" val="1082288959"/>
              </p:ext>
            </p:extLst>
          </p:nvPr>
        </p:nvGraphicFramePr>
        <p:xfrm>
          <a:off x="838200" y="1690687"/>
          <a:ext cx="10515600" cy="4018350"/>
        </p:xfrm>
        <a:graphic>
          <a:graphicData uri="http://schemas.openxmlformats.org/drawingml/2006/table">
            <a:tbl>
              <a:tblPr firstRow="1" bandRow="1">
                <a:tableStyleId>{5C22544A-7EE6-4342-B048-85BDC9FD1C3A}</a:tableStyleId>
              </a:tblPr>
              <a:tblGrid>
                <a:gridCol w="1420906">
                  <a:extLst>
                    <a:ext uri="{9D8B030D-6E8A-4147-A177-3AD203B41FA5}">
                      <a16:colId xmlns:a16="http://schemas.microsoft.com/office/drawing/2014/main" val="2325604420"/>
                    </a:ext>
                  </a:extLst>
                </a:gridCol>
                <a:gridCol w="1904103">
                  <a:extLst>
                    <a:ext uri="{9D8B030D-6E8A-4147-A177-3AD203B41FA5}">
                      <a16:colId xmlns:a16="http://schemas.microsoft.com/office/drawing/2014/main" val="745041769"/>
                    </a:ext>
                  </a:extLst>
                </a:gridCol>
                <a:gridCol w="3238052">
                  <a:extLst>
                    <a:ext uri="{9D8B030D-6E8A-4147-A177-3AD203B41FA5}">
                      <a16:colId xmlns:a16="http://schemas.microsoft.com/office/drawing/2014/main" val="4119060281"/>
                    </a:ext>
                  </a:extLst>
                </a:gridCol>
                <a:gridCol w="3952539">
                  <a:extLst>
                    <a:ext uri="{9D8B030D-6E8A-4147-A177-3AD203B41FA5}">
                      <a16:colId xmlns:a16="http://schemas.microsoft.com/office/drawing/2014/main" val="217365962"/>
                    </a:ext>
                  </a:extLst>
                </a:gridCol>
              </a:tblGrid>
              <a:tr h="635070">
                <a:tc>
                  <a:txBody>
                    <a:bodyPr/>
                    <a:lstStyle/>
                    <a:p>
                      <a:pPr algn="ctr"/>
                      <a:r>
                        <a:rPr lang="en-IN" b="0" dirty="0"/>
                        <a:t>Authors</a:t>
                      </a:r>
                    </a:p>
                  </a:txBody>
                  <a:tcPr anchor="ctr"/>
                </a:tc>
                <a:tc>
                  <a:txBody>
                    <a:bodyPr/>
                    <a:lstStyle/>
                    <a:p>
                      <a:pPr algn="ctr"/>
                      <a:r>
                        <a:rPr lang="en-IN" b="0" dirty="0"/>
                        <a:t>Title of the paper</a:t>
                      </a:r>
                    </a:p>
                  </a:txBody>
                  <a:tcPr anchor="ctr"/>
                </a:tc>
                <a:tc>
                  <a:txBody>
                    <a:bodyPr/>
                    <a:lstStyle/>
                    <a:p>
                      <a:pPr algn="ctr"/>
                      <a:r>
                        <a:rPr lang="en-IN" b="0" dirty="0" err="1"/>
                        <a:t>Keypoints</a:t>
                      </a:r>
                      <a:endParaRPr lang="en-IN" b="0" dirty="0"/>
                    </a:p>
                  </a:txBody>
                  <a:tcPr anchor="ctr"/>
                </a:tc>
                <a:tc>
                  <a:txBody>
                    <a:bodyPr/>
                    <a:lstStyle/>
                    <a:p>
                      <a:pPr algn="ctr"/>
                      <a:r>
                        <a:rPr lang="en-US" b="0" dirty="0"/>
                        <a:t>Results</a:t>
                      </a:r>
                      <a:endParaRPr lang="en-IN" b="0" dirty="0"/>
                    </a:p>
                  </a:txBody>
                  <a:tcPr anchor="ctr"/>
                </a:tc>
                <a:extLst>
                  <a:ext uri="{0D108BD9-81ED-4DB2-BD59-A6C34878D82A}">
                    <a16:rowId xmlns:a16="http://schemas.microsoft.com/office/drawing/2014/main" val="1948177247"/>
                  </a:ext>
                </a:extLst>
              </a:tr>
              <a:tr h="1105469">
                <a:tc>
                  <a:txBody>
                    <a:bodyPr/>
                    <a:lstStyle/>
                    <a:p>
                      <a:pPr algn="l"/>
                      <a:r>
                        <a:rPr lang="en-IN" sz="1800" b="0" i="0" u="none" kern="1200" dirty="0" err="1">
                          <a:solidFill>
                            <a:schemeClr val="dk1"/>
                          </a:solidFill>
                          <a:effectLst/>
                          <a:latin typeface="+mn-lt"/>
                          <a:ea typeface="+mn-ea"/>
                          <a:cs typeface="+mn-cs"/>
                        </a:rPr>
                        <a:t>Zhongbei</a:t>
                      </a:r>
                      <a:r>
                        <a:rPr lang="en-IN" sz="1800" b="0" i="0" u="none" kern="1200" dirty="0">
                          <a:solidFill>
                            <a:schemeClr val="dk1"/>
                          </a:solidFill>
                          <a:effectLst/>
                          <a:latin typeface="+mn-lt"/>
                          <a:ea typeface="+mn-ea"/>
                          <a:cs typeface="+mn-cs"/>
                        </a:rPr>
                        <a:t> Li,</a:t>
                      </a:r>
                    </a:p>
                    <a:p>
                      <a:pPr algn="l"/>
                      <a:r>
                        <a:rPr lang="en-IN" sz="1800" b="0" i="0" u="none" kern="1200" dirty="0" err="1">
                          <a:solidFill>
                            <a:schemeClr val="dk1"/>
                          </a:solidFill>
                          <a:effectLst/>
                          <a:latin typeface="+mn-lt"/>
                          <a:ea typeface="+mn-ea"/>
                          <a:cs typeface="+mn-cs"/>
                        </a:rPr>
                        <a:t>Xiangchun</a:t>
                      </a:r>
                      <a:r>
                        <a:rPr lang="en-IN" sz="1800" b="0" i="0" u="none" kern="1200" dirty="0">
                          <a:solidFill>
                            <a:schemeClr val="dk1"/>
                          </a:solidFill>
                          <a:effectLst/>
                          <a:latin typeface="+mn-lt"/>
                          <a:ea typeface="+mn-ea"/>
                          <a:cs typeface="+mn-cs"/>
                        </a:rPr>
                        <a:t> Li</a:t>
                      </a:r>
                      <a:r>
                        <a:rPr lang="en-IN" sz="1800" b="0" i="0" u="none" strike="noStrike" kern="1200" dirty="0">
                          <a:solidFill>
                            <a:schemeClr val="dk1"/>
                          </a:solidFill>
                          <a:effectLst/>
                          <a:latin typeface="+mn-lt"/>
                          <a:ea typeface="+mn-ea"/>
                          <a:cs typeface="+mn-cs"/>
                        </a:rPr>
                        <a:t>,</a:t>
                      </a:r>
                    </a:p>
                    <a:p>
                      <a:pPr algn="l"/>
                      <a:r>
                        <a:rPr lang="en-IN" sz="1800" b="0" i="0" u="none" strike="noStrike" kern="1200" dirty="0">
                          <a:solidFill>
                            <a:schemeClr val="dk1"/>
                          </a:solidFill>
                          <a:effectLst/>
                          <a:latin typeface="+mn-lt"/>
                          <a:ea typeface="+mn-ea"/>
                          <a:cs typeface="+mn-cs"/>
                        </a:rPr>
                        <a:t>Chen Dong,</a:t>
                      </a:r>
                    </a:p>
                    <a:p>
                      <a:pPr algn="l"/>
                      <a:r>
                        <a:rPr lang="en-IN" sz="1800" b="0" i="0" u="none" strike="noStrike" kern="1200" dirty="0">
                          <a:solidFill>
                            <a:schemeClr val="dk1"/>
                          </a:solidFill>
                          <a:effectLst/>
                          <a:latin typeface="+mn-lt"/>
                          <a:ea typeface="+mn-ea"/>
                          <a:cs typeface="+mn-cs"/>
                        </a:rPr>
                        <a:t>Fanfan Guo,</a:t>
                      </a:r>
                      <a:endParaRPr lang="en-IN" sz="1800" b="0" i="0" kern="1200" dirty="0">
                        <a:solidFill>
                          <a:schemeClr val="dk1"/>
                        </a:solidFill>
                        <a:effectLst/>
                        <a:latin typeface="+mn-lt"/>
                        <a:ea typeface="+mn-ea"/>
                        <a:cs typeface="+mn-cs"/>
                      </a:endParaRPr>
                    </a:p>
                    <a:p>
                      <a:pPr algn="l"/>
                      <a:r>
                        <a:rPr lang="en-IN" sz="1800" b="0" i="0" kern="1200" baseline="300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Fan Zhang, and</a:t>
                      </a:r>
                    </a:p>
                    <a:p>
                      <a:pPr algn="l"/>
                      <a:r>
                        <a:rPr lang="en-IN" sz="1800" b="0" i="0" u="none" strike="noStrike" kern="1200" dirty="0">
                          <a:solidFill>
                            <a:schemeClr val="dk1"/>
                          </a:solidFill>
                          <a:effectLst/>
                          <a:latin typeface="+mn-lt"/>
                          <a:ea typeface="+mn-ea"/>
                          <a:cs typeface="+mn-cs"/>
                        </a:rPr>
                        <a:t>Qi Zhang</a:t>
                      </a:r>
                      <a:endParaRPr lang="en-IN" sz="1800" b="0" i="0" kern="1200" dirty="0">
                        <a:solidFill>
                          <a:schemeClr val="dk1"/>
                        </a:solidFill>
                        <a:effectLst/>
                        <a:latin typeface="+mn-lt"/>
                        <a:ea typeface="+mn-ea"/>
                        <a:cs typeface="+mn-cs"/>
                      </a:endParaRPr>
                    </a:p>
                  </a:txBody>
                  <a:tcPr/>
                </a:tc>
                <a:tc>
                  <a:txBody>
                    <a:bodyPr/>
                    <a:lstStyle/>
                    <a:p>
                      <a:pPr algn="l"/>
                      <a:r>
                        <a:rPr lang="en-US" b="0" dirty="0"/>
                        <a:t>Quantitative Analysis of Global Terrorist Attacks Based on the Global Terrorism Database</a:t>
                      </a:r>
                      <a:endParaRPr lang="en-IN" b="0" dirty="0"/>
                    </a:p>
                  </a:txBody>
                  <a:tcPr/>
                </a:tc>
                <a:tc>
                  <a:txBody>
                    <a:bodyPr/>
                    <a:lstStyle/>
                    <a:p>
                      <a:pPr algn="l"/>
                      <a:r>
                        <a:rPr lang="en-US" b="0" dirty="0"/>
                        <a:t>Analytic Hierarchy Process (AHP) was used to classify the degree of damage followed by using MATLAB for </a:t>
                      </a:r>
                      <a:r>
                        <a:rPr lang="en-US" b="0" dirty="0" err="1"/>
                        <a:t>analysing</a:t>
                      </a:r>
                      <a:r>
                        <a:rPr lang="en-US" b="0" dirty="0"/>
                        <a:t> and classifying the attacks into five levels. </a:t>
                      </a:r>
                    </a:p>
                    <a:p>
                      <a:pPr algn="l"/>
                      <a:endParaRPr lang="en-US" sz="1800" b="0" i="0" kern="1200" dirty="0">
                        <a:solidFill>
                          <a:schemeClr val="dk1"/>
                        </a:solidFill>
                        <a:effectLst/>
                        <a:latin typeface="+mn-lt"/>
                        <a:ea typeface="+mn-ea"/>
                        <a:cs typeface="+mn-cs"/>
                      </a:endParaRPr>
                    </a:p>
                    <a:p>
                      <a:pPr algn="l"/>
                      <a:r>
                        <a:rPr lang="en-US" sz="1800" b="0" i="0" kern="1200" dirty="0">
                          <a:solidFill>
                            <a:schemeClr val="dk1"/>
                          </a:solidFill>
                          <a:effectLst/>
                          <a:latin typeface="+mn-lt"/>
                          <a:ea typeface="+mn-ea"/>
                          <a:cs typeface="+mn-cs"/>
                        </a:rPr>
                        <a:t>K-means cluster analysis method was used to classify terrorists according to region, type of attack, type of target and type of weapon used by the terrorists.</a:t>
                      </a:r>
                      <a:endParaRPr lang="en-IN" b="0" dirty="0"/>
                    </a:p>
                  </a:txBody>
                  <a:tcPr/>
                </a:tc>
                <a:tc>
                  <a:txBody>
                    <a:bodyPr/>
                    <a:lstStyle/>
                    <a:p>
                      <a:pPr algn="l"/>
                      <a:r>
                        <a:rPr lang="en-US" sz="1800" b="0" i="0" kern="1200" dirty="0">
                          <a:solidFill>
                            <a:schemeClr val="dk1"/>
                          </a:solidFill>
                          <a:effectLst/>
                          <a:latin typeface="+mn-lt"/>
                          <a:ea typeface="+mn-ea"/>
                          <a:cs typeface="+mn-cs"/>
                        </a:rPr>
                        <a:t>The top ten terrorist attacks with the highest degree of harm in the past two decades were listed.</a:t>
                      </a:r>
                    </a:p>
                    <a:p>
                      <a:pPr algn="l"/>
                      <a:endParaRPr lang="en-US" sz="1800" b="0" i="0" kern="1200" dirty="0">
                        <a:solidFill>
                          <a:schemeClr val="dk1"/>
                        </a:solidFill>
                        <a:effectLst/>
                        <a:latin typeface="+mn-lt"/>
                        <a:ea typeface="+mn-ea"/>
                        <a:cs typeface="+mn-cs"/>
                      </a:endParaRPr>
                    </a:p>
                    <a:p>
                      <a:pPr algn="l"/>
                      <a:r>
                        <a:rPr lang="en-US" sz="1800" b="0" i="0" kern="1200" dirty="0">
                          <a:solidFill>
                            <a:schemeClr val="dk1"/>
                          </a:solidFill>
                          <a:effectLst/>
                          <a:latin typeface="+mn-lt"/>
                          <a:ea typeface="+mn-ea"/>
                          <a:cs typeface="+mn-cs"/>
                        </a:rPr>
                        <a:t>The Middle East, Southeast Asia, Central Asia, and Africa were predicted to be the regions that will be most seriously affected by future global terrorist events. </a:t>
                      </a:r>
                      <a:endParaRPr lang="en-IN" b="0" dirty="0"/>
                    </a:p>
                  </a:txBody>
                  <a:tcPr/>
                </a:tc>
                <a:extLst>
                  <a:ext uri="{0D108BD9-81ED-4DB2-BD59-A6C34878D82A}">
                    <a16:rowId xmlns:a16="http://schemas.microsoft.com/office/drawing/2014/main" val="931317282"/>
                  </a:ext>
                </a:extLst>
              </a:tr>
            </a:tbl>
          </a:graphicData>
        </a:graphic>
      </p:graphicFrame>
    </p:spTree>
    <p:extLst>
      <p:ext uri="{BB962C8B-B14F-4D97-AF65-F5344CB8AC3E}">
        <p14:creationId xmlns:p14="http://schemas.microsoft.com/office/powerpoint/2010/main" val="278668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6918-A5CB-4414-B93F-C3586CEB2410}"/>
              </a:ext>
            </a:extLst>
          </p:cNvPr>
          <p:cNvSpPr>
            <a:spLocks noGrp="1"/>
          </p:cNvSpPr>
          <p:nvPr>
            <p:ph type="title"/>
          </p:nvPr>
        </p:nvSpPr>
        <p:spPr/>
        <p:txBody>
          <a:bodyPr/>
          <a:lstStyle/>
          <a:p>
            <a:r>
              <a:rPr lang="en-IN" dirty="0"/>
              <a:t>Literature Survey </a:t>
            </a:r>
          </a:p>
        </p:txBody>
      </p:sp>
      <p:graphicFrame>
        <p:nvGraphicFramePr>
          <p:cNvPr id="4" name="Table 4">
            <a:extLst>
              <a:ext uri="{FF2B5EF4-FFF2-40B4-BE49-F238E27FC236}">
                <a16:creationId xmlns:a16="http://schemas.microsoft.com/office/drawing/2014/main" id="{C0922311-5F5B-41A9-BB66-492A3358B245}"/>
              </a:ext>
            </a:extLst>
          </p:cNvPr>
          <p:cNvGraphicFramePr>
            <a:graphicFrameLocks noGrp="1"/>
          </p:cNvGraphicFramePr>
          <p:nvPr>
            <p:extLst>
              <p:ext uri="{D42A27DB-BD31-4B8C-83A1-F6EECF244321}">
                <p14:modId xmlns:p14="http://schemas.microsoft.com/office/powerpoint/2010/main" val="2314155348"/>
              </p:ext>
            </p:extLst>
          </p:nvPr>
        </p:nvGraphicFramePr>
        <p:xfrm>
          <a:off x="838200" y="1690687"/>
          <a:ext cx="10515600" cy="3469710"/>
        </p:xfrm>
        <a:graphic>
          <a:graphicData uri="http://schemas.openxmlformats.org/drawingml/2006/table">
            <a:tbl>
              <a:tblPr firstRow="1" bandRow="1">
                <a:tableStyleId>{5C22544A-7EE6-4342-B048-85BDC9FD1C3A}</a:tableStyleId>
              </a:tblPr>
              <a:tblGrid>
                <a:gridCol w="1216511">
                  <a:extLst>
                    <a:ext uri="{9D8B030D-6E8A-4147-A177-3AD203B41FA5}">
                      <a16:colId xmlns:a16="http://schemas.microsoft.com/office/drawing/2014/main" val="2325604420"/>
                    </a:ext>
                  </a:extLst>
                </a:gridCol>
                <a:gridCol w="1925618">
                  <a:extLst>
                    <a:ext uri="{9D8B030D-6E8A-4147-A177-3AD203B41FA5}">
                      <a16:colId xmlns:a16="http://schemas.microsoft.com/office/drawing/2014/main" val="745041769"/>
                    </a:ext>
                  </a:extLst>
                </a:gridCol>
                <a:gridCol w="3206837">
                  <a:extLst>
                    <a:ext uri="{9D8B030D-6E8A-4147-A177-3AD203B41FA5}">
                      <a16:colId xmlns:a16="http://schemas.microsoft.com/office/drawing/2014/main" val="4119060281"/>
                    </a:ext>
                  </a:extLst>
                </a:gridCol>
                <a:gridCol w="4166634">
                  <a:extLst>
                    <a:ext uri="{9D8B030D-6E8A-4147-A177-3AD203B41FA5}">
                      <a16:colId xmlns:a16="http://schemas.microsoft.com/office/drawing/2014/main" val="217365962"/>
                    </a:ext>
                  </a:extLst>
                </a:gridCol>
              </a:tblGrid>
              <a:tr h="635070">
                <a:tc>
                  <a:txBody>
                    <a:bodyPr/>
                    <a:lstStyle/>
                    <a:p>
                      <a:pPr algn="ctr"/>
                      <a:r>
                        <a:rPr lang="en-IN" b="0" dirty="0"/>
                        <a:t>Authors</a:t>
                      </a:r>
                    </a:p>
                  </a:txBody>
                  <a:tcPr anchor="ctr"/>
                </a:tc>
                <a:tc>
                  <a:txBody>
                    <a:bodyPr/>
                    <a:lstStyle/>
                    <a:p>
                      <a:pPr algn="ctr"/>
                      <a:r>
                        <a:rPr lang="en-IN" b="0" dirty="0"/>
                        <a:t>Title of the paper</a:t>
                      </a:r>
                    </a:p>
                  </a:txBody>
                  <a:tcPr anchor="ctr"/>
                </a:tc>
                <a:tc>
                  <a:txBody>
                    <a:bodyPr/>
                    <a:lstStyle/>
                    <a:p>
                      <a:pPr algn="ctr"/>
                      <a:r>
                        <a:rPr lang="en-IN" b="0" dirty="0" err="1"/>
                        <a:t>Keypoints</a:t>
                      </a:r>
                      <a:endParaRPr lang="en-IN" b="0" dirty="0"/>
                    </a:p>
                  </a:txBody>
                  <a:tcPr anchor="ctr"/>
                </a:tc>
                <a:tc>
                  <a:txBody>
                    <a:bodyPr/>
                    <a:lstStyle/>
                    <a:p>
                      <a:pPr algn="ctr"/>
                      <a:r>
                        <a:rPr lang="en-US" b="0" dirty="0"/>
                        <a:t>Results</a:t>
                      </a:r>
                      <a:endParaRPr lang="en-IN" b="0" dirty="0"/>
                    </a:p>
                  </a:txBody>
                  <a:tcPr anchor="ctr"/>
                </a:tc>
                <a:extLst>
                  <a:ext uri="{0D108BD9-81ED-4DB2-BD59-A6C34878D82A}">
                    <a16:rowId xmlns:a16="http://schemas.microsoft.com/office/drawing/2014/main" val="1948177247"/>
                  </a:ext>
                </a:extLst>
              </a:tr>
              <a:tr h="787986">
                <a:tc>
                  <a:txBody>
                    <a:bodyPr/>
                    <a:lstStyle/>
                    <a:p>
                      <a:r>
                        <a:rPr lang="en-US" sz="1800" b="0" i="0" u="none" kern="1200" dirty="0">
                          <a:solidFill>
                            <a:schemeClr val="dk1"/>
                          </a:solidFill>
                          <a:effectLst/>
                          <a:latin typeface="+mn-lt"/>
                          <a:ea typeface="+mn-ea"/>
                          <a:cs typeface="+mn-cs"/>
                        </a:rPr>
                        <a:t>Harrison Bardwell,</a:t>
                      </a:r>
                    </a:p>
                    <a:p>
                      <a:r>
                        <a:rPr lang="en-US" sz="1800" b="0" i="0" u="none" kern="1200" dirty="0" err="1">
                          <a:solidFill>
                            <a:schemeClr val="dk1"/>
                          </a:solidFill>
                          <a:effectLst/>
                          <a:latin typeface="+mn-lt"/>
                          <a:ea typeface="+mn-ea"/>
                          <a:cs typeface="+mn-cs"/>
                        </a:rPr>
                        <a:t>Mohib</a:t>
                      </a:r>
                      <a:r>
                        <a:rPr lang="en-US" sz="1800" b="0" i="0" u="none" kern="1200" dirty="0">
                          <a:solidFill>
                            <a:schemeClr val="dk1"/>
                          </a:solidFill>
                          <a:effectLst/>
                          <a:latin typeface="+mn-lt"/>
                          <a:ea typeface="+mn-ea"/>
                          <a:cs typeface="+mn-cs"/>
                        </a:rPr>
                        <a:t> Iqbal</a:t>
                      </a:r>
                      <a:endParaRPr lang="en-IN" sz="1800" b="0" i="0" kern="1200" dirty="0">
                        <a:solidFill>
                          <a:schemeClr val="dk1"/>
                        </a:solidFill>
                        <a:effectLst/>
                        <a:latin typeface="+mn-lt"/>
                        <a:ea typeface="+mn-ea"/>
                        <a:cs typeface="+mn-cs"/>
                      </a:endParaRPr>
                    </a:p>
                  </a:txBody>
                  <a:tcPr/>
                </a:tc>
                <a:tc>
                  <a:txBody>
                    <a:bodyPr/>
                    <a:lstStyle/>
                    <a:p>
                      <a:r>
                        <a:rPr lang="en-US" b="0" dirty="0"/>
                        <a:t>The Economic Impact of Terrorism from 2000 to 2018</a:t>
                      </a:r>
                      <a:endParaRPr lang="en-IN" b="0" dirty="0"/>
                    </a:p>
                  </a:txBody>
                  <a:tcPr/>
                </a:tc>
                <a:tc>
                  <a:txBody>
                    <a:bodyPr/>
                    <a:lstStyle/>
                    <a:p>
                      <a:r>
                        <a:rPr lang="en-US" sz="1800" b="0" i="0" kern="1200" dirty="0">
                          <a:solidFill>
                            <a:schemeClr val="dk1"/>
                          </a:solidFill>
                          <a:effectLst/>
                          <a:latin typeface="+mn-lt"/>
                          <a:ea typeface="+mn-ea"/>
                          <a:cs typeface="+mn-cs"/>
                        </a:rPr>
                        <a:t>This model uses a bottom-up cost accounting approach to aggregate the cost of four indicators, namely, terrorism-related deaths, injuries, property damage and GDP losses that result from the incidents of terrorism. </a:t>
                      </a:r>
                    </a:p>
                    <a:p>
                      <a:endParaRPr lang="en-IN" b="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In the 18 years from 2000 to 2018, terrorism cost the world economy $US 855 billion. </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Middle East and North Africa is the most affected region by terrorism with an impact of $US 434 billion, followed by sub  - Saharan Africa at $US 133 billion and South Asia at $US 125 billion.</a:t>
                      </a:r>
                      <a:endParaRPr lang="en-IN" b="0" dirty="0"/>
                    </a:p>
                  </a:txBody>
                  <a:tcPr/>
                </a:tc>
                <a:extLst>
                  <a:ext uri="{0D108BD9-81ED-4DB2-BD59-A6C34878D82A}">
                    <a16:rowId xmlns:a16="http://schemas.microsoft.com/office/drawing/2014/main" val="931317282"/>
                  </a:ext>
                </a:extLst>
              </a:tr>
            </a:tbl>
          </a:graphicData>
        </a:graphic>
      </p:graphicFrame>
    </p:spTree>
    <p:extLst>
      <p:ext uri="{BB962C8B-B14F-4D97-AF65-F5344CB8AC3E}">
        <p14:creationId xmlns:p14="http://schemas.microsoft.com/office/powerpoint/2010/main" val="390545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500C-26A4-480C-98F9-768C9FB96F53}"/>
              </a:ext>
            </a:extLst>
          </p:cNvPr>
          <p:cNvSpPr>
            <a:spLocks noGrp="1"/>
          </p:cNvSpPr>
          <p:nvPr>
            <p:ph type="title"/>
          </p:nvPr>
        </p:nvSpPr>
        <p:spPr/>
        <p:txBody>
          <a:bodyPr/>
          <a:lstStyle/>
          <a:p>
            <a:r>
              <a:rPr lang="en-IN" dirty="0"/>
              <a:t>Problem Formulation</a:t>
            </a:r>
          </a:p>
        </p:txBody>
      </p:sp>
      <p:sp>
        <p:nvSpPr>
          <p:cNvPr id="3" name="Content Placeholder 2">
            <a:extLst>
              <a:ext uri="{FF2B5EF4-FFF2-40B4-BE49-F238E27FC236}">
                <a16:creationId xmlns:a16="http://schemas.microsoft.com/office/drawing/2014/main" id="{CED08CA3-0C2B-4A17-8F80-C24395A4D9B6}"/>
              </a:ext>
            </a:extLst>
          </p:cNvPr>
          <p:cNvSpPr>
            <a:spLocks noGrp="1"/>
          </p:cNvSpPr>
          <p:nvPr>
            <p:ph idx="1"/>
          </p:nvPr>
        </p:nvSpPr>
        <p:spPr/>
        <p:txBody>
          <a:bodyPr>
            <a:normAutofit/>
          </a:bodyPr>
          <a:lstStyle/>
          <a:p>
            <a:pPr>
              <a:buFont typeface="Wingdings" panose="05000000000000000000" pitchFamily="2" charset="2"/>
              <a:buChar char="ü"/>
            </a:pPr>
            <a:r>
              <a:rPr lang="en-IN" dirty="0"/>
              <a:t> Does the attack evolve over a period of time?</a:t>
            </a:r>
          </a:p>
          <a:p>
            <a:pPr>
              <a:buFont typeface="Wingdings" panose="05000000000000000000" pitchFamily="2" charset="2"/>
              <a:buChar char="ü"/>
            </a:pPr>
            <a:r>
              <a:rPr lang="en-IN" dirty="0"/>
              <a:t> Which are the top 5 most attacked countries? What were the   motives of these attacks?</a:t>
            </a:r>
          </a:p>
          <a:p>
            <a:pPr>
              <a:buFont typeface="Wingdings" panose="05000000000000000000" pitchFamily="2" charset="2"/>
              <a:buChar char="ü"/>
            </a:pPr>
            <a:r>
              <a:rPr lang="en-IN" dirty="0"/>
              <a:t> Does each gang has a specific type of attack? Are these types specific to the targets?</a:t>
            </a:r>
          </a:p>
          <a:p>
            <a:pPr>
              <a:buFont typeface="Wingdings" panose="05000000000000000000" pitchFamily="2" charset="2"/>
              <a:buChar char="ü"/>
            </a:pPr>
            <a:r>
              <a:rPr lang="en-IN" dirty="0"/>
              <a:t> Do weapons used by a gang vary with attack types, target or motive?</a:t>
            </a:r>
          </a:p>
          <a:p>
            <a:pPr>
              <a:buFont typeface="Wingdings" panose="05000000000000000000" pitchFamily="2" charset="2"/>
              <a:buChar char="ü"/>
            </a:pPr>
            <a:r>
              <a:rPr lang="en-IN" dirty="0"/>
              <a:t> What relation is there between the type of attack with the property value of the damage caused by different gangs? </a:t>
            </a:r>
          </a:p>
          <a:p>
            <a:pPr>
              <a:buFont typeface="Wingdings" panose="05000000000000000000" pitchFamily="2" charset="2"/>
              <a:buChar char="ü"/>
            </a:pPr>
            <a:r>
              <a:rPr lang="en-IN" dirty="0"/>
              <a:t> Is there a specific time of the year when terrorist attacks become more frequent?</a:t>
            </a:r>
          </a:p>
          <a:p>
            <a:pPr>
              <a:buFont typeface="Wingdings" panose="05000000000000000000" pitchFamily="2" charset="2"/>
              <a:buChar char="ü"/>
            </a:pPr>
            <a:endParaRPr lang="en-IN" dirty="0"/>
          </a:p>
          <a:p>
            <a:pPr marL="0" indent="0">
              <a:buNone/>
            </a:pPr>
            <a:endParaRPr lang="en-IN" dirty="0"/>
          </a:p>
        </p:txBody>
      </p:sp>
    </p:spTree>
    <p:extLst>
      <p:ext uri="{BB962C8B-B14F-4D97-AF65-F5344CB8AC3E}">
        <p14:creationId xmlns:p14="http://schemas.microsoft.com/office/powerpoint/2010/main" val="108289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6D15-E0C9-4CD0-963C-403D48C50BF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E209483-3F7F-4C37-93B8-62E6724B7B67}"/>
              </a:ext>
            </a:extLst>
          </p:cNvPr>
          <p:cNvSpPr>
            <a:spLocks noGrp="1"/>
          </p:cNvSpPr>
          <p:nvPr>
            <p:ph idx="1"/>
          </p:nvPr>
        </p:nvSpPr>
        <p:spPr/>
        <p:txBody>
          <a:bodyPr>
            <a:normAutofit/>
          </a:bodyPr>
          <a:lstStyle/>
          <a:p>
            <a:pPr marL="514350" indent="-514350">
              <a:buFont typeface="+mj-lt"/>
              <a:buAutoNum type="arabicPeriod"/>
            </a:pPr>
            <a:r>
              <a:rPr lang="en-IN" dirty="0"/>
              <a:t>Bardwell, H. and Iqbal, M., 2021. The economic impact of terrorism from 2000 to 2018. Peace Economics, Peace Science and Public Policy, 27(2), pp.227-261.</a:t>
            </a:r>
          </a:p>
          <a:p>
            <a:pPr marL="514350" indent="-514350">
              <a:buFont typeface="+mj-lt"/>
              <a:buAutoNum type="arabicPeriod"/>
            </a:pPr>
            <a:r>
              <a:rPr lang="en-IN" dirty="0" err="1"/>
              <a:t>Huamaní</a:t>
            </a:r>
            <a:r>
              <a:rPr lang="en-IN" dirty="0"/>
              <a:t>, E.L., Alicia, A.M. and Roman-Gonzalez, A., 2020. Machine learning techniques to visualize and predict terrorist attacks worldwide using the global terrorism database. Machine Learning, 11(4).</a:t>
            </a:r>
          </a:p>
          <a:p>
            <a:pPr marL="514350" indent="-514350">
              <a:buFont typeface="+mj-lt"/>
              <a:buAutoNum type="arabicPeriod"/>
            </a:pPr>
            <a:r>
              <a:rPr lang="en-IN" dirty="0"/>
              <a:t>Li, Z., Li, X., Dong, C., Guo, F., Zhang, F. and Zhang, Q., 2021. Quantitative analysis of global terrorist attacks based on the global terrorism database. Sustainability, 13(14), p.7598.</a:t>
            </a:r>
          </a:p>
          <a:p>
            <a:pPr marL="514350" indent="-514350">
              <a:buFont typeface="+mj-lt"/>
              <a:buAutoNum type="arabicPeriod"/>
            </a:pPr>
            <a:endParaRPr lang="en-IN" dirty="0"/>
          </a:p>
        </p:txBody>
      </p:sp>
    </p:spTree>
    <p:extLst>
      <p:ext uri="{BB962C8B-B14F-4D97-AF65-F5344CB8AC3E}">
        <p14:creationId xmlns:p14="http://schemas.microsoft.com/office/powerpoint/2010/main" val="18262209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239</TotalTime>
  <Words>828</Words>
  <Application>Microsoft Office PowerPoint</Application>
  <PresentationFormat>Widescreen</PresentationFormat>
  <Paragraphs>71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Exploratory Data Analysis of Global Terrorism Database (GTD) (1970 – 2017)</vt:lpstr>
      <vt:lpstr>Objective</vt:lpstr>
      <vt:lpstr>Abstract</vt:lpstr>
      <vt:lpstr>Introduction</vt:lpstr>
      <vt:lpstr>Literature Survey </vt:lpstr>
      <vt:lpstr>Literature Survey </vt:lpstr>
      <vt:lpstr>Literature Survey </vt:lpstr>
      <vt:lpstr>Problem Formulation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Ritika Tiwari</dc:creator>
  <cp:lastModifiedBy>Ritika Tiwari</cp:lastModifiedBy>
  <cp:revision>18</cp:revision>
  <dcterms:created xsi:type="dcterms:W3CDTF">2022-03-06T10:09:48Z</dcterms:created>
  <dcterms:modified xsi:type="dcterms:W3CDTF">2022-03-06T18:01:16Z</dcterms:modified>
</cp:coreProperties>
</file>