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6.png" ContentType="image/png"/>
  <Override PartName="/ppt/media/image1.jpeg" ContentType="image/jpeg"/>
  <Override PartName="/ppt/media/image2.jpeg" ContentType="image/jpeg"/>
  <Override PartName="/ppt/media/image3.jpeg" ContentType="image/jpeg"/>
  <Override PartName="/ppt/media/image7.png" ContentType="image/png"/>
  <Override PartName="/ppt/media/image4.jpeg" ContentType="image/jpeg"/>
  <Override PartName="/ppt/media/image5.jpeg" ContentType="image/jpeg"/>
  <Override PartName="/ppt/media/image8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C1D1B1C1-B171-41C1-A111-E18111D1510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-Forrit opnast með Google sem default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-Upplýsingar um fyrirtæki er birt fyrir ofan grafið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-Í menubarnum er „File“, „Plot“, „Dates“ og „Company“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-Skipt er um fyrirtæki í File-New ticker eða Ctrl+N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-Í „Plot“ er valið hvaða gögn viðkomandi vill plota og hægt að haka í „Simple Moving Average“ og „Volume“.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-Fyrir neðan grafið er stika sem stillir fjölda daga í Simple Moving Average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-Í „Dates“ er fyrst valið frá hvaða degi og síðan til hvaða dags viðkomandi vill plota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-Í „Company“ eru valmöguleikar um að sjá prófíl og lykilatriði fyrirtækis en þá er linkað inn á Yahoo.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-Fyrirsagnir frétta eru birtar í hægra horninu, ef smellt er á fyrirsögn er linkað inn á þá frétt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-Hægt er að breyta stærð grafs, sjónarmiði og vista grafinu með tökkum fyrir ofan grafið</a:t>
            </a:r>
            <a:endParaRPr/>
          </a:p>
          <a:p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811161-4121-4151-9161-4171619101A1}" type="slidenum">
              <a:rPr lang="en-US">
                <a:solidFill>
                  <a:srgbClr val="103154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F11141-6161-41F1-81A1-3131813121B1}" type="slidenum">
              <a:rPr lang="en-US">
                <a:solidFill>
                  <a:srgbClr val="103154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599840" y="2140200"/>
            <a:ext cx="7544160" cy="2590560"/>
          </a:xfrm>
          <a:prstGeom prst="rect">
            <a:avLst>
              <a:gd fmla="val 7379" name="adj"/>
            </a:avLst>
          </a:prstGeom>
          <a:solidFill>
            <a:srgbClr val="ffffff"/>
          </a:solidFill>
        </p:spPr>
      </p:sp>
      <p:sp>
        <p:nvSpPr>
          <p:cNvPr id="1" name="Line 2"/>
          <p:cNvSpPr/>
          <p:nvPr/>
        </p:nvSpPr>
        <p:spPr>
          <a:xfrm flipH="1">
            <a:off x="1599840" y="2126520"/>
            <a:ext cx="7543800" cy="2520"/>
          </a:xfrm>
          <a:prstGeom prst="line">
            <a:avLst/>
          </a:prstGeom>
          <a:ln w="28440">
            <a:solidFill>
              <a:srgbClr val="ff7f01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8519760" y="2368800"/>
            <a:ext cx="394920" cy="394200"/>
          </a:xfrm>
          <a:prstGeom prst="rect">
            <a:avLst>
              <a:gd fmla="val 100000" name="adj"/>
            </a:avLst>
          </a:prstGeom>
          <a:solidFill>
            <a:srgbClr val="ff7f01"/>
          </a:solidFill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s-IS" sz="4600">
                <a:solidFill>
                  <a:srgbClr val="174576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736280" y="4134960"/>
            <a:ext cx="5870160" cy="5756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is-IS" sz="1400">
                <a:solidFill>
                  <a:srgbClr val="174576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s-IS" sz="1400">
                <a:solidFill>
                  <a:srgbClr val="174576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s-IS" sz="1400">
                <a:solidFill>
                  <a:srgbClr val="174576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s-IS" sz="1400">
                <a:solidFill>
                  <a:srgbClr val="174576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s-IS" sz="1400">
                <a:solidFill>
                  <a:srgbClr val="174576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s-IS" sz="1400">
                <a:solidFill>
                  <a:srgbClr val="174576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is-IS" sz="1400">
                <a:solidFill>
                  <a:srgbClr val="174576"/>
                </a:solidFill>
                <a:latin typeface="Corbel"/>
              </a:rPr>
              <a:t>Seventh Outline LevelClick to edit Master text styles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8765280" y="4572000"/>
            <a:ext cx="1828440" cy="364680"/>
          </a:xfrm>
          <a:prstGeom prst="rect">
            <a:avLst/>
          </a:prstGeom>
        </p:spPr>
        <p:txBody>
          <a:bodyPr bIns="0" tIns="0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8389800" y="4572000"/>
            <a:ext cx="1828440" cy="364680"/>
          </a:xfrm>
          <a:prstGeom prst="rect">
            <a:avLst/>
          </a:prstGeom>
        </p:spPr>
        <p:txBody>
          <a:bodyPr anchor="b" bIns="0" t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808080"/>
                </a:solidFill>
                <a:latin typeface="Corbel"/>
              </a:rPr>
              <a:t>2/19/13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28600" y="1707120"/>
            <a:ext cx="8686440" cy="4907880"/>
          </a:xfrm>
          <a:prstGeom prst="rect">
            <a:avLst>
              <a:gd fmla="val 0" name="adj1"/>
              <a:gd fmla="val 4003" name="adj2"/>
            </a:avLst>
          </a:prstGeom>
          <a:solidFill>
            <a:srgbClr val="ffffff"/>
          </a:solidFill>
        </p:spPr>
      </p:sp>
      <p:sp>
        <p:nvSpPr>
          <p:cNvPr id="40" name="CustomShape 2"/>
          <p:cNvSpPr/>
          <p:nvPr/>
        </p:nvSpPr>
        <p:spPr>
          <a:xfrm>
            <a:off x="228600" y="228600"/>
            <a:ext cx="8686440" cy="1277280"/>
          </a:xfrm>
          <a:prstGeom prst="rect">
            <a:avLst>
              <a:gd fmla="val 0" name="adj1"/>
              <a:gd fmla="val 11674" name="adj2"/>
            </a:avLst>
          </a:prstGeom>
          <a:solidFill>
            <a:srgbClr val="ffffff"/>
          </a:solidFill>
        </p:spPr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s-IS" sz="3800">
                <a:solidFill>
                  <a:srgbClr val="174576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0000"/>
              <a:buFont charset="2" typeface="Wingdings 2"/>
              <a:buChar char="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"/>
            </a:pPr>
            <a:r>
              <a:rPr lang="is-IS" sz="2000">
                <a:solidFill>
                  <a:srgbClr val="174576"/>
                </a:solidFill>
                <a:latin typeface="Corbel"/>
              </a:rPr>
              <a:t>Second level</a:t>
            </a:r>
            <a:endParaRPr/>
          </a:p>
          <a:p>
            <a:pPr lvl="1">
              <a:buSzPct val="90000"/>
              <a:buFont charset="2" typeface="Wingdings 2"/>
              <a:buChar char=""/>
            </a:pPr>
            <a:r>
              <a:rPr lang="is-IS">
                <a:solidFill>
                  <a:srgbClr val="174576"/>
                </a:solidFill>
                <a:latin typeface="Corbel"/>
              </a:rPr>
              <a:t>Third level</a:t>
            </a:r>
            <a:endParaRPr/>
          </a:p>
          <a:p>
            <a:pPr lvl="2">
              <a:buSzPct val="90000"/>
              <a:buFont charset="2" typeface="Wingdings 2"/>
              <a:buChar char=""/>
            </a:pPr>
            <a:r>
              <a:rPr lang="is-IS">
                <a:solidFill>
                  <a:srgbClr val="174576"/>
                </a:solidFill>
                <a:latin typeface="Corbel"/>
              </a:rPr>
              <a:t>Fourth level</a:t>
            </a:r>
            <a:endParaRPr/>
          </a:p>
          <a:p>
            <a:pPr lvl="3">
              <a:buSzPct val="90000"/>
              <a:buFont charset="2" typeface="Wingdings 2"/>
              <a:buChar char=""/>
            </a:pPr>
            <a:r>
              <a:rPr lang="is-IS">
                <a:solidFill>
                  <a:srgbClr val="174576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103154"/>
                </a:solidFill>
                <a:latin typeface="Corbel"/>
              </a:rPr>
              <a:t>2/19/13</a:t>
            </a:r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5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E1A1A1-9161-4121-B1B1-71D181716191}" type="slidenum">
              <a:rPr lang="en-US">
                <a:solidFill>
                  <a:srgbClr val="103154"/>
                </a:solidFill>
                <a:latin typeface="Corbe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28600" y="1707120"/>
            <a:ext cx="8686440" cy="4907880"/>
          </a:xfrm>
          <a:prstGeom prst="rect">
            <a:avLst>
              <a:gd fmla="val 0" name="adj1"/>
              <a:gd fmla="val 4003" name="adj2"/>
            </a:avLst>
          </a:prstGeom>
          <a:solidFill>
            <a:srgbClr val="ffffff"/>
          </a:solidFill>
        </p:spPr>
      </p:sp>
      <p:sp>
        <p:nvSpPr>
          <p:cNvPr id="79" name="CustomShape 2"/>
          <p:cNvSpPr/>
          <p:nvPr/>
        </p:nvSpPr>
        <p:spPr>
          <a:xfrm>
            <a:off x="228600" y="228600"/>
            <a:ext cx="8686440" cy="1277280"/>
          </a:xfrm>
          <a:prstGeom prst="rect">
            <a:avLst>
              <a:gd fmla="val 0" name="adj1"/>
              <a:gd fmla="val 11674" name="adj2"/>
            </a:avLst>
          </a:prstGeom>
          <a:solidFill>
            <a:srgbClr val="ffffff"/>
          </a:solidFill>
        </p:spPr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s-IS" sz="3800">
                <a:solidFill>
                  <a:srgbClr val="174576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79400" y="1981080"/>
            <a:ext cx="3657240" cy="39747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0000"/>
              <a:buFont charset="2" typeface="Wingdings 2"/>
              <a:buChar char="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"/>
            </a:pPr>
            <a:r>
              <a:rPr lang="is-IS" sz="2000">
                <a:solidFill>
                  <a:srgbClr val="174576"/>
                </a:solidFill>
                <a:latin typeface="Corbel"/>
              </a:rPr>
              <a:t>Second level</a:t>
            </a:r>
            <a:endParaRPr/>
          </a:p>
          <a:p>
            <a:pPr lvl="1">
              <a:buSzPct val="90000"/>
              <a:buFont charset="2" typeface="Wingdings 2"/>
              <a:buChar char=""/>
            </a:pPr>
            <a:r>
              <a:rPr lang="is-IS">
                <a:solidFill>
                  <a:srgbClr val="174576"/>
                </a:solidFill>
                <a:latin typeface="Corbel"/>
              </a:rPr>
              <a:t>Third level</a:t>
            </a:r>
            <a:endParaRPr/>
          </a:p>
          <a:p>
            <a:pPr lvl="2">
              <a:buSzPct val="90000"/>
              <a:buFont charset="2" typeface="Wingdings 2"/>
              <a:buChar char=""/>
            </a:pPr>
            <a:r>
              <a:rPr lang="is-IS">
                <a:solidFill>
                  <a:srgbClr val="174576"/>
                </a:solidFill>
                <a:latin typeface="Corbel"/>
              </a:rPr>
              <a:t>Fourth level</a:t>
            </a:r>
            <a:endParaRPr/>
          </a:p>
          <a:p>
            <a:pPr lvl="3">
              <a:buSzPct val="90000"/>
              <a:buFont charset="2" typeface="Wingdings 2"/>
              <a:buChar char=""/>
            </a:pPr>
            <a:r>
              <a:rPr lang="is-IS">
                <a:solidFill>
                  <a:srgbClr val="174576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705200" y="1981080"/>
            <a:ext cx="3657240" cy="39747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b="1" lang="is-IS" sz="2200">
                <a:solidFill>
                  <a:srgbClr val="a6a6a6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is-IS" sz="2200">
                <a:solidFill>
                  <a:srgbClr val="a6a6a6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is-IS" sz="2200">
                <a:solidFill>
                  <a:srgbClr val="a6a6a6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is-IS" sz="2200">
                <a:solidFill>
                  <a:srgbClr val="a6a6a6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is-IS" sz="2200">
                <a:solidFill>
                  <a:srgbClr val="a6a6a6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is-IS" sz="2200">
                <a:solidFill>
                  <a:srgbClr val="a6a6a6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0000"/>
              <a:buFont charset="2" typeface="Wingdings 2"/>
              <a:buChar char=""/>
            </a:pPr>
            <a:r>
              <a:rPr b="1" lang="is-IS" sz="2200">
                <a:solidFill>
                  <a:srgbClr val="a6a6a6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"/>
            </a:pPr>
            <a:r>
              <a:rPr lang="is-IS" sz="2000">
                <a:solidFill>
                  <a:srgbClr val="174576"/>
                </a:solidFill>
                <a:latin typeface="Corbel"/>
              </a:rPr>
              <a:t>Second level</a:t>
            </a:r>
            <a:endParaRPr/>
          </a:p>
          <a:p>
            <a:pPr lvl="1">
              <a:buSzPct val="90000"/>
              <a:buFont charset="2" typeface="Wingdings 2"/>
              <a:buChar char=""/>
            </a:pPr>
            <a:r>
              <a:rPr lang="is-IS">
                <a:solidFill>
                  <a:srgbClr val="174576"/>
                </a:solidFill>
                <a:latin typeface="Corbel"/>
              </a:rPr>
              <a:t>Third level</a:t>
            </a:r>
            <a:endParaRPr/>
          </a:p>
          <a:p>
            <a:pPr lvl="2">
              <a:buSzPct val="90000"/>
              <a:buFont charset="2" typeface="Wingdings 2"/>
              <a:buChar char=""/>
            </a:pPr>
            <a:r>
              <a:rPr lang="is-IS">
                <a:solidFill>
                  <a:srgbClr val="174576"/>
                </a:solidFill>
                <a:latin typeface="Corbel"/>
              </a:rPr>
              <a:t>Fourth level</a:t>
            </a:r>
            <a:endParaRPr/>
          </a:p>
          <a:p>
            <a:pPr lvl="3">
              <a:buSzPct val="90000"/>
              <a:buFont charset="2" typeface="Wingdings 2"/>
              <a:buChar char=""/>
            </a:pPr>
            <a:r>
              <a:rPr lang="is-IS">
                <a:solidFill>
                  <a:srgbClr val="174576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103154"/>
                </a:solidFill>
                <a:latin typeface="Corbel"/>
              </a:rPr>
              <a:t>2/19/13</a:t>
            </a:r>
            <a:endParaRPr/>
          </a:p>
        </p:txBody>
      </p:sp>
      <p:sp>
        <p:nvSpPr>
          <p:cNvPr id="84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5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3161D1-5171-41C1-91F1-41811131A191}" type="slidenum">
              <a:rPr lang="en-US">
                <a:solidFill>
                  <a:srgbClr val="103154"/>
                </a:solidFill>
                <a:latin typeface="Corbe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28600" y="228600"/>
            <a:ext cx="8686440" cy="6387120"/>
          </a:xfrm>
          <a:prstGeom prst="rect">
            <a:avLst>
              <a:gd fmla="val 0" name="adj1"/>
              <a:gd fmla="val 2529" name="adj2"/>
            </a:avLst>
          </a:prstGeom>
          <a:solidFill>
            <a:srgbClr val="ffffff"/>
          </a:solidFill>
        </p:spPr>
      </p:sp>
      <p:sp>
        <p:nvSpPr>
          <p:cNvPr id="119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103154"/>
                </a:solidFill>
                <a:latin typeface="Corbel"/>
              </a:rPr>
              <a:t>2/19/13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E1C141-A161-41C1-8121-2111F1D181D1}" type="slidenum">
              <a:rPr lang="en-US">
                <a:solidFill>
                  <a:srgbClr val="103154"/>
                </a:solidFill>
                <a:latin typeface="Corbel"/>
              </a:rPr>
              <a:t>&lt;number&gt;</a:t>
            </a:fld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is-IS"/>
              <a:t>Click to edit the title text format</a:t>
            </a:r>
            <a:endParaRPr/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is-I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s-I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s-I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s-I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s-I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s-I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s-I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s-IS" sz="4600">
                <a:solidFill>
                  <a:srgbClr val="174576"/>
                </a:solidFill>
                <a:latin typeface="Verdana"/>
                <a:ea typeface="Verdana"/>
              </a:rPr>
              <a:t>Bangsímon Stocks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1736280" y="4134960"/>
            <a:ext cx="5870160" cy="575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is-IS" sz="1400">
                <a:solidFill>
                  <a:srgbClr val="174576"/>
                </a:solidFill>
                <a:latin typeface="Verdana"/>
                <a:ea typeface="Verdana"/>
              </a:rPr>
              <a:t>Finnur Jónasson</a:t>
            </a:r>
            <a:endParaRPr/>
          </a:p>
          <a:p>
            <a:pPr>
              <a:lnSpc>
                <a:spcPct val="100000"/>
              </a:lnSpc>
            </a:pPr>
            <a:r>
              <a:rPr lang="is-IS" sz="1400">
                <a:solidFill>
                  <a:srgbClr val="174576"/>
                </a:solidFill>
                <a:latin typeface="Verdana"/>
                <a:ea typeface="Verdana"/>
              </a:rPr>
              <a:t>Matthías Páll Gissurarson</a:t>
            </a:r>
            <a:endParaRPr/>
          </a:p>
          <a:p>
            <a:pPr>
              <a:lnSpc>
                <a:spcPct val="100000"/>
              </a:lnSpc>
            </a:pPr>
            <a:r>
              <a:rPr lang="is-IS" sz="1400">
                <a:solidFill>
                  <a:srgbClr val="174576"/>
                </a:solidFill>
                <a:latin typeface="Verdana"/>
                <a:ea typeface="Verdana"/>
              </a:rPr>
              <a:t>Ragnheiður Björk Halldórsdóttir</a:t>
            </a:r>
            <a:endParaRPr/>
          </a:p>
          <a:p>
            <a:pPr>
              <a:lnSpc>
                <a:spcPct val="100000"/>
              </a:lnSpc>
            </a:pPr>
            <a:r>
              <a:rPr lang="is-IS" sz="1400">
                <a:solidFill>
                  <a:srgbClr val="174576"/>
                </a:solidFill>
                <a:latin typeface="Verdana"/>
                <a:ea typeface="Verdana"/>
              </a:rPr>
              <a:t>Sólrún Halla Einarsdóttir</a:t>
            </a:r>
            <a:endParaRPr/>
          </a:p>
        </p:txBody>
      </p:sp>
      <p:pic>
        <p:nvPicPr>
          <p:cNvPr descr="" id="16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884360" y="3573000"/>
            <a:ext cx="952200" cy="100944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s-IS" sz="3800">
                <a:solidFill>
                  <a:srgbClr val="174576"/>
                </a:solidFill>
                <a:latin typeface="Verdana"/>
                <a:ea typeface="Verdana"/>
              </a:rPr>
              <a:t>Lýsing á hönnun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63680" y="2011680"/>
            <a:ext cx="3559680" cy="4297680"/>
          </a:xfrm>
          <a:prstGeom prst="rect">
            <a:avLst/>
          </a:prstGeom>
        </p:spPr>
        <p:txBody>
          <a:bodyPr/>
          <a:p>
            <a:r>
              <a:rPr b="1" lang="is-IS" sz="2400">
                <a:solidFill>
                  <a:srgbClr val="174576"/>
                </a:solidFill>
                <a:latin typeface="Verdana"/>
                <a:ea typeface="Verdana"/>
              </a:rPr>
              <a:t>stockUtil</a:t>
            </a:r>
            <a:endParaRPr/>
          </a:p>
          <a:p>
            <a:r>
              <a:rPr lang="is-IS" sz="2000">
                <a:solidFill>
                  <a:srgbClr val="174576"/>
                </a:solidFill>
                <a:latin typeface="Verdana"/>
                <a:ea typeface="Verdana"/>
              </a:rPr>
              <a:t>Hjálparföllin dateToString, maxPrice, stringToDate, compareDates og dateSearch fyrir stockInfo</a:t>
            </a:r>
            <a:endParaRPr/>
          </a:p>
          <a:p>
            <a:r>
              <a:rPr b="1" lang="is-IS" sz="2400">
                <a:solidFill>
                  <a:srgbClr val="174576"/>
                </a:solidFill>
                <a:latin typeface="Verdana"/>
                <a:ea typeface="Verdana"/>
              </a:rPr>
              <a:t>stockInfo</a:t>
            </a:r>
            <a:endParaRPr/>
          </a:p>
          <a:p>
            <a:r>
              <a:rPr lang="is-IS" sz="2000">
                <a:solidFill>
                  <a:srgbClr val="174576"/>
                </a:solidFill>
                <a:latin typeface="Verdana"/>
                <a:ea typeface="Verdana"/>
              </a:rPr>
              <a:t>Inniheldur klasann stockInfo sem sækir gögn á yahoo finance og geymir á þægilegu formi</a:t>
            </a:r>
            <a:endParaRPr/>
          </a:p>
          <a:p>
            <a:r>
              <a:rPr lang="is-IS" sz="2000">
                <a:solidFill>
                  <a:srgbClr val="174576"/>
                </a:solidFill>
                <a:latin typeface="Verdana"/>
                <a:ea typeface="Verdana"/>
              </a:rPr>
              <a:t>Innflutt: Allt úr stockUtil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charset="2" typeface="Wingdings 2"/>
              <a:buChar char="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6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40480" y="2377440"/>
            <a:ext cx="5068800" cy="393192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s-IS" sz="3800">
                <a:solidFill>
                  <a:srgbClr val="174576"/>
                </a:solidFill>
                <a:latin typeface="Corbel"/>
              </a:rPr>
              <a:t>Lýsing á hönnun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779400" y="1981080"/>
            <a:ext cx="7815960" cy="4419720"/>
          </a:xfrm>
          <a:prstGeom prst="rect">
            <a:avLst/>
          </a:prstGeom>
        </p:spPr>
        <p:txBody>
          <a:bodyPr/>
          <a:p>
            <a:r>
              <a:rPr b="1" lang="is-IS" sz="2800">
                <a:solidFill>
                  <a:srgbClr val="174576"/>
                </a:solidFill>
                <a:latin typeface="Verdana"/>
                <a:ea typeface="Verdana"/>
              </a:rPr>
              <a:t>stockAnalysis</a:t>
            </a:r>
            <a:endParaRPr/>
          </a:p>
          <a:p>
            <a:r>
              <a:rPr lang="is-IS" sz="2800">
                <a:solidFill>
                  <a:srgbClr val="174576"/>
                </a:solidFill>
                <a:latin typeface="Verdana"/>
                <a:ea typeface="Verdana"/>
              </a:rPr>
              <a:t>Inniheldur föllin movingAverage, BuyOrSell og Beta.</a:t>
            </a:r>
            <a:endParaRPr/>
          </a:p>
          <a:p>
            <a:r>
              <a:rPr lang="is-IS" sz="2800">
                <a:solidFill>
                  <a:srgbClr val="174576"/>
                </a:solidFill>
                <a:latin typeface="Verdana"/>
                <a:ea typeface="Verdana"/>
              </a:rPr>
              <a:t>Innflutt: stockInfo og allt úr stockUtil</a:t>
            </a:r>
            <a:endParaRPr/>
          </a:p>
          <a:p>
            <a:r>
              <a:rPr b="1" lang="is-IS" sz="2800">
                <a:solidFill>
                  <a:srgbClr val="174576"/>
                </a:solidFill>
                <a:latin typeface="Verdana"/>
                <a:ea typeface="Verdana"/>
              </a:rPr>
              <a:t>stockPlot </a:t>
            </a:r>
            <a:endParaRPr/>
          </a:p>
          <a:p>
            <a:r>
              <a:rPr lang="is-IS" sz="2800">
                <a:solidFill>
                  <a:srgbClr val="174576"/>
                </a:solidFill>
                <a:latin typeface="Verdana"/>
                <a:ea typeface="Verdana"/>
              </a:rPr>
              <a:t>Inniheldur fallið stockPlot sem plottar hlutabréfaverð ásamt hreyfðu meðaltali og magntölum.</a:t>
            </a:r>
            <a:endParaRPr/>
          </a:p>
          <a:p>
            <a:r>
              <a:rPr lang="is-IS" sz="2800">
                <a:solidFill>
                  <a:srgbClr val="174576"/>
                </a:solidFill>
                <a:latin typeface="Verdana"/>
                <a:ea typeface="Verdana"/>
              </a:rPr>
              <a:t>Innflutt: stockInfo og movingAverage</a:t>
            </a:r>
            <a:endParaRPr/>
          </a:p>
          <a:p>
            <a:r>
              <a:rPr b="1" lang="is-IS" sz="2800">
                <a:solidFill>
                  <a:srgbClr val="174576"/>
                </a:solidFill>
                <a:latin typeface="Verdana"/>
                <a:ea typeface="Verdana"/>
              </a:rPr>
              <a:t>stockGUI</a:t>
            </a:r>
            <a:endParaRPr/>
          </a:p>
          <a:p>
            <a:r>
              <a:rPr lang="is-IS" sz="2600">
                <a:solidFill>
                  <a:srgbClr val="174576"/>
                </a:solidFill>
                <a:latin typeface="Verdana"/>
                <a:ea typeface="Verdana"/>
              </a:rPr>
              <a:t>Grafískt notendaviðmót</a:t>
            </a:r>
            <a:endParaRPr/>
          </a:p>
          <a:p>
            <a:r>
              <a:rPr lang="is-IS" sz="2600">
                <a:solidFill>
                  <a:srgbClr val="174576"/>
                </a:solidFill>
                <a:latin typeface="Verdana"/>
                <a:ea typeface="Verdana"/>
              </a:rPr>
              <a:t>    </a:t>
            </a:r>
            <a:r>
              <a:rPr lang="is-IS" sz="2600">
                <a:solidFill>
                  <a:srgbClr val="174576"/>
                </a:solidFill>
                <a:latin typeface="Verdana"/>
                <a:ea typeface="Verdana"/>
              </a:rPr>
              <a:t>Innflutt: stockInfo, stockPlot, allt úr stockUtil, Beta, BuyOrSell</a:t>
            </a:r>
            <a:endParaRPr/>
          </a:p>
          <a:p>
            <a:r>
              <a:rPr lang="is-IS" sz="2600">
                <a:solidFill>
                  <a:srgbClr val="174576"/>
                </a:solidFill>
                <a:latin typeface="Verdana"/>
                <a:ea typeface="Verdana"/>
              </a:rPr>
              <a:t>    </a:t>
            </a:r>
            <a:r>
              <a:rPr lang="is-IS" sz="2600">
                <a:solidFill>
                  <a:srgbClr val="174576"/>
                </a:solidFill>
                <a:latin typeface="Verdana"/>
                <a:ea typeface="Verdana"/>
              </a:rPr>
              <a:t>Klasi : initialFrame(wx.Frame)</a:t>
            </a:r>
            <a:endParaRPr/>
          </a:p>
          <a:p>
            <a:r>
              <a:rPr lang="is-IS" sz="2600">
                <a:solidFill>
                  <a:srgbClr val="174576"/>
                </a:solidFill>
                <a:latin typeface="Verdana"/>
                <a:ea typeface="Verdana"/>
              </a:rPr>
              <a:t>        </a:t>
            </a:r>
            <a:r>
              <a:rPr lang="is-IS" sz="2600">
                <a:solidFill>
                  <a:srgbClr val="174576"/>
                </a:solidFill>
                <a:latin typeface="Verdana"/>
                <a:ea typeface="Verdana"/>
              </a:rPr>
              <a:t>Föll klasa: create_menu, create_main_panel, updateRSS, create_status_bar, draw_figure, plotInformation, tiKeys, tiProfile, updateCurrentData, on_slider_width, on_new, plot_handler, on_save_plot, on_exit, changeFromDate, changeToDate, flash_status_message, on_flash_status_off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547640" y="404640"/>
            <a:ext cx="6120360" cy="592380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7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259640" y="404640"/>
            <a:ext cx="6608520" cy="594756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