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4.xml.rels" ContentType="application/vnd.openxmlformats-package.relationships+xml"/>
  <Override PartName="/ppt/notesSlides/_rels/notesSlide2.xml.rels" ContentType="application/vnd.openxmlformats-package.relationships+xml"/>
  <Override PartName="/ppt/notesSlides/notesSlide4.xml" ContentType="application/vnd.openxmlformats-officedocument.presentationml.notesSlide+xml"/>
  <Override PartName="/ppt/notesSlides/notesSlide2.xml" ContentType="application/vnd.openxmlformats-officedocument.presentationml.notesSlide+xml"/>
  <Override PartName="/ppt/_rels/presentation.xml.rels" ContentType="application/vnd.openxmlformats-package.relationships+xml"/>
  <Override PartName="/ppt/media/image6.png" ContentType="image/png"/>
  <Override PartName="/ppt/media/image1.jpeg" ContentType="image/jpeg"/>
  <Override PartName="/ppt/media/image2.jpeg" ContentType="image/jpeg"/>
  <Override PartName="/ppt/media/image3.jpeg" ContentType="image/jpeg"/>
  <Override PartName="/ppt/media/image7.png" ContentType="image/png"/>
  <Override PartName="/ppt/media/image4.jpeg" ContentType="image/jpeg"/>
  <Override PartName="/ppt/media/image5.jpeg" ContentType="image/jpeg"/>
  <Override PartName="/ppt/media/image8.png" ContentType="image/png"/>
  <Override PartName="/ppt/slideLayouts/slideLayout2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_rels/slideLayout3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6.xml.rels" ContentType="application/vnd.openxmlformats-package.relationships+xml"/>
  <Override PartName="/ppt/slideLayouts/slideLayout3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s/slide3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slide4.xml" ContentType="application/vnd.openxmlformats-officedocument.presentationml.slide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s/slide2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_rels/slideMaster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4.xml" ContentType="application/vnd.openxmlformats-officedocument.theme+xml"/>
  <Override PartName="/ppt/theme/theme1.xml" ContentType="application/vnd.openxmlformats-officedocument.theme+xml"/>
  <Override PartName="/ppt/theme/theme5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  <p:sldMasterId id="214748368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5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bIns="0" lIns="0" rIns="0" tIns="0" wrap="none"/>
          <a:p>
            <a:r>
              <a:rPr lang="en-US"/>
              <a:t>Click to edit the notes format</a:t>
            </a:r>
            <a:endParaRPr/>
          </a:p>
        </p:txBody>
      </p:sp>
      <p:sp>
        <p:nvSpPr>
          <p:cNvPr id="157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bIns="0" lIns="0" rIns="0" tIns="0" wrap="none"/>
          <a:p>
            <a:r>
              <a:rPr lang="en-US"/>
              <a:t>&lt;header&gt;</a:t>
            </a:r>
            <a:endParaRPr/>
          </a:p>
        </p:txBody>
      </p:sp>
      <p:sp>
        <p:nvSpPr>
          <p:cNvPr id="158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bIns="0" lIns="0" rIns="0" tIns="0" wrap="none"/>
          <a:p>
            <a:pPr algn="r"/>
            <a:r>
              <a:rPr lang="en-US"/>
              <a:t>&lt;date/time&gt;</a:t>
            </a:r>
            <a:endParaRPr/>
          </a:p>
        </p:txBody>
      </p:sp>
      <p:sp>
        <p:nvSpPr>
          <p:cNvPr id="159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anchor="b" bIns="0" lIns="0" rIns="0" tIns="0" wrap="none"/>
          <a:p>
            <a:r>
              <a:rPr lang="en-US"/>
              <a:t>&lt;footer&gt;</a:t>
            </a:r>
            <a:endParaRPr/>
          </a:p>
        </p:txBody>
      </p:sp>
      <p:sp>
        <p:nvSpPr>
          <p:cNvPr id="160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anchor="b" bIns="0" lIns="0" rIns="0" tIns="0" wrap="none"/>
          <a:p>
            <a:pPr algn="r"/>
            <a:fld id="{C1818131-1171-41C1-A1D1-E1C131112181}" type="slidenum">
              <a:rPr lang="en-US"/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</p:notesMaster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  <a:p>
            <a:endParaRPr/>
          </a:p>
          <a:p>
            <a:r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-Forrit opnast með Google sem default</a:t>
            </a:r>
            <a:endParaRPr/>
          </a:p>
          <a:p>
            <a:r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-Upplýsingar um fyrirtæki er birt fyrir ofan grafið</a:t>
            </a:r>
            <a:endParaRPr/>
          </a:p>
          <a:p>
            <a:r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-Í menubarnum er „File“, „Plot“, „Dates“ og „Company“</a:t>
            </a:r>
            <a:endParaRPr/>
          </a:p>
          <a:p>
            <a:r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-Skipt er um fyrirtæki í File-New ticker eða Ctrl+N</a:t>
            </a:r>
            <a:endParaRPr/>
          </a:p>
          <a:p>
            <a:r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-Í „Plot“ er valið hvaða gögn viðkomandi vill plota og hægt að haka í „Simple Moving Average“ og „Volume“.</a:t>
            </a:r>
            <a:endParaRPr/>
          </a:p>
          <a:p>
            <a:r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-Fyrir neðan grafið er stika sem stillir fjölda daga í Simple Moving Average</a:t>
            </a:r>
            <a:endParaRPr/>
          </a:p>
          <a:p>
            <a:r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-Í „Dates“ er fyrst valið frá hvaða degi og síðan til hvaða dags viðkomandi vill plota</a:t>
            </a:r>
            <a:endParaRPr/>
          </a:p>
          <a:p>
            <a:r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-Í „Company“ eru valmöguleikar um að sjá prófíl og lykilatriði fyrirtækis en þá er linkað inn á Yahoo.</a:t>
            </a:r>
            <a:endParaRPr/>
          </a:p>
          <a:p>
            <a:r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-Fyrirsagnir frétta eru birtar í hægra horninu, ef smellt er á fyrirsögn er linkað inn á þá frétt</a:t>
            </a:r>
            <a:endParaRPr/>
          </a:p>
          <a:p>
            <a:r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-Hægt er að breyta stærð grafs, sjónarmiði og vista grafinu með tökkum fyrir ofan grafið</a:t>
            </a:r>
            <a:endParaRPr/>
          </a:p>
          <a:p>
            <a:endParaRPr/>
          </a:p>
        </p:txBody>
      </p:sp>
      <p:sp>
        <p:nvSpPr>
          <p:cNvPr id="172" name="TextShape 2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8171C1A1-5111-4161-81C1-D151E10111F1}" type="slidenum">
              <a:rPr lang="en-US">
                <a:solidFill>
                  <a:srgbClr val="103154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174" name="TextShape 2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E10171E1-F1B1-4141-91C1-F1F1D1219151}" type="slidenum">
              <a:rPr lang="en-US">
                <a:solidFill>
                  <a:srgbClr val="103154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57200" y="3681360"/>
            <a:ext cx="80463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579920" y="368136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136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57200" y="368136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579920" y="368136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3681360"/>
            <a:ext cx="80456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3681360"/>
            <a:ext cx="80463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579920" y="368136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57200" y="368136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8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57200" y="368136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4579920" y="368136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457200" y="3681360"/>
            <a:ext cx="80456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57200" y="3681360"/>
            <a:ext cx="80463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4579920" y="368136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457200" y="368136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2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457200" y="368136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4579920" y="368136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44" name="PlaceHolder 4"/>
          <p:cNvSpPr>
            <a:spLocks noGrp="1"/>
          </p:cNvSpPr>
          <p:nvPr>
            <p:ph type="body"/>
          </p:nvPr>
        </p:nvSpPr>
        <p:spPr>
          <a:xfrm>
            <a:off x="457200" y="3681360"/>
            <a:ext cx="80456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457200" y="3681360"/>
            <a:ext cx="80463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51" name="PlaceHolder 4"/>
          <p:cNvSpPr>
            <a:spLocks noGrp="1"/>
          </p:cNvSpPr>
          <p:nvPr>
            <p:ph type="body"/>
          </p:nvPr>
        </p:nvSpPr>
        <p:spPr>
          <a:xfrm>
            <a:off x="4579920" y="368136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52" name="PlaceHolder 5"/>
          <p:cNvSpPr>
            <a:spLocks noGrp="1"/>
          </p:cNvSpPr>
          <p:nvPr>
            <p:ph type="body"/>
          </p:nvPr>
        </p:nvSpPr>
        <p:spPr>
          <a:xfrm>
            <a:off x="457200" y="368136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57200" y="368136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9920" y="368136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57200" y="3681360"/>
            <a:ext cx="80456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1599840" y="2140200"/>
            <a:ext cx="7544160" cy="2590560"/>
          </a:xfrm>
          <a:prstGeom prst="rect">
            <a:avLst>
              <a:gd fmla="val 7379" name="adj"/>
            </a:avLst>
          </a:prstGeom>
          <a:solidFill>
            <a:srgbClr val="ffffff"/>
          </a:solidFill>
        </p:spPr>
      </p:sp>
      <p:sp>
        <p:nvSpPr>
          <p:cNvPr id="1" name="Line 2"/>
          <p:cNvSpPr/>
          <p:nvPr/>
        </p:nvSpPr>
        <p:spPr>
          <a:xfrm flipH="1">
            <a:off x="1599840" y="2126520"/>
            <a:ext cx="7543800" cy="2520"/>
          </a:xfrm>
          <a:prstGeom prst="line">
            <a:avLst/>
          </a:prstGeom>
          <a:ln w="28440">
            <a:solidFill>
              <a:srgbClr val="ff7f01"/>
            </a:solidFill>
            <a:round/>
          </a:ln>
        </p:spPr>
      </p:sp>
      <p:sp>
        <p:nvSpPr>
          <p:cNvPr id="2" name="CustomShape 3"/>
          <p:cNvSpPr/>
          <p:nvPr/>
        </p:nvSpPr>
        <p:spPr>
          <a:xfrm>
            <a:off x="8519760" y="2368800"/>
            <a:ext cx="394920" cy="394200"/>
          </a:xfrm>
          <a:prstGeom prst="rect">
            <a:avLst>
              <a:gd fmla="val 100000" name="adj"/>
            </a:avLst>
          </a:prstGeom>
          <a:solidFill>
            <a:srgbClr val="ff7f01"/>
          </a:solidFill>
        </p:spPr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1736280" y="2653560"/>
            <a:ext cx="5870160" cy="147168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is-IS" sz="4600">
                <a:solidFill>
                  <a:srgbClr val="174576"/>
                </a:solidFill>
                <a:latin typeface="Corbel"/>
              </a:rPr>
              <a:t>Click to edit the title text formatClick to edit Master title style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1736280" y="4134960"/>
            <a:ext cx="5870160" cy="57564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is-IS" sz="1400">
                <a:solidFill>
                  <a:srgbClr val="174576"/>
                </a:solidFill>
                <a:latin typeface="Corbe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is-IS" sz="1400">
                <a:solidFill>
                  <a:srgbClr val="174576"/>
                </a:solidFill>
                <a:latin typeface="Corbe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is-IS" sz="1400">
                <a:solidFill>
                  <a:srgbClr val="174576"/>
                </a:solidFill>
                <a:latin typeface="Corbe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is-IS" sz="1400">
                <a:solidFill>
                  <a:srgbClr val="174576"/>
                </a:solidFill>
                <a:latin typeface="Corbe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is-IS" sz="1400">
                <a:solidFill>
                  <a:srgbClr val="174576"/>
                </a:solidFill>
                <a:latin typeface="Corbe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is-IS" sz="1400">
                <a:solidFill>
                  <a:srgbClr val="174576"/>
                </a:solidFill>
                <a:latin typeface="Corbel"/>
              </a:rPr>
              <a:t>Sixth Outline Level</a:t>
            </a:r>
            <a:endParaRPr/>
          </a:p>
          <a:p>
            <a:pPr>
              <a:lnSpc>
                <a:spcPct val="100000"/>
              </a:lnSpc>
            </a:pPr>
            <a:r>
              <a:rPr lang="is-IS" sz="1400">
                <a:solidFill>
                  <a:srgbClr val="174576"/>
                </a:solidFill>
                <a:latin typeface="Corbel"/>
              </a:rPr>
              <a:t>Seventh Outline LevelClick to edit Master text styles</a:t>
            </a:r>
            <a:endParaRPr/>
          </a:p>
        </p:txBody>
      </p:sp>
      <p:sp>
        <p:nvSpPr>
          <p:cNvPr id="5" name="PlaceHolder 6"/>
          <p:cNvSpPr>
            <a:spLocks noGrp="1"/>
          </p:cNvSpPr>
          <p:nvPr>
            <p:ph type="ftr"/>
          </p:nvPr>
        </p:nvSpPr>
        <p:spPr>
          <a:xfrm>
            <a:off x="8765280" y="4572000"/>
            <a:ext cx="1828440" cy="364680"/>
          </a:xfrm>
          <a:prstGeom prst="rect">
            <a:avLst/>
          </a:prstGeom>
        </p:spPr>
        <p:txBody>
          <a:bodyPr bIns="0" tIns="0"/>
          <a:p>
            <a:endParaRPr/>
          </a:p>
        </p:txBody>
      </p:sp>
      <p:sp>
        <p:nvSpPr>
          <p:cNvPr id="6" name="PlaceHolder 7"/>
          <p:cNvSpPr>
            <a:spLocks noGrp="1"/>
          </p:cNvSpPr>
          <p:nvPr>
            <p:ph type="dt"/>
          </p:nvPr>
        </p:nvSpPr>
        <p:spPr>
          <a:xfrm>
            <a:off x="8389800" y="4572000"/>
            <a:ext cx="1828440" cy="364680"/>
          </a:xfrm>
          <a:prstGeom prst="rect">
            <a:avLst/>
          </a:prstGeom>
        </p:spPr>
        <p:txBody>
          <a:bodyPr anchor="b" bIns="0" tIns="0"/>
          <a:p>
            <a:pPr>
              <a:lnSpc>
                <a:spcPct val="100000"/>
              </a:lnSpc>
            </a:pPr>
            <a:r>
              <a:rPr b="1" lang="en-US" sz="1400">
                <a:solidFill>
                  <a:srgbClr val="808080"/>
                </a:solidFill>
                <a:latin typeface="Corbel"/>
              </a:rPr>
              <a:t>2/19/13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228600" y="1707120"/>
            <a:ext cx="8686440" cy="4907880"/>
          </a:xfrm>
          <a:prstGeom prst="rect">
            <a:avLst>
              <a:gd fmla="val 0" name="adj1"/>
              <a:gd fmla="val 4003" name="adj2"/>
            </a:avLst>
          </a:prstGeom>
          <a:solidFill>
            <a:srgbClr val="ffffff"/>
          </a:solidFill>
        </p:spPr>
      </p:sp>
      <p:sp>
        <p:nvSpPr>
          <p:cNvPr id="40" name="CustomShape 2"/>
          <p:cNvSpPr/>
          <p:nvPr/>
        </p:nvSpPr>
        <p:spPr>
          <a:xfrm>
            <a:off x="228600" y="228600"/>
            <a:ext cx="8686440" cy="1277280"/>
          </a:xfrm>
          <a:prstGeom prst="rect">
            <a:avLst>
              <a:gd fmla="val 0" name="adj1"/>
              <a:gd fmla="val 11674" name="adj2"/>
            </a:avLst>
          </a:prstGeom>
          <a:solidFill>
            <a:srgbClr val="ffffff"/>
          </a:solidFill>
        </p:spPr>
      </p:sp>
      <p:sp>
        <p:nvSpPr>
          <p:cNvPr id="41" name="PlaceHolder 3"/>
          <p:cNvSpPr>
            <a:spLocks noGrp="1"/>
          </p:cNvSpPr>
          <p:nvPr>
            <p:ph type="title"/>
          </p:nvPr>
        </p:nvSpPr>
        <p:spPr>
          <a:xfrm>
            <a:off x="779400" y="295920"/>
            <a:ext cx="7583040" cy="114264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is-IS" sz="3800">
                <a:solidFill>
                  <a:srgbClr val="174576"/>
                </a:solidFill>
                <a:latin typeface="Corbel"/>
              </a:rPr>
              <a:t>Click to edit the title text formatClick to edit Master title style</a:t>
            </a:r>
            <a:endParaRPr/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779400" y="1949760"/>
            <a:ext cx="7583040" cy="400680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is-IS" sz="2200">
                <a:solidFill>
                  <a:srgbClr val="174576"/>
                </a:solidFill>
                <a:latin typeface="Corbe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is-IS" sz="2200">
                <a:solidFill>
                  <a:srgbClr val="174576"/>
                </a:solidFill>
                <a:latin typeface="Corbe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is-IS" sz="2200">
                <a:solidFill>
                  <a:srgbClr val="174576"/>
                </a:solidFill>
                <a:latin typeface="Corbe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is-IS" sz="2200">
                <a:solidFill>
                  <a:srgbClr val="174576"/>
                </a:solidFill>
                <a:latin typeface="Corbe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is-IS" sz="2200">
                <a:solidFill>
                  <a:srgbClr val="174576"/>
                </a:solidFill>
                <a:latin typeface="Corbe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is-IS" sz="2200">
                <a:solidFill>
                  <a:srgbClr val="174576"/>
                </a:solidFill>
                <a:latin typeface="Corbel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SzPct val="90000"/>
              <a:buFont charset="2" typeface="Wingdings 2"/>
              <a:buChar char=""/>
            </a:pPr>
            <a:r>
              <a:rPr lang="is-IS" sz="2200">
                <a:solidFill>
                  <a:srgbClr val="174576"/>
                </a:solidFill>
                <a:latin typeface="Corbel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SzPct val="90000"/>
              <a:buFont charset="2" typeface="Wingdings 2"/>
              <a:buChar char=""/>
            </a:pPr>
            <a:r>
              <a:rPr lang="is-IS" sz="2000">
                <a:solidFill>
                  <a:srgbClr val="174576"/>
                </a:solidFill>
                <a:latin typeface="Corbel"/>
              </a:rPr>
              <a:t>Second level</a:t>
            </a:r>
            <a:endParaRPr/>
          </a:p>
          <a:p>
            <a:pPr lvl="1">
              <a:buSzPct val="90000"/>
              <a:buFont charset="2" typeface="Wingdings 2"/>
              <a:buChar char=""/>
            </a:pPr>
            <a:r>
              <a:rPr lang="is-IS">
                <a:solidFill>
                  <a:srgbClr val="174576"/>
                </a:solidFill>
                <a:latin typeface="Corbel"/>
              </a:rPr>
              <a:t>Third level</a:t>
            </a:r>
            <a:endParaRPr/>
          </a:p>
          <a:p>
            <a:pPr lvl="2">
              <a:buSzPct val="90000"/>
              <a:buFont charset="2" typeface="Wingdings 2"/>
              <a:buChar char=""/>
            </a:pPr>
            <a:r>
              <a:rPr lang="is-IS">
                <a:solidFill>
                  <a:srgbClr val="174576"/>
                </a:solidFill>
                <a:latin typeface="Corbel"/>
              </a:rPr>
              <a:t>Fourth level</a:t>
            </a:r>
            <a:endParaRPr/>
          </a:p>
          <a:p>
            <a:pPr lvl="3">
              <a:buSzPct val="90000"/>
              <a:buFont charset="2" typeface="Wingdings 2"/>
              <a:buChar char=""/>
            </a:pPr>
            <a:r>
              <a:rPr lang="is-IS">
                <a:solidFill>
                  <a:srgbClr val="174576"/>
                </a:solidFill>
                <a:latin typeface="Corbel"/>
              </a:rPr>
              <a:t>Fifth level</a:t>
            </a:r>
            <a:endParaRPr/>
          </a:p>
        </p:txBody>
      </p:sp>
      <p:sp>
        <p:nvSpPr>
          <p:cNvPr id="43" name="PlaceHolder 5"/>
          <p:cNvSpPr>
            <a:spLocks noGrp="1"/>
          </p:cNvSpPr>
          <p:nvPr>
            <p:ph type="dt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103154"/>
                </a:solidFill>
                <a:latin typeface="Corbel"/>
              </a:rPr>
              <a:t>2/19/13</a:t>
            </a:r>
            <a:endParaRPr/>
          </a:p>
        </p:txBody>
      </p:sp>
      <p:sp>
        <p:nvSpPr>
          <p:cNvPr id="44" name="PlaceHolder 6"/>
          <p:cNvSpPr>
            <a:spLocks noGrp="1"/>
          </p:cNvSpPr>
          <p:nvPr>
            <p:ph type="ftr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45" name="PlaceHolder 7"/>
          <p:cNvSpPr>
            <a:spLocks noGrp="1"/>
          </p:cNvSpPr>
          <p:nvPr>
            <p:ph type="sldNum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41615171-A191-4141-A111-A1818121D1C1}" type="slidenum">
              <a:rPr lang="en-US">
                <a:solidFill>
                  <a:srgbClr val="103154"/>
                </a:solidFill>
                <a:latin typeface="Corbel"/>
              </a:rPr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228600" y="1707120"/>
            <a:ext cx="8686440" cy="4907880"/>
          </a:xfrm>
          <a:prstGeom prst="rect">
            <a:avLst>
              <a:gd fmla="val 0" name="adj1"/>
              <a:gd fmla="val 4003" name="adj2"/>
            </a:avLst>
          </a:prstGeom>
          <a:solidFill>
            <a:srgbClr val="ffffff"/>
          </a:solidFill>
        </p:spPr>
      </p:sp>
      <p:sp>
        <p:nvSpPr>
          <p:cNvPr id="79" name="CustomShape 2"/>
          <p:cNvSpPr/>
          <p:nvPr/>
        </p:nvSpPr>
        <p:spPr>
          <a:xfrm>
            <a:off x="228600" y="228600"/>
            <a:ext cx="8686440" cy="1277280"/>
          </a:xfrm>
          <a:prstGeom prst="rect">
            <a:avLst>
              <a:gd fmla="val 0" name="adj1"/>
              <a:gd fmla="val 11674" name="adj2"/>
            </a:avLst>
          </a:prstGeom>
          <a:solidFill>
            <a:srgbClr val="ffffff"/>
          </a:solidFill>
        </p:spPr>
      </p:sp>
      <p:sp>
        <p:nvSpPr>
          <p:cNvPr id="80" name="PlaceHolder 3"/>
          <p:cNvSpPr>
            <a:spLocks noGrp="1"/>
          </p:cNvSpPr>
          <p:nvPr>
            <p:ph type="title"/>
          </p:nvPr>
        </p:nvSpPr>
        <p:spPr>
          <a:xfrm>
            <a:off x="779400" y="295920"/>
            <a:ext cx="7583040" cy="114264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is-IS" sz="3800">
                <a:solidFill>
                  <a:srgbClr val="174576"/>
                </a:solidFill>
                <a:latin typeface="Corbel"/>
              </a:rPr>
              <a:t>Click to edit the title text formatClick to edit Master title style</a:t>
            </a:r>
            <a:endParaRPr/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779400" y="1981080"/>
            <a:ext cx="3657240" cy="397476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is-IS" sz="2200">
                <a:solidFill>
                  <a:srgbClr val="174576"/>
                </a:solidFill>
                <a:latin typeface="Corbe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is-IS" sz="2200">
                <a:solidFill>
                  <a:srgbClr val="174576"/>
                </a:solidFill>
                <a:latin typeface="Corbe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is-IS" sz="2200">
                <a:solidFill>
                  <a:srgbClr val="174576"/>
                </a:solidFill>
                <a:latin typeface="Corbe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is-IS" sz="2200">
                <a:solidFill>
                  <a:srgbClr val="174576"/>
                </a:solidFill>
                <a:latin typeface="Corbe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is-IS" sz="2200">
                <a:solidFill>
                  <a:srgbClr val="174576"/>
                </a:solidFill>
                <a:latin typeface="Corbe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is-IS" sz="2200">
                <a:solidFill>
                  <a:srgbClr val="174576"/>
                </a:solidFill>
                <a:latin typeface="Corbel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SzPct val="90000"/>
              <a:buFont charset="2" typeface="Wingdings 2"/>
              <a:buChar char=""/>
            </a:pPr>
            <a:r>
              <a:rPr lang="is-IS" sz="2200">
                <a:solidFill>
                  <a:srgbClr val="174576"/>
                </a:solidFill>
                <a:latin typeface="Corbel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SzPct val="90000"/>
              <a:buFont charset="2" typeface="Wingdings 2"/>
              <a:buChar char=""/>
            </a:pPr>
            <a:r>
              <a:rPr lang="is-IS" sz="2000">
                <a:solidFill>
                  <a:srgbClr val="174576"/>
                </a:solidFill>
                <a:latin typeface="Corbel"/>
              </a:rPr>
              <a:t>Second level</a:t>
            </a:r>
            <a:endParaRPr/>
          </a:p>
          <a:p>
            <a:pPr lvl="1">
              <a:buSzPct val="90000"/>
              <a:buFont charset="2" typeface="Wingdings 2"/>
              <a:buChar char=""/>
            </a:pPr>
            <a:r>
              <a:rPr lang="is-IS">
                <a:solidFill>
                  <a:srgbClr val="174576"/>
                </a:solidFill>
                <a:latin typeface="Corbel"/>
              </a:rPr>
              <a:t>Third level</a:t>
            </a:r>
            <a:endParaRPr/>
          </a:p>
          <a:p>
            <a:pPr lvl="2">
              <a:buSzPct val="90000"/>
              <a:buFont charset="2" typeface="Wingdings 2"/>
              <a:buChar char=""/>
            </a:pPr>
            <a:r>
              <a:rPr lang="is-IS">
                <a:solidFill>
                  <a:srgbClr val="174576"/>
                </a:solidFill>
                <a:latin typeface="Corbel"/>
              </a:rPr>
              <a:t>Fourth level</a:t>
            </a:r>
            <a:endParaRPr/>
          </a:p>
          <a:p>
            <a:pPr lvl="3">
              <a:buSzPct val="90000"/>
              <a:buFont charset="2" typeface="Wingdings 2"/>
              <a:buChar char=""/>
            </a:pPr>
            <a:r>
              <a:rPr lang="is-IS">
                <a:solidFill>
                  <a:srgbClr val="174576"/>
                </a:solidFill>
                <a:latin typeface="Corbel"/>
              </a:rPr>
              <a:t>Fifth level</a:t>
            </a:r>
            <a:endParaRPr/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4705200" y="1981080"/>
            <a:ext cx="3657240" cy="3974760"/>
          </a:xfrm>
          <a:prstGeom prst="rect">
            <a:avLst/>
          </a:prstGeom>
        </p:spPr>
        <p:txBody>
          <a:bodyPr anchor="ctr"/>
          <a:p>
            <a:pPr>
              <a:buSzPct val="45000"/>
              <a:buFont typeface="StarSymbol"/>
              <a:buChar char=""/>
            </a:pPr>
            <a:r>
              <a:rPr b="1" lang="is-IS" sz="2200">
                <a:solidFill>
                  <a:srgbClr val="a6a6a6"/>
                </a:solidFill>
                <a:latin typeface="Corbe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b="1" lang="is-IS" sz="2200">
                <a:solidFill>
                  <a:srgbClr val="a6a6a6"/>
                </a:solidFill>
                <a:latin typeface="Corbe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b="1" lang="is-IS" sz="2200">
                <a:solidFill>
                  <a:srgbClr val="a6a6a6"/>
                </a:solidFill>
                <a:latin typeface="Corbe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b="1" lang="is-IS" sz="2200">
                <a:solidFill>
                  <a:srgbClr val="a6a6a6"/>
                </a:solidFill>
                <a:latin typeface="Corbe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b="1" lang="is-IS" sz="2200">
                <a:solidFill>
                  <a:srgbClr val="a6a6a6"/>
                </a:solidFill>
                <a:latin typeface="Corbe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b="1" lang="is-IS" sz="2200">
                <a:solidFill>
                  <a:srgbClr val="a6a6a6"/>
                </a:solidFill>
                <a:latin typeface="Corbel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SzPct val="90000"/>
              <a:buFont charset="2" typeface="Wingdings 2"/>
              <a:buChar char=""/>
            </a:pPr>
            <a:r>
              <a:rPr b="1" lang="is-IS" sz="2200">
                <a:solidFill>
                  <a:srgbClr val="a6a6a6"/>
                </a:solidFill>
                <a:latin typeface="Corbel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SzPct val="90000"/>
              <a:buFont charset="2" typeface="Wingdings 2"/>
              <a:buChar char=""/>
            </a:pPr>
            <a:r>
              <a:rPr lang="is-IS" sz="2000">
                <a:solidFill>
                  <a:srgbClr val="174576"/>
                </a:solidFill>
                <a:latin typeface="Corbel"/>
              </a:rPr>
              <a:t>Second level</a:t>
            </a:r>
            <a:endParaRPr/>
          </a:p>
          <a:p>
            <a:pPr lvl="1">
              <a:buSzPct val="90000"/>
              <a:buFont charset="2" typeface="Wingdings 2"/>
              <a:buChar char=""/>
            </a:pPr>
            <a:r>
              <a:rPr lang="is-IS">
                <a:solidFill>
                  <a:srgbClr val="174576"/>
                </a:solidFill>
                <a:latin typeface="Corbel"/>
              </a:rPr>
              <a:t>Third level</a:t>
            </a:r>
            <a:endParaRPr/>
          </a:p>
          <a:p>
            <a:pPr lvl="2">
              <a:buSzPct val="90000"/>
              <a:buFont charset="2" typeface="Wingdings 2"/>
              <a:buChar char=""/>
            </a:pPr>
            <a:r>
              <a:rPr lang="is-IS">
                <a:solidFill>
                  <a:srgbClr val="174576"/>
                </a:solidFill>
                <a:latin typeface="Corbel"/>
              </a:rPr>
              <a:t>Fourth level</a:t>
            </a:r>
            <a:endParaRPr/>
          </a:p>
          <a:p>
            <a:pPr lvl="3">
              <a:buSzPct val="90000"/>
              <a:buFont charset="2" typeface="Wingdings 2"/>
              <a:buChar char=""/>
            </a:pPr>
            <a:r>
              <a:rPr lang="is-IS">
                <a:solidFill>
                  <a:srgbClr val="174576"/>
                </a:solidFill>
                <a:latin typeface="Corbel"/>
              </a:rPr>
              <a:t>Fifth level</a:t>
            </a:r>
            <a:endParaRPr/>
          </a:p>
        </p:txBody>
      </p:sp>
      <p:sp>
        <p:nvSpPr>
          <p:cNvPr id="83" name="PlaceHolder 6"/>
          <p:cNvSpPr>
            <a:spLocks noGrp="1"/>
          </p:cNvSpPr>
          <p:nvPr>
            <p:ph type="dt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103154"/>
                </a:solidFill>
                <a:latin typeface="Corbel"/>
              </a:rPr>
              <a:t>2/19/13</a:t>
            </a:r>
            <a:endParaRPr/>
          </a:p>
        </p:txBody>
      </p:sp>
      <p:sp>
        <p:nvSpPr>
          <p:cNvPr id="84" name="PlaceHolder 7"/>
          <p:cNvSpPr>
            <a:spLocks noGrp="1"/>
          </p:cNvSpPr>
          <p:nvPr>
            <p:ph type="ftr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85" name="PlaceHolder 8"/>
          <p:cNvSpPr>
            <a:spLocks noGrp="1"/>
          </p:cNvSpPr>
          <p:nvPr>
            <p:ph type="sldNum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4161E111-4121-4101-A121-0101A17131F1}" type="slidenum">
              <a:rPr lang="en-US">
                <a:solidFill>
                  <a:srgbClr val="103154"/>
                </a:solidFill>
                <a:latin typeface="Corbel"/>
              </a:rPr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228600" y="228600"/>
            <a:ext cx="8686440" cy="6387120"/>
          </a:xfrm>
          <a:prstGeom prst="rect">
            <a:avLst>
              <a:gd fmla="val 0" name="adj1"/>
              <a:gd fmla="val 2529" name="adj2"/>
            </a:avLst>
          </a:prstGeom>
          <a:solidFill>
            <a:srgbClr val="ffffff"/>
          </a:solidFill>
        </p:spPr>
      </p:sp>
      <p:sp>
        <p:nvSpPr>
          <p:cNvPr id="119" name="PlaceHolder 2"/>
          <p:cNvSpPr>
            <a:spLocks noGrp="1"/>
          </p:cNvSpPr>
          <p:nvPr>
            <p:ph type="dt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103154"/>
                </a:solidFill>
                <a:latin typeface="Corbel"/>
              </a:rPr>
              <a:t>2/19/13</a:t>
            </a:r>
            <a:endParaRPr/>
          </a:p>
        </p:txBody>
      </p:sp>
      <p:sp>
        <p:nvSpPr>
          <p:cNvPr id="120" name="PlaceHolder 3"/>
          <p:cNvSpPr>
            <a:spLocks noGrp="1"/>
          </p:cNvSpPr>
          <p:nvPr>
            <p:ph type="ftr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121" name="PlaceHolder 4"/>
          <p:cNvSpPr>
            <a:spLocks noGrp="1"/>
          </p:cNvSpPr>
          <p:nvPr>
            <p:ph type="sldNum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61C19171-C161-41B1-A141-0141E1918171}" type="slidenum">
              <a:rPr lang="en-US">
                <a:solidFill>
                  <a:srgbClr val="103154"/>
                </a:solidFill>
                <a:latin typeface="Corbel"/>
              </a:rPr>
              <a:t>&lt;number&gt;</a:t>
            </a:fld>
            <a:endParaRPr/>
          </a:p>
        </p:txBody>
      </p:sp>
      <p:sp>
        <p:nvSpPr>
          <p:cNvPr id="122" name="PlaceHolder 5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is-IS"/>
              <a:t>Click to edit the title text format</a:t>
            </a:r>
            <a:endParaRPr/>
          </a:p>
        </p:txBody>
      </p:sp>
      <p:sp>
        <p:nvSpPr>
          <p:cNvPr id="123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692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is-I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is-I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is-I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is-I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is-I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is-I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is-IS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37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extShape 1"/>
          <p:cNvSpPr txBox="1"/>
          <p:nvPr/>
        </p:nvSpPr>
        <p:spPr>
          <a:xfrm>
            <a:off x="1736280" y="2653560"/>
            <a:ext cx="5870160" cy="147168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is-IS" sz="4600">
                <a:solidFill>
                  <a:srgbClr val="174576"/>
                </a:solidFill>
                <a:latin typeface="Verdana"/>
                <a:ea typeface="Verdana"/>
              </a:rPr>
              <a:t>Bangsímon Stocks</a:t>
            </a:r>
            <a:endParaRPr/>
          </a:p>
        </p:txBody>
      </p:sp>
      <p:sp>
        <p:nvSpPr>
          <p:cNvPr id="162" name="TextShape 2"/>
          <p:cNvSpPr txBox="1"/>
          <p:nvPr/>
        </p:nvSpPr>
        <p:spPr>
          <a:xfrm>
            <a:off x="1736280" y="4134960"/>
            <a:ext cx="5870160" cy="5756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is-IS" sz="1400">
                <a:solidFill>
                  <a:srgbClr val="174576"/>
                </a:solidFill>
                <a:latin typeface="Verdana"/>
                <a:ea typeface="Verdana"/>
              </a:rPr>
              <a:t>Finnur Jónasson</a:t>
            </a:r>
            <a:endParaRPr/>
          </a:p>
          <a:p>
            <a:pPr>
              <a:lnSpc>
                <a:spcPct val="100000"/>
              </a:lnSpc>
            </a:pPr>
            <a:r>
              <a:rPr lang="is-IS" sz="1400">
                <a:solidFill>
                  <a:srgbClr val="174576"/>
                </a:solidFill>
                <a:latin typeface="Verdana"/>
                <a:ea typeface="Verdana"/>
              </a:rPr>
              <a:t>Matthías Páll Gissurarson</a:t>
            </a:r>
            <a:endParaRPr/>
          </a:p>
          <a:p>
            <a:pPr>
              <a:lnSpc>
                <a:spcPct val="100000"/>
              </a:lnSpc>
            </a:pPr>
            <a:r>
              <a:rPr lang="is-IS" sz="1400">
                <a:solidFill>
                  <a:srgbClr val="174576"/>
                </a:solidFill>
                <a:latin typeface="Verdana"/>
                <a:ea typeface="Verdana"/>
              </a:rPr>
              <a:t>Ragnheiður Björk Halldórsdóttir</a:t>
            </a:r>
            <a:endParaRPr/>
          </a:p>
          <a:p>
            <a:pPr>
              <a:lnSpc>
                <a:spcPct val="100000"/>
              </a:lnSpc>
            </a:pPr>
            <a:r>
              <a:rPr lang="is-IS" sz="1400">
                <a:solidFill>
                  <a:srgbClr val="174576"/>
                </a:solidFill>
                <a:latin typeface="Verdana"/>
                <a:ea typeface="Verdana"/>
              </a:rPr>
              <a:t>Sólrún Halla Einarsdóttir</a:t>
            </a:r>
            <a:endParaRPr/>
          </a:p>
        </p:txBody>
      </p:sp>
      <p:pic>
        <p:nvPicPr>
          <p:cNvPr descr="" id="163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7884360" y="3573000"/>
            <a:ext cx="952200" cy="1009440"/>
          </a:xfrm>
          <a:prstGeom prst="rect">
            <a:avLst/>
          </a:prstGeom>
        </p:spPr>
      </p:pic>
    </p:spTree>
  </p:cSld>
  <p:timing>
    <p:tnLst>
      <p:par>
        <p:cTn dur="indefinite" id="1" nodeType="tmRoot" restart="never">
          <p:childTnLst>
            <p:seq>
              <p:cTn id="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extShape 1"/>
          <p:cNvSpPr txBox="1"/>
          <p:nvPr/>
        </p:nvSpPr>
        <p:spPr>
          <a:xfrm>
            <a:off x="779400" y="295920"/>
            <a:ext cx="7583040" cy="114264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is-IS" sz="3800">
                <a:solidFill>
                  <a:srgbClr val="174576"/>
                </a:solidFill>
                <a:latin typeface="Verdana"/>
                <a:ea typeface="Verdana"/>
              </a:rPr>
              <a:t>Lýsing á hönnun</a:t>
            </a:r>
            <a:endParaRPr/>
          </a:p>
        </p:txBody>
      </p:sp>
      <p:sp>
        <p:nvSpPr>
          <p:cNvPr id="165" name="TextShape 2"/>
          <p:cNvSpPr txBox="1"/>
          <p:nvPr/>
        </p:nvSpPr>
        <p:spPr>
          <a:xfrm>
            <a:off x="463680" y="2011680"/>
            <a:ext cx="3559680" cy="4297680"/>
          </a:xfrm>
          <a:prstGeom prst="rect">
            <a:avLst/>
          </a:prstGeom>
        </p:spPr>
        <p:txBody>
          <a:bodyPr/>
          <a:p>
            <a:r>
              <a:rPr b="1" lang="is-IS" sz="2400">
                <a:solidFill>
                  <a:srgbClr val="174576"/>
                </a:solidFill>
                <a:latin typeface="Verdana"/>
                <a:ea typeface="Verdana"/>
              </a:rPr>
              <a:t>stockUtil</a:t>
            </a:r>
            <a:endParaRPr/>
          </a:p>
          <a:p>
            <a:r>
              <a:rPr lang="is-IS" sz="2000">
                <a:solidFill>
                  <a:srgbClr val="174576"/>
                </a:solidFill>
                <a:latin typeface="Verdana"/>
                <a:ea typeface="Verdana"/>
              </a:rPr>
              <a:t>Hjálparföllin dateToString, maxPrice, stringToDate, compareDates og dateSearch fyrir stockInfo</a:t>
            </a:r>
            <a:endParaRPr/>
          </a:p>
          <a:p>
            <a:r>
              <a:rPr b="1" lang="is-IS" sz="2400">
                <a:solidFill>
                  <a:srgbClr val="174576"/>
                </a:solidFill>
                <a:latin typeface="Verdana"/>
                <a:ea typeface="Verdana"/>
              </a:rPr>
              <a:t>stockInfo</a:t>
            </a:r>
            <a:endParaRPr/>
          </a:p>
          <a:p>
            <a:r>
              <a:rPr lang="is-IS" sz="2000">
                <a:solidFill>
                  <a:srgbClr val="174576"/>
                </a:solidFill>
                <a:latin typeface="Verdana"/>
                <a:ea typeface="Verdana"/>
              </a:rPr>
              <a:t>Inniheldur klasann stockInfo sem sækir gögn á yahoo finance og geymir á þægilegu formi</a:t>
            </a:r>
            <a:endParaRPr/>
          </a:p>
          <a:p>
            <a:r>
              <a:rPr lang="is-IS" sz="2000">
                <a:solidFill>
                  <a:srgbClr val="174576"/>
                </a:solidFill>
                <a:latin typeface="Verdana"/>
                <a:ea typeface="Verdana"/>
              </a:rPr>
              <a:t>Innflutt: Allt úr stockUtil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90000"/>
              <a:buFont charset="2" typeface="Wingdings 2"/>
              <a:buChar char=""/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descr="" id="166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3749040" y="2011680"/>
            <a:ext cx="5198760" cy="4297680"/>
          </a:xfrm>
          <a:prstGeom prst="rect">
            <a:avLst/>
          </a:prstGeom>
        </p:spPr>
      </p:pic>
    </p:spTree>
  </p:cSld>
  <p:timing>
    <p:tnLst>
      <p:par>
        <p:cTn dur="indefinite" id="3" nodeType="tmRoot" restart="never">
          <p:childTnLst>
            <p:seq>
              <p:cTn id="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Shape 1"/>
          <p:cNvSpPr txBox="1"/>
          <p:nvPr/>
        </p:nvSpPr>
        <p:spPr>
          <a:xfrm>
            <a:off x="779400" y="295920"/>
            <a:ext cx="7583040" cy="114264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is-IS" sz="3800">
                <a:solidFill>
                  <a:srgbClr val="174576"/>
                </a:solidFill>
                <a:latin typeface="Corbel"/>
              </a:rPr>
              <a:t>Lýsing á hönnun</a:t>
            </a:r>
            <a:endParaRPr/>
          </a:p>
        </p:txBody>
      </p:sp>
      <p:sp>
        <p:nvSpPr>
          <p:cNvPr id="168" name="TextShape 2"/>
          <p:cNvSpPr txBox="1"/>
          <p:nvPr/>
        </p:nvSpPr>
        <p:spPr>
          <a:xfrm>
            <a:off x="779400" y="1981080"/>
            <a:ext cx="7815960" cy="4419720"/>
          </a:xfrm>
          <a:prstGeom prst="rect">
            <a:avLst/>
          </a:prstGeom>
        </p:spPr>
        <p:txBody>
          <a:bodyPr/>
          <a:p>
            <a:r>
              <a:rPr b="1" lang="is-IS" sz="2800">
                <a:solidFill>
                  <a:srgbClr val="174576"/>
                </a:solidFill>
                <a:latin typeface="Verdana"/>
                <a:ea typeface="Verdana"/>
              </a:rPr>
              <a:t>stockAnalysis</a:t>
            </a:r>
            <a:endParaRPr/>
          </a:p>
          <a:p>
            <a:r>
              <a:rPr lang="is-IS" sz="2800">
                <a:solidFill>
                  <a:srgbClr val="174576"/>
                </a:solidFill>
                <a:latin typeface="Verdana"/>
                <a:ea typeface="Verdana"/>
              </a:rPr>
              <a:t>Inniheldur föllin movingAverage, BuyOrSell og Beta.</a:t>
            </a:r>
            <a:endParaRPr/>
          </a:p>
          <a:p>
            <a:r>
              <a:rPr lang="is-IS" sz="2800">
                <a:solidFill>
                  <a:srgbClr val="174576"/>
                </a:solidFill>
                <a:latin typeface="Verdana"/>
                <a:ea typeface="Verdana"/>
              </a:rPr>
              <a:t>Innflutt: stockInfo og allt úr stockUtil</a:t>
            </a:r>
            <a:endParaRPr/>
          </a:p>
          <a:p>
            <a:r>
              <a:rPr b="1" lang="is-IS" sz="2800">
                <a:solidFill>
                  <a:srgbClr val="174576"/>
                </a:solidFill>
                <a:latin typeface="Verdana"/>
                <a:ea typeface="Verdana"/>
              </a:rPr>
              <a:t>stockPlot </a:t>
            </a:r>
            <a:endParaRPr/>
          </a:p>
          <a:p>
            <a:r>
              <a:rPr lang="is-IS" sz="2800">
                <a:solidFill>
                  <a:srgbClr val="174576"/>
                </a:solidFill>
                <a:latin typeface="Verdana"/>
                <a:ea typeface="Verdana"/>
              </a:rPr>
              <a:t>Inniheldur fallið stockPlot sem plottar hlutabréfaverð ásamt hreyfðu meðaltali og magntölum.</a:t>
            </a:r>
            <a:endParaRPr/>
          </a:p>
          <a:p>
            <a:r>
              <a:rPr lang="is-IS" sz="2800">
                <a:solidFill>
                  <a:srgbClr val="174576"/>
                </a:solidFill>
                <a:latin typeface="Verdana"/>
                <a:ea typeface="Verdana"/>
              </a:rPr>
              <a:t>Innflutt: stockInfo og movingAverage</a:t>
            </a:r>
            <a:endParaRPr/>
          </a:p>
          <a:p>
            <a:r>
              <a:rPr b="1" lang="is-IS" sz="2800">
                <a:solidFill>
                  <a:srgbClr val="174576"/>
                </a:solidFill>
                <a:latin typeface="Verdana"/>
                <a:ea typeface="Verdana"/>
              </a:rPr>
              <a:t>stockGUI</a:t>
            </a:r>
            <a:endParaRPr/>
          </a:p>
          <a:p>
            <a:r>
              <a:rPr lang="is-IS" sz="2600">
                <a:solidFill>
                  <a:srgbClr val="174576"/>
                </a:solidFill>
                <a:latin typeface="Verdana"/>
                <a:ea typeface="Verdana"/>
              </a:rPr>
              <a:t>Grafískt notendaviðmót</a:t>
            </a:r>
            <a:endParaRPr/>
          </a:p>
          <a:p>
            <a:r>
              <a:rPr lang="is-IS" sz="2600">
                <a:solidFill>
                  <a:srgbClr val="174576"/>
                </a:solidFill>
                <a:latin typeface="Verdana"/>
                <a:ea typeface="Verdana"/>
              </a:rPr>
              <a:t>    </a:t>
            </a:r>
            <a:r>
              <a:rPr lang="is-IS" sz="2600">
                <a:solidFill>
                  <a:srgbClr val="174576"/>
                </a:solidFill>
                <a:latin typeface="Verdana"/>
                <a:ea typeface="Verdana"/>
              </a:rPr>
              <a:t>Innflutt: stockInfo, stockPlot, allt úr stockUtil, Beta, BuyOrSell</a:t>
            </a:r>
            <a:endParaRPr/>
          </a:p>
          <a:p>
            <a:r>
              <a:rPr lang="is-IS" sz="2600">
                <a:solidFill>
                  <a:srgbClr val="174576"/>
                </a:solidFill>
                <a:latin typeface="Verdana"/>
                <a:ea typeface="Verdana"/>
              </a:rPr>
              <a:t>    </a:t>
            </a:r>
            <a:r>
              <a:rPr lang="is-IS" sz="2600">
                <a:solidFill>
                  <a:srgbClr val="174576"/>
                </a:solidFill>
                <a:latin typeface="Verdana"/>
                <a:ea typeface="Verdana"/>
              </a:rPr>
              <a:t>Klasi : initialFrame(wx.Frame)</a:t>
            </a:r>
            <a:endParaRPr/>
          </a:p>
          <a:p>
            <a:r>
              <a:rPr lang="is-IS" sz="2600">
                <a:solidFill>
                  <a:srgbClr val="174576"/>
                </a:solidFill>
                <a:latin typeface="Verdana"/>
                <a:ea typeface="Verdana"/>
              </a:rPr>
              <a:t>        </a:t>
            </a:r>
            <a:r>
              <a:rPr lang="is-IS" sz="2600">
                <a:solidFill>
                  <a:srgbClr val="174576"/>
                </a:solidFill>
                <a:latin typeface="Verdana"/>
                <a:ea typeface="Verdana"/>
              </a:rPr>
              <a:t>Föll klasa: create_menu, create_main_panel, updateRSS, create_status_bar, draw_figure, plotInformation, tiKeys, tiProfile, updateCurrentData, on_slider_width, on_new, plot_handler, on_save_plot, on_exit, changeFromDate, changeToDate, flash_status_message, on_flash_status_off</a:t>
            </a:r>
            <a:endParaRPr/>
          </a:p>
          <a:p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dur="indefinite" id="5" nodeType="tmRoot" restart="never">
          <p:childTnLst>
            <p:seq>
              <p:cTn id="6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169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1547640" y="404640"/>
            <a:ext cx="6120360" cy="5923800"/>
          </a:xfrm>
          <a:prstGeom prst="rect">
            <a:avLst/>
          </a:prstGeom>
        </p:spPr>
      </p:pic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170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1259640" y="404640"/>
            <a:ext cx="6608520" cy="5947560"/>
          </a:xfrm>
          <a:prstGeom prst="rect">
            <a:avLst/>
          </a:prstGeom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