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2918400" cy="32918400"/>
  <p:notesSz cx="20104100" cy="20104100"/>
  <p:embeddedFontLst>
    <p:embeddedFont>
      <p:font typeface="Calibri" panose="020F0502020204030204" pitchFamily="34" charset="0"/>
      <p:regular r:id="rId4"/>
      <p:bold r:id="rId5"/>
      <p:italic r:id="rId6"/>
      <p:boldItalic r:id="rId7"/>
    </p:embeddedFont>
    <p:embeddedFont>
      <p:font typeface="Helvetica Neue" panose="020B0604020202020204" charset="0"/>
      <p:regular r:id="rId8"/>
      <p:bold r:id="rId9"/>
      <p:italic r:id="rId10"/>
      <p:boldItalic r:id="rId11"/>
    </p:embeddedFont>
    <p:embeddedFont>
      <p:font typeface="Helvetica Neue Light"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716">
          <p15:clr>
            <a:srgbClr val="A4A3A4"/>
          </p15:clr>
        </p15:guide>
        <p15:guide id="2" pos="3537">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skHFQvbYvoLseBEUscVsPRodK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327" y="12"/>
      </p:cViewPr>
      <p:guideLst>
        <p:guide orient="horz" pos="4716"/>
        <p:guide pos="35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51350" y="1507800"/>
            <a:ext cx="13403400" cy="7539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9549425"/>
            <a:ext cx="16083275" cy="90468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txBox="1">
            <a:spLocks noGrp="1"/>
          </p:cNvSpPr>
          <p:nvPr>
            <p:ph type="body" idx="1"/>
          </p:nvPr>
        </p:nvSpPr>
        <p:spPr>
          <a:xfrm>
            <a:off x="2010400" y="9549425"/>
            <a:ext cx="16083275" cy="9046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6" name="Google Shape;36;p1:notes"/>
          <p:cNvSpPr>
            <a:spLocks noGrp="1" noRot="1" noChangeAspect="1"/>
          </p:cNvSpPr>
          <p:nvPr>
            <p:ph type="sldImg" idx="2"/>
          </p:nvPr>
        </p:nvSpPr>
        <p:spPr>
          <a:xfrm>
            <a:off x="6283325" y="1508125"/>
            <a:ext cx="7539038" cy="7539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1"/>
        <p:cNvGrpSpPr/>
        <p:nvPr/>
      </p:nvGrpSpPr>
      <p:grpSpPr>
        <a:xfrm>
          <a:off x="0" y="0"/>
          <a:ext cx="0" cy="0"/>
          <a:chOff x="0" y="0"/>
          <a:chExt cx="0" cy="0"/>
        </a:xfrm>
      </p:grpSpPr>
      <p:sp>
        <p:nvSpPr>
          <p:cNvPr id="12" name="Google Shape;12;p3"/>
          <p:cNvSpPr txBox="1">
            <a:spLocks noGrp="1"/>
          </p:cNvSpPr>
          <p:nvPr>
            <p:ph type="ftr" idx="11"/>
          </p:nvPr>
        </p:nvSpPr>
        <p:spPr>
          <a:xfrm>
            <a:off x="11192256" y="30614113"/>
            <a:ext cx="10533888" cy="45352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
          <p:cNvSpPr txBox="1">
            <a:spLocks noGrp="1"/>
          </p:cNvSpPr>
          <p:nvPr>
            <p:ph type="dt" idx="10"/>
          </p:nvPr>
        </p:nvSpPr>
        <p:spPr>
          <a:xfrm>
            <a:off x="1645921" y="30614113"/>
            <a:ext cx="7571232" cy="45352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3"/>
          <p:cNvSpPr txBox="1">
            <a:spLocks noGrp="1"/>
          </p:cNvSpPr>
          <p:nvPr>
            <p:ph type="sldNum" idx="12"/>
          </p:nvPr>
        </p:nvSpPr>
        <p:spPr>
          <a:xfrm>
            <a:off x="23701250" y="30614113"/>
            <a:ext cx="7571232" cy="45352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2468879" y="10204705"/>
            <a:ext cx="27980641"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4937760" y="18434305"/>
            <a:ext cx="23042881"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
          <p:cNvSpPr txBox="1">
            <a:spLocks noGrp="1"/>
          </p:cNvSpPr>
          <p:nvPr>
            <p:ph type="ftr" idx="11"/>
          </p:nvPr>
        </p:nvSpPr>
        <p:spPr>
          <a:xfrm>
            <a:off x="11192256" y="30614113"/>
            <a:ext cx="10533888" cy="45352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dt" idx="10"/>
          </p:nvPr>
        </p:nvSpPr>
        <p:spPr>
          <a:xfrm>
            <a:off x="1645921" y="30614113"/>
            <a:ext cx="7571232" cy="45352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23701250" y="30614113"/>
            <a:ext cx="7571232" cy="45352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45920" y="1316736"/>
            <a:ext cx="29626559"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
          <p:cNvSpPr txBox="1">
            <a:spLocks noGrp="1"/>
          </p:cNvSpPr>
          <p:nvPr>
            <p:ph type="body" idx="1"/>
          </p:nvPr>
        </p:nvSpPr>
        <p:spPr>
          <a:xfrm>
            <a:off x="1645920" y="7571233"/>
            <a:ext cx="14319506"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2"/>
          </p:nvPr>
        </p:nvSpPr>
        <p:spPr>
          <a:xfrm>
            <a:off x="16952975" y="7571233"/>
            <a:ext cx="14319506"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6" name="Google Shape;26;p6"/>
          <p:cNvSpPr txBox="1">
            <a:spLocks noGrp="1"/>
          </p:cNvSpPr>
          <p:nvPr>
            <p:ph type="ftr" idx="11"/>
          </p:nvPr>
        </p:nvSpPr>
        <p:spPr>
          <a:xfrm>
            <a:off x="11192256" y="30614113"/>
            <a:ext cx="10533888" cy="45352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dt" idx="10"/>
          </p:nvPr>
        </p:nvSpPr>
        <p:spPr>
          <a:xfrm>
            <a:off x="1645921" y="30614113"/>
            <a:ext cx="7571232" cy="45352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23701250" y="30614113"/>
            <a:ext cx="7571232" cy="45352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1645920" y="1316736"/>
            <a:ext cx="29626559"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11192256" y="30614113"/>
            <a:ext cx="10533888" cy="45352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
          <p:cNvSpPr txBox="1">
            <a:spLocks noGrp="1"/>
          </p:cNvSpPr>
          <p:nvPr>
            <p:ph type="dt" idx="10"/>
          </p:nvPr>
        </p:nvSpPr>
        <p:spPr>
          <a:xfrm>
            <a:off x="1645921" y="30614113"/>
            <a:ext cx="7571232" cy="45352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7"/>
          <p:cNvSpPr txBox="1">
            <a:spLocks noGrp="1"/>
          </p:cNvSpPr>
          <p:nvPr>
            <p:ph type="sldNum" idx="12"/>
          </p:nvPr>
        </p:nvSpPr>
        <p:spPr>
          <a:xfrm>
            <a:off x="23701250" y="30614113"/>
            <a:ext cx="7571232" cy="45352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645920" y="1316736"/>
            <a:ext cx="29626559" cy="2769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1645920" y="7571233"/>
            <a:ext cx="29626559"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p2"/>
          <p:cNvSpPr txBox="1">
            <a:spLocks noGrp="1"/>
          </p:cNvSpPr>
          <p:nvPr>
            <p:ph type="ftr" idx="11"/>
          </p:nvPr>
        </p:nvSpPr>
        <p:spPr>
          <a:xfrm>
            <a:off x="11192256" y="30614113"/>
            <a:ext cx="10533888" cy="453522"/>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2947"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94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94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94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94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94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94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94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947"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dt" idx="10"/>
          </p:nvPr>
        </p:nvSpPr>
        <p:spPr>
          <a:xfrm>
            <a:off x="1645921" y="30614113"/>
            <a:ext cx="7571232" cy="45352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2947"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94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94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94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94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94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94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94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947"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3701250" y="30614113"/>
            <a:ext cx="7571232" cy="453522"/>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947"/>
              <a:buFont typeface="Arial"/>
              <a:buNone/>
              <a:defRPr sz="294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
          <p:cNvSpPr/>
          <p:nvPr/>
        </p:nvSpPr>
        <p:spPr>
          <a:xfrm>
            <a:off x="389151" y="14478000"/>
            <a:ext cx="8927270" cy="979442"/>
          </a:xfrm>
          <a:custGeom>
            <a:avLst/>
            <a:gdLst/>
            <a:ahLst/>
            <a:cxnLst/>
            <a:rect l="l" t="t" r="r" b="b"/>
            <a:pathLst>
              <a:path w="5452110" h="598170" extrusionOk="0">
                <a:moveTo>
                  <a:pt x="5452042" y="598151"/>
                </a:moveTo>
                <a:lnTo>
                  <a:pt x="0" y="598151"/>
                </a:lnTo>
                <a:lnTo>
                  <a:pt x="0" y="0"/>
                </a:lnTo>
                <a:lnTo>
                  <a:pt x="5452042" y="15"/>
                </a:lnTo>
                <a:lnTo>
                  <a:pt x="5452042" y="598151"/>
                </a:lnTo>
                <a:close/>
              </a:path>
            </a:pathLst>
          </a:custGeom>
          <a:solidFill>
            <a:srgbClr val="1F2B5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825"/>
              <a:buFont typeface="Arial"/>
              <a:buNone/>
            </a:pPr>
            <a:endParaRPr sz="4825" b="0" i="0" u="none" strike="noStrike" cap="none">
              <a:solidFill>
                <a:schemeClr val="dk1"/>
              </a:solidFill>
              <a:latin typeface="Calibri"/>
              <a:ea typeface="Calibri"/>
              <a:cs typeface="Calibri"/>
              <a:sym typeface="Calibri"/>
            </a:endParaRPr>
          </a:p>
        </p:txBody>
      </p:sp>
      <p:sp>
        <p:nvSpPr>
          <p:cNvPr id="39" name="Google Shape;39;p1"/>
          <p:cNvSpPr txBox="1"/>
          <p:nvPr/>
        </p:nvSpPr>
        <p:spPr>
          <a:xfrm>
            <a:off x="3396163" y="14612198"/>
            <a:ext cx="3363481" cy="607865"/>
          </a:xfrm>
          <a:prstGeom prst="rect">
            <a:avLst/>
          </a:prstGeom>
          <a:noFill/>
          <a:ln>
            <a:noFill/>
          </a:ln>
        </p:spPr>
        <p:txBody>
          <a:bodyPr spcFirstLastPara="1" wrap="square" lIns="0" tIns="28050" rIns="0" bIns="0" anchor="t" anchorCtr="0">
            <a:spAutoFit/>
          </a:bodyPr>
          <a:lstStyle/>
          <a:p>
            <a:pPr marL="20795" marR="0" lvl="0" indent="0" algn="l" rtl="0">
              <a:lnSpc>
                <a:spcPct val="100000"/>
              </a:lnSpc>
              <a:spcBef>
                <a:spcPts val="0"/>
              </a:spcBef>
              <a:spcAft>
                <a:spcPts val="0"/>
              </a:spcAft>
              <a:buClr>
                <a:srgbClr val="000000"/>
              </a:buClr>
              <a:buSzPts val="3766"/>
              <a:buFont typeface="Arial"/>
              <a:buNone/>
            </a:pPr>
            <a:r>
              <a:rPr lang="en-US" sz="3766" b="1" i="0" u="none" strike="noStrike" cap="none" dirty="0">
                <a:solidFill>
                  <a:srgbClr val="FFFFFF"/>
                </a:solidFill>
                <a:latin typeface="Helvetica Neue"/>
                <a:ea typeface="Helvetica Neue"/>
                <a:cs typeface="Helvetica Neue"/>
                <a:sym typeface="Helvetica Neue"/>
              </a:rPr>
              <a:t>Introduction</a:t>
            </a:r>
            <a:endParaRPr sz="3766" b="0" i="0" u="none" strike="noStrike" cap="none" dirty="0">
              <a:solidFill>
                <a:schemeClr val="dk1"/>
              </a:solidFill>
              <a:latin typeface="Helvetica Neue"/>
              <a:ea typeface="Helvetica Neue"/>
              <a:cs typeface="Helvetica Neue"/>
              <a:sym typeface="Helvetica Neue"/>
            </a:endParaRPr>
          </a:p>
        </p:txBody>
      </p:sp>
      <p:sp>
        <p:nvSpPr>
          <p:cNvPr id="40" name="Google Shape;40;p1"/>
          <p:cNvSpPr/>
          <p:nvPr/>
        </p:nvSpPr>
        <p:spPr>
          <a:xfrm>
            <a:off x="389151" y="22860000"/>
            <a:ext cx="8927270" cy="979442"/>
          </a:xfrm>
          <a:custGeom>
            <a:avLst/>
            <a:gdLst/>
            <a:ahLst/>
            <a:cxnLst/>
            <a:rect l="l" t="t" r="r" b="b"/>
            <a:pathLst>
              <a:path w="5452110" h="598169" extrusionOk="0">
                <a:moveTo>
                  <a:pt x="5452042" y="598151"/>
                </a:moveTo>
                <a:lnTo>
                  <a:pt x="0" y="598151"/>
                </a:lnTo>
                <a:lnTo>
                  <a:pt x="0" y="0"/>
                </a:lnTo>
                <a:lnTo>
                  <a:pt x="5452042" y="15"/>
                </a:lnTo>
                <a:lnTo>
                  <a:pt x="5452042" y="598151"/>
                </a:lnTo>
                <a:close/>
              </a:path>
            </a:pathLst>
          </a:custGeom>
          <a:solidFill>
            <a:srgbClr val="1F2B5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825"/>
              <a:buFont typeface="Arial"/>
              <a:buNone/>
            </a:pPr>
            <a:endParaRPr sz="4825" b="0" i="0" u="none" strike="noStrike" cap="none" dirty="0">
              <a:solidFill>
                <a:schemeClr val="dk1"/>
              </a:solidFill>
              <a:latin typeface="Calibri"/>
              <a:ea typeface="Calibri"/>
              <a:cs typeface="Calibri"/>
              <a:sym typeface="Calibri"/>
            </a:endParaRPr>
          </a:p>
        </p:txBody>
      </p:sp>
      <p:sp>
        <p:nvSpPr>
          <p:cNvPr id="42" name="Google Shape;42;p1"/>
          <p:cNvSpPr txBox="1"/>
          <p:nvPr/>
        </p:nvSpPr>
        <p:spPr>
          <a:xfrm>
            <a:off x="4697505" y="350344"/>
            <a:ext cx="22557829" cy="3015063"/>
          </a:xfrm>
          <a:prstGeom prst="rect">
            <a:avLst/>
          </a:prstGeom>
          <a:noFill/>
          <a:ln>
            <a:noFill/>
          </a:ln>
        </p:spPr>
        <p:txBody>
          <a:bodyPr spcFirstLastPara="1" wrap="square" lIns="0" tIns="19750" rIns="0" bIns="0" anchor="t" anchorCtr="0">
            <a:spAutoFit/>
          </a:bodyPr>
          <a:lstStyle/>
          <a:p>
            <a:pPr marL="20795" marR="8318" lvl="0" indent="971126" algn="ctr" rtl="0">
              <a:lnSpc>
                <a:spcPct val="114599"/>
              </a:lnSpc>
              <a:spcBef>
                <a:spcPts val="0"/>
              </a:spcBef>
              <a:spcAft>
                <a:spcPts val="0"/>
              </a:spcAft>
              <a:buClr>
                <a:srgbClr val="000000"/>
              </a:buClr>
              <a:buSzPts val="5731"/>
              <a:buFont typeface="Arial"/>
              <a:buNone/>
            </a:pPr>
            <a:r>
              <a:rPr lang="en-US" sz="5731" b="1" i="0" u="none" strike="noStrike" cap="none" dirty="0">
                <a:solidFill>
                  <a:srgbClr val="18181A"/>
                </a:solidFill>
                <a:latin typeface="Helvetica Neue"/>
                <a:ea typeface="Helvetica Neue"/>
                <a:cs typeface="Helvetica Neue"/>
                <a:sym typeface="Helvetica Neue"/>
              </a:rPr>
              <a:t>  Nutrition XR</a:t>
            </a:r>
            <a:endParaRPr sz="5731" b="0" i="0" u="none" strike="noStrike" cap="none" dirty="0">
              <a:solidFill>
                <a:schemeClr val="dk1"/>
              </a:solidFill>
              <a:latin typeface="Helvetica Neue"/>
              <a:ea typeface="Helvetica Neue"/>
              <a:cs typeface="Helvetica Neue"/>
              <a:sym typeface="Helvetica Neue"/>
            </a:endParaRPr>
          </a:p>
          <a:p>
            <a:pPr marL="5578253" marR="3389581" lvl="0" indent="-3420774" algn="ctr" rtl="0">
              <a:lnSpc>
                <a:spcPct val="100000"/>
              </a:lnSpc>
              <a:spcBef>
                <a:spcPts val="3504"/>
              </a:spcBef>
              <a:spcAft>
                <a:spcPts val="0"/>
              </a:spcAft>
              <a:buClr>
                <a:srgbClr val="000000"/>
              </a:buClr>
              <a:buSzPts val="3439"/>
              <a:buFont typeface="Arial"/>
              <a:buNone/>
            </a:pPr>
            <a:r>
              <a:rPr lang="en-US" sz="3439" b="0" i="0" u="none" strike="noStrike" cap="none" dirty="0">
                <a:solidFill>
                  <a:srgbClr val="231F20"/>
                </a:solidFill>
                <a:latin typeface="Helvetica Neue Light"/>
                <a:ea typeface="Helvetica Neue Light"/>
                <a:cs typeface="Helvetica Neue Light"/>
                <a:sym typeface="Helvetica Neue Light"/>
              </a:rPr>
              <a:t>	Anthony Ostia, Benedict </a:t>
            </a:r>
            <a:r>
              <a:rPr lang="en-US" sz="3439" b="0" i="0" u="none" strike="noStrike" cap="none" dirty="0" err="1">
                <a:solidFill>
                  <a:srgbClr val="231F20"/>
                </a:solidFill>
                <a:latin typeface="Helvetica Neue Light"/>
                <a:ea typeface="Helvetica Neue Light"/>
                <a:cs typeface="Helvetica Neue Light"/>
                <a:sym typeface="Helvetica Neue Light"/>
              </a:rPr>
              <a:t>Tannady</a:t>
            </a:r>
            <a:r>
              <a:rPr lang="en-US" sz="3439" b="0" i="0" u="none" strike="noStrike" cap="none" dirty="0">
                <a:solidFill>
                  <a:srgbClr val="231F20"/>
                </a:solidFill>
                <a:latin typeface="Helvetica Neue Light"/>
                <a:ea typeface="Helvetica Neue Light"/>
                <a:cs typeface="Helvetica Neue Light"/>
                <a:sym typeface="Helvetica Neue Light"/>
              </a:rPr>
              <a:t>, Lilly Yang, Tony Shen</a:t>
            </a:r>
            <a:endParaRPr sz="1400" b="0" i="0" u="none" strike="noStrike" cap="none" dirty="0">
              <a:solidFill>
                <a:srgbClr val="000000"/>
              </a:solidFill>
              <a:latin typeface="Arial"/>
              <a:ea typeface="Arial"/>
              <a:cs typeface="Arial"/>
              <a:sym typeface="Arial"/>
            </a:endParaRPr>
          </a:p>
          <a:p>
            <a:pPr marL="5578253" marR="3389581" lvl="0" indent="-3420774" algn="ctr" rtl="0">
              <a:lnSpc>
                <a:spcPct val="100000"/>
              </a:lnSpc>
              <a:spcBef>
                <a:spcPts val="3504"/>
              </a:spcBef>
              <a:spcAft>
                <a:spcPts val="0"/>
              </a:spcAft>
              <a:buClr>
                <a:srgbClr val="000000"/>
              </a:buClr>
              <a:buSzPts val="3439"/>
              <a:buFont typeface="Arial"/>
              <a:buNone/>
            </a:pPr>
            <a:r>
              <a:rPr lang="en-US" sz="3439" b="0" i="0" u="none" strike="noStrike" cap="none" dirty="0">
                <a:solidFill>
                  <a:srgbClr val="231F20"/>
                </a:solidFill>
                <a:latin typeface="Helvetica Neue Light"/>
                <a:ea typeface="Helvetica Neue Light"/>
                <a:cs typeface="Helvetica Neue Light"/>
                <a:sym typeface="Helvetica Neue Light"/>
              </a:rPr>
              <a:t>	University of California, San Diego</a:t>
            </a:r>
            <a:endParaRPr sz="3439" b="0" i="0" u="none" strike="noStrike" cap="none" dirty="0">
              <a:solidFill>
                <a:srgbClr val="231F20"/>
              </a:solidFill>
              <a:latin typeface="Helvetica Neue Light"/>
              <a:ea typeface="Helvetica Neue Light"/>
              <a:cs typeface="Helvetica Neue Light"/>
              <a:sym typeface="Helvetica Neue Light"/>
            </a:endParaRPr>
          </a:p>
        </p:txBody>
      </p:sp>
      <p:sp>
        <p:nvSpPr>
          <p:cNvPr id="43" name="Google Shape;43;p1"/>
          <p:cNvSpPr/>
          <p:nvPr/>
        </p:nvSpPr>
        <p:spPr>
          <a:xfrm>
            <a:off x="674412" y="384002"/>
            <a:ext cx="3814928" cy="378287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825"/>
              <a:buFont typeface="Arial"/>
              <a:buNone/>
            </a:pPr>
            <a:endParaRPr sz="4825" b="0" i="0" u="none" strike="noStrike" cap="none">
              <a:solidFill>
                <a:schemeClr val="dk1"/>
              </a:solidFill>
              <a:latin typeface="Calibri"/>
              <a:ea typeface="Calibri"/>
              <a:cs typeface="Calibri"/>
              <a:sym typeface="Calibri"/>
            </a:endParaRPr>
          </a:p>
        </p:txBody>
      </p:sp>
      <p:sp>
        <p:nvSpPr>
          <p:cNvPr id="44" name="Google Shape;44;p1"/>
          <p:cNvSpPr txBox="1"/>
          <p:nvPr/>
        </p:nvSpPr>
        <p:spPr>
          <a:xfrm>
            <a:off x="449500" y="5902472"/>
            <a:ext cx="8949000" cy="5242655"/>
          </a:xfrm>
          <a:prstGeom prst="rect">
            <a:avLst/>
          </a:prstGeom>
          <a:noFill/>
          <a:ln>
            <a:noFill/>
          </a:ln>
        </p:spPr>
        <p:txBody>
          <a:bodyPr spcFirstLastPara="1" wrap="square" lIns="0" tIns="19750" rIns="0" bIns="0" anchor="t" anchorCtr="0">
            <a:spAutoFit/>
          </a:bodyPr>
          <a:lstStyle/>
          <a:p>
            <a:pPr marL="0" marR="8318" lvl="0" indent="457200" algn="l" rtl="0">
              <a:lnSpc>
                <a:spcPct val="101099"/>
              </a:lnSpc>
              <a:spcBef>
                <a:spcPts val="0"/>
              </a:spcBef>
              <a:spcAft>
                <a:spcPts val="0"/>
              </a:spcAft>
              <a:buClr>
                <a:srgbClr val="000000"/>
              </a:buClr>
              <a:buSzPts val="2400"/>
              <a:buFont typeface="Arial"/>
              <a:buNone/>
            </a:pPr>
            <a:r>
              <a:rPr lang="en-US" sz="2400" b="0" i="0" u="none" strike="noStrike" cap="none" dirty="0">
                <a:solidFill>
                  <a:schemeClr val="dk1"/>
                </a:solidFill>
                <a:latin typeface="Helvetica Neue"/>
                <a:ea typeface="Helvetica Neue"/>
                <a:cs typeface="Helvetica Neue"/>
                <a:sym typeface="Helvetica Neue"/>
              </a:rPr>
              <a:t>The player will play as Philip, one of the last remaining members of a chef warrior clan. The reason that the clan has been declining is be</a:t>
            </a:r>
            <a:r>
              <a:rPr lang="en-US" sz="2400" dirty="0">
                <a:solidFill>
                  <a:schemeClr val="dk1"/>
                </a:solidFill>
                <a:latin typeface="Helvetica Neue"/>
                <a:ea typeface="Helvetica Neue"/>
                <a:cs typeface="Helvetica Neue"/>
                <a:sym typeface="Helvetica Neue"/>
              </a:rPr>
              <a:t>cause fast food companies have taken over and influenced many to have bad eating habits. Because of this, they have obtained very serious health problems and do not know how to fix it. One day, Philip is walking on the street when he ends up seeing others huddle up against a very tall building. He goes to investigate the situation and ends up seeing a man laying down on the bed with pain. He asks someone about the situation, and they explain how he is the mayor of the city and has heart problems due to the amount of fast food he has consumed. Many people are worried about him and hope that he can recover. Hearing their cries, Philip decides that he will make a dish that is known to combat against this situation, spaghetti. </a:t>
            </a:r>
            <a:endParaRPr sz="2400" b="0" i="0" u="none" strike="noStrike" cap="none" dirty="0">
              <a:solidFill>
                <a:schemeClr val="dk1"/>
              </a:solidFill>
              <a:latin typeface="Helvetica Neue"/>
              <a:ea typeface="Helvetica Neue"/>
              <a:cs typeface="Helvetica Neue"/>
              <a:sym typeface="Helvetica Neue"/>
            </a:endParaRPr>
          </a:p>
        </p:txBody>
      </p:sp>
      <p:sp>
        <p:nvSpPr>
          <p:cNvPr id="45" name="Google Shape;45;p1"/>
          <p:cNvSpPr txBox="1"/>
          <p:nvPr/>
        </p:nvSpPr>
        <p:spPr>
          <a:xfrm>
            <a:off x="367325" y="15548838"/>
            <a:ext cx="8949000" cy="5242655"/>
          </a:xfrm>
          <a:prstGeom prst="rect">
            <a:avLst/>
          </a:prstGeom>
          <a:noFill/>
          <a:ln>
            <a:noFill/>
          </a:ln>
        </p:spPr>
        <p:txBody>
          <a:bodyPr spcFirstLastPara="1" wrap="square" lIns="0" tIns="19750" rIns="0" bIns="0" anchor="t" anchorCtr="0">
            <a:spAutoFit/>
          </a:bodyPr>
          <a:lstStyle/>
          <a:p>
            <a:pPr marL="20795" marR="8318" lvl="0" indent="436405" algn="l" rtl="0">
              <a:lnSpc>
                <a:spcPct val="101099"/>
              </a:lnSpc>
              <a:spcBef>
                <a:spcPts val="0"/>
              </a:spcBef>
              <a:spcAft>
                <a:spcPts val="0"/>
              </a:spcAft>
              <a:buClr>
                <a:srgbClr val="000000"/>
              </a:buClr>
              <a:buSzPts val="2400"/>
              <a:buFont typeface="Arial"/>
              <a:buNone/>
            </a:pPr>
            <a:r>
              <a:rPr lang="en-US" sz="2400" b="0" i="0" u="none" strike="noStrike" cap="none" dirty="0">
                <a:solidFill>
                  <a:srgbClr val="231F20"/>
                </a:solidFill>
                <a:latin typeface="Helvetica Neue"/>
                <a:ea typeface="Helvetica Neue"/>
                <a:cs typeface="Helvetica Neue"/>
                <a:sym typeface="Helvetica Neue"/>
              </a:rPr>
              <a:t>Our group, Nutrition XR, started back in fall of 201</a:t>
            </a:r>
            <a:r>
              <a:rPr lang="en-US" sz="2400" dirty="0">
                <a:solidFill>
                  <a:srgbClr val="231F20"/>
                </a:solidFill>
                <a:latin typeface="Helvetica Neue"/>
                <a:ea typeface="Helvetica Neue"/>
                <a:cs typeface="Helvetica Neue"/>
                <a:sym typeface="Helvetica Neue"/>
              </a:rPr>
              <a:t>8, where our goal was to create VR applications that would help other learn more about nutrition. We created a few learning modules, where we had one that challenged people’s knowledge of calories. We wanted to work on something that would be educational and fun, so we decided to work on creating a game where the player will hunt food monsters, collect ingredients, and create real life recipes. We were able to make some progress in the spring of 2019, but we came to a halt during summer. During fall, we were not able to make a lot of progress since the previous head was very busy, so a new head was anointed. He obtained new members and worked with them to not only introduce them into working in VR, but to make this game a reality.</a:t>
            </a:r>
            <a:endParaRPr sz="2400" b="0" i="0" u="none" strike="noStrike" cap="none" dirty="0">
              <a:solidFill>
                <a:schemeClr val="dk1"/>
              </a:solidFill>
              <a:latin typeface="Helvetica Neue"/>
              <a:ea typeface="Helvetica Neue"/>
              <a:cs typeface="Helvetica Neue"/>
              <a:sym typeface="Helvetica Neue"/>
            </a:endParaRPr>
          </a:p>
        </p:txBody>
      </p:sp>
      <p:sp>
        <p:nvSpPr>
          <p:cNvPr id="46" name="Google Shape;46;p1"/>
          <p:cNvSpPr txBox="1"/>
          <p:nvPr/>
        </p:nvSpPr>
        <p:spPr>
          <a:xfrm>
            <a:off x="360900" y="24031805"/>
            <a:ext cx="8949000" cy="4496553"/>
          </a:xfrm>
          <a:prstGeom prst="rect">
            <a:avLst/>
          </a:prstGeom>
          <a:noFill/>
          <a:ln>
            <a:noFill/>
          </a:ln>
        </p:spPr>
        <p:txBody>
          <a:bodyPr spcFirstLastPara="1" wrap="square" lIns="0" tIns="19750" rIns="0" bIns="0" anchor="t" anchorCtr="0">
            <a:spAutoFit/>
          </a:bodyPr>
          <a:lstStyle/>
          <a:p>
            <a:pPr marL="0" marR="8318" lvl="0" indent="0" algn="l" rtl="0">
              <a:lnSpc>
                <a:spcPct val="101099"/>
              </a:lnSpc>
              <a:spcBef>
                <a:spcPts val="0"/>
              </a:spcBef>
              <a:spcAft>
                <a:spcPts val="0"/>
              </a:spcAft>
              <a:buClr>
                <a:srgbClr val="000000"/>
              </a:buClr>
              <a:buSzPts val="2400"/>
              <a:buFont typeface="Arial"/>
              <a:buNone/>
            </a:pPr>
            <a:r>
              <a:rPr lang="en-US" sz="2400" b="0" i="0" u="none" strike="noStrike" cap="none" dirty="0">
                <a:solidFill>
                  <a:srgbClr val="231F20"/>
                </a:solidFill>
                <a:latin typeface="Helvetica Neue"/>
                <a:ea typeface="Helvetica Neue"/>
                <a:cs typeface="Helvetica Neue"/>
                <a:sym typeface="Helvetica Neue"/>
              </a:rPr>
              <a:t>The player will be given instructions on how to move around and choose what class they will play as. Once they make a choice, they will head inside a forest to gather the food ingredients necessary to create spaghetti. They will have to go into the mines to collect salt and pepper, go into a garden to gather tomatoes and mushrooms, and fight against certain food monsters in order to collect noodles, mushrooms, and beef. The beef will be the hardest part to collect since it is the important ingredient for the recipe. Once all the ingredients have been collected, they will travel into the kitchen, where they will learn and do the steps necessary to create the spaghetti. They will then provide it to the leader so that they are able to recover and get better.</a:t>
            </a:r>
            <a:endParaRPr sz="2400" b="0" i="0" u="none" strike="noStrike" cap="none" dirty="0">
              <a:solidFill>
                <a:srgbClr val="231F20"/>
              </a:solidFill>
              <a:latin typeface="Helvetica Neue"/>
              <a:ea typeface="Helvetica Neue"/>
              <a:cs typeface="Helvetica Neue"/>
              <a:sym typeface="Helvetica Neue"/>
            </a:endParaRPr>
          </a:p>
        </p:txBody>
      </p:sp>
      <p:sp>
        <p:nvSpPr>
          <p:cNvPr id="47" name="Google Shape;47;p1"/>
          <p:cNvSpPr/>
          <p:nvPr/>
        </p:nvSpPr>
        <p:spPr>
          <a:xfrm>
            <a:off x="23587131" y="16301845"/>
            <a:ext cx="8927830" cy="979502"/>
          </a:xfrm>
          <a:custGeom>
            <a:avLst/>
            <a:gdLst/>
            <a:ahLst/>
            <a:cxnLst/>
            <a:rect l="l" t="t" r="r" b="b"/>
            <a:pathLst>
              <a:path w="5452110" h="598169" extrusionOk="0">
                <a:moveTo>
                  <a:pt x="5452042" y="598151"/>
                </a:moveTo>
                <a:lnTo>
                  <a:pt x="0" y="598151"/>
                </a:lnTo>
                <a:lnTo>
                  <a:pt x="0" y="0"/>
                </a:lnTo>
                <a:lnTo>
                  <a:pt x="5452042" y="15"/>
                </a:lnTo>
                <a:lnTo>
                  <a:pt x="5452042" y="598151"/>
                </a:lnTo>
                <a:close/>
              </a:path>
            </a:pathLst>
          </a:custGeom>
          <a:solidFill>
            <a:srgbClr val="1F2B5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825"/>
              <a:buFont typeface="Arial"/>
              <a:buNone/>
            </a:pPr>
            <a:endParaRPr sz="4825" b="0" i="0" u="none" strike="noStrike" cap="none">
              <a:solidFill>
                <a:schemeClr val="dk1"/>
              </a:solidFill>
              <a:latin typeface="Calibri"/>
              <a:ea typeface="Calibri"/>
              <a:cs typeface="Calibri"/>
              <a:sym typeface="Calibri"/>
            </a:endParaRPr>
          </a:p>
        </p:txBody>
      </p:sp>
      <p:sp>
        <p:nvSpPr>
          <p:cNvPr id="48" name="Google Shape;48;p1"/>
          <p:cNvSpPr txBox="1"/>
          <p:nvPr/>
        </p:nvSpPr>
        <p:spPr>
          <a:xfrm>
            <a:off x="26565544" y="16483580"/>
            <a:ext cx="3156600" cy="607800"/>
          </a:xfrm>
          <a:prstGeom prst="rect">
            <a:avLst/>
          </a:prstGeom>
          <a:noFill/>
          <a:ln>
            <a:noFill/>
          </a:ln>
        </p:spPr>
        <p:txBody>
          <a:bodyPr spcFirstLastPara="1" wrap="square" lIns="0" tIns="28050" rIns="0" bIns="0" anchor="t" anchorCtr="0">
            <a:spAutoFit/>
          </a:bodyPr>
          <a:lstStyle/>
          <a:p>
            <a:pPr marL="20795" marR="0" lvl="0" indent="0" algn="l" rtl="0">
              <a:lnSpc>
                <a:spcPct val="100000"/>
              </a:lnSpc>
              <a:spcBef>
                <a:spcPts val="0"/>
              </a:spcBef>
              <a:spcAft>
                <a:spcPts val="0"/>
              </a:spcAft>
              <a:buClr>
                <a:srgbClr val="000000"/>
              </a:buClr>
              <a:buSzPts val="3766"/>
              <a:buFont typeface="Arial"/>
              <a:buNone/>
            </a:pPr>
            <a:r>
              <a:rPr lang="en-US" sz="3766" b="1" i="0" u="none" strike="noStrike" cap="none">
                <a:solidFill>
                  <a:srgbClr val="FFFFFF"/>
                </a:solidFill>
                <a:latin typeface="Helvetica Neue"/>
                <a:ea typeface="Helvetica Neue"/>
                <a:cs typeface="Helvetica Neue"/>
                <a:sym typeface="Helvetica Neue"/>
              </a:rPr>
              <a:t>Conclusions</a:t>
            </a:r>
            <a:endParaRPr sz="3766" b="0" i="0" u="none" strike="noStrike" cap="none">
              <a:solidFill>
                <a:schemeClr val="dk1"/>
              </a:solidFill>
              <a:latin typeface="Helvetica Neue"/>
              <a:ea typeface="Helvetica Neue"/>
              <a:cs typeface="Helvetica Neue"/>
              <a:sym typeface="Helvetica Neue"/>
            </a:endParaRPr>
          </a:p>
        </p:txBody>
      </p:sp>
      <p:sp>
        <p:nvSpPr>
          <p:cNvPr id="49" name="Google Shape;49;p1"/>
          <p:cNvSpPr/>
          <p:nvPr/>
        </p:nvSpPr>
        <p:spPr>
          <a:xfrm>
            <a:off x="9677400" y="4876800"/>
            <a:ext cx="13487399" cy="979442"/>
          </a:xfrm>
          <a:custGeom>
            <a:avLst/>
            <a:gdLst/>
            <a:ahLst/>
            <a:cxnLst/>
            <a:rect l="l" t="t" r="r" b="b"/>
            <a:pathLst>
              <a:path w="5452110" h="598170" extrusionOk="0">
                <a:moveTo>
                  <a:pt x="5452042" y="598151"/>
                </a:moveTo>
                <a:lnTo>
                  <a:pt x="0" y="598151"/>
                </a:lnTo>
                <a:lnTo>
                  <a:pt x="0" y="0"/>
                </a:lnTo>
                <a:lnTo>
                  <a:pt x="5452042" y="15"/>
                </a:lnTo>
                <a:lnTo>
                  <a:pt x="5452042" y="598151"/>
                </a:lnTo>
                <a:close/>
              </a:path>
            </a:pathLst>
          </a:custGeom>
          <a:solidFill>
            <a:srgbClr val="1F2B5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825"/>
              <a:buFont typeface="Arial"/>
              <a:buNone/>
            </a:pPr>
            <a:endParaRPr sz="4825" b="0" i="0" u="none" strike="noStrike" cap="none">
              <a:solidFill>
                <a:schemeClr val="dk1"/>
              </a:solidFill>
              <a:latin typeface="Calibri"/>
              <a:ea typeface="Calibri"/>
              <a:cs typeface="Calibri"/>
              <a:sym typeface="Calibri"/>
            </a:endParaRPr>
          </a:p>
        </p:txBody>
      </p:sp>
      <p:sp>
        <p:nvSpPr>
          <p:cNvPr id="50" name="Google Shape;50;p1"/>
          <p:cNvSpPr txBox="1"/>
          <p:nvPr/>
        </p:nvSpPr>
        <p:spPr>
          <a:xfrm>
            <a:off x="14645011" y="5011160"/>
            <a:ext cx="4474800" cy="607800"/>
          </a:xfrm>
          <a:prstGeom prst="rect">
            <a:avLst/>
          </a:prstGeom>
          <a:noFill/>
          <a:ln>
            <a:noFill/>
          </a:ln>
        </p:spPr>
        <p:txBody>
          <a:bodyPr spcFirstLastPara="1" wrap="square" lIns="0" tIns="28050" rIns="0" bIns="0" anchor="t" anchorCtr="0">
            <a:spAutoFit/>
          </a:bodyPr>
          <a:lstStyle/>
          <a:p>
            <a:pPr marL="20795" marR="0" lvl="0" indent="0" algn="l" rtl="0">
              <a:lnSpc>
                <a:spcPct val="100000"/>
              </a:lnSpc>
              <a:spcBef>
                <a:spcPts val="0"/>
              </a:spcBef>
              <a:spcAft>
                <a:spcPts val="0"/>
              </a:spcAft>
              <a:buClr>
                <a:srgbClr val="000000"/>
              </a:buClr>
              <a:buSzPts val="3766"/>
              <a:buFont typeface="Arial"/>
              <a:buNone/>
            </a:pPr>
            <a:r>
              <a:rPr lang="en-US" sz="3766" b="1" i="0" u="none" strike="noStrike" cap="none" dirty="0">
                <a:solidFill>
                  <a:srgbClr val="FFFFFF"/>
                </a:solidFill>
                <a:latin typeface="Helvetica Neue"/>
                <a:ea typeface="Helvetica Neue"/>
                <a:cs typeface="Helvetica Neue"/>
                <a:sym typeface="Helvetica Neue"/>
              </a:rPr>
              <a:t>Visuals</a:t>
            </a:r>
            <a:endParaRPr sz="3766" b="0" i="0" u="none" strike="noStrike" cap="none" dirty="0">
              <a:solidFill>
                <a:schemeClr val="dk1"/>
              </a:solidFill>
              <a:latin typeface="Helvetica Neue"/>
              <a:ea typeface="Helvetica Neue"/>
              <a:cs typeface="Helvetica Neue"/>
              <a:sym typeface="Helvetica Neue"/>
            </a:endParaRPr>
          </a:p>
        </p:txBody>
      </p:sp>
      <p:sp>
        <p:nvSpPr>
          <p:cNvPr id="51" name="Google Shape;51;p1"/>
          <p:cNvSpPr txBox="1"/>
          <p:nvPr/>
        </p:nvSpPr>
        <p:spPr>
          <a:xfrm>
            <a:off x="23565300" y="6523300"/>
            <a:ext cx="8927400" cy="5615705"/>
          </a:xfrm>
          <a:prstGeom prst="rect">
            <a:avLst/>
          </a:prstGeom>
          <a:noFill/>
          <a:ln>
            <a:noFill/>
          </a:ln>
        </p:spPr>
        <p:txBody>
          <a:bodyPr spcFirstLastPara="1" wrap="square" lIns="0" tIns="19750" rIns="0" bIns="0" anchor="t" anchorCtr="0">
            <a:spAutoFit/>
          </a:bodyPr>
          <a:lstStyle/>
          <a:p>
            <a:pPr marL="76200" marR="8318" lvl="0" algn="l" rtl="0">
              <a:lnSpc>
                <a:spcPct val="101099"/>
              </a:lnSpc>
              <a:spcBef>
                <a:spcPts val="0"/>
              </a:spcBef>
              <a:spcAft>
                <a:spcPts val="0"/>
              </a:spcAft>
              <a:buClr>
                <a:schemeClr val="dk1"/>
              </a:buClr>
              <a:buSzPts val="2400"/>
            </a:pPr>
            <a:r>
              <a:rPr lang="en-US" sz="2400" dirty="0">
                <a:solidFill>
                  <a:schemeClr val="dk1"/>
                </a:solidFill>
                <a:latin typeface="Helvetica Neue"/>
                <a:ea typeface="Helvetica Neue"/>
                <a:cs typeface="Helvetica Neue"/>
                <a:sym typeface="Helvetica Neue"/>
              </a:rPr>
              <a:t>For the fighting aspect of the project, the hardest part is creating the A.I. for the monsters as it takes precise coding in order for the monster to act in the way that I want them. When I first started on this project, I had no experience with A.I. and only little experience with Unity. It was a challenge for me to make the opponent move towards the player, especially with trying to understand on rotation works. As I did more research, I began to see my faults and work to improve the way the monsters move, even being able to create a new type of movement for the beef monster. For the cooking aspect, it is a big challenge for creating the mechanics for preparing the food. Since I am still trying to understand the physics of objects in the game and how colliders work, it is hard to get the objects to do what I want to them. I must create many conditions in my scripts so that they only work in specific manner.</a:t>
            </a:r>
            <a:endParaRPr sz="2400" dirty="0">
              <a:solidFill>
                <a:schemeClr val="dk1"/>
              </a:solidFill>
              <a:latin typeface="Helvetica Neue"/>
              <a:ea typeface="Helvetica Neue"/>
              <a:cs typeface="Helvetica Neue"/>
              <a:sym typeface="Helvetica Neue"/>
            </a:endParaRPr>
          </a:p>
        </p:txBody>
      </p:sp>
      <p:sp>
        <p:nvSpPr>
          <p:cNvPr id="52" name="Google Shape;52;p1"/>
          <p:cNvSpPr txBox="1"/>
          <p:nvPr/>
        </p:nvSpPr>
        <p:spPr>
          <a:xfrm>
            <a:off x="23565300" y="17449800"/>
            <a:ext cx="8949000" cy="392994"/>
          </a:xfrm>
          <a:prstGeom prst="rect">
            <a:avLst/>
          </a:prstGeom>
          <a:noFill/>
          <a:ln>
            <a:noFill/>
          </a:ln>
        </p:spPr>
        <p:txBody>
          <a:bodyPr spcFirstLastPara="1" wrap="square" lIns="0" tIns="19750" rIns="0" bIns="0" anchor="t" anchorCtr="0">
            <a:spAutoFit/>
          </a:bodyPr>
          <a:lstStyle/>
          <a:p>
            <a:pPr marL="0" marR="8318" lvl="0" indent="457200" algn="l" rtl="0">
              <a:lnSpc>
                <a:spcPct val="101099"/>
              </a:lnSpc>
              <a:spcBef>
                <a:spcPts val="0"/>
              </a:spcBef>
              <a:spcAft>
                <a:spcPts val="0"/>
              </a:spcAft>
              <a:buClr>
                <a:srgbClr val="000000"/>
              </a:buClr>
              <a:buSzPts val="2400"/>
              <a:buFont typeface="Arial"/>
              <a:buNone/>
            </a:pPr>
            <a:endParaRPr sz="2400" dirty="0">
              <a:solidFill>
                <a:srgbClr val="231F20"/>
              </a:solidFill>
              <a:latin typeface="Helvetica Neue"/>
              <a:ea typeface="Helvetica Neue"/>
              <a:cs typeface="Helvetica Neue"/>
              <a:sym typeface="Helvetica Neue"/>
            </a:endParaRPr>
          </a:p>
        </p:txBody>
      </p:sp>
      <p:sp>
        <p:nvSpPr>
          <p:cNvPr id="53" name="Google Shape;53;p1"/>
          <p:cNvSpPr/>
          <p:nvPr/>
        </p:nvSpPr>
        <p:spPr>
          <a:xfrm>
            <a:off x="23565297" y="27137250"/>
            <a:ext cx="8927830" cy="979502"/>
          </a:xfrm>
          <a:custGeom>
            <a:avLst/>
            <a:gdLst/>
            <a:ahLst/>
            <a:cxnLst/>
            <a:rect l="l" t="t" r="r" b="b"/>
            <a:pathLst>
              <a:path w="5452110" h="598169" extrusionOk="0">
                <a:moveTo>
                  <a:pt x="5452042" y="598151"/>
                </a:moveTo>
                <a:lnTo>
                  <a:pt x="0" y="598151"/>
                </a:lnTo>
                <a:lnTo>
                  <a:pt x="0" y="0"/>
                </a:lnTo>
                <a:lnTo>
                  <a:pt x="5452042" y="15"/>
                </a:lnTo>
                <a:lnTo>
                  <a:pt x="5452042" y="598151"/>
                </a:lnTo>
                <a:close/>
              </a:path>
            </a:pathLst>
          </a:custGeom>
          <a:solidFill>
            <a:srgbClr val="1F2B5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825"/>
              <a:buFont typeface="Arial"/>
              <a:buNone/>
            </a:pPr>
            <a:endParaRPr sz="4825" b="0" i="0" u="none" strike="noStrike" cap="none">
              <a:solidFill>
                <a:schemeClr val="dk1"/>
              </a:solidFill>
              <a:latin typeface="Calibri"/>
              <a:ea typeface="Calibri"/>
              <a:cs typeface="Calibri"/>
              <a:sym typeface="Calibri"/>
            </a:endParaRPr>
          </a:p>
        </p:txBody>
      </p:sp>
      <p:sp>
        <p:nvSpPr>
          <p:cNvPr id="54" name="Google Shape;54;p1"/>
          <p:cNvSpPr txBox="1"/>
          <p:nvPr/>
        </p:nvSpPr>
        <p:spPr>
          <a:xfrm>
            <a:off x="27493968" y="27271731"/>
            <a:ext cx="3156600" cy="607800"/>
          </a:xfrm>
          <a:prstGeom prst="rect">
            <a:avLst/>
          </a:prstGeom>
          <a:noFill/>
          <a:ln>
            <a:noFill/>
          </a:ln>
        </p:spPr>
        <p:txBody>
          <a:bodyPr spcFirstLastPara="1" wrap="square" lIns="0" tIns="28050" rIns="0" bIns="0" anchor="t" anchorCtr="0">
            <a:spAutoFit/>
          </a:bodyPr>
          <a:lstStyle/>
          <a:p>
            <a:pPr marL="20795" marR="0" lvl="0" indent="0" algn="l" rtl="0">
              <a:lnSpc>
                <a:spcPct val="100000"/>
              </a:lnSpc>
              <a:spcBef>
                <a:spcPts val="0"/>
              </a:spcBef>
              <a:spcAft>
                <a:spcPts val="0"/>
              </a:spcAft>
              <a:buClr>
                <a:srgbClr val="000000"/>
              </a:buClr>
              <a:buSzPts val="3766"/>
              <a:buFont typeface="Arial"/>
              <a:buNone/>
            </a:pPr>
            <a:r>
              <a:rPr lang="en-US" sz="3766" b="1" dirty="0">
                <a:solidFill>
                  <a:srgbClr val="FFFFFF"/>
                </a:solidFill>
                <a:latin typeface="Helvetica Neue"/>
                <a:ea typeface="Helvetica Neue"/>
                <a:cs typeface="Helvetica Neue"/>
                <a:sym typeface="Helvetica Neue"/>
              </a:rPr>
              <a:t>Help</a:t>
            </a:r>
            <a:endParaRPr sz="3766" b="0" i="0" u="none" strike="noStrike" cap="none" dirty="0">
              <a:solidFill>
                <a:schemeClr val="dk1"/>
              </a:solidFill>
              <a:latin typeface="Helvetica Neue"/>
              <a:ea typeface="Helvetica Neue"/>
              <a:cs typeface="Helvetica Neue"/>
              <a:sym typeface="Helvetica Neue"/>
            </a:endParaRPr>
          </a:p>
        </p:txBody>
      </p:sp>
      <p:sp>
        <p:nvSpPr>
          <p:cNvPr id="56" name="Google Shape;56;p1"/>
          <p:cNvSpPr/>
          <p:nvPr/>
        </p:nvSpPr>
        <p:spPr>
          <a:xfrm>
            <a:off x="23565297" y="4876800"/>
            <a:ext cx="8927270" cy="979442"/>
          </a:xfrm>
          <a:custGeom>
            <a:avLst/>
            <a:gdLst/>
            <a:ahLst/>
            <a:cxnLst/>
            <a:rect l="l" t="t" r="r" b="b"/>
            <a:pathLst>
              <a:path w="5452110" h="598169" extrusionOk="0">
                <a:moveTo>
                  <a:pt x="5452042" y="598151"/>
                </a:moveTo>
                <a:lnTo>
                  <a:pt x="0" y="598151"/>
                </a:lnTo>
                <a:lnTo>
                  <a:pt x="0" y="0"/>
                </a:lnTo>
                <a:lnTo>
                  <a:pt x="5452042" y="15"/>
                </a:lnTo>
                <a:lnTo>
                  <a:pt x="5452042" y="598151"/>
                </a:lnTo>
                <a:close/>
              </a:path>
            </a:pathLst>
          </a:custGeom>
          <a:solidFill>
            <a:srgbClr val="1F2B5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825"/>
              <a:buFont typeface="Arial"/>
              <a:buNone/>
            </a:pPr>
            <a:endParaRPr sz="4825" b="0" i="0" u="none" strike="noStrike" cap="none">
              <a:solidFill>
                <a:schemeClr val="dk1"/>
              </a:solidFill>
              <a:latin typeface="Calibri"/>
              <a:ea typeface="Calibri"/>
              <a:cs typeface="Calibri"/>
              <a:sym typeface="Calibri"/>
            </a:endParaRPr>
          </a:p>
        </p:txBody>
      </p:sp>
      <p:sp>
        <p:nvSpPr>
          <p:cNvPr id="57" name="Google Shape;57;p1"/>
          <p:cNvSpPr txBox="1"/>
          <p:nvPr/>
        </p:nvSpPr>
        <p:spPr>
          <a:xfrm>
            <a:off x="26543709" y="5058535"/>
            <a:ext cx="3515386" cy="607865"/>
          </a:xfrm>
          <a:prstGeom prst="rect">
            <a:avLst/>
          </a:prstGeom>
          <a:noFill/>
          <a:ln>
            <a:noFill/>
          </a:ln>
        </p:spPr>
        <p:txBody>
          <a:bodyPr spcFirstLastPara="1" wrap="square" lIns="0" tIns="28050" rIns="0" bIns="0" anchor="t" anchorCtr="0">
            <a:spAutoFit/>
          </a:bodyPr>
          <a:lstStyle/>
          <a:p>
            <a:pPr marL="20795" marR="0" lvl="0" indent="0" algn="l" rtl="0">
              <a:lnSpc>
                <a:spcPct val="100000"/>
              </a:lnSpc>
              <a:spcBef>
                <a:spcPts val="0"/>
              </a:spcBef>
              <a:spcAft>
                <a:spcPts val="0"/>
              </a:spcAft>
              <a:buClr>
                <a:srgbClr val="000000"/>
              </a:buClr>
              <a:buSzPts val="3766"/>
              <a:buFont typeface="Arial"/>
              <a:buNone/>
            </a:pPr>
            <a:r>
              <a:rPr lang="en-US" sz="3766" b="1" dirty="0">
                <a:solidFill>
                  <a:srgbClr val="FFFFFF"/>
                </a:solidFill>
                <a:latin typeface="Helvetica Neue"/>
                <a:ea typeface="Helvetica Neue"/>
                <a:cs typeface="Helvetica Neue"/>
                <a:sym typeface="Helvetica Neue"/>
              </a:rPr>
              <a:t>Obstacles</a:t>
            </a:r>
            <a:endParaRPr sz="3766" b="0" i="0" u="none" strike="noStrike" cap="none" dirty="0">
              <a:solidFill>
                <a:schemeClr val="dk1"/>
              </a:solidFill>
              <a:latin typeface="Helvetica Neue"/>
              <a:ea typeface="Helvetica Neue"/>
              <a:cs typeface="Helvetica Neue"/>
              <a:sym typeface="Helvetica Neue"/>
            </a:endParaRPr>
          </a:p>
        </p:txBody>
      </p:sp>
      <p:sp>
        <p:nvSpPr>
          <p:cNvPr id="58" name="Google Shape;58;p1"/>
          <p:cNvSpPr/>
          <p:nvPr/>
        </p:nvSpPr>
        <p:spPr>
          <a:xfrm>
            <a:off x="425833" y="4887958"/>
            <a:ext cx="8927270" cy="979442"/>
          </a:xfrm>
          <a:custGeom>
            <a:avLst/>
            <a:gdLst/>
            <a:ahLst/>
            <a:cxnLst/>
            <a:rect l="l" t="t" r="r" b="b"/>
            <a:pathLst>
              <a:path w="5452110" h="598169" extrusionOk="0">
                <a:moveTo>
                  <a:pt x="5452042" y="598151"/>
                </a:moveTo>
                <a:lnTo>
                  <a:pt x="0" y="598151"/>
                </a:lnTo>
                <a:lnTo>
                  <a:pt x="0" y="0"/>
                </a:lnTo>
                <a:lnTo>
                  <a:pt x="5452042" y="15"/>
                </a:lnTo>
                <a:lnTo>
                  <a:pt x="5452042" y="598151"/>
                </a:lnTo>
                <a:close/>
              </a:path>
            </a:pathLst>
          </a:custGeom>
          <a:solidFill>
            <a:srgbClr val="1F2B5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825"/>
              <a:buFont typeface="Arial"/>
              <a:buNone/>
            </a:pPr>
            <a:endParaRPr sz="4825" b="0" i="0" u="none" strike="noStrike" cap="none">
              <a:solidFill>
                <a:schemeClr val="dk1"/>
              </a:solidFill>
              <a:latin typeface="Calibri"/>
              <a:ea typeface="Calibri"/>
              <a:cs typeface="Calibri"/>
              <a:sym typeface="Calibri"/>
            </a:endParaRPr>
          </a:p>
        </p:txBody>
      </p:sp>
      <p:sp>
        <p:nvSpPr>
          <p:cNvPr id="59" name="Google Shape;59;p1"/>
          <p:cNvSpPr txBox="1"/>
          <p:nvPr/>
        </p:nvSpPr>
        <p:spPr>
          <a:xfrm>
            <a:off x="3874719" y="5102244"/>
            <a:ext cx="3515386" cy="607865"/>
          </a:xfrm>
          <a:prstGeom prst="rect">
            <a:avLst/>
          </a:prstGeom>
          <a:noFill/>
          <a:ln>
            <a:noFill/>
          </a:ln>
        </p:spPr>
        <p:txBody>
          <a:bodyPr spcFirstLastPara="1" wrap="square" lIns="0" tIns="28050" rIns="0" bIns="0" anchor="t" anchorCtr="0">
            <a:spAutoFit/>
          </a:bodyPr>
          <a:lstStyle/>
          <a:p>
            <a:pPr marL="20795" marR="0" lvl="0" indent="0" algn="l" rtl="0">
              <a:lnSpc>
                <a:spcPct val="100000"/>
              </a:lnSpc>
              <a:spcBef>
                <a:spcPts val="0"/>
              </a:spcBef>
              <a:spcAft>
                <a:spcPts val="0"/>
              </a:spcAft>
              <a:buClr>
                <a:srgbClr val="000000"/>
              </a:buClr>
              <a:buSzPts val="3766"/>
              <a:buFont typeface="Arial"/>
              <a:buNone/>
            </a:pPr>
            <a:r>
              <a:rPr lang="en-US" sz="3766" b="1" dirty="0">
                <a:solidFill>
                  <a:srgbClr val="FFFFFF"/>
                </a:solidFill>
                <a:latin typeface="Helvetica Neue"/>
                <a:ea typeface="Helvetica Neue"/>
                <a:cs typeface="Helvetica Neue"/>
                <a:sym typeface="Helvetica Neue"/>
              </a:rPr>
              <a:t>Prologue</a:t>
            </a:r>
            <a:endParaRPr sz="3766" b="0" i="0" u="none" strike="noStrike" cap="none" dirty="0">
              <a:solidFill>
                <a:schemeClr val="dk1"/>
              </a:solidFill>
              <a:latin typeface="Helvetica Neue"/>
              <a:ea typeface="Helvetica Neue"/>
              <a:cs typeface="Helvetica Neue"/>
              <a:sym typeface="Helvetica Neue"/>
            </a:endParaRPr>
          </a:p>
        </p:txBody>
      </p:sp>
      <p:sp>
        <p:nvSpPr>
          <p:cNvPr id="29" name="Google Shape;39;p1">
            <a:extLst>
              <a:ext uri="{FF2B5EF4-FFF2-40B4-BE49-F238E27FC236}">
                <a16:creationId xmlns:a16="http://schemas.microsoft.com/office/drawing/2014/main" id="{E9D40326-2316-42DA-8ED2-80496868DDB1}"/>
              </a:ext>
            </a:extLst>
          </p:cNvPr>
          <p:cNvSpPr txBox="1"/>
          <p:nvPr/>
        </p:nvSpPr>
        <p:spPr>
          <a:xfrm>
            <a:off x="3396163" y="23045788"/>
            <a:ext cx="3363481" cy="607865"/>
          </a:xfrm>
          <a:prstGeom prst="rect">
            <a:avLst/>
          </a:prstGeom>
          <a:noFill/>
          <a:ln>
            <a:noFill/>
          </a:ln>
        </p:spPr>
        <p:txBody>
          <a:bodyPr spcFirstLastPara="1" wrap="square" lIns="0" tIns="28050" rIns="0" bIns="0" anchor="t" anchorCtr="0">
            <a:spAutoFit/>
          </a:bodyPr>
          <a:lstStyle/>
          <a:p>
            <a:pPr marL="20795" marR="0" lvl="0" indent="0" algn="l" rtl="0">
              <a:lnSpc>
                <a:spcPct val="100000"/>
              </a:lnSpc>
              <a:spcBef>
                <a:spcPts val="0"/>
              </a:spcBef>
              <a:spcAft>
                <a:spcPts val="0"/>
              </a:spcAft>
              <a:buClr>
                <a:srgbClr val="000000"/>
              </a:buClr>
              <a:buSzPts val="3766"/>
              <a:buFont typeface="Arial"/>
              <a:buNone/>
            </a:pPr>
            <a:r>
              <a:rPr lang="en-US" sz="3766" b="1" dirty="0">
                <a:solidFill>
                  <a:srgbClr val="FFFFFF"/>
                </a:solidFill>
                <a:latin typeface="Helvetica Neue"/>
                <a:ea typeface="Helvetica Neue"/>
                <a:cs typeface="Helvetica Neue"/>
                <a:sym typeface="Helvetica Neue"/>
              </a:rPr>
              <a:t>Objective</a:t>
            </a:r>
            <a:endParaRPr sz="3766" b="0" i="0" u="none" strike="noStrike" cap="none" dirty="0">
              <a:solidFill>
                <a:schemeClr val="dk1"/>
              </a:solidFill>
              <a:latin typeface="Helvetica Neue"/>
              <a:ea typeface="Helvetica Neue"/>
              <a:cs typeface="Helvetica Neue"/>
              <a:sym typeface="Helvetica Neue"/>
            </a:endParaRPr>
          </a:p>
        </p:txBody>
      </p:sp>
      <p:sp>
        <p:nvSpPr>
          <p:cNvPr id="3" name="TextBox 2">
            <a:extLst>
              <a:ext uri="{FF2B5EF4-FFF2-40B4-BE49-F238E27FC236}">
                <a16:creationId xmlns:a16="http://schemas.microsoft.com/office/drawing/2014/main" id="{92599CA5-A5C5-4C71-9229-32E4402EE38D}"/>
              </a:ext>
            </a:extLst>
          </p:cNvPr>
          <p:cNvSpPr txBox="1"/>
          <p:nvPr/>
        </p:nvSpPr>
        <p:spPr>
          <a:xfrm>
            <a:off x="23587131" y="28528358"/>
            <a:ext cx="8927169" cy="830997"/>
          </a:xfrm>
          <a:prstGeom prst="rect">
            <a:avLst/>
          </a:prstGeom>
          <a:noFill/>
        </p:spPr>
        <p:txBody>
          <a:bodyPr wrap="square" rtlCol="0">
            <a:spAutoFit/>
          </a:bodyPr>
          <a:lstStyle/>
          <a:p>
            <a:r>
              <a:rPr lang="en-US" sz="2400" dirty="0">
                <a:latin typeface="Helvetica Neue" panose="020B0604020202020204" charset="0"/>
              </a:rPr>
              <a:t>We used the </a:t>
            </a:r>
            <a:r>
              <a:rPr lang="en-US" sz="2400" dirty="0" err="1">
                <a:latin typeface="Helvetica Neue" panose="020B0604020202020204" charset="0"/>
              </a:rPr>
              <a:t>Armswinger</a:t>
            </a:r>
            <a:r>
              <a:rPr lang="en-US" sz="2400" dirty="0">
                <a:latin typeface="Helvetica Neue" panose="020B0604020202020204" charset="0"/>
              </a:rPr>
              <a:t> mechanic that was created by Electric Night Owl for the player to move.</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732</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Helvetica Neue Light</vt:lpstr>
      <vt:lpstr>Calibri</vt:lpstr>
      <vt:lpstr>Arial</vt:lpstr>
      <vt:lpstr>Helvetica Neue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Anthony Ostia</cp:lastModifiedBy>
  <cp:revision>6</cp:revision>
  <dcterms:created xsi:type="dcterms:W3CDTF">2017-11-24T17:12:20Z</dcterms:created>
  <dcterms:modified xsi:type="dcterms:W3CDTF">2020-03-01T23:12:12Z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2016-12-26T00:00:00Z</vt:filetime>
  </property>
  <property fmtid="{D5CDD505-2E9C-101B-9397-08002B2CF9AE}" pid="3" name="Creator">
    <vt:lpwstr>Adobe Illustrator CC 2015 (Macintosh)</vt:lpwstr>
  </property>
  <property fmtid="{D5CDD505-2E9C-101B-9397-08002B2CF9AE}" pid="4" name="LastSaved">
    <vt:filetime>2017-11-24T00:00:00Z</vt:filetime>
  </property>
</Properties>
</file>