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3399"/>
    <a:srgbClr val="BD50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6060-07AC-4F03-92C2-765D5EE6E6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E7CCC0-69CD-44BA-8D76-100BF2F76C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83EDC6-1929-436B-928C-0D2F1DA4536D}"/>
              </a:ext>
            </a:extLst>
          </p:cNvPr>
          <p:cNvSpPr>
            <a:spLocks noGrp="1"/>
          </p:cNvSpPr>
          <p:nvPr>
            <p:ph type="dt" sz="half" idx="10"/>
          </p:nvPr>
        </p:nvSpPr>
        <p:spPr/>
        <p:txBody>
          <a:bodyPr/>
          <a:lstStyle/>
          <a:p>
            <a:fld id="{A65F082E-0E19-4387-9BE4-C8139BFF714F}" type="datetimeFigureOut">
              <a:rPr lang="en-IN" smtClean="0"/>
              <a:t>17-05-2020</a:t>
            </a:fld>
            <a:endParaRPr lang="en-IN"/>
          </a:p>
        </p:txBody>
      </p:sp>
      <p:sp>
        <p:nvSpPr>
          <p:cNvPr id="5" name="Footer Placeholder 4">
            <a:extLst>
              <a:ext uri="{FF2B5EF4-FFF2-40B4-BE49-F238E27FC236}">
                <a16:creationId xmlns:a16="http://schemas.microsoft.com/office/drawing/2014/main" id="{C0C46CC9-919A-42F1-8F15-CF3ACA1E2E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AD1C11-07D6-4B59-97F6-96A7B033BB40}"/>
              </a:ext>
            </a:extLst>
          </p:cNvPr>
          <p:cNvSpPr>
            <a:spLocks noGrp="1"/>
          </p:cNvSpPr>
          <p:nvPr>
            <p:ph type="sldNum" sz="quarter" idx="12"/>
          </p:nvPr>
        </p:nvSpPr>
        <p:spPr/>
        <p:txBody>
          <a:bodyPr/>
          <a:lstStyle/>
          <a:p>
            <a:fld id="{1A48F5B6-9928-4F65-A5A2-2B78EA04741A}" type="slidenum">
              <a:rPr lang="en-IN" smtClean="0"/>
              <a:t>‹#›</a:t>
            </a:fld>
            <a:endParaRPr lang="en-IN"/>
          </a:p>
        </p:txBody>
      </p:sp>
    </p:spTree>
    <p:extLst>
      <p:ext uri="{BB962C8B-B14F-4D97-AF65-F5344CB8AC3E}">
        <p14:creationId xmlns:p14="http://schemas.microsoft.com/office/powerpoint/2010/main" val="355471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F773-98CE-4D5A-A277-D5F9569E65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F914F8-B3C8-47DA-AD3A-D2CD4C652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B57DE9-49EA-40F0-8DA3-F089F49DAD59}"/>
              </a:ext>
            </a:extLst>
          </p:cNvPr>
          <p:cNvSpPr>
            <a:spLocks noGrp="1"/>
          </p:cNvSpPr>
          <p:nvPr>
            <p:ph type="dt" sz="half" idx="10"/>
          </p:nvPr>
        </p:nvSpPr>
        <p:spPr/>
        <p:txBody>
          <a:bodyPr/>
          <a:lstStyle/>
          <a:p>
            <a:fld id="{A65F082E-0E19-4387-9BE4-C8139BFF714F}" type="datetimeFigureOut">
              <a:rPr lang="en-IN" smtClean="0"/>
              <a:t>17-05-2020</a:t>
            </a:fld>
            <a:endParaRPr lang="en-IN"/>
          </a:p>
        </p:txBody>
      </p:sp>
      <p:sp>
        <p:nvSpPr>
          <p:cNvPr id="5" name="Footer Placeholder 4">
            <a:extLst>
              <a:ext uri="{FF2B5EF4-FFF2-40B4-BE49-F238E27FC236}">
                <a16:creationId xmlns:a16="http://schemas.microsoft.com/office/drawing/2014/main" id="{2889326E-8049-469E-B1D8-A6CA728BB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4448FA-59C1-4FC7-8FE9-1DD821DF2F7F}"/>
              </a:ext>
            </a:extLst>
          </p:cNvPr>
          <p:cNvSpPr>
            <a:spLocks noGrp="1"/>
          </p:cNvSpPr>
          <p:nvPr>
            <p:ph type="sldNum" sz="quarter" idx="12"/>
          </p:nvPr>
        </p:nvSpPr>
        <p:spPr/>
        <p:txBody>
          <a:bodyPr/>
          <a:lstStyle/>
          <a:p>
            <a:fld id="{1A48F5B6-9928-4F65-A5A2-2B78EA04741A}" type="slidenum">
              <a:rPr lang="en-IN" smtClean="0"/>
              <a:t>‹#›</a:t>
            </a:fld>
            <a:endParaRPr lang="en-IN"/>
          </a:p>
        </p:txBody>
      </p:sp>
    </p:spTree>
    <p:extLst>
      <p:ext uri="{BB962C8B-B14F-4D97-AF65-F5344CB8AC3E}">
        <p14:creationId xmlns:p14="http://schemas.microsoft.com/office/powerpoint/2010/main" val="85164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86A105-9120-467F-BC43-2A05EBC95A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7437D5-8828-43CD-8016-1A1523D61B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115169-62F8-47CC-9028-89B9CD887D05}"/>
              </a:ext>
            </a:extLst>
          </p:cNvPr>
          <p:cNvSpPr>
            <a:spLocks noGrp="1"/>
          </p:cNvSpPr>
          <p:nvPr>
            <p:ph type="dt" sz="half" idx="10"/>
          </p:nvPr>
        </p:nvSpPr>
        <p:spPr/>
        <p:txBody>
          <a:bodyPr/>
          <a:lstStyle/>
          <a:p>
            <a:fld id="{A65F082E-0E19-4387-9BE4-C8139BFF714F}" type="datetimeFigureOut">
              <a:rPr lang="en-IN" smtClean="0"/>
              <a:t>17-05-2020</a:t>
            </a:fld>
            <a:endParaRPr lang="en-IN"/>
          </a:p>
        </p:txBody>
      </p:sp>
      <p:sp>
        <p:nvSpPr>
          <p:cNvPr id="5" name="Footer Placeholder 4">
            <a:extLst>
              <a:ext uri="{FF2B5EF4-FFF2-40B4-BE49-F238E27FC236}">
                <a16:creationId xmlns:a16="http://schemas.microsoft.com/office/drawing/2014/main" id="{B1D82AD6-DDEE-47BA-8EA5-02822F1269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1882F-2957-41BF-B634-CBB1123998C8}"/>
              </a:ext>
            </a:extLst>
          </p:cNvPr>
          <p:cNvSpPr>
            <a:spLocks noGrp="1"/>
          </p:cNvSpPr>
          <p:nvPr>
            <p:ph type="sldNum" sz="quarter" idx="12"/>
          </p:nvPr>
        </p:nvSpPr>
        <p:spPr/>
        <p:txBody>
          <a:bodyPr/>
          <a:lstStyle/>
          <a:p>
            <a:fld id="{1A48F5B6-9928-4F65-A5A2-2B78EA04741A}" type="slidenum">
              <a:rPr lang="en-IN" smtClean="0"/>
              <a:t>‹#›</a:t>
            </a:fld>
            <a:endParaRPr lang="en-IN"/>
          </a:p>
        </p:txBody>
      </p:sp>
    </p:spTree>
    <p:extLst>
      <p:ext uri="{BB962C8B-B14F-4D97-AF65-F5344CB8AC3E}">
        <p14:creationId xmlns:p14="http://schemas.microsoft.com/office/powerpoint/2010/main" val="210992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E2E0-47CF-4385-8DA4-5F02018FA6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7356EE-584B-4AB8-92D0-EA2F9835C6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C45F61-71B1-4F28-BD6D-03D336D3285E}"/>
              </a:ext>
            </a:extLst>
          </p:cNvPr>
          <p:cNvSpPr>
            <a:spLocks noGrp="1"/>
          </p:cNvSpPr>
          <p:nvPr>
            <p:ph type="dt" sz="half" idx="10"/>
          </p:nvPr>
        </p:nvSpPr>
        <p:spPr/>
        <p:txBody>
          <a:bodyPr/>
          <a:lstStyle/>
          <a:p>
            <a:fld id="{A65F082E-0E19-4387-9BE4-C8139BFF714F}" type="datetimeFigureOut">
              <a:rPr lang="en-IN" smtClean="0"/>
              <a:t>17-05-2020</a:t>
            </a:fld>
            <a:endParaRPr lang="en-IN"/>
          </a:p>
        </p:txBody>
      </p:sp>
      <p:sp>
        <p:nvSpPr>
          <p:cNvPr id="5" name="Footer Placeholder 4">
            <a:extLst>
              <a:ext uri="{FF2B5EF4-FFF2-40B4-BE49-F238E27FC236}">
                <a16:creationId xmlns:a16="http://schemas.microsoft.com/office/drawing/2014/main" id="{310CF142-3CE0-48D7-9216-FF71B66DDF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E8A4CF-A9E7-4889-99B7-C9ECE232A6DE}"/>
              </a:ext>
            </a:extLst>
          </p:cNvPr>
          <p:cNvSpPr>
            <a:spLocks noGrp="1"/>
          </p:cNvSpPr>
          <p:nvPr>
            <p:ph type="sldNum" sz="quarter" idx="12"/>
          </p:nvPr>
        </p:nvSpPr>
        <p:spPr/>
        <p:txBody>
          <a:bodyPr/>
          <a:lstStyle/>
          <a:p>
            <a:fld id="{1A48F5B6-9928-4F65-A5A2-2B78EA04741A}" type="slidenum">
              <a:rPr lang="en-IN" smtClean="0"/>
              <a:t>‹#›</a:t>
            </a:fld>
            <a:endParaRPr lang="en-IN"/>
          </a:p>
        </p:txBody>
      </p:sp>
    </p:spTree>
    <p:extLst>
      <p:ext uri="{BB962C8B-B14F-4D97-AF65-F5344CB8AC3E}">
        <p14:creationId xmlns:p14="http://schemas.microsoft.com/office/powerpoint/2010/main" val="194542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A2D1-8CF1-4D8D-A8C0-166DB8E334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2F9201-92AF-4C93-9302-A0042EFE87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41D84-93DD-4D15-BB5F-8351825E2C6C}"/>
              </a:ext>
            </a:extLst>
          </p:cNvPr>
          <p:cNvSpPr>
            <a:spLocks noGrp="1"/>
          </p:cNvSpPr>
          <p:nvPr>
            <p:ph type="dt" sz="half" idx="10"/>
          </p:nvPr>
        </p:nvSpPr>
        <p:spPr/>
        <p:txBody>
          <a:bodyPr/>
          <a:lstStyle/>
          <a:p>
            <a:fld id="{A65F082E-0E19-4387-9BE4-C8139BFF714F}" type="datetimeFigureOut">
              <a:rPr lang="en-IN" smtClean="0"/>
              <a:t>17-05-2020</a:t>
            </a:fld>
            <a:endParaRPr lang="en-IN"/>
          </a:p>
        </p:txBody>
      </p:sp>
      <p:sp>
        <p:nvSpPr>
          <p:cNvPr id="5" name="Footer Placeholder 4">
            <a:extLst>
              <a:ext uri="{FF2B5EF4-FFF2-40B4-BE49-F238E27FC236}">
                <a16:creationId xmlns:a16="http://schemas.microsoft.com/office/drawing/2014/main" id="{529C03C0-42D8-479F-B469-0B9833BBC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1AA82A-E93E-4A77-9067-3F983CB5DFFB}"/>
              </a:ext>
            </a:extLst>
          </p:cNvPr>
          <p:cNvSpPr>
            <a:spLocks noGrp="1"/>
          </p:cNvSpPr>
          <p:nvPr>
            <p:ph type="sldNum" sz="quarter" idx="12"/>
          </p:nvPr>
        </p:nvSpPr>
        <p:spPr/>
        <p:txBody>
          <a:bodyPr/>
          <a:lstStyle/>
          <a:p>
            <a:fld id="{1A48F5B6-9928-4F65-A5A2-2B78EA04741A}" type="slidenum">
              <a:rPr lang="en-IN" smtClean="0"/>
              <a:t>‹#›</a:t>
            </a:fld>
            <a:endParaRPr lang="en-IN"/>
          </a:p>
        </p:txBody>
      </p:sp>
    </p:spTree>
    <p:extLst>
      <p:ext uri="{BB962C8B-B14F-4D97-AF65-F5344CB8AC3E}">
        <p14:creationId xmlns:p14="http://schemas.microsoft.com/office/powerpoint/2010/main" val="406914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AE4D-66ED-4364-A455-6CADDAEBE1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DE72B3-D7B9-4F6F-B8A8-5D867BBAE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B2C53E-04B6-48F5-A749-CF20E10517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E521B2-DD6B-4413-A8DF-3AFBBBF81663}"/>
              </a:ext>
            </a:extLst>
          </p:cNvPr>
          <p:cNvSpPr>
            <a:spLocks noGrp="1"/>
          </p:cNvSpPr>
          <p:nvPr>
            <p:ph type="dt" sz="half" idx="10"/>
          </p:nvPr>
        </p:nvSpPr>
        <p:spPr/>
        <p:txBody>
          <a:bodyPr/>
          <a:lstStyle/>
          <a:p>
            <a:fld id="{A65F082E-0E19-4387-9BE4-C8139BFF714F}" type="datetimeFigureOut">
              <a:rPr lang="en-IN" smtClean="0"/>
              <a:t>17-05-2020</a:t>
            </a:fld>
            <a:endParaRPr lang="en-IN"/>
          </a:p>
        </p:txBody>
      </p:sp>
      <p:sp>
        <p:nvSpPr>
          <p:cNvPr id="6" name="Footer Placeholder 5">
            <a:extLst>
              <a:ext uri="{FF2B5EF4-FFF2-40B4-BE49-F238E27FC236}">
                <a16:creationId xmlns:a16="http://schemas.microsoft.com/office/drawing/2014/main" id="{9A14A5EC-84B5-432A-9AF9-814012D51E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55A858-2EC7-4B3A-A793-1F07A4DF4654}"/>
              </a:ext>
            </a:extLst>
          </p:cNvPr>
          <p:cNvSpPr>
            <a:spLocks noGrp="1"/>
          </p:cNvSpPr>
          <p:nvPr>
            <p:ph type="sldNum" sz="quarter" idx="12"/>
          </p:nvPr>
        </p:nvSpPr>
        <p:spPr/>
        <p:txBody>
          <a:bodyPr/>
          <a:lstStyle/>
          <a:p>
            <a:fld id="{1A48F5B6-9928-4F65-A5A2-2B78EA04741A}" type="slidenum">
              <a:rPr lang="en-IN" smtClean="0"/>
              <a:t>‹#›</a:t>
            </a:fld>
            <a:endParaRPr lang="en-IN"/>
          </a:p>
        </p:txBody>
      </p:sp>
    </p:spTree>
    <p:extLst>
      <p:ext uri="{BB962C8B-B14F-4D97-AF65-F5344CB8AC3E}">
        <p14:creationId xmlns:p14="http://schemas.microsoft.com/office/powerpoint/2010/main" val="139130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90C1-C4CD-4053-9914-545171F8B0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F85ECA-7960-4C8F-B987-D15B0EC53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FB703-2DEF-4BF6-8487-5E3F1D210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3DD86F-9AE7-4CEE-AFA7-4B4DC3A649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1EDB9C-3054-4552-8C65-FEEA9BDED7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458875-4FF5-437D-A5E6-7E08A92E133B}"/>
              </a:ext>
            </a:extLst>
          </p:cNvPr>
          <p:cNvSpPr>
            <a:spLocks noGrp="1"/>
          </p:cNvSpPr>
          <p:nvPr>
            <p:ph type="dt" sz="half" idx="10"/>
          </p:nvPr>
        </p:nvSpPr>
        <p:spPr/>
        <p:txBody>
          <a:bodyPr/>
          <a:lstStyle/>
          <a:p>
            <a:fld id="{A65F082E-0E19-4387-9BE4-C8139BFF714F}" type="datetimeFigureOut">
              <a:rPr lang="en-IN" smtClean="0"/>
              <a:t>17-05-2020</a:t>
            </a:fld>
            <a:endParaRPr lang="en-IN"/>
          </a:p>
        </p:txBody>
      </p:sp>
      <p:sp>
        <p:nvSpPr>
          <p:cNvPr id="8" name="Footer Placeholder 7">
            <a:extLst>
              <a:ext uri="{FF2B5EF4-FFF2-40B4-BE49-F238E27FC236}">
                <a16:creationId xmlns:a16="http://schemas.microsoft.com/office/drawing/2014/main" id="{13FE3029-AAAD-4917-99D2-7904AA8C85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9DFFED-67D9-4F16-9942-8CF7AC356F00}"/>
              </a:ext>
            </a:extLst>
          </p:cNvPr>
          <p:cNvSpPr>
            <a:spLocks noGrp="1"/>
          </p:cNvSpPr>
          <p:nvPr>
            <p:ph type="sldNum" sz="quarter" idx="12"/>
          </p:nvPr>
        </p:nvSpPr>
        <p:spPr/>
        <p:txBody>
          <a:bodyPr/>
          <a:lstStyle/>
          <a:p>
            <a:fld id="{1A48F5B6-9928-4F65-A5A2-2B78EA04741A}" type="slidenum">
              <a:rPr lang="en-IN" smtClean="0"/>
              <a:t>‹#›</a:t>
            </a:fld>
            <a:endParaRPr lang="en-IN"/>
          </a:p>
        </p:txBody>
      </p:sp>
    </p:spTree>
    <p:extLst>
      <p:ext uri="{BB962C8B-B14F-4D97-AF65-F5344CB8AC3E}">
        <p14:creationId xmlns:p14="http://schemas.microsoft.com/office/powerpoint/2010/main" val="21598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64F8-C42F-4DED-BAAA-7F1C15BDB5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FFED07-4BF5-489F-8BAD-05C62639001A}"/>
              </a:ext>
            </a:extLst>
          </p:cNvPr>
          <p:cNvSpPr>
            <a:spLocks noGrp="1"/>
          </p:cNvSpPr>
          <p:nvPr>
            <p:ph type="dt" sz="half" idx="10"/>
          </p:nvPr>
        </p:nvSpPr>
        <p:spPr/>
        <p:txBody>
          <a:bodyPr/>
          <a:lstStyle/>
          <a:p>
            <a:fld id="{A65F082E-0E19-4387-9BE4-C8139BFF714F}" type="datetimeFigureOut">
              <a:rPr lang="en-IN" smtClean="0"/>
              <a:t>17-05-2020</a:t>
            </a:fld>
            <a:endParaRPr lang="en-IN"/>
          </a:p>
        </p:txBody>
      </p:sp>
      <p:sp>
        <p:nvSpPr>
          <p:cNvPr id="4" name="Footer Placeholder 3">
            <a:extLst>
              <a:ext uri="{FF2B5EF4-FFF2-40B4-BE49-F238E27FC236}">
                <a16:creationId xmlns:a16="http://schemas.microsoft.com/office/drawing/2014/main" id="{6B1AAA8C-4049-49D0-A68B-B5C9C39036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67E403-E5D9-4B82-BB8C-D260C49C4B74}"/>
              </a:ext>
            </a:extLst>
          </p:cNvPr>
          <p:cNvSpPr>
            <a:spLocks noGrp="1"/>
          </p:cNvSpPr>
          <p:nvPr>
            <p:ph type="sldNum" sz="quarter" idx="12"/>
          </p:nvPr>
        </p:nvSpPr>
        <p:spPr/>
        <p:txBody>
          <a:bodyPr/>
          <a:lstStyle/>
          <a:p>
            <a:fld id="{1A48F5B6-9928-4F65-A5A2-2B78EA04741A}" type="slidenum">
              <a:rPr lang="en-IN" smtClean="0"/>
              <a:t>‹#›</a:t>
            </a:fld>
            <a:endParaRPr lang="en-IN"/>
          </a:p>
        </p:txBody>
      </p:sp>
    </p:spTree>
    <p:extLst>
      <p:ext uri="{BB962C8B-B14F-4D97-AF65-F5344CB8AC3E}">
        <p14:creationId xmlns:p14="http://schemas.microsoft.com/office/powerpoint/2010/main" val="96918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BBFB2-DF6C-4029-964E-18A009A97F47}"/>
              </a:ext>
            </a:extLst>
          </p:cNvPr>
          <p:cNvSpPr>
            <a:spLocks noGrp="1"/>
          </p:cNvSpPr>
          <p:nvPr>
            <p:ph type="dt" sz="half" idx="10"/>
          </p:nvPr>
        </p:nvSpPr>
        <p:spPr/>
        <p:txBody>
          <a:bodyPr/>
          <a:lstStyle/>
          <a:p>
            <a:fld id="{A65F082E-0E19-4387-9BE4-C8139BFF714F}" type="datetimeFigureOut">
              <a:rPr lang="en-IN" smtClean="0"/>
              <a:t>17-05-2020</a:t>
            </a:fld>
            <a:endParaRPr lang="en-IN"/>
          </a:p>
        </p:txBody>
      </p:sp>
      <p:sp>
        <p:nvSpPr>
          <p:cNvPr id="3" name="Footer Placeholder 2">
            <a:extLst>
              <a:ext uri="{FF2B5EF4-FFF2-40B4-BE49-F238E27FC236}">
                <a16:creationId xmlns:a16="http://schemas.microsoft.com/office/drawing/2014/main" id="{F6C0B669-E7FA-4F1C-A266-CFE8A91226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3A4875-672D-4F81-9ED9-1CFC4174AA85}"/>
              </a:ext>
            </a:extLst>
          </p:cNvPr>
          <p:cNvSpPr>
            <a:spLocks noGrp="1"/>
          </p:cNvSpPr>
          <p:nvPr>
            <p:ph type="sldNum" sz="quarter" idx="12"/>
          </p:nvPr>
        </p:nvSpPr>
        <p:spPr/>
        <p:txBody>
          <a:bodyPr/>
          <a:lstStyle/>
          <a:p>
            <a:fld id="{1A48F5B6-9928-4F65-A5A2-2B78EA04741A}" type="slidenum">
              <a:rPr lang="en-IN" smtClean="0"/>
              <a:t>‹#›</a:t>
            </a:fld>
            <a:endParaRPr lang="en-IN"/>
          </a:p>
        </p:txBody>
      </p:sp>
    </p:spTree>
    <p:extLst>
      <p:ext uri="{BB962C8B-B14F-4D97-AF65-F5344CB8AC3E}">
        <p14:creationId xmlns:p14="http://schemas.microsoft.com/office/powerpoint/2010/main" val="192026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A401-9EB0-438C-817C-17C66914D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F6B8D4-0606-41B0-A3E3-C889757AA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527888-5D14-4140-ABCF-391AA1EDF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D7B51-A199-45F8-A2F6-400259CAE58D}"/>
              </a:ext>
            </a:extLst>
          </p:cNvPr>
          <p:cNvSpPr>
            <a:spLocks noGrp="1"/>
          </p:cNvSpPr>
          <p:nvPr>
            <p:ph type="dt" sz="half" idx="10"/>
          </p:nvPr>
        </p:nvSpPr>
        <p:spPr/>
        <p:txBody>
          <a:bodyPr/>
          <a:lstStyle/>
          <a:p>
            <a:fld id="{A65F082E-0E19-4387-9BE4-C8139BFF714F}" type="datetimeFigureOut">
              <a:rPr lang="en-IN" smtClean="0"/>
              <a:t>17-05-2020</a:t>
            </a:fld>
            <a:endParaRPr lang="en-IN"/>
          </a:p>
        </p:txBody>
      </p:sp>
      <p:sp>
        <p:nvSpPr>
          <p:cNvPr id="6" name="Footer Placeholder 5">
            <a:extLst>
              <a:ext uri="{FF2B5EF4-FFF2-40B4-BE49-F238E27FC236}">
                <a16:creationId xmlns:a16="http://schemas.microsoft.com/office/drawing/2014/main" id="{987EA068-D8D2-4B63-A20B-99911E2B25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438A21-D819-4BB9-9913-3A94697B1D68}"/>
              </a:ext>
            </a:extLst>
          </p:cNvPr>
          <p:cNvSpPr>
            <a:spLocks noGrp="1"/>
          </p:cNvSpPr>
          <p:nvPr>
            <p:ph type="sldNum" sz="quarter" idx="12"/>
          </p:nvPr>
        </p:nvSpPr>
        <p:spPr/>
        <p:txBody>
          <a:bodyPr/>
          <a:lstStyle/>
          <a:p>
            <a:fld id="{1A48F5B6-9928-4F65-A5A2-2B78EA04741A}" type="slidenum">
              <a:rPr lang="en-IN" smtClean="0"/>
              <a:t>‹#›</a:t>
            </a:fld>
            <a:endParaRPr lang="en-IN"/>
          </a:p>
        </p:txBody>
      </p:sp>
    </p:spTree>
    <p:extLst>
      <p:ext uri="{BB962C8B-B14F-4D97-AF65-F5344CB8AC3E}">
        <p14:creationId xmlns:p14="http://schemas.microsoft.com/office/powerpoint/2010/main" val="306493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C5E7-376C-4B74-80C0-65B442B64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A6D0CE-46A1-4EB1-A3B9-23CBB6660D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FB9978-E4E7-4FEB-A749-BEC852D58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4D52B-4D5E-476F-9C4D-DF0EBC8D503E}"/>
              </a:ext>
            </a:extLst>
          </p:cNvPr>
          <p:cNvSpPr>
            <a:spLocks noGrp="1"/>
          </p:cNvSpPr>
          <p:nvPr>
            <p:ph type="dt" sz="half" idx="10"/>
          </p:nvPr>
        </p:nvSpPr>
        <p:spPr/>
        <p:txBody>
          <a:bodyPr/>
          <a:lstStyle/>
          <a:p>
            <a:fld id="{A65F082E-0E19-4387-9BE4-C8139BFF714F}" type="datetimeFigureOut">
              <a:rPr lang="en-IN" smtClean="0"/>
              <a:t>17-05-2020</a:t>
            </a:fld>
            <a:endParaRPr lang="en-IN"/>
          </a:p>
        </p:txBody>
      </p:sp>
      <p:sp>
        <p:nvSpPr>
          <p:cNvPr id="6" name="Footer Placeholder 5">
            <a:extLst>
              <a:ext uri="{FF2B5EF4-FFF2-40B4-BE49-F238E27FC236}">
                <a16:creationId xmlns:a16="http://schemas.microsoft.com/office/drawing/2014/main" id="{6A718061-2D2B-444D-B40B-661AA45FF8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E39B0F-6B8B-42EB-BD63-1F5C589F0531}"/>
              </a:ext>
            </a:extLst>
          </p:cNvPr>
          <p:cNvSpPr>
            <a:spLocks noGrp="1"/>
          </p:cNvSpPr>
          <p:nvPr>
            <p:ph type="sldNum" sz="quarter" idx="12"/>
          </p:nvPr>
        </p:nvSpPr>
        <p:spPr/>
        <p:txBody>
          <a:bodyPr/>
          <a:lstStyle/>
          <a:p>
            <a:fld id="{1A48F5B6-9928-4F65-A5A2-2B78EA04741A}" type="slidenum">
              <a:rPr lang="en-IN" smtClean="0"/>
              <a:t>‹#›</a:t>
            </a:fld>
            <a:endParaRPr lang="en-IN"/>
          </a:p>
        </p:txBody>
      </p:sp>
    </p:spTree>
    <p:extLst>
      <p:ext uri="{BB962C8B-B14F-4D97-AF65-F5344CB8AC3E}">
        <p14:creationId xmlns:p14="http://schemas.microsoft.com/office/powerpoint/2010/main" val="301023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5E858-AEB2-490C-B7C5-2DB5C9C13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E90993-CBC1-493E-9773-D2DAC409EE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F6785-4A1D-4587-848E-32B318ACF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F082E-0E19-4387-9BE4-C8139BFF714F}" type="datetimeFigureOut">
              <a:rPr lang="en-IN" smtClean="0"/>
              <a:t>17-05-2020</a:t>
            </a:fld>
            <a:endParaRPr lang="en-IN"/>
          </a:p>
        </p:txBody>
      </p:sp>
      <p:sp>
        <p:nvSpPr>
          <p:cNvPr id="5" name="Footer Placeholder 4">
            <a:extLst>
              <a:ext uri="{FF2B5EF4-FFF2-40B4-BE49-F238E27FC236}">
                <a16:creationId xmlns:a16="http://schemas.microsoft.com/office/drawing/2014/main" id="{A3CC4044-DE82-4538-A3B0-35493F3BE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343E4-84C5-412A-9A01-95B2D8625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8F5B6-9928-4F65-A5A2-2B78EA04741A}" type="slidenum">
              <a:rPr lang="en-IN" smtClean="0"/>
              <a:t>‹#›</a:t>
            </a:fld>
            <a:endParaRPr lang="en-IN"/>
          </a:p>
        </p:txBody>
      </p:sp>
    </p:spTree>
    <p:extLst>
      <p:ext uri="{BB962C8B-B14F-4D97-AF65-F5344CB8AC3E}">
        <p14:creationId xmlns:p14="http://schemas.microsoft.com/office/powerpoint/2010/main" val="1323275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global-wheat.com/2020-challenge/"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pic>
        <p:nvPicPr>
          <p:cNvPr id="16" name="Picture 15" descr="Logo VTU">
            <a:extLst>
              <a:ext uri="{FF2B5EF4-FFF2-40B4-BE49-F238E27FC236}">
                <a16:creationId xmlns:a16="http://schemas.microsoft.com/office/drawing/2014/main" id="{3462CF95-9F7E-4B58-8628-E4418334A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3" y="591850"/>
            <a:ext cx="5040312" cy="76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346D62C2-B90E-488F-8F24-35D7DCEDB93B}"/>
              </a:ext>
            </a:extLst>
          </p:cNvPr>
          <p:cNvSpPr>
            <a:spLocks noChangeArrowheads="1"/>
          </p:cNvSpPr>
          <p:nvPr/>
        </p:nvSpPr>
        <p:spPr bwMode="auto">
          <a:xfrm>
            <a:off x="2279650" y="1504157"/>
            <a:ext cx="784860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0"/>
              </a:spcBef>
              <a:buClrTx/>
              <a:buSzTx/>
              <a:buFontTx/>
              <a:buNone/>
            </a:pPr>
            <a:r>
              <a:rPr lang="en-US" altLang="en-US" sz="16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SCHOOL OF COMPUTING</a:t>
            </a:r>
          </a:p>
          <a:p>
            <a:pPr algn="ctr" eaLnBrk="1" hangingPunct="1">
              <a:spcBef>
                <a:spcPct val="0"/>
              </a:spcBef>
              <a:buClrTx/>
              <a:buSzTx/>
              <a:buFontTx/>
              <a:buNone/>
            </a:pPr>
            <a:r>
              <a:rPr lang="en-US" altLang="en-US" sz="16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p>
          <a:p>
            <a:pPr algn="ctr" eaLnBrk="1" hangingPunct="1">
              <a:spcBef>
                <a:spcPct val="0"/>
              </a:spcBef>
              <a:buClrTx/>
              <a:buSzTx/>
              <a:buFontTx/>
              <a:buNone/>
            </a:pPr>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HACKATHON</a:t>
            </a:r>
            <a:endParaRPr lang="en-US" altLang="en-US" sz="16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spcBef>
                <a:spcPct val="0"/>
              </a:spcBef>
              <a:buClrTx/>
              <a:buSzTx/>
              <a:buFontTx/>
              <a:buNone/>
            </a:pPr>
            <a:r>
              <a:rPr lang="en-US" altLang="en-US" sz="16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WINTER SEMESTER(20-21) </a:t>
            </a:r>
            <a:endParaRPr lang="en-IN" alt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spcBef>
                <a:spcPct val="0"/>
              </a:spcBef>
              <a:buClrTx/>
              <a:buSzTx/>
              <a:buFontTx/>
              <a:buNone/>
            </a:pPr>
            <a:endParaRPr lang="en-IN" altLang="en-US" dirty="0">
              <a:solidFill>
                <a:schemeClr val="tx1"/>
              </a:solidFill>
              <a:latin typeface="Calibri" panose="020F0502020204030204" pitchFamily="34" charset="0"/>
              <a:ea typeface="Verdana" panose="020B060403050404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378159C6-6941-4715-9042-9AD167AAB15C}"/>
              </a:ext>
            </a:extLst>
          </p:cNvPr>
          <p:cNvSpPr>
            <a:spLocks noChangeArrowheads="1"/>
          </p:cNvSpPr>
          <p:nvPr/>
        </p:nvSpPr>
        <p:spPr bwMode="auto">
          <a:xfrm>
            <a:off x="2081213" y="3166269"/>
            <a:ext cx="7850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0"/>
              </a:spcBef>
              <a:buClrTx/>
              <a:buSzTx/>
              <a:buFontTx/>
              <a:buNone/>
            </a:pPr>
            <a:r>
              <a:rPr lang="en-IN" altLang="en-US" sz="2000" b="1" dirty="0">
                <a:latin typeface="Times New Roman" panose="02020603050405020304" pitchFamily="18" charset="0"/>
                <a:cs typeface="Times New Roman" panose="02020603050405020304" pitchFamily="18" charset="0"/>
              </a:rPr>
              <a:t>“GLOBAL WHEAT DETECTION”</a:t>
            </a:r>
            <a:endParaRPr lang="en-IN" altLang="en-US" sz="2000" dirty="0">
              <a:solidFill>
                <a:schemeClr val="tx1"/>
              </a:solidFill>
              <a:latin typeface="Calibri" panose="020F0502020204030204" pitchFamily="34" charset="0"/>
            </a:endParaRPr>
          </a:p>
        </p:txBody>
      </p:sp>
      <p:sp>
        <p:nvSpPr>
          <p:cNvPr id="19" name="Rectangle 18">
            <a:extLst>
              <a:ext uri="{FF2B5EF4-FFF2-40B4-BE49-F238E27FC236}">
                <a16:creationId xmlns:a16="http://schemas.microsoft.com/office/drawing/2014/main" id="{3D5EAC10-A446-4AC9-A2EC-5C7C425EFCA4}"/>
              </a:ext>
            </a:extLst>
          </p:cNvPr>
          <p:cNvSpPr>
            <a:spLocks noChangeArrowheads="1"/>
          </p:cNvSpPr>
          <p:nvPr/>
        </p:nvSpPr>
        <p:spPr bwMode="auto">
          <a:xfrm>
            <a:off x="5232400" y="4672807"/>
            <a:ext cx="5219700" cy="1169551"/>
          </a:xfrm>
          <a:prstGeom prst="rect">
            <a:avLst/>
          </a:prstGeom>
          <a:noFill/>
          <a:ln>
            <a:noFill/>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eaLnBrk="1" fontAlgn="auto" hangingPunct="1">
              <a:spcBef>
                <a:spcPts val="0"/>
              </a:spcBef>
              <a:spcAft>
                <a:spcPts val="0"/>
              </a:spcAft>
              <a:defRPr/>
            </a:pPr>
            <a:r>
              <a:rPr lang="en-IN" altLang="en-US" sz="1400" b="1" dirty="0">
                <a:latin typeface="Times New Roman" panose="02020603050405020304" pitchFamily="18" charset="0"/>
                <a:cs typeface="Times New Roman" panose="02020603050405020304" pitchFamily="18" charset="0"/>
              </a:rPr>
              <a:t>PRESENTED BY</a:t>
            </a:r>
          </a:p>
          <a:p>
            <a:pPr algn="just" eaLnBrk="1" fontAlgn="auto" hangingPunct="1">
              <a:spcBef>
                <a:spcPts val="0"/>
              </a:spcBef>
              <a:spcAft>
                <a:spcPts val="0"/>
              </a:spcAft>
              <a:defRPr/>
            </a:pPr>
            <a:endParaRPr lang="en-IN" altLang="en-US" sz="1400" b="1" dirty="0">
              <a:latin typeface="Times New Roman" panose="02020603050405020304" pitchFamily="18" charset="0"/>
              <a:cs typeface="Times New Roman" panose="02020603050405020304" pitchFamily="18" charset="0"/>
            </a:endParaRPr>
          </a:p>
          <a:p>
            <a:pPr marL="342900" indent="-342900" algn="just" eaLnBrk="1" fontAlgn="auto" hangingPunct="1">
              <a:spcBef>
                <a:spcPts val="0"/>
              </a:spcBef>
              <a:spcAft>
                <a:spcPts val="0"/>
              </a:spcAft>
              <a:buFontTx/>
              <a:buAutoNum type="arabicPeriod"/>
              <a:defRPr/>
            </a:pPr>
            <a:r>
              <a:rPr lang="en-IN" altLang="en-US" sz="1400" b="1" dirty="0">
                <a:latin typeface="Times New Roman" panose="02020603050405020304" pitchFamily="18" charset="0"/>
                <a:cs typeface="Times New Roman" panose="02020603050405020304" pitchFamily="18" charset="0"/>
              </a:rPr>
              <a:t>NALLAREDDY JISHNU  (8613,17UECS0494)</a:t>
            </a:r>
          </a:p>
          <a:p>
            <a:pPr marL="342900" indent="-342900" algn="just" eaLnBrk="1" fontAlgn="auto" hangingPunct="1">
              <a:spcBef>
                <a:spcPts val="0"/>
              </a:spcBef>
              <a:spcAft>
                <a:spcPts val="0"/>
              </a:spcAft>
              <a:buFontTx/>
              <a:buAutoNum type="arabicPeriod"/>
              <a:defRPr/>
            </a:pPr>
            <a:r>
              <a:rPr lang="en-IN" altLang="en-US" sz="1400" b="1" dirty="0">
                <a:latin typeface="Times New Roman" panose="02020603050405020304" pitchFamily="18" charset="0"/>
                <a:cs typeface="Times New Roman" panose="02020603050405020304" pitchFamily="18" charset="0"/>
              </a:rPr>
              <a:t>KAMMA RAHUL(8877,17UECS0)</a:t>
            </a:r>
          </a:p>
          <a:p>
            <a:pPr algn="just" eaLnBrk="1" fontAlgn="auto" hangingPunct="1">
              <a:spcBef>
                <a:spcPts val="0"/>
              </a:spcBef>
              <a:spcAft>
                <a:spcPts val="0"/>
              </a:spcAft>
              <a:defRPr/>
            </a:pPr>
            <a:r>
              <a:rPr lang="en-IN" altLang="en-US" sz="1400" b="1" dirty="0">
                <a:latin typeface="Times New Roman" panose="02020603050405020304" pitchFamily="18" charset="0"/>
                <a:cs typeface="Times New Roman" panose="02020603050405020304" pitchFamily="18" charset="0"/>
              </a:rPr>
              <a:t>		</a:t>
            </a:r>
          </a:p>
        </p:txBody>
      </p:sp>
      <p:sp>
        <p:nvSpPr>
          <p:cNvPr id="21" name="Footer Placeholder 10">
            <a:extLst>
              <a:ext uri="{FF2B5EF4-FFF2-40B4-BE49-F238E27FC236}">
                <a16:creationId xmlns:a16="http://schemas.microsoft.com/office/drawing/2014/main" id="{28910D55-0EEE-4DDC-A09F-F728FD3024B2}"/>
              </a:ext>
            </a:extLst>
          </p:cNvPr>
          <p:cNvSpPr>
            <a:spLocks noGrp="1"/>
          </p:cNvSpPr>
          <p:nvPr/>
        </p:nvSpPr>
        <p:spPr>
          <a:xfrm>
            <a:off x="1873250" y="6205491"/>
            <a:ext cx="8445500" cy="29929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IN" dirty="0"/>
          </a:p>
        </p:txBody>
      </p:sp>
    </p:spTree>
    <p:extLst>
      <p:ext uri="{BB962C8B-B14F-4D97-AF65-F5344CB8AC3E}">
        <p14:creationId xmlns:p14="http://schemas.microsoft.com/office/powerpoint/2010/main" val="1668969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r>
              <a:rPr lang="en-IN" b="1" dirty="0">
                <a:solidFill>
                  <a:srgbClr val="00B0F0"/>
                </a:solidFill>
                <a:latin typeface="Ink Free" panose="03080402000500000000" pitchFamily="66" charset="0"/>
              </a:rPr>
              <a:t>                    Outputs:</a:t>
            </a:r>
          </a:p>
        </p:txBody>
      </p:sp>
      <p:pic>
        <p:nvPicPr>
          <p:cNvPr id="4" name="Picture 3"/>
          <p:cNvPicPr>
            <a:picLocks noChangeAspect="1"/>
          </p:cNvPicPr>
          <p:nvPr/>
        </p:nvPicPr>
        <p:blipFill>
          <a:blip r:embed="rId3"/>
          <a:stretch>
            <a:fillRect/>
          </a:stretch>
        </p:blipFill>
        <p:spPr>
          <a:xfrm>
            <a:off x="2862392" y="2139339"/>
            <a:ext cx="3124200" cy="3124200"/>
          </a:xfrm>
          <a:prstGeom prst="rect">
            <a:avLst/>
          </a:prstGeom>
          <a:solidFill>
            <a:schemeClr val="bg1"/>
          </a:solidFill>
        </p:spPr>
      </p:pic>
      <p:pic>
        <p:nvPicPr>
          <p:cNvPr id="5" name="Picture 4"/>
          <p:cNvPicPr>
            <a:picLocks noChangeAspect="1"/>
          </p:cNvPicPr>
          <p:nvPr/>
        </p:nvPicPr>
        <p:blipFill>
          <a:blip r:embed="rId4"/>
          <a:stretch>
            <a:fillRect/>
          </a:stretch>
        </p:blipFill>
        <p:spPr>
          <a:xfrm>
            <a:off x="6622449" y="2148864"/>
            <a:ext cx="3114675" cy="3114675"/>
          </a:xfrm>
          <a:prstGeom prst="rect">
            <a:avLst/>
          </a:prstGeom>
          <a:solidFill>
            <a:schemeClr val="bg1"/>
          </a:solidFill>
        </p:spPr>
      </p:pic>
    </p:spTree>
    <p:extLst>
      <p:ext uri="{BB962C8B-B14F-4D97-AF65-F5344CB8AC3E}">
        <p14:creationId xmlns:p14="http://schemas.microsoft.com/office/powerpoint/2010/main" val="71321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31C8-BCE0-40E9-86A2-940CF016564E}"/>
              </a:ext>
            </a:extLst>
          </p:cNvPr>
          <p:cNvSpPr>
            <a:spLocks noGrp="1"/>
          </p:cNvSpPr>
          <p:nvPr>
            <p:ph type="title"/>
          </p:nvPr>
        </p:nvSpPr>
        <p:spPr/>
        <p:txBody>
          <a:bodyPr/>
          <a:lstStyle/>
          <a:p>
            <a:r>
              <a:rPr lang="en-IN" b="1" dirty="0">
                <a:solidFill>
                  <a:srgbClr val="FF0000"/>
                </a:solidFill>
                <a:latin typeface="Ink Free" panose="03080402000500000000" pitchFamily="66" charset="0"/>
              </a:rPr>
              <a:t>                   CONCLUSION</a:t>
            </a:r>
          </a:p>
        </p:txBody>
      </p:sp>
      <p:sp>
        <p:nvSpPr>
          <p:cNvPr id="3" name="Content Placeholder 2">
            <a:extLst>
              <a:ext uri="{FF2B5EF4-FFF2-40B4-BE49-F238E27FC236}">
                <a16:creationId xmlns:a16="http://schemas.microsoft.com/office/drawing/2014/main" id="{B14168CA-06DA-4B66-843A-1D0CFD90210A}"/>
              </a:ext>
            </a:extLst>
          </p:cNvPr>
          <p:cNvSpPr>
            <a:spLocks noGrp="1"/>
          </p:cNvSpPr>
          <p:nvPr>
            <p:ph idx="1"/>
          </p:nvPr>
        </p:nvSpPr>
        <p:spPr>
          <a:xfrm>
            <a:off x="2285999" y="1828800"/>
            <a:ext cx="9315451" cy="4557713"/>
          </a:xfrm>
        </p:spPr>
        <p:txBody>
          <a:bodyPr>
            <a:normAutofit fontScale="92500" lnSpcReduction="20000"/>
          </a:bodyPr>
          <a:lstStyle/>
          <a:p>
            <a:r>
              <a:rPr lang="en-IN" dirty="0">
                <a:solidFill>
                  <a:schemeClr val="accent4">
                    <a:lumMod val="50000"/>
                  </a:schemeClr>
                </a:solidFill>
              </a:rPr>
              <a:t>With the availability of good training datasets </a:t>
            </a:r>
            <a:r>
              <a:rPr lang="en-IN" b="1" dirty="0"/>
              <a:t>deep learning techniques can achieve high accuracy in detecting and counting spikes from complex wheat field images. </a:t>
            </a:r>
          </a:p>
          <a:p>
            <a:r>
              <a:rPr lang="en-IN" dirty="0">
                <a:solidFill>
                  <a:schemeClr val="accent4">
                    <a:lumMod val="50000"/>
                  </a:schemeClr>
                </a:solidFill>
              </a:rPr>
              <a:t>The proposed </a:t>
            </a:r>
            <a:r>
              <a:rPr lang="en-IN" b="1" dirty="0"/>
              <a:t>robust R-CNN model, </a:t>
            </a:r>
            <a:r>
              <a:rPr lang="en-IN" dirty="0">
                <a:solidFill>
                  <a:schemeClr val="accent4">
                    <a:lumMod val="50000"/>
                  </a:schemeClr>
                </a:solidFill>
              </a:rPr>
              <a:t>which has been trained on spike </a:t>
            </a:r>
            <a:r>
              <a:rPr lang="en-IN" b="1" dirty="0"/>
              <a:t>images captured during different growth stages</a:t>
            </a:r>
            <a:r>
              <a:rPr lang="en-IN" dirty="0">
                <a:solidFill>
                  <a:schemeClr val="accent4">
                    <a:lumMod val="50000"/>
                  </a:schemeClr>
                </a:solidFill>
              </a:rPr>
              <a:t>, is optimized for application to a wider variety of field scenarios.</a:t>
            </a:r>
          </a:p>
          <a:p>
            <a:r>
              <a:rPr lang="en-IN" dirty="0">
                <a:solidFill>
                  <a:schemeClr val="accent4">
                    <a:lumMod val="50000"/>
                  </a:schemeClr>
                </a:solidFill>
              </a:rPr>
              <a:t> It </a:t>
            </a:r>
            <a:r>
              <a:rPr lang="en-IN" b="1" dirty="0"/>
              <a:t>accurately quantifies the differences in yield </a:t>
            </a:r>
            <a:r>
              <a:rPr lang="en-IN" dirty="0">
                <a:solidFill>
                  <a:schemeClr val="accent4">
                    <a:lumMod val="50000"/>
                  </a:schemeClr>
                </a:solidFill>
              </a:rPr>
              <a:t>produced by the 10 varieties we have studied, and their respective responses to fertilizer treatment. </a:t>
            </a:r>
          </a:p>
          <a:p>
            <a:r>
              <a:rPr lang="en-IN" dirty="0">
                <a:solidFill>
                  <a:schemeClr val="accent4">
                    <a:lumMod val="50000"/>
                  </a:schemeClr>
                </a:solidFill>
              </a:rPr>
              <a:t>We have also observed that the other </a:t>
            </a:r>
            <a:r>
              <a:rPr lang="en-IN" b="1" dirty="0"/>
              <a:t>R-CNN models exhibit more specialized performances.</a:t>
            </a:r>
            <a:r>
              <a:rPr lang="en-IN" b="1" dirty="0">
                <a:solidFill>
                  <a:schemeClr val="accent4">
                    <a:lumMod val="50000"/>
                  </a:schemeClr>
                </a:solidFill>
              </a:rPr>
              <a:t> </a:t>
            </a:r>
            <a:r>
              <a:rPr lang="en-IN" dirty="0">
                <a:solidFill>
                  <a:schemeClr val="accent4">
                    <a:lumMod val="50000"/>
                  </a:schemeClr>
                </a:solidFill>
              </a:rPr>
              <a:t>The data set and the R-CNN model, which we make publicly available, have the potential to greatly benefit plant breeders by facilitating the high throughput selection of high yielding varieties.</a:t>
            </a:r>
          </a:p>
        </p:txBody>
      </p:sp>
    </p:spTree>
    <p:extLst>
      <p:ext uri="{BB962C8B-B14F-4D97-AF65-F5344CB8AC3E}">
        <p14:creationId xmlns:p14="http://schemas.microsoft.com/office/powerpoint/2010/main" val="383666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38E9-ABFB-44FE-94F6-A0BD5FED6C9A}"/>
              </a:ext>
            </a:extLst>
          </p:cNvPr>
          <p:cNvSpPr>
            <a:spLocks noGrp="1"/>
          </p:cNvSpPr>
          <p:nvPr>
            <p:ph type="title"/>
          </p:nvPr>
        </p:nvSpPr>
        <p:spPr>
          <a:xfrm>
            <a:off x="838200" y="88900"/>
            <a:ext cx="10515600" cy="6092825"/>
          </a:xfrm>
        </p:spPr>
        <p:txBody>
          <a:bodyPr/>
          <a:lstStyle/>
          <a:p>
            <a:r>
              <a:rPr lang="en-IN" dirty="0"/>
              <a:t>      </a:t>
            </a:r>
            <a:r>
              <a:rPr lang="en-IN" sz="8800" b="1" dirty="0">
                <a:solidFill>
                  <a:srgbClr val="002060"/>
                </a:solidFill>
                <a:latin typeface="Ink Free" panose="03080402000500000000" pitchFamily="66" charset="0"/>
              </a:rPr>
              <a:t>THANK</a:t>
            </a:r>
            <a:br>
              <a:rPr lang="en-IN" sz="8800" b="1" dirty="0">
                <a:solidFill>
                  <a:srgbClr val="002060"/>
                </a:solidFill>
                <a:latin typeface="Ink Free" panose="03080402000500000000" pitchFamily="66" charset="0"/>
              </a:rPr>
            </a:br>
            <a:r>
              <a:rPr lang="en-IN" sz="8800" b="1" dirty="0">
                <a:solidFill>
                  <a:srgbClr val="002060"/>
                </a:solidFill>
                <a:latin typeface="Ink Free" panose="03080402000500000000" pitchFamily="66" charset="0"/>
              </a:rPr>
              <a:t>           YOU!!</a:t>
            </a:r>
            <a:endParaRPr lang="en-IN" b="1" dirty="0">
              <a:solidFill>
                <a:srgbClr val="002060"/>
              </a:solidFill>
              <a:latin typeface="Ink Free" panose="03080402000500000000" pitchFamily="66" charset="0"/>
            </a:endParaRPr>
          </a:p>
        </p:txBody>
      </p:sp>
    </p:spTree>
    <p:extLst>
      <p:ext uri="{BB962C8B-B14F-4D97-AF65-F5344CB8AC3E}">
        <p14:creationId xmlns:p14="http://schemas.microsoft.com/office/powerpoint/2010/main" val="232562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1904-AA5A-4F31-9676-CA754664FAC6}"/>
              </a:ext>
            </a:extLst>
          </p:cNvPr>
          <p:cNvSpPr>
            <a:spLocks noGrp="1"/>
          </p:cNvSpPr>
          <p:nvPr>
            <p:ph type="title"/>
          </p:nvPr>
        </p:nvSpPr>
        <p:spPr>
          <a:xfrm>
            <a:off x="219075" y="1343026"/>
            <a:ext cx="11134725" cy="3057524"/>
          </a:xfrm>
        </p:spPr>
        <p:txBody>
          <a:bodyPr>
            <a:normAutofit/>
          </a:bodyPr>
          <a:lstStyle/>
          <a:p>
            <a:pPr algn="ctr"/>
            <a:r>
              <a:rPr lang="en-IN" sz="6000" b="1" dirty="0">
                <a:solidFill>
                  <a:srgbClr val="FF0000"/>
                </a:solidFill>
              </a:rPr>
              <a:t>Can you help identify wheat heads using   Image analysis?</a:t>
            </a:r>
            <a:br>
              <a:rPr lang="en-IN" b="1" dirty="0">
                <a:solidFill>
                  <a:srgbClr val="7030A0"/>
                </a:solidFill>
              </a:rPr>
            </a:br>
            <a:endParaRPr lang="en-IN" dirty="0">
              <a:solidFill>
                <a:srgbClr val="7030A0"/>
              </a:solidFill>
            </a:endParaRPr>
          </a:p>
        </p:txBody>
      </p:sp>
    </p:spTree>
    <p:extLst>
      <p:ext uri="{BB962C8B-B14F-4D97-AF65-F5344CB8AC3E}">
        <p14:creationId xmlns:p14="http://schemas.microsoft.com/office/powerpoint/2010/main" val="379228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DAF7B7-2033-4F05-B455-5E4F20B9ABFB}"/>
              </a:ext>
            </a:extLst>
          </p:cNvPr>
          <p:cNvSpPr>
            <a:spLocks noGrp="1"/>
          </p:cNvSpPr>
          <p:nvPr>
            <p:ph type="ctrTitle"/>
          </p:nvPr>
        </p:nvSpPr>
        <p:spPr>
          <a:xfrm>
            <a:off x="1524000" y="188913"/>
            <a:ext cx="7800975" cy="1068387"/>
          </a:xfrm>
        </p:spPr>
        <p:txBody>
          <a:bodyPr>
            <a:normAutofit/>
          </a:bodyPr>
          <a:lstStyle/>
          <a:p>
            <a:r>
              <a:rPr lang="en-IN" sz="4000" b="1" i="1" dirty="0">
                <a:solidFill>
                  <a:srgbClr val="0070C0"/>
                </a:solidFill>
                <a:latin typeface="Ink Free" panose="03080402000500000000" pitchFamily="66" charset="0"/>
              </a:rPr>
              <a:t>PROBLEM STATEMENT</a:t>
            </a:r>
          </a:p>
        </p:txBody>
      </p:sp>
      <p:sp>
        <p:nvSpPr>
          <p:cNvPr id="5" name="Subtitle 4">
            <a:extLst>
              <a:ext uri="{FF2B5EF4-FFF2-40B4-BE49-F238E27FC236}">
                <a16:creationId xmlns:a16="http://schemas.microsoft.com/office/drawing/2014/main" id="{DCD2ADE5-0CA7-422B-A513-AA55D18DA0EB}"/>
              </a:ext>
            </a:extLst>
          </p:cNvPr>
          <p:cNvSpPr>
            <a:spLocks noGrp="1"/>
          </p:cNvSpPr>
          <p:nvPr>
            <p:ph type="subTitle" idx="1"/>
          </p:nvPr>
        </p:nvSpPr>
        <p:spPr>
          <a:xfrm>
            <a:off x="1524000" y="1762125"/>
            <a:ext cx="9144000" cy="3495675"/>
          </a:xfrm>
        </p:spPr>
        <p:txBody>
          <a:bodyPr/>
          <a:lstStyle/>
          <a:p>
            <a:pPr algn="l"/>
            <a:r>
              <a:rPr lang="en-IN" dirty="0">
                <a:solidFill>
                  <a:srgbClr val="7030A0"/>
                </a:solidFill>
              </a:rPr>
              <a:t>Detection of wheat heads is an important task allowing to estimate pertinent traits including head population density and head characteristics such as sanitary state, size, maturity stage and the presence of awns.</a:t>
            </a:r>
          </a:p>
          <a:p>
            <a:pPr algn="l"/>
            <a:r>
              <a:rPr lang="en-IN" dirty="0"/>
              <a:t>   The Problem Statement further </a:t>
            </a:r>
            <a:r>
              <a:rPr lang="en-IN" dirty="0">
                <a:solidFill>
                  <a:srgbClr val="FF33CC"/>
                </a:solidFill>
              </a:rPr>
              <a:t>includes variability in observational conditions, genotypic differences, development stages, head orientation represents a challenge in computer vision.</a:t>
            </a:r>
          </a:p>
          <a:p>
            <a:endParaRPr lang="en-IN" dirty="0"/>
          </a:p>
        </p:txBody>
      </p:sp>
    </p:spTree>
    <p:extLst>
      <p:ext uri="{BB962C8B-B14F-4D97-AF65-F5344CB8AC3E}">
        <p14:creationId xmlns:p14="http://schemas.microsoft.com/office/powerpoint/2010/main" val="241346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2364D-7635-425F-848A-ED46CC0592F8}"/>
              </a:ext>
            </a:extLst>
          </p:cNvPr>
          <p:cNvSpPr>
            <a:spLocks noGrp="1"/>
          </p:cNvSpPr>
          <p:nvPr>
            <p:ph type="ctrTitle"/>
          </p:nvPr>
        </p:nvSpPr>
        <p:spPr>
          <a:xfrm>
            <a:off x="838200" y="312738"/>
            <a:ext cx="6019800" cy="744537"/>
          </a:xfrm>
        </p:spPr>
        <p:txBody>
          <a:bodyPr>
            <a:normAutofit/>
          </a:bodyPr>
          <a:lstStyle/>
          <a:p>
            <a:r>
              <a:rPr lang="en-IN" sz="4400" b="1" u="sng" dirty="0">
                <a:solidFill>
                  <a:srgbClr val="00B0F0"/>
                </a:solidFill>
                <a:latin typeface="Ink Free" panose="03080402000500000000" pitchFamily="66" charset="0"/>
              </a:rPr>
              <a:t>ABSTRACT</a:t>
            </a:r>
          </a:p>
        </p:txBody>
      </p:sp>
      <p:sp>
        <p:nvSpPr>
          <p:cNvPr id="5" name="Subtitle 4">
            <a:extLst>
              <a:ext uri="{FF2B5EF4-FFF2-40B4-BE49-F238E27FC236}">
                <a16:creationId xmlns:a16="http://schemas.microsoft.com/office/drawing/2014/main" id="{B4094404-E0A9-4E8F-BF7A-B6245FCF0A62}"/>
              </a:ext>
            </a:extLst>
          </p:cNvPr>
          <p:cNvSpPr>
            <a:spLocks noGrp="1"/>
          </p:cNvSpPr>
          <p:nvPr>
            <p:ph type="subTitle" idx="1"/>
          </p:nvPr>
        </p:nvSpPr>
        <p:spPr>
          <a:xfrm>
            <a:off x="342900" y="1422400"/>
            <a:ext cx="7296150" cy="5122862"/>
          </a:xfrm>
        </p:spPr>
        <p:txBody>
          <a:bodyPr/>
          <a:lstStyle/>
          <a:p>
            <a:pPr algn="just"/>
            <a:r>
              <a:rPr lang="en-IN" dirty="0">
                <a:solidFill>
                  <a:schemeClr val="accent1"/>
                </a:solidFill>
              </a:rPr>
              <a:t>Field phenotyping by remote sensing has received increased interest in recent years with the possibility of achieving high-throughput analysis of crop fields. Along with the various technological developments, the application of machine learning methods for image analysis has enhanced the potential for quantitative assessment of a multitude of crop traits. For wheat breeding purposes, assessing the production of wheat spikes, as the grain-bearing organ, is a useful proxy measure of grain production</a:t>
            </a:r>
            <a:r>
              <a:rPr lang="en-IN" dirty="0">
                <a:solidFill>
                  <a:schemeClr val="accent4">
                    <a:lumMod val="50000"/>
                  </a:schemeClr>
                </a:solidFill>
              </a:rPr>
              <a:t>. </a:t>
            </a:r>
            <a:r>
              <a:rPr lang="en-IN" b="1" dirty="0">
                <a:solidFill>
                  <a:schemeClr val="bg2">
                    <a:lumMod val="10000"/>
                  </a:schemeClr>
                </a:solidFill>
              </a:rPr>
              <a:t>Thus, being able to detect and characterize spikes from images of wheat fields is an essential component in a wheat breeding pipeline for the selection of high yielding varieties.</a:t>
            </a:r>
          </a:p>
        </p:txBody>
      </p:sp>
    </p:spTree>
    <p:extLst>
      <p:ext uri="{BB962C8B-B14F-4D97-AF65-F5344CB8AC3E}">
        <p14:creationId xmlns:p14="http://schemas.microsoft.com/office/powerpoint/2010/main" val="426874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5000" b="-6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EB7C-886B-44BF-A5A2-D5F170DD9D4D}"/>
              </a:ext>
            </a:extLst>
          </p:cNvPr>
          <p:cNvSpPr>
            <a:spLocks noGrp="1"/>
          </p:cNvSpPr>
          <p:nvPr>
            <p:ph type="title"/>
          </p:nvPr>
        </p:nvSpPr>
        <p:spPr>
          <a:xfrm>
            <a:off x="762000" y="36512"/>
            <a:ext cx="10515600" cy="1325563"/>
          </a:xfrm>
        </p:spPr>
        <p:txBody>
          <a:bodyPr>
            <a:normAutofit/>
          </a:bodyPr>
          <a:lstStyle/>
          <a:p>
            <a:pPr algn="ctr"/>
            <a:r>
              <a:rPr lang="en-IN" sz="4800" b="1" dirty="0">
                <a:solidFill>
                  <a:srgbClr val="FF0000"/>
                </a:solidFill>
                <a:latin typeface="Ink Free" panose="03080402000500000000" pitchFamily="66" charset="0"/>
              </a:rPr>
              <a:t>DESCRIPTION</a:t>
            </a:r>
          </a:p>
        </p:txBody>
      </p:sp>
      <p:sp>
        <p:nvSpPr>
          <p:cNvPr id="3" name="Content Placeholder 2">
            <a:extLst>
              <a:ext uri="{FF2B5EF4-FFF2-40B4-BE49-F238E27FC236}">
                <a16:creationId xmlns:a16="http://schemas.microsoft.com/office/drawing/2014/main" id="{25594735-4415-43CE-8D8C-B41C44031F72}"/>
              </a:ext>
            </a:extLst>
          </p:cNvPr>
          <p:cNvSpPr>
            <a:spLocks noGrp="1"/>
          </p:cNvSpPr>
          <p:nvPr>
            <p:ph idx="1"/>
          </p:nvPr>
        </p:nvSpPr>
        <p:spPr>
          <a:xfrm>
            <a:off x="838200" y="1362075"/>
            <a:ext cx="10515600" cy="4814888"/>
          </a:xfrm>
        </p:spPr>
        <p:txBody>
          <a:bodyPr>
            <a:normAutofit lnSpcReduction="10000"/>
          </a:bodyPr>
          <a:lstStyle/>
          <a:p>
            <a:r>
              <a:rPr lang="en-IN" dirty="0">
                <a:solidFill>
                  <a:srgbClr val="00B0F0"/>
                </a:solidFill>
              </a:rPr>
              <a:t>Wheat</a:t>
            </a:r>
            <a:r>
              <a:rPr lang="en-IN" dirty="0"/>
              <a:t> is a staple across the globe, which is why this competition must account for different growing conditions.</a:t>
            </a:r>
          </a:p>
          <a:p>
            <a:r>
              <a:rPr lang="en-IN" dirty="0"/>
              <a:t>Indeed, your morning toast or cereal may rely upon this common grain. Its </a:t>
            </a:r>
            <a:r>
              <a:rPr lang="en-IN" dirty="0">
                <a:solidFill>
                  <a:srgbClr val="00B0F0"/>
                </a:solidFill>
              </a:rPr>
              <a:t>popularity as a food and crop makes wheat widely studied</a:t>
            </a:r>
            <a:r>
              <a:rPr lang="en-IN" dirty="0"/>
              <a:t>.</a:t>
            </a:r>
          </a:p>
          <a:p>
            <a:r>
              <a:rPr lang="en-IN" dirty="0"/>
              <a:t>To get large and accurate data about wheat fields worldwide, plant scientists </a:t>
            </a:r>
            <a:r>
              <a:rPr lang="en-IN" dirty="0">
                <a:solidFill>
                  <a:srgbClr val="00B0F0"/>
                </a:solidFill>
              </a:rPr>
              <a:t>use image detection of "wheat heads"—spikes atop the plant containing grain.</a:t>
            </a:r>
          </a:p>
          <a:p>
            <a:r>
              <a:rPr lang="en-IN" dirty="0"/>
              <a:t>These </a:t>
            </a:r>
            <a:r>
              <a:rPr lang="en-IN" dirty="0">
                <a:solidFill>
                  <a:srgbClr val="00B0F0"/>
                </a:solidFill>
              </a:rPr>
              <a:t>images are used to estimate the density and size of wheat heads </a:t>
            </a:r>
            <a:r>
              <a:rPr lang="en-IN" dirty="0"/>
              <a:t>in different varieties.</a:t>
            </a:r>
          </a:p>
          <a:p>
            <a:r>
              <a:rPr lang="en-IN" dirty="0">
                <a:solidFill>
                  <a:srgbClr val="00B0F0"/>
                </a:solidFill>
              </a:rPr>
              <a:t>Farmers</a:t>
            </a:r>
            <a:r>
              <a:rPr lang="en-IN" dirty="0"/>
              <a:t> can use the data to </a:t>
            </a:r>
            <a:r>
              <a:rPr lang="en-IN" dirty="0">
                <a:solidFill>
                  <a:srgbClr val="00B0F0"/>
                </a:solidFill>
              </a:rPr>
              <a:t>assess health and maturity </a:t>
            </a:r>
            <a:r>
              <a:rPr lang="en-IN" dirty="0"/>
              <a:t>when making management decisions in their fields.</a:t>
            </a:r>
          </a:p>
          <a:p>
            <a:endParaRPr lang="en-IN" dirty="0"/>
          </a:p>
        </p:txBody>
      </p:sp>
    </p:spTree>
    <p:extLst>
      <p:ext uri="{BB962C8B-B14F-4D97-AF65-F5344CB8AC3E}">
        <p14:creationId xmlns:p14="http://schemas.microsoft.com/office/powerpoint/2010/main" val="3732385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FE39-8AB1-49BE-82FE-24180C280E6B}"/>
              </a:ext>
            </a:extLst>
          </p:cNvPr>
          <p:cNvSpPr>
            <a:spLocks noGrp="1"/>
          </p:cNvSpPr>
          <p:nvPr>
            <p:ph type="title"/>
          </p:nvPr>
        </p:nvSpPr>
        <p:spPr>
          <a:xfrm>
            <a:off x="2076450" y="231775"/>
            <a:ext cx="10515600" cy="1325563"/>
          </a:xfrm>
        </p:spPr>
        <p:txBody>
          <a:bodyPr/>
          <a:lstStyle/>
          <a:p>
            <a:r>
              <a:rPr lang="en-IN" b="1" dirty="0">
                <a:latin typeface="Ink Free" panose="03080402000500000000" pitchFamily="66" charset="0"/>
              </a:rPr>
              <a:t>ABOUT THE DATASET</a:t>
            </a:r>
          </a:p>
        </p:txBody>
      </p:sp>
      <p:sp>
        <p:nvSpPr>
          <p:cNvPr id="3" name="Content Placeholder 2">
            <a:extLst>
              <a:ext uri="{FF2B5EF4-FFF2-40B4-BE49-F238E27FC236}">
                <a16:creationId xmlns:a16="http://schemas.microsoft.com/office/drawing/2014/main" id="{1A5F5418-ED6C-4DD1-89C1-0D9F9BB437C3}"/>
              </a:ext>
            </a:extLst>
          </p:cNvPr>
          <p:cNvSpPr>
            <a:spLocks noGrp="1"/>
          </p:cNvSpPr>
          <p:nvPr>
            <p:ph idx="1"/>
          </p:nvPr>
        </p:nvSpPr>
        <p:spPr>
          <a:xfrm>
            <a:off x="0" y="1428750"/>
            <a:ext cx="11353800" cy="4667250"/>
          </a:xfrm>
        </p:spPr>
        <p:txBody>
          <a:bodyPr>
            <a:normAutofit lnSpcReduction="10000"/>
          </a:bodyPr>
          <a:lstStyle/>
          <a:p>
            <a:r>
              <a:rPr lang="en-IN" dirty="0"/>
              <a:t>The </a:t>
            </a:r>
            <a:r>
              <a:rPr lang="en-IN" dirty="0">
                <a:hlinkClick r:id="rId3"/>
              </a:rPr>
              <a:t>Global Wheat Head Dataset</a:t>
            </a:r>
            <a:r>
              <a:rPr lang="en-IN" dirty="0"/>
              <a:t> is led by nine research institutes from seven countries.</a:t>
            </a:r>
          </a:p>
          <a:p>
            <a:r>
              <a:rPr lang="en-IN" dirty="0"/>
              <a:t> </a:t>
            </a:r>
            <a:r>
              <a:rPr lang="en-IN" dirty="0">
                <a:solidFill>
                  <a:srgbClr val="003399"/>
                </a:solidFill>
              </a:rPr>
              <a:t>We will detect </a:t>
            </a:r>
            <a:r>
              <a:rPr lang="en-IN" b="1" dirty="0">
                <a:solidFill>
                  <a:srgbClr val="FF33CC"/>
                </a:solidFill>
              </a:rPr>
              <a:t>wheat heads from outdoor images of wheat plants, including wheat datasets</a:t>
            </a:r>
            <a:r>
              <a:rPr lang="en-IN" b="1" dirty="0">
                <a:solidFill>
                  <a:srgbClr val="003399"/>
                </a:solidFill>
              </a:rPr>
              <a:t> </a:t>
            </a:r>
            <a:r>
              <a:rPr lang="en-IN" dirty="0">
                <a:solidFill>
                  <a:srgbClr val="003399"/>
                </a:solidFill>
              </a:rPr>
              <a:t>from around the globe. </a:t>
            </a:r>
          </a:p>
          <a:p>
            <a:r>
              <a:rPr lang="en-IN" dirty="0">
                <a:solidFill>
                  <a:srgbClr val="003399"/>
                </a:solidFill>
              </a:rPr>
              <a:t>Using worldwide data, you will focus on </a:t>
            </a:r>
            <a:r>
              <a:rPr lang="en-IN" b="1" dirty="0">
                <a:solidFill>
                  <a:srgbClr val="003399"/>
                </a:solidFill>
              </a:rPr>
              <a:t>a </a:t>
            </a:r>
            <a:r>
              <a:rPr lang="en-IN" b="1" dirty="0">
                <a:solidFill>
                  <a:srgbClr val="FF33CC"/>
                </a:solidFill>
              </a:rPr>
              <a:t>generalized solution to estimate the number and size of wheat heads.</a:t>
            </a:r>
          </a:p>
          <a:p>
            <a:r>
              <a:rPr lang="en-IN" dirty="0">
                <a:solidFill>
                  <a:srgbClr val="003399"/>
                </a:solidFill>
              </a:rPr>
              <a:t> To better gauge the performance for </a:t>
            </a:r>
            <a:r>
              <a:rPr lang="en-IN" b="1" dirty="0">
                <a:solidFill>
                  <a:srgbClr val="FF33CC"/>
                </a:solidFill>
              </a:rPr>
              <a:t>unseen genotypes, environments, and observational conditions, the training dataset covers multiple regions</a:t>
            </a:r>
            <a:r>
              <a:rPr lang="en-IN" dirty="0">
                <a:solidFill>
                  <a:srgbClr val="003399"/>
                </a:solidFill>
              </a:rPr>
              <a:t>. You will use more than </a:t>
            </a:r>
            <a:r>
              <a:rPr lang="en-IN" b="1" dirty="0"/>
              <a:t>3,000 images </a:t>
            </a:r>
            <a:r>
              <a:rPr lang="en-IN" dirty="0">
                <a:solidFill>
                  <a:srgbClr val="003399"/>
                </a:solidFill>
              </a:rPr>
              <a:t>from Europe (France, UK, Switzerland) and North America (Canada). The </a:t>
            </a:r>
            <a:r>
              <a:rPr lang="en-IN" b="1" dirty="0"/>
              <a:t>test data </a:t>
            </a:r>
            <a:r>
              <a:rPr lang="en-IN" dirty="0">
                <a:solidFill>
                  <a:srgbClr val="003399"/>
                </a:solidFill>
              </a:rPr>
              <a:t>includes about </a:t>
            </a:r>
            <a:r>
              <a:rPr lang="en-IN" b="1" dirty="0"/>
              <a:t>1,000 images </a:t>
            </a:r>
            <a:r>
              <a:rPr lang="en-IN" dirty="0">
                <a:solidFill>
                  <a:srgbClr val="003399"/>
                </a:solidFill>
              </a:rPr>
              <a:t>from Australia, Japan, and China.</a:t>
            </a:r>
          </a:p>
        </p:txBody>
      </p:sp>
    </p:spTree>
    <p:extLst>
      <p:ext uri="{BB962C8B-B14F-4D97-AF65-F5344CB8AC3E}">
        <p14:creationId xmlns:p14="http://schemas.microsoft.com/office/powerpoint/2010/main" val="2763261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363F-3F0A-468A-AB3A-92917949677B}"/>
              </a:ext>
            </a:extLst>
          </p:cNvPr>
          <p:cNvSpPr>
            <a:spLocks noGrp="1"/>
          </p:cNvSpPr>
          <p:nvPr>
            <p:ph type="title"/>
          </p:nvPr>
        </p:nvSpPr>
        <p:spPr>
          <a:xfrm>
            <a:off x="3724275" y="365125"/>
            <a:ext cx="3971926"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r>
              <a:rPr lang="en-IN" sz="6000" dirty="0">
                <a:solidFill>
                  <a:srgbClr val="00B050"/>
                </a:solidFill>
                <a:latin typeface="Ink Free" panose="03080402000500000000" pitchFamily="66" charset="0"/>
              </a:rPr>
              <a:t>                  </a:t>
            </a:r>
            <a:r>
              <a:rPr lang="en-IN" sz="6000" b="1" dirty="0">
                <a:solidFill>
                  <a:srgbClr val="00B050"/>
                </a:solidFill>
                <a:latin typeface="Ink Free" panose="03080402000500000000" pitchFamily="66" charset="0"/>
              </a:rPr>
              <a:t>Methodology:</a:t>
            </a:r>
            <a:br>
              <a:rPr lang="en-IN" dirty="0"/>
            </a:br>
            <a:endParaRPr lang="en-IN" dirty="0"/>
          </a:p>
        </p:txBody>
      </p:sp>
      <p:sp>
        <p:nvSpPr>
          <p:cNvPr id="3" name="Content Placeholder 2">
            <a:extLst>
              <a:ext uri="{FF2B5EF4-FFF2-40B4-BE49-F238E27FC236}">
                <a16:creationId xmlns:a16="http://schemas.microsoft.com/office/drawing/2014/main" id="{7E67FCC0-5266-486B-A1CA-CE79E40EE8B1}"/>
              </a:ext>
            </a:extLst>
          </p:cNvPr>
          <p:cNvSpPr>
            <a:spLocks noGrp="1"/>
          </p:cNvSpPr>
          <p:nvPr>
            <p:ph idx="1"/>
          </p:nvPr>
        </p:nvSpPr>
        <p:spPr>
          <a:solidFill>
            <a:schemeClr val="bg1"/>
          </a:solidFill>
        </p:spPr>
        <p:txBody>
          <a:bodyPr/>
          <a:lstStyle/>
          <a:p>
            <a:pPr marL="0" indent="0">
              <a:buNone/>
            </a:pPr>
            <a:r>
              <a:rPr lang="en-IN" dirty="0">
                <a:solidFill>
                  <a:srgbClr val="00B0F0"/>
                </a:solidFill>
              </a:rPr>
              <a:t>This project helps to know </a:t>
            </a:r>
            <a:r>
              <a:rPr lang="en-IN" dirty="0"/>
              <a:t>the count of wheat grains </a:t>
            </a:r>
            <a:r>
              <a:rPr lang="en-IN" dirty="0">
                <a:solidFill>
                  <a:srgbClr val="00B0F0"/>
                </a:solidFill>
              </a:rPr>
              <a:t>,</a:t>
            </a:r>
            <a:r>
              <a:rPr lang="en-IN" dirty="0"/>
              <a:t>wheat related diseases</a:t>
            </a:r>
            <a:r>
              <a:rPr lang="en-IN" dirty="0">
                <a:solidFill>
                  <a:srgbClr val="00B0F0"/>
                </a:solidFill>
              </a:rPr>
              <a:t> , </a:t>
            </a:r>
            <a:r>
              <a:rPr lang="en-IN" dirty="0"/>
              <a:t>estimation of the quantity  </a:t>
            </a:r>
            <a:r>
              <a:rPr lang="en-IN" dirty="0">
                <a:solidFill>
                  <a:srgbClr val="00B0F0"/>
                </a:solidFill>
              </a:rPr>
              <a:t>and the verities of wheat breed.</a:t>
            </a:r>
          </a:p>
          <a:p>
            <a:pPr marL="0" indent="0">
              <a:buNone/>
            </a:pPr>
            <a:endParaRPr lang="en-IN" dirty="0">
              <a:solidFill>
                <a:srgbClr val="00B0F0"/>
              </a:solidFill>
            </a:endParaRPr>
          </a:p>
          <a:p>
            <a:pPr marL="0" indent="0">
              <a:buNone/>
            </a:pPr>
            <a:r>
              <a:rPr lang="en-IN" dirty="0">
                <a:solidFill>
                  <a:srgbClr val="00B0F0"/>
                </a:solidFill>
              </a:rPr>
              <a:t>So we collect the data set(image) in the resolution of </a:t>
            </a:r>
            <a:r>
              <a:rPr lang="en-IN" dirty="0"/>
              <a:t>(5184x3186</a:t>
            </a:r>
            <a:r>
              <a:rPr lang="en-IN" dirty="0">
                <a:solidFill>
                  <a:srgbClr val="00B0F0"/>
                </a:solidFill>
              </a:rPr>
              <a:t>). These images should follow the constraints like</a:t>
            </a:r>
          </a:p>
          <a:p>
            <a:r>
              <a:rPr lang="en-IN" dirty="0"/>
              <a:t>Focal length</a:t>
            </a:r>
            <a:r>
              <a:rPr lang="en-IN" dirty="0">
                <a:solidFill>
                  <a:srgbClr val="00B0F0"/>
                </a:solidFill>
              </a:rPr>
              <a:t>—18 mm,</a:t>
            </a:r>
          </a:p>
          <a:p>
            <a:r>
              <a:rPr lang="en-IN" dirty="0"/>
              <a:t>Aperture</a:t>
            </a:r>
            <a:r>
              <a:rPr lang="en-IN" dirty="0">
                <a:solidFill>
                  <a:srgbClr val="00B0F0"/>
                </a:solidFill>
              </a:rPr>
              <a:t>—f/9.0,</a:t>
            </a:r>
          </a:p>
          <a:p>
            <a:r>
              <a:rPr lang="en-IN" dirty="0"/>
              <a:t>ISO</a:t>
            </a:r>
            <a:r>
              <a:rPr lang="en-IN" dirty="0">
                <a:solidFill>
                  <a:srgbClr val="00B0F0"/>
                </a:solidFill>
              </a:rPr>
              <a:t>—automatic and</a:t>
            </a:r>
          </a:p>
          <a:p>
            <a:r>
              <a:rPr lang="en-IN" dirty="0"/>
              <a:t>Exposure time</a:t>
            </a:r>
            <a:r>
              <a:rPr lang="en-IN" dirty="0">
                <a:solidFill>
                  <a:srgbClr val="00B0F0"/>
                </a:solidFill>
              </a:rPr>
              <a:t>—1/500 s.</a:t>
            </a:r>
          </a:p>
          <a:p>
            <a:pPr marL="0" indent="0">
              <a:buNone/>
            </a:pPr>
            <a:endParaRPr lang="en-IN" dirty="0"/>
          </a:p>
        </p:txBody>
      </p:sp>
    </p:spTree>
    <p:extLst>
      <p:ext uri="{BB962C8B-B14F-4D97-AF65-F5344CB8AC3E}">
        <p14:creationId xmlns:p14="http://schemas.microsoft.com/office/powerpoint/2010/main" val="158710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latin typeface="Ink Free" panose="03080402000500000000" pitchFamily="66" charset="0"/>
              </a:rPr>
              <a:t>    Way to collect the data set:</a:t>
            </a:r>
          </a:p>
        </p:txBody>
      </p:sp>
      <p:pic>
        <p:nvPicPr>
          <p:cNvPr id="4" name="Content Placeholder 3"/>
          <p:cNvPicPr>
            <a:picLocks noGrp="1" noChangeAspect="1"/>
          </p:cNvPicPr>
          <p:nvPr>
            <p:ph idx="1"/>
          </p:nvPr>
        </p:nvPicPr>
        <p:blipFill>
          <a:blip r:embed="rId3"/>
          <a:stretch>
            <a:fillRect/>
          </a:stretch>
        </p:blipFill>
        <p:spPr>
          <a:xfrm>
            <a:off x="2800350" y="4054475"/>
            <a:ext cx="6591300" cy="2438400"/>
          </a:xfrm>
          <a:prstGeom prst="rect">
            <a:avLst/>
          </a:prstGeom>
        </p:spPr>
      </p:pic>
      <p:sp>
        <p:nvSpPr>
          <p:cNvPr id="6" name="Rectangle 5"/>
          <p:cNvSpPr/>
          <p:nvPr/>
        </p:nvSpPr>
        <p:spPr>
          <a:xfrm>
            <a:off x="838200" y="1746151"/>
            <a:ext cx="11209638" cy="2308324"/>
          </a:xfrm>
          <a:prstGeom prst="rect">
            <a:avLst/>
          </a:prstGeom>
        </p:spPr>
        <p:txBody>
          <a:bodyPr wrap="square">
            <a:spAutoFit/>
          </a:bodyPr>
          <a:lstStyle/>
          <a:p>
            <a:r>
              <a:rPr lang="en-IN" dirty="0">
                <a:solidFill>
                  <a:srgbClr val="333333"/>
                </a:solidFill>
                <a:latin typeface="Georgia" panose="02040502050405020303" pitchFamily="18" charset="0"/>
              </a:rPr>
              <a:t>The ground-based vehicle for imaging in the field. </a:t>
            </a:r>
            <a:r>
              <a:rPr lang="en-IN" b="1" dirty="0">
                <a:solidFill>
                  <a:srgbClr val="333333"/>
                </a:solidFill>
                <a:latin typeface="Georgia" panose="02040502050405020303" pitchFamily="18" charset="0"/>
              </a:rPr>
              <a:t>a</a:t>
            </a:r>
            <a:r>
              <a:rPr lang="en-IN" dirty="0">
                <a:solidFill>
                  <a:srgbClr val="333333"/>
                </a:solidFill>
                <a:latin typeface="Georgia" panose="02040502050405020303" pitchFamily="18" charset="0"/>
              </a:rPr>
              <a:t> </a:t>
            </a:r>
            <a:r>
              <a:rPr lang="en-IN" b="1" dirty="0" err="1">
                <a:solidFill>
                  <a:srgbClr val="FF33CC"/>
                </a:solidFill>
                <a:latin typeface="Georgia" panose="02040502050405020303" pitchFamily="18" charset="0"/>
              </a:rPr>
              <a:t>A</a:t>
            </a:r>
            <a:r>
              <a:rPr lang="en-IN" b="1" dirty="0">
                <a:solidFill>
                  <a:srgbClr val="FF33CC"/>
                </a:solidFill>
                <a:latin typeface="Georgia" panose="02040502050405020303" pitchFamily="18" charset="0"/>
              </a:rPr>
              <a:t> camera, angled for oblique viewing, is placed at the top of an imaging frame mounted on a four-wheel base (the wagon). The frame also supports two stereo cameras, angled vertically, placed in the </a:t>
            </a:r>
            <a:r>
              <a:rPr lang="en-IN" b="1" dirty="0" err="1">
                <a:solidFill>
                  <a:srgbClr val="FF33CC"/>
                </a:solidFill>
                <a:latin typeface="Georgia" panose="02040502050405020303" pitchFamily="18" charset="0"/>
              </a:rPr>
              <a:t>center</a:t>
            </a:r>
            <a:r>
              <a:rPr lang="en-IN" b="1" dirty="0">
                <a:solidFill>
                  <a:srgbClr val="FF33CC"/>
                </a:solidFill>
                <a:latin typeface="Georgia" panose="02040502050405020303" pitchFamily="18" charset="0"/>
              </a:rPr>
              <a:t> of the top section.</a:t>
            </a:r>
            <a:r>
              <a:rPr lang="en-IN" dirty="0">
                <a:solidFill>
                  <a:srgbClr val="333333"/>
                </a:solidFill>
                <a:latin typeface="Georgia" panose="02040502050405020303" pitchFamily="18" charset="0"/>
              </a:rPr>
              <a:t> These have not been used in this article.</a:t>
            </a:r>
          </a:p>
          <a:p>
            <a:r>
              <a:rPr lang="en-IN" dirty="0">
                <a:solidFill>
                  <a:srgbClr val="333333"/>
                </a:solidFill>
                <a:latin typeface="Georgia" panose="02040502050405020303" pitchFamily="18" charset="0"/>
              </a:rPr>
              <a:t> </a:t>
            </a:r>
            <a:r>
              <a:rPr lang="en-IN" b="1" dirty="0">
                <a:solidFill>
                  <a:srgbClr val="333333"/>
                </a:solidFill>
                <a:latin typeface="Georgia" panose="02040502050405020303" pitchFamily="18" charset="0"/>
              </a:rPr>
              <a:t>b</a:t>
            </a:r>
            <a:r>
              <a:rPr lang="en-IN" dirty="0">
                <a:solidFill>
                  <a:srgbClr val="333333"/>
                </a:solidFill>
                <a:latin typeface="Georgia" panose="02040502050405020303" pitchFamily="18" charset="0"/>
              </a:rPr>
              <a:t> </a:t>
            </a:r>
            <a:r>
              <a:rPr lang="en-IN" b="1" dirty="0">
                <a:solidFill>
                  <a:srgbClr val="FF33CC"/>
                </a:solidFill>
                <a:latin typeface="Georgia" panose="02040502050405020303" pitchFamily="18" charset="0"/>
              </a:rPr>
              <a:t>A schematic of the wagon from a side-view. A sample image taken with the oblique-view camera is shown in the inset, top right.</a:t>
            </a:r>
          </a:p>
          <a:p>
            <a:br>
              <a:rPr lang="en-IN" dirty="0"/>
            </a:br>
            <a:endParaRPr lang="en-IN" dirty="0"/>
          </a:p>
        </p:txBody>
      </p:sp>
    </p:spTree>
    <p:extLst>
      <p:ext uri="{BB962C8B-B14F-4D97-AF65-F5344CB8AC3E}">
        <p14:creationId xmlns:p14="http://schemas.microsoft.com/office/powerpoint/2010/main" val="231823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b="1" dirty="0">
                <a:solidFill>
                  <a:srgbClr val="FF33CC"/>
                </a:solidFill>
                <a:latin typeface="Ink Free" panose="03080402000500000000" pitchFamily="66" charset="0"/>
              </a:rPr>
              <a:t>               CONVERSIONS</a:t>
            </a:r>
          </a:p>
        </p:txBody>
      </p:sp>
      <p:sp>
        <p:nvSpPr>
          <p:cNvPr id="3" name="Content Placeholder 2"/>
          <p:cNvSpPr>
            <a:spLocks noGrp="1"/>
          </p:cNvSpPr>
          <p:nvPr>
            <p:ph idx="1"/>
          </p:nvPr>
        </p:nvSpPr>
        <p:spPr>
          <a:xfrm>
            <a:off x="838200" y="1044575"/>
            <a:ext cx="10515600" cy="4351338"/>
          </a:xfrm>
        </p:spPr>
        <p:txBody>
          <a:bodyPr/>
          <a:lstStyle/>
          <a:p>
            <a:pPr>
              <a:buFont typeface="Wingdings" panose="05000000000000000000" pitchFamily="2" charset="2"/>
              <a:buChar char="ü"/>
            </a:pPr>
            <a:r>
              <a:rPr lang="en-IN" dirty="0"/>
              <a:t>The image should be </a:t>
            </a:r>
            <a:r>
              <a:rPr lang="en-IN" dirty="0">
                <a:solidFill>
                  <a:srgbClr val="00B0F0"/>
                </a:solidFill>
              </a:rPr>
              <a:t>converted into grey format by using rgb2gray()  then by using threshold_yen() function</a:t>
            </a:r>
            <a:r>
              <a:rPr lang="en-IN" dirty="0"/>
              <a:t> in filters to </a:t>
            </a:r>
            <a:r>
              <a:rPr lang="en-IN" dirty="0">
                <a:solidFill>
                  <a:srgbClr val="00B0F0"/>
                </a:solidFill>
              </a:rPr>
              <a:t>find the  grains in the  image </a:t>
            </a:r>
          </a:p>
          <a:p>
            <a:pPr marL="0" indent="0">
              <a:buNone/>
            </a:pPr>
            <a:endParaRPr lang="en-IN" dirty="0"/>
          </a:p>
          <a:p>
            <a:pPr>
              <a:buFont typeface="Wingdings" panose="05000000000000000000" pitchFamily="2" charset="2"/>
              <a:buChar char="ü"/>
            </a:pPr>
            <a:r>
              <a:rPr lang="en-IN" dirty="0"/>
              <a:t>If the </a:t>
            </a:r>
            <a:r>
              <a:rPr lang="en-IN" dirty="0">
                <a:solidFill>
                  <a:srgbClr val="00B0F0"/>
                </a:solidFill>
              </a:rPr>
              <a:t>image value is less than threshold value </a:t>
            </a:r>
            <a:r>
              <a:rPr lang="en-IN" dirty="0"/>
              <a:t>of the image after converting to threshold_yen() them the </a:t>
            </a:r>
            <a:r>
              <a:rPr lang="en-IN" dirty="0">
                <a:solidFill>
                  <a:srgbClr val="00B0F0"/>
                </a:solidFill>
              </a:rPr>
              <a:t>image is ignored.</a:t>
            </a:r>
          </a:p>
          <a:p>
            <a:pPr marL="0" indent="0">
              <a:buNone/>
            </a:pPr>
            <a:endParaRPr lang="en-IN" dirty="0"/>
          </a:p>
          <a:p>
            <a:pPr>
              <a:buFont typeface="Wingdings" panose="05000000000000000000" pitchFamily="2" charset="2"/>
              <a:buChar char="ü"/>
            </a:pPr>
            <a:r>
              <a:rPr lang="en-IN" dirty="0"/>
              <a:t>If it is </a:t>
            </a:r>
            <a:r>
              <a:rPr lang="en-IN" dirty="0">
                <a:solidFill>
                  <a:srgbClr val="00B0F0"/>
                </a:solidFill>
              </a:rPr>
              <a:t>more than the threshold value </a:t>
            </a:r>
            <a:r>
              <a:rPr lang="en-IN" dirty="0"/>
              <a:t>then we </a:t>
            </a:r>
            <a:r>
              <a:rPr lang="en-IN" dirty="0">
                <a:solidFill>
                  <a:srgbClr val="00B0F0"/>
                </a:solidFill>
              </a:rPr>
              <a:t>draw a rectangular boxes around the wheat grains.</a:t>
            </a:r>
          </a:p>
          <a:p>
            <a:pPr marL="0" indent="0">
              <a:buNone/>
            </a:pPr>
            <a:endParaRPr lang="en-IN" dirty="0"/>
          </a:p>
        </p:txBody>
      </p:sp>
    </p:spTree>
    <p:extLst>
      <p:ext uri="{BB962C8B-B14F-4D97-AF65-F5344CB8AC3E}">
        <p14:creationId xmlns:p14="http://schemas.microsoft.com/office/powerpoint/2010/main" val="140655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840</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Georgia</vt:lpstr>
      <vt:lpstr>Ink Free</vt:lpstr>
      <vt:lpstr>Times New Roman</vt:lpstr>
      <vt:lpstr>Wingdings</vt:lpstr>
      <vt:lpstr>Office Theme</vt:lpstr>
      <vt:lpstr>PowerPoint Presentation</vt:lpstr>
      <vt:lpstr>Can you help identify wheat heads using   Image analysis? </vt:lpstr>
      <vt:lpstr>PROBLEM STATEMENT</vt:lpstr>
      <vt:lpstr>ABSTRACT</vt:lpstr>
      <vt:lpstr>DESCRIPTION</vt:lpstr>
      <vt:lpstr>ABOUT THE DATASET</vt:lpstr>
      <vt:lpstr>                  Methodology: </vt:lpstr>
      <vt:lpstr>    Way to collect the data set:</vt:lpstr>
      <vt:lpstr>               CONVERSIONS</vt:lpstr>
      <vt:lpstr>                    Outputs:</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Bhavya Reddy Donthiri</dc:creator>
  <cp:lastModifiedBy>Bhavya Reddy Donthiri</cp:lastModifiedBy>
  <cp:revision>13</cp:revision>
  <dcterms:created xsi:type="dcterms:W3CDTF">2020-05-17T05:00:55Z</dcterms:created>
  <dcterms:modified xsi:type="dcterms:W3CDTF">2020-05-17T16:29:31Z</dcterms:modified>
</cp:coreProperties>
</file>