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2" r:id="rId7"/>
    <p:sldId id="261" r:id="rId8"/>
    <p:sldId id="263" r:id="rId9"/>
    <p:sldId id="290" r:id="rId10"/>
    <p:sldId id="291" r:id="rId11"/>
    <p:sldId id="265" r:id="rId12"/>
    <p:sldId id="292" r:id="rId13"/>
    <p:sldId id="268" r:id="rId14"/>
    <p:sldId id="277" r:id="rId15"/>
    <p:sldId id="267" r:id="rId16"/>
    <p:sldId id="284" r:id="rId17"/>
    <p:sldId id="271" r:id="rId18"/>
    <p:sldId id="278" r:id="rId19"/>
    <p:sldId id="282" r:id="rId20"/>
    <p:sldId id="276" r:id="rId21"/>
    <p:sldId id="287" r:id="rId22"/>
    <p:sldId id="285" r:id="rId23"/>
    <p:sldId id="288" r:id="rId24"/>
    <p:sldId id="289" r:id="rId25"/>
    <p:sldId id="286" r:id="rId26"/>
    <p:sldId id="283" r:id="rId27"/>
    <p:sldId id="281" r:id="rId28"/>
    <p:sldId id="270" r:id="rId29"/>
    <p:sldId id="275" r:id="rId30"/>
    <p:sldId id="279"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Thermal_energ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en.wikipedia.org/wiki/Resting_potent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Fertilization" TargetMode="External"/><Relationship Id="rId2" Type="http://schemas.openxmlformats.org/officeDocument/2006/relationships/hyperlink" Target="https://en.wikipedia.org/wiki/Ovum" TargetMode="External"/><Relationship Id="rId1" Type="http://schemas.openxmlformats.org/officeDocument/2006/relationships/slideLayout" Target="../slideLayouts/slideLayout2.xml"/><Relationship Id="rId4" Type="http://schemas.openxmlformats.org/officeDocument/2006/relationships/hyperlink" Target="https://en.wikipedia.org/wiki/Sper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Resting_potent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MEMBRANE POTENTIALS</a:t>
            </a:r>
            <a:endParaRPr lang="en-US" dirty="0"/>
          </a:p>
        </p:txBody>
      </p:sp>
      <p:sp>
        <p:nvSpPr>
          <p:cNvPr id="3" name="Subtitle 2"/>
          <p:cNvSpPr>
            <a:spLocks noGrp="1"/>
          </p:cNvSpPr>
          <p:nvPr>
            <p:ph type="subTitle" idx="1"/>
          </p:nvPr>
        </p:nvSpPr>
        <p:spPr/>
        <p:txBody>
          <a:bodyPr/>
          <a:lstStyle/>
          <a:p>
            <a:r>
              <a:rPr lang="en-US" dirty="0" smtClean="0"/>
              <a:t>Dr. H. O. Jimoh-Abdulghaffaar</a:t>
            </a:r>
          </a:p>
        </p:txBody>
      </p:sp>
    </p:spTree>
    <p:extLst>
      <p:ext uri="{BB962C8B-B14F-4D97-AF65-F5344CB8AC3E}">
        <p14:creationId xmlns:p14="http://schemas.microsoft.com/office/powerpoint/2010/main" val="357439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Trans-membrane Potential</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04" y="1454262"/>
            <a:ext cx="8979196" cy="54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0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Electrical force</a:t>
            </a:r>
          </a:p>
          <a:p>
            <a:pPr marL="514350" indent="-514350">
              <a:buFont typeface="+mj-lt"/>
              <a:buAutoNum type="arabicPeriod"/>
            </a:pPr>
            <a:r>
              <a:rPr lang="en-US" dirty="0" smtClean="0"/>
              <a:t>Diffusion </a:t>
            </a:r>
            <a:endParaRPr lang="en-US" dirty="0"/>
          </a:p>
        </p:txBody>
      </p:sp>
    </p:spTree>
    <p:extLst>
      <p:ext uri="{BB962C8B-B14F-4D97-AF65-F5344CB8AC3E}">
        <p14:creationId xmlns:p14="http://schemas.microsoft.com/office/powerpoint/2010/main" val="232058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Trans-membrane Potential</a:t>
            </a:r>
          </a:p>
        </p:txBody>
      </p:sp>
      <p:sp>
        <p:nvSpPr>
          <p:cNvPr id="3" name="Content Placeholder 2"/>
          <p:cNvSpPr>
            <a:spLocks noGrp="1"/>
          </p:cNvSpPr>
          <p:nvPr>
            <p:ph idx="1"/>
          </p:nvPr>
        </p:nvSpPr>
        <p:spPr/>
        <p:txBody>
          <a:bodyPr>
            <a:normAutofit fontScale="92500" lnSpcReduction="10000"/>
          </a:bodyPr>
          <a:lstStyle/>
          <a:p>
            <a:r>
              <a:rPr lang="en-US" dirty="0"/>
              <a:t>Membrane potentials are due to the </a:t>
            </a:r>
            <a:r>
              <a:rPr lang="en-US" dirty="0">
                <a:solidFill>
                  <a:srgbClr val="CC3300"/>
                </a:solidFill>
              </a:rPr>
              <a:t>diffusion</a:t>
            </a:r>
            <a:r>
              <a:rPr lang="en-US" dirty="0"/>
              <a:t> of ions down their concentration gradients, the </a:t>
            </a:r>
            <a:r>
              <a:rPr lang="en-US" dirty="0">
                <a:solidFill>
                  <a:srgbClr val="CC3300"/>
                </a:solidFill>
              </a:rPr>
              <a:t>electric charge</a:t>
            </a:r>
            <a:r>
              <a:rPr lang="en-US" dirty="0"/>
              <a:t> of the ion, and any </a:t>
            </a:r>
            <a:r>
              <a:rPr lang="en-US" dirty="0">
                <a:solidFill>
                  <a:srgbClr val="CC3300"/>
                </a:solidFill>
              </a:rPr>
              <a:t>membrane pumps</a:t>
            </a:r>
            <a:r>
              <a:rPr lang="en-US" dirty="0"/>
              <a:t> for that ion.  </a:t>
            </a:r>
          </a:p>
          <a:p>
            <a:r>
              <a:rPr lang="en-US" b="1" dirty="0">
                <a:solidFill>
                  <a:schemeClr val="hlink"/>
                </a:solidFill>
              </a:rPr>
              <a:t>Influx</a:t>
            </a:r>
            <a:r>
              <a:rPr lang="en-US" dirty="0"/>
              <a:t> is the net movement of ions into the cell from the ECF.</a:t>
            </a:r>
          </a:p>
          <a:p>
            <a:r>
              <a:rPr lang="en-US" b="1" dirty="0">
                <a:solidFill>
                  <a:schemeClr val="hlink"/>
                </a:solidFill>
              </a:rPr>
              <a:t>Efflux</a:t>
            </a:r>
            <a:r>
              <a:rPr lang="en-US" dirty="0"/>
              <a:t> is the net movement of ions out of the cell to the ECF.</a:t>
            </a:r>
          </a:p>
          <a:p>
            <a:r>
              <a:rPr lang="en-US" b="1" dirty="0">
                <a:solidFill>
                  <a:srgbClr val="009400"/>
                </a:solidFill>
              </a:rPr>
              <a:t>Flux</a:t>
            </a:r>
            <a:r>
              <a:rPr lang="en-US" dirty="0"/>
              <a:t> (the movement of charges) is always measured in millivolts (mV</a:t>
            </a:r>
            <a:r>
              <a:rPr lang="en-US" dirty="0" smtClean="0"/>
              <a:t>).</a:t>
            </a:r>
            <a:endParaRPr lang="en-US" dirty="0"/>
          </a:p>
        </p:txBody>
      </p:sp>
    </p:spTree>
    <p:extLst>
      <p:ext uri="{BB962C8B-B14F-4D97-AF65-F5344CB8AC3E}">
        <p14:creationId xmlns:p14="http://schemas.microsoft.com/office/powerpoint/2010/main" val="36692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Diffusion </a:t>
            </a:r>
            <a:endParaRPr lang="en-US" dirty="0"/>
          </a:p>
        </p:txBody>
      </p:sp>
      <p:sp>
        <p:nvSpPr>
          <p:cNvPr id="3" name="Content Placeholder 2"/>
          <p:cNvSpPr>
            <a:spLocks noGrp="1"/>
          </p:cNvSpPr>
          <p:nvPr>
            <p:ph idx="1"/>
          </p:nvPr>
        </p:nvSpPr>
        <p:spPr>
          <a:xfrm>
            <a:off x="152400" y="1219200"/>
            <a:ext cx="8839200" cy="5257800"/>
          </a:xfrm>
        </p:spPr>
        <p:txBody>
          <a:bodyPr>
            <a:normAutofit/>
          </a:bodyPr>
          <a:lstStyle/>
          <a:p>
            <a:r>
              <a:rPr lang="en-US" dirty="0" smtClean="0"/>
              <a:t>Caused by differences in ion concentrations between the inside and outside of the cell membrane.</a:t>
            </a:r>
          </a:p>
          <a:p>
            <a:pPr lvl="1"/>
            <a:r>
              <a:rPr lang="en-US" dirty="0" smtClean="0"/>
              <a:t>Potassium: higher inside the cell than outside</a:t>
            </a:r>
          </a:p>
          <a:p>
            <a:pPr lvl="1"/>
            <a:r>
              <a:rPr lang="en-US" dirty="0" smtClean="0"/>
              <a:t>Sodium: higher outside the cell than outside</a:t>
            </a:r>
          </a:p>
          <a:p>
            <a:pPr marL="457200" lvl="1" indent="0">
              <a:buNone/>
            </a:pPr>
            <a:endParaRPr lang="en-US" dirty="0" smtClean="0"/>
          </a:p>
          <a:p>
            <a:r>
              <a:rPr lang="en-US" dirty="0" smtClean="0"/>
              <a:t>Arises </a:t>
            </a:r>
            <a:r>
              <a:rPr lang="en-US" dirty="0"/>
              <a:t>from the statistical tendency of particles to redistribute from regions where they are highly concentrated to regions where the concentration is low (due to </a:t>
            </a:r>
            <a:r>
              <a:rPr lang="en-US" dirty="0">
                <a:hlinkClick r:id="rId2" tooltip="Thermal energy"/>
              </a:rPr>
              <a:t>thermal energy</a:t>
            </a:r>
            <a:r>
              <a:rPr lang="en-US" dirty="0"/>
              <a:t>).</a:t>
            </a:r>
          </a:p>
        </p:txBody>
      </p:sp>
    </p:spTree>
    <p:extLst>
      <p:ext uri="{BB962C8B-B14F-4D97-AF65-F5344CB8AC3E}">
        <p14:creationId xmlns:p14="http://schemas.microsoft.com/office/powerpoint/2010/main" val="274881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4525963"/>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Fig 2: Diffusion potential across a nerve cell membrane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72" y="0"/>
            <a:ext cx="7913922"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45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Force</a:t>
            </a:r>
            <a:endParaRPr lang="en-US" dirty="0"/>
          </a:p>
        </p:txBody>
      </p:sp>
      <p:sp>
        <p:nvSpPr>
          <p:cNvPr id="3" name="Content Placeholder 2"/>
          <p:cNvSpPr>
            <a:spLocks noGrp="1"/>
          </p:cNvSpPr>
          <p:nvPr>
            <p:ph idx="1"/>
          </p:nvPr>
        </p:nvSpPr>
        <p:spPr/>
        <p:txBody>
          <a:bodyPr/>
          <a:lstStyle/>
          <a:p>
            <a:r>
              <a:rPr lang="en-US" dirty="0"/>
              <a:t>A</a:t>
            </a:r>
            <a:r>
              <a:rPr lang="en-US" dirty="0" smtClean="0"/>
              <a:t>rises </a:t>
            </a:r>
            <a:r>
              <a:rPr lang="en-US" dirty="0"/>
              <a:t>from the mutual attraction between particles with opposite electrical charges (positive and negative) and the mutual repulsion between particles with the same type of charge (both positive or both negative).</a:t>
            </a:r>
          </a:p>
        </p:txBody>
      </p:sp>
    </p:spTree>
    <p:extLst>
      <p:ext uri="{BB962C8B-B14F-4D97-AF65-F5344CB8AC3E}">
        <p14:creationId xmlns:p14="http://schemas.microsoft.com/office/powerpoint/2010/main" val="182560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trans-membrane potential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Diffusion potential</a:t>
            </a:r>
          </a:p>
          <a:p>
            <a:pPr marL="514350" indent="-514350">
              <a:buFont typeface="+mj-lt"/>
              <a:buAutoNum type="arabicPeriod"/>
            </a:pPr>
            <a:r>
              <a:rPr lang="en-US" dirty="0"/>
              <a:t>Resting (membrane) potential</a:t>
            </a:r>
          </a:p>
          <a:p>
            <a:pPr marL="514350" indent="-514350">
              <a:buFont typeface="+mj-lt"/>
              <a:buAutoNum type="arabicPeriod"/>
            </a:pPr>
            <a:r>
              <a:rPr lang="en-US" dirty="0"/>
              <a:t>Action potential</a:t>
            </a:r>
          </a:p>
          <a:p>
            <a:pPr marL="514350" indent="-514350">
              <a:buFont typeface="+mj-lt"/>
              <a:buAutoNum type="arabicPeriod"/>
            </a:pPr>
            <a:r>
              <a:rPr lang="en-US" dirty="0"/>
              <a:t>Graded potential</a:t>
            </a:r>
          </a:p>
          <a:p>
            <a:pPr marL="514350" indent="-514350">
              <a:buFont typeface="+mj-lt"/>
              <a:buAutoNum type="arabicPeriod"/>
            </a:pPr>
            <a:r>
              <a:rPr lang="en-US" dirty="0"/>
              <a:t>Equilibrium (or reverse) potential</a:t>
            </a:r>
          </a:p>
          <a:p>
            <a:pPr marL="0" indent="0">
              <a:buNone/>
            </a:pPr>
            <a:endParaRPr lang="en-US" dirty="0"/>
          </a:p>
        </p:txBody>
      </p:sp>
    </p:spTree>
    <p:extLst>
      <p:ext uri="{BB962C8B-B14F-4D97-AF65-F5344CB8AC3E}">
        <p14:creationId xmlns:p14="http://schemas.microsoft.com/office/powerpoint/2010/main" val="193333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Resting (membrane) </a:t>
            </a:r>
            <a:r>
              <a:rPr lang="en-US" dirty="0" smtClean="0"/>
              <a:t>potential</a:t>
            </a:r>
            <a:endParaRPr lang="en-US" dirty="0"/>
          </a:p>
        </p:txBody>
      </p:sp>
      <p:sp>
        <p:nvSpPr>
          <p:cNvPr id="3" name="Content Placeholder 2"/>
          <p:cNvSpPr>
            <a:spLocks noGrp="1"/>
          </p:cNvSpPr>
          <p:nvPr>
            <p:ph idx="1"/>
          </p:nvPr>
        </p:nvSpPr>
        <p:spPr>
          <a:xfrm>
            <a:off x="457200" y="1146670"/>
            <a:ext cx="8229600" cy="4525963"/>
          </a:xfrm>
        </p:spPr>
        <p:txBody>
          <a:bodyPr/>
          <a:lstStyle/>
          <a:p>
            <a:r>
              <a:rPr lang="en-US" dirty="0"/>
              <a:t>When the membrane potential of a cell can go for a long period of time without changing significantly, it is referred to as a </a:t>
            </a:r>
            <a:r>
              <a:rPr lang="en-US" dirty="0">
                <a:hlinkClick r:id="rId2" tooltip="Resting potential"/>
              </a:rPr>
              <a:t>resting potential</a:t>
            </a:r>
            <a:r>
              <a:rPr lang="en-US" dirty="0"/>
              <a:t> or resting voltage. This term is used for the membrane potential of non-excitable cells, but also for the membrane potential of excitable cells in the absence of excitation</a:t>
            </a:r>
            <a:r>
              <a:rPr lang="en-US" dirty="0" smtClean="0"/>
              <a:t>.</a:t>
            </a:r>
          </a:p>
          <a:p>
            <a:r>
              <a:rPr lang="en-US" dirty="0" smtClean="0"/>
              <a:t>Calculated by the </a:t>
            </a:r>
            <a:r>
              <a:rPr lang="en-US" b="1" dirty="0" smtClean="0"/>
              <a:t>Goldman Equation:</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129" y="5257800"/>
            <a:ext cx="612530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6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60637"/>
            <a:ext cx="8229600" cy="4525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Fig </a:t>
            </a:r>
            <a:r>
              <a:rPr lang="en-US" dirty="0"/>
              <a:t>3</a:t>
            </a:r>
            <a:r>
              <a:rPr lang="en-US" dirty="0" smtClean="0"/>
              <a:t>: Resting Membrane Potential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6723"/>
            <a:ext cx="6934200" cy="623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0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84437"/>
            <a:ext cx="8229600" cy="4525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Fig </a:t>
            </a:r>
            <a:r>
              <a:rPr lang="en-US" dirty="0" smtClean="0"/>
              <a:t>4: The sodium-potassium </a:t>
            </a:r>
            <a:r>
              <a:rPr lang="en-US" dirty="0" smtClean="0"/>
              <a:t>ATPase pump</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78456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2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DEFINITION</a:t>
            </a:r>
          </a:p>
          <a:p>
            <a:r>
              <a:rPr lang="en-US" dirty="0" smtClean="0"/>
              <a:t>TYPES</a:t>
            </a:r>
          </a:p>
          <a:p>
            <a:r>
              <a:rPr lang="en-US" dirty="0" smtClean="0"/>
              <a:t>NORMAL VALUE</a:t>
            </a:r>
          </a:p>
          <a:p>
            <a:r>
              <a:rPr lang="en-US" dirty="0" smtClean="0"/>
              <a:t>IMPORTANCE</a:t>
            </a:r>
          </a:p>
          <a:p>
            <a:r>
              <a:rPr lang="en-US" dirty="0"/>
              <a:t>RECORDING</a:t>
            </a:r>
            <a:endParaRPr lang="en-US" dirty="0" smtClean="0"/>
          </a:p>
          <a:p>
            <a:r>
              <a:rPr lang="en-US" dirty="0"/>
              <a:t>APPLIED PHYSIOLOGY</a:t>
            </a:r>
          </a:p>
        </p:txBody>
      </p:sp>
    </p:spTree>
    <p:extLst>
      <p:ext uri="{BB962C8B-B14F-4D97-AF65-F5344CB8AC3E}">
        <p14:creationId xmlns:p14="http://schemas.microsoft.com/office/powerpoint/2010/main" val="262814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Action </a:t>
            </a:r>
            <a:r>
              <a:rPr lang="en-US" dirty="0" smtClean="0"/>
              <a:t>Potential</a:t>
            </a:r>
            <a:endParaRPr lang="en-US" dirty="0"/>
          </a:p>
        </p:txBody>
      </p:sp>
      <p:sp>
        <p:nvSpPr>
          <p:cNvPr id="3" name="Content Placeholder 2"/>
          <p:cNvSpPr>
            <a:spLocks noGrp="1"/>
          </p:cNvSpPr>
          <p:nvPr>
            <p:ph idx="1"/>
          </p:nvPr>
        </p:nvSpPr>
        <p:spPr>
          <a:xfrm>
            <a:off x="457200" y="1219200"/>
            <a:ext cx="8458200" cy="5562600"/>
          </a:xfrm>
        </p:spPr>
        <p:txBody>
          <a:bodyPr>
            <a:normAutofit fontScale="92500" lnSpcReduction="20000"/>
          </a:bodyPr>
          <a:lstStyle/>
          <a:p>
            <a:pPr>
              <a:lnSpc>
                <a:spcPct val="80000"/>
              </a:lnSpc>
            </a:pPr>
            <a:r>
              <a:rPr lang="en-US" dirty="0"/>
              <a:t>An </a:t>
            </a:r>
            <a:r>
              <a:rPr lang="en-US" dirty="0">
                <a:solidFill>
                  <a:schemeClr val="hlink"/>
                </a:solidFill>
              </a:rPr>
              <a:t>action potential</a:t>
            </a:r>
            <a:r>
              <a:rPr lang="en-US" dirty="0"/>
              <a:t> occurs when there is a </a:t>
            </a:r>
            <a:r>
              <a:rPr lang="en-US" dirty="0" smtClean="0"/>
              <a:t>reversal </a:t>
            </a:r>
            <a:r>
              <a:rPr lang="en-US" dirty="0"/>
              <a:t>of the normal resting potential, going from negative to positive - </a:t>
            </a:r>
            <a:r>
              <a:rPr lang="en-US" b="1" dirty="0">
                <a:solidFill>
                  <a:schemeClr val="hlink"/>
                </a:solidFill>
              </a:rPr>
              <a:t>depolarization</a:t>
            </a:r>
            <a:r>
              <a:rPr lang="en-US" dirty="0" smtClean="0"/>
              <a:t>.</a:t>
            </a:r>
          </a:p>
          <a:p>
            <a:pPr marL="0" indent="0">
              <a:lnSpc>
                <a:spcPct val="80000"/>
              </a:lnSpc>
              <a:buNone/>
            </a:pPr>
            <a:endParaRPr lang="en-US" dirty="0"/>
          </a:p>
          <a:p>
            <a:pPr>
              <a:lnSpc>
                <a:spcPct val="80000"/>
              </a:lnSpc>
            </a:pPr>
            <a:r>
              <a:rPr lang="en-US" dirty="0"/>
              <a:t>Depolarization occurs when a stimulus causes the </a:t>
            </a:r>
            <a:r>
              <a:rPr lang="en-US" dirty="0">
                <a:solidFill>
                  <a:schemeClr val="hlink"/>
                </a:solidFill>
              </a:rPr>
              <a:t>voltage-gated Na</a:t>
            </a:r>
            <a:r>
              <a:rPr lang="en-US" baseline="30000" dirty="0">
                <a:solidFill>
                  <a:schemeClr val="hlink"/>
                </a:solidFill>
              </a:rPr>
              <a:t>+</a:t>
            </a:r>
            <a:r>
              <a:rPr lang="en-US" dirty="0">
                <a:solidFill>
                  <a:schemeClr val="hlink"/>
                </a:solidFill>
              </a:rPr>
              <a:t> channels</a:t>
            </a:r>
            <a:r>
              <a:rPr lang="en-US" dirty="0"/>
              <a:t> to open, allowing Na</a:t>
            </a:r>
            <a:r>
              <a:rPr lang="en-US" baseline="30000" dirty="0"/>
              <a:t>+</a:t>
            </a:r>
            <a:r>
              <a:rPr lang="en-US" dirty="0"/>
              <a:t> to rapidly influx down its concentration gradient</a:t>
            </a:r>
            <a:r>
              <a:rPr lang="en-US" dirty="0" smtClean="0"/>
              <a:t>.</a:t>
            </a:r>
          </a:p>
          <a:p>
            <a:pPr marL="0" indent="0">
              <a:lnSpc>
                <a:spcPct val="80000"/>
              </a:lnSpc>
              <a:buNone/>
            </a:pPr>
            <a:endParaRPr lang="en-US" dirty="0"/>
          </a:p>
          <a:p>
            <a:pPr>
              <a:lnSpc>
                <a:spcPct val="80000"/>
              </a:lnSpc>
            </a:pPr>
            <a:r>
              <a:rPr lang="en-US" dirty="0"/>
              <a:t>The sudden </a:t>
            </a:r>
            <a:r>
              <a:rPr lang="en-US" dirty="0">
                <a:solidFill>
                  <a:srgbClr val="009400"/>
                </a:solidFill>
              </a:rPr>
              <a:t>in-rush of positive sodium ions</a:t>
            </a:r>
            <a:r>
              <a:rPr lang="en-US" dirty="0"/>
              <a:t> reverses the membrane potential for a few milliseconds</a:t>
            </a:r>
            <a:r>
              <a:rPr lang="en-US" dirty="0" smtClean="0"/>
              <a:t>.</a:t>
            </a:r>
          </a:p>
          <a:p>
            <a:pPr marL="0" indent="0">
              <a:lnSpc>
                <a:spcPct val="80000"/>
              </a:lnSpc>
              <a:buNone/>
            </a:pPr>
            <a:endParaRPr lang="en-US" dirty="0"/>
          </a:p>
          <a:p>
            <a:pPr>
              <a:lnSpc>
                <a:spcPct val="80000"/>
              </a:lnSpc>
            </a:pPr>
            <a:r>
              <a:rPr lang="en-US" dirty="0"/>
              <a:t>Then the </a:t>
            </a:r>
            <a:r>
              <a:rPr lang="en-US" dirty="0">
                <a:solidFill>
                  <a:schemeClr val="hlink"/>
                </a:solidFill>
              </a:rPr>
              <a:t>voltage-gated K+ channels</a:t>
            </a:r>
            <a:r>
              <a:rPr lang="en-US" dirty="0"/>
              <a:t> open, allowing K</a:t>
            </a:r>
            <a:r>
              <a:rPr lang="en-US" baseline="30000" dirty="0"/>
              <a:t>+</a:t>
            </a:r>
            <a:r>
              <a:rPr lang="en-US" dirty="0"/>
              <a:t> to rapidly efflux due to its concentration gradient.  This brings the membrane back to negative inside and is called </a:t>
            </a:r>
            <a:r>
              <a:rPr lang="en-US" b="1" dirty="0" smtClean="0">
                <a:solidFill>
                  <a:schemeClr val="hlink"/>
                </a:solidFill>
              </a:rPr>
              <a:t>repolarization</a:t>
            </a:r>
            <a:r>
              <a:rPr lang="en-US" dirty="0" smtClean="0"/>
              <a:t>.</a:t>
            </a:r>
            <a:endParaRPr lang="en-US" sz="2800" dirty="0"/>
          </a:p>
        </p:txBody>
      </p:sp>
    </p:spTree>
    <p:extLst>
      <p:ext uri="{BB962C8B-B14F-4D97-AF65-F5344CB8AC3E}">
        <p14:creationId xmlns:p14="http://schemas.microsoft.com/office/powerpoint/2010/main" val="3087019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Resting stage</a:t>
            </a:r>
            <a:endParaRPr lang="en-US" dirty="0"/>
          </a:p>
        </p:txBody>
      </p:sp>
      <p:sp>
        <p:nvSpPr>
          <p:cNvPr id="3" name="Content Placeholder 2"/>
          <p:cNvSpPr>
            <a:spLocks noGrp="1"/>
          </p:cNvSpPr>
          <p:nvPr>
            <p:ph idx="1"/>
          </p:nvPr>
        </p:nvSpPr>
        <p:spPr/>
        <p:txBody>
          <a:bodyPr/>
          <a:lstStyle/>
          <a:p>
            <a:r>
              <a:rPr lang="en-US" dirty="0" smtClean="0"/>
              <a:t>RMP before action potential begins</a:t>
            </a:r>
            <a:r>
              <a:rPr lang="en-US" dirty="0" smtClean="0"/>
              <a:t>.</a:t>
            </a:r>
          </a:p>
          <a:p>
            <a:endParaRPr lang="en-US" dirty="0" smtClean="0"/>
          </a:p>
          <a:p>
            <a:r>
              <a:rPr lang="en-US" dirty="0" smtClean="0"/>
              <a:t>Membrane is said to be polarized at this stage.</a:t>
            </a:r>
            <a:endParaRPr lang="en-US" dirty="0"/>
          </a:p>
        </p:txBody>
      </p:sp>
    </p:spTree>
    <p:extLst>
      <p:ext uri="{BB962C8B-B14F-4D97-AF65-F5344CB8AC3E}">
        <p14:creationId xmlns:p14="http://schemas.microsoft.com/office/powerpoint/2010/main" val="289963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30" y="2318182"/>
            <a:ext cx="8229600" cy="4525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Fig </a:t>
            </a:r>
            <a:r>
              <a:rPr lang="en-US" dirty="0"/>
              <a:t>5</a:t>
            </a:r>
            <a:r>
              <a:rPr lang="en-US" dirty="0" smtClean="0"/>
              <a:t>: </a:t>
            </a:r>
            <a:r>
              <a:rPr lang="en-US" dirty="0" smtClean="0"/>
              <a:t>Resting Membrane Potential</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231" y="152400"/>
            <a:ext cx="5610510" cy="411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859" y="4343400"/>
            <a:ext cx="5769141" cy="151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8" y="152400"/>
            <a:ext cx="3281822" cy="579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025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Depolarization stage</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10000"/>
          </a:bodyPr>
          <a:lstStyle/>
          <a:p>
            <a:r>
              <a:rPr lang="en-US" dirty="0" smtClean="0"/>
              <a:t>Membrane suddenly becomes permeable to Na</a:t>
            </a:r>
            <a:r>
              <a:rPr lang="en-US" dirty="0" smtClean="0"/>
              <a:t>+…..</a:t>
            </a:r>
          </a:p>
          <a:p>
            <a:endParaRPr lang="en-US" dirty="0" smtClean="0"/>
          </a:p>
          <a:p>
            <a:r>
              <a:rPr lang="en-US" dirty="0" smtClean="0"/>
              <a:t>This rapidly neutralizes the normal “polarized state” of –90mV</a:t>
            </a:r>
            <a:r>
              <a:rPr lang="en-US" dirty="0" smtClean="0"/>
              <a:t>.</a:t>
            </a:r>
          </a:p>
          <a:p>
            <a:endParaRPr lang="en-US" dirty="0" smtClean="0"/>
          </a:p>
          <a:p>
            <a:r>
              <a:rPr lang="en-US" dirty="0" smtClean="0"/>
              <a:t>In large nerve fibers, the great excess of Na+ causes the membrane potential to actually overshoot beyond the zero level</a:t>
            </a:r>
            <a:r>
              <a:rPr lang="en-US" dirty="0" smtClean="0"/>
              <a:t>.</a:t>
            </a:r>
          </a:p>
          <a:p>
            <a:endParaRPr lang="en-US" dirty="0" smtClean="0"/>
          </a:p>
          <a:p>
            <a:r>
              <a:rPr lang="en-US" dirty="0" smtClean="0"/>
              <a:t>However, this doesn’t occur in smaller fibers</a:t>
            </a:r>
            <a:r>
              <a:rPr lang="en-US" dirty="0" smtClean="0"/>
              <a:t>.</a:t>
            </a:r>
          </a:p>
          <a:p>
            <a:endParaRPr lang="en-US" dirty="0" smtClean="0"/>
          </a:p>
          <a:p>
            <a:r>
              <a:rPr lang="en-US" dirty="0" smtClean="0"/>
              <a:t>Activated by the voltage-gated Na+ channel.</a:t>
            </a:r>
            <a:endParaRPr lang="en-US" dirty="0"/>
          </a:p>
        </p:txBody>
      </p:sp>
    </p:spTree>
    <p:extLst>
      <p:ext uri="{BB962C8B-B14F-4D97-AF65-F5344CB8AC3E}">
        <p14:creationId xmlns:p14="http://schemas.microsoft.com/office/powerpoint/2010/main" val="2948203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Repolarization stage</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dirty="0" smtClean="0"/>
              <a:t>After being highly permeable to Na+, within milliseconds, the membrane Na+ channels begin to close and the K+ channels open more than normal</a:t>
            </a:r>
            <a:r>
              <a:rPr lang="en-US" dirty="0" smtClean="0"/>
              <a:t>.</a:t>
            </a:r>
          </a:p>
          <a:p>
            <a:endParaRPr lang="en-US" dirty="0" smtClean="0"/>
          </a:p>
          <a:p>
            <a:r>
              <a:rPr lang="en-US" dirty="0" smtClean="0"/>
              <a:t>There is rapid diffusion of K+ to the exterior</a:t>
            </a:r>
            <a:r>
              <a:rPr lang="en-US" dirty="0" smtClean="0"/>
              <a:t>.</a:t>
            </a:r>
          </a:p>
          <a:p>
            <a:endParaRPr lang="en-US" dirty="0" smtClean="0"/>
          </a:p>
          <a:p>
            <a:r>
              <a:rPr lang="en-US" dirty="0" smtClean="0"/>
              <a:t>This helps to re-establish the normal RMP</a:t>
            </a:r>
            <a:r>
              <a:rPr lang="en-US" dirty="0" smtClean="0"/>
              <a:t>.</a:t>
            </a:r>
          </a:p>
          <a:p>
            <a:endParaRPr lang="en-US" dirty="0" smtClean="0"/>
          </a:p>
          <a:p>
            <a:r>
              <a:rPr lang="en-US" dirty="0" smtClean="0"/>
              <a:t>Activated by the voltage-gated K+ channel.</a:t>
            </a:r>
          </a:p>
        </p:txBody>
      </p:sp>
    </p:spTree>
    <p:extLst>
      <p:ext uri="{BB962C8B-B14F-4D97-AF65-F5344CB8AC3E}">
        <p14:creationId xmlns:p14="http://schemas.microsoft.com/office/powerpoint/2010/main" val="158560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304328"/>
            <a:ext cx="8229600" cy="4525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dirty="0" smtClean="0"/>
              <a:t>		Fig 6: Action </a:t>
            </a:r>
            <a:r>
              <a:rPr lang="en-US" dirty="0" smtClean="0"/>
              <a:t>Potential</a:t>
            </a:r>
            <a:endParaRPr lang="en-US" dirty="0"/>
          </a:p>
        </p:txBody>
      </p:sp>
      <p:sp>
        <p:nvSpPr>
          <p:cNvPr id="4" name="Text Box 2"/>
          <p:cNvSpPr txBox="1">
            <a:spLocks noChangeArrowheads="1"/>
          </p:cNvSpPr>
          <p:nvPr/>
        </p:nvSpPr>
        <p:spPr bwMode="auto">
          <a:xfrm>
            <a:off x="228600" y="235763"/>
            <a:ext cx="4038600" cy="4412437"/>
          </a:xfrm>
          <a:prstGeom prst="rect">
            <a:avLst/>
          </a:prstGeom>
          <a:solidFill>
            <a:srgbClr val="FFFF99"/>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563" tIns="51282" rIns="102563" bIns="51282">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1" dirty="0">
                <a:solidFill>
                  <a:srgbClr val="145E66"/>
                </a:solidFill>
              </a:rPr>
              <a:t>Sodium channels have 2 gates, a normal </a:t>
            </a:r>
            <a:r>
              <a:rPr lang="en-US" sz="2000" b="1" dirty="0">
                <a:solidFill>
                  <a:schemeClr val="hlink"/>
                </a:solidFill>
              </a:rPr>
              <a:t>voltage (activation) gate</a:t>
            </a:r>
            <a:r>
              <a:rPr lang="en-US" sz="2000" b="1" dirty="0">
                <a:solidFill>
                  <a:srgbClr val="145E66"/>
                </a:solidFill>
              </a:rPr>
              <a:t> (which is closed at rest) and an </a:t>
            </a:r>
            <a:r>
              <a:rPr lang="en-US" sz="2000" b="1" dirty="0">
                <a:solidFill>
                  <a:schemeClr val="hlink"/>
                </a:solidFill>
              </a:rPr>
              <a:t>inactivation gate </a:t>
            </a:r>
            <a:r>
              <a:rPr lang="en-US" sz="2000" b="1" dirty="0">
                <a:solidFill>
                  <a:srgbClr val="145E66"/>
                </a:solidFill>
              </a:rPr>
              <a:t>(which is open at rest). The rapid opening of the voltage gate lets Na</a:t>
            </a:r>
            <a:r>
              <a:rPr lang="en-US" sz="2000" b="1" baseline="30000" dirty="0">
                <a:solidFill>
                  <a:srgbClr val="145E66"/>
                </a:solidFill>
              </a:rPr>
              <a:t>+</a:t>
            </a:r>
            <a:r>
              <a:rPr lang="en-US" sz="2000" b="1" dirty="0">
                <a:solidFill>
                  <a:srgbClr val="145E66"/>
                </a:solidFill>
              </a:rPr>
              <a:t> rush in and </a:t>
            </a:r>
            <a:endParaRPr lang="en-US" sz="2000" b="1" dirty="0" smtClean="0">
              <a:solidFill>
                <a:srgbClr val="145E66"/>
              </a:solidFill>
            </a:endParaRPr>
          </a:p>
          <a:p>
            <a:r>
              <a:rPr lang="en-US" sz="2000" b="1" dirty="0" smtClean="0">
                <a:solidFill>
                  <a:srgbClr val="145E66"/>
                </a:solidFill>
              </a:rPr>
              <a:t>depolarizes </a:t>
            </a:r>
            <a:r>
              <a:rPr lang="en-US" sz="2000" b="1" dirty="0">
                <a:solidFill>
                  <a:srgbClr val="145E66"/>
                </a:solidFill>
              </a:rPr>
              <a:t>the cell.  This is immediately followed by closing of the inactivation gate which stops the Na</a:t>
            </a:r>
            <a:r>
              <a:rPr lang="en-US" sz="2000" b="1" baseline="30000" dirty="0">
                <a:solidFill>
                  <a:srgbClr val="145E66"/>
                </a:solidFill>
              </a:rPr>
              <a:t>+</a:t>
            </a:r>
            <a:r>
              <a:rPr lang="en-US" sz="2000" b="1" dirty="0">
                <a:solidFill>
                  <a:srgbClr val="145E66"/>
                </a:solidFill>
              </a:rPr>
              <a:t> influx.  At the same time the K</a:t>
            </a:r>
            <a:r>
              <a:rPr lang="en-US" sz="2000" b="1" baseline="30000" dirty="0">
                <a:solidFill>
                  <a:srgbClr val="145E66"/>
                </a:solidFill>
              </a:rPr>
              <a:t>+</a:t>
            </a:r>
            <a:r>
              <a:rPr lang="en-US" sz="2000" b="1" dirty="0">
                <a:solidFill>
                  <a:srgbClr val="145E66"/>
                </a:solidFill>
              </a:rPr>
              <a:t> gate opens letting K</a:t>
            </a:r>
            <a:r>
              <a:rPr lang="en-US" sz="2000" b="1" baseline="30000" dirty="0">
                <a:solidFill>
                  <a:srgbClr val="145E66"/>
                </a:solidFill>
              </a:rPr>
              <a:t>+</a:t>
            </a:r>
            <a:r>
              <a:rPr lang="en-US" sz="2000" b="1" dirty="0">
                <a:solidFill>
                  <a:srgbClr val="145E66"/>
                </a:solidFill>
              </a:rPr>
              <a:t> efflux (repolarization).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314" y="76200"/>
            <a:ext cx="458128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62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685" y="1"/>
            <a:ext cx="867542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177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29062"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133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Equilibrium (Reversal) Potential</a:t>
            </a:r>
            <a:endParaRPr lang="en-US" dirty="0"/>
          </a:p>
        </p:txBody>
      </p:sp>
      <p:sp>
        <p:nvSpPr>
          <p:cNvPr id="3" name="Content Placeholder 2"/>
          <p:cNvSpPr>
            <a:spLocks noGrp="1"/>
          </p:cNvSpPr>
          <p:nvPr>
            <p:ph idx="1"/>
          </p:nvPr>
        </p:nvSpPr>
        <p:spPr/>
        <p:txBody>
          <a:bodyPr/>
          <a:lstStyle/>
          <a:p>
            <a:r>
              <a:rPr lang="en-US" dirty="0"/>
              <a:t>The reversal </a:t>
            </a:r>
            <a:r>
              <a:rPr lang="en-US" dirty="0" smtClean="0"/>
              <a:t>potential (or </a:t>
            </a:r>
            <a:r>
              <a:rPr lang="en-US" i="1" dirty="0"/>
              <a:t>equilibrium potential</a:t>
            </a:r>
            <a:r>
              <a:rPr lang="en-US" dirty="0"/>
              <a:t>) of an ion is the value of </a:t>
            </a:r>
            <a:r>
              <a:rPr lang="en-US" dirty="0" smtClean="0"/>
              <a:t>trans-membrane </a:t>
            </a:r>
            <a:r>
              <a:rPr lang="en-US" dirty="0"/>
              <a:t>voltage at which diffusive and electrical forces counterbalance, so that there is no net ion flow across the </a:t>
            </a:r>
            <a:r>
              <a:rPr lang="en-US" dirty="0" smtClean="0"/>
              <a:t>membrane.</a:t>
            </a:r>
          </a:p>
          <a:p>
            <a:endParaRPr lang="en-US" dirty="0" smtClean="0"/>
          </a:p>
          <a:p>
            <a:r>
              <a:rPr lang="en-US" dirty="0" smtClean="0"/>
              <a:t>Calculated by </a:t>
            </a:r>
            <a:r>
              <a:rPr lang="en-US" b="1" dirty="0" smtClean="0"/>
              <a:t>Nernst Equation</a:t>
            </a:r>
            <a:r>
              <a:rPr lang="en-US" dirty="0" smtClean="0"/>
              <a:t>:</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497286"/>
            <a:ext cx="8458200" cy="120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405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514350" indent="-514350" algn="just">
              <a:buFont typeface="+mj-lt"/>
              <a:buAutoNum type="arabicPeriod"/>
            </a:pPr>
            <a:r>
              <a:rPr lang="en-US" dirty="0" smtClean="0"/>
              <a:t>Transmission of impulses along nerve and muscle membranes.</a:t>
            </a:r>
          </a:p>
          <a:p>
            <a:pPr marL="514350" indent="-514350" algn="just">
              <a:buFont typeface="+mj-lt"/>
              <a:buAutoNum type="arabicPeriod"/>
            </a:pPr>
            <a:endParaRPr lang="en-US" dirty="0" smtClean="0"/>
          </a:p>
          <a:p>
            <a:pPr marL="514350" indent="-514350" algn="just">
              <a:buFont typeface="+mj-lt"/>
              <a:buAutoNum type="arabicPeriod"/>
            </a:pPr>
            <a:r>
              <a:rPr lang="en-US" dirty="0" smtClean="0"/>
              <a:t>Activation of functions of glands, macrophages and ciliated cells.</a:t>
            </a:r>
          </a:p>
          <a:p>
            <a:pPr marL="514350" indent="-514350" algn="just">
              <a:buFont typeface="+mj-lt"/>
              <a:buAutoNum type="arabicPeriod"/>
            </a:pPr>
            <a:endParaRPr lang="en-US" dirty="0" smtClean="0"/>
          </a:p>
          <a:p>
            <a:pPr marL="514350" indent="-514350" algn="just">
              <a:buFont typeface="+mj-lt"/>
              <a:buAutoNum type="arabicPeriod"/>
            </a:pPr>
            <a:r>
              <a:rPr lang="en-US" dirty="0" smtClean="0"/>
              <a:t>Production of ATP in the mitochondria.</a:t>
            </a:r>
          </a:p>
          <a:p>
            <a:pPr marL="514350" indent="-514350" algn="just">
              <a:buFont typeface="+mj-lt"/>
              <a:buAutoNum type="arabicPeriod"/>
            </a:pPr>
            <a:endParaRPr lang="en-US" dirty="0"/>
          </a:p>
          <a:p>
            <a:pPr marL="514350" indent="-514350" algn="just">
              <a:buFont typeface="+mj-lt"/>
              <a:buAutoNum type="arabicPeriod"/>
            </a:pPr>
            <a:r>
              <a:rPr lang="en-US" dirty="0" smtClean="0"/>
              <a:t>Activation of the function of some cells e.g. glandular cells, macrophages and ciliated cells.</a:t>
            </a:r>
            <a:endParaRPr lang="en-US" dirty="0"/>
          </a:p>
        </p:txBody>
      </p:sp>
    </p:spTree>
    <p:extLst>
      <p:ext uri="{BB962C8B-B14F-4D97-AF65-F5344CB8AC3E}">
        <p14:creationId xmlns:p14="http://schemas.microsoft.com/office/powerpoint/2010/main" val="390106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All </a:t>
            </a:r>
            <a:r>
              <a:rPr lang="en-US" dirty="0"/>
              <a:t>animal cells are surrounded by a membrane composed of a </a:t>
            </a:r>
            <a:r>
              <a:rPr lang="en-US" dirty="0" smtClean="0"/>
              <a:t>lipid bilayer </a:t>
            </a:r>
            <a:r>
              <a:rPr lang="en-US" dirty="0"/>
              <a:t>with proteins embedded in it. The membrane serves as both an insulator and a diffusion barrier to the movement of </a:t>
            </a:r>
            <a:r>
              <a:rPr lang="en-US" dirty="0" smtClean="0"/>
              <a:t>ions</a:t>
            </a:r>
            <a:r>
              <a:rPr lang="en-US" dirty="0" smtClean="0"/>
              <a:t>.</a:t>
            </a:r>
          </a:p>
          <a:p>
            <a:endParaRPr lang="en-US" dirty="0" smtClean="0"/>
          </a:p>
          <a:p>
            <a:r>
              <a:rPr lang="en-US" dirty="0"/>
              <a:t>The membrane of almost all cells in the body have electrical potentials</a:t>
            </a:r>
            <a:r>
              <a:rPr lang="en-US" dirty="0" smtClean="0"/>
              <a:t>.</a:t>
            </a:r>
            <a:endParaRPr lang="en-US" dirty="0"/>
          </a:p>
        </p:txBody>
      </p:sp>
    </p:spTree>
    <p:extLst>
      <p:ext uri="{BB962C8B-B14F-4D97-AF65-F5344CB8AC3E}">
        <p14:creationId xmlns:p14="http://schemas.microsoft.com/office/powerpoint/2010/main" val="264221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RECORDING</a:t>
            </a:r>
            <a:endParaRPr lang="en-US" dirty="0"/>
          </a:p>
        </p:txBody>
      </p:sp>
      <p:sp>
        <p:nvSpPr>
          <p:cNvPr id="3" name="Content Placeholder 2"/>
          <p:cNvSpPr>
            <a:spLocks noGrp="1"/>
          </p:cNvSpPr>
          <p:nvPr>
            <p:ph idx="1"/>
          </p:nvPr>
        </p:nvSpPr>
        <p:spPr/>
        <p:txBody>
          <a:bodyPr/>
          <a:lstStyle/>
          <a:p>
            <a:r>
              <a:rPr lang="en-US" dirty="0" smtClean="0"/>
              <a:t>Cathode ray oscilloscope</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90926"/>
            <a:ext cx="6324600" cy="466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p:cNvPicPr>
            <a:picLocks noChangeAspect="1" noChangeArrowheads="1"/>
          </p:cNvPicPr>
          <p:nvPr/>
        </p:nvPicPr>
        <p:blipFill rotWithShape="1">
          <a:blip r:embed="rId3">
            <a:extLst>
              <a:ext uri="{28A0092B-C50C-407E-A947-70E740481C1C}">
                <a14:useLocalDpi xmlns:a14="http://schemas.microsoft.com/office/drawing/2010/main" val="0"/>
              </a:ext>
            </a:extLst>
          </a:blip>
          <a:srcRect l="24839" r="47159" b="78610"/>
          <a:stretch/>
        </p:blipFill>
        <p:spPr bwMode="auto">
          <a:xfrm>
            <a:off x="380999" y="2743200"/>
            <a:ext cx="2521527" cy="199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82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PHYSIOLOGY</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Cells </a:t>
            </a:r>
            <a:r>
              <a:rPr lang="en-US" dirty="0"/>
              <a:t>may draw on the energy they store in the resting potential to drive action potentials or other forms of excitation. These changes in the membrane potential enable communication with other cells (as with action potentials) or initiate changes inside the cell, which happens in an </a:t>
            </a:r>
            <a:r>
              <a:rPr lang="en-US" dirty="0">
                <a:hlinkClick r:id="rId2" tooltip="Ovum"/>
              </a:rPr>
              <a:t>egg</a:t>
            </a:r>
            <a:r>
              <a:rPr lang="en-US" dirty="0"/>
              <a:t> when it is </a:t>
            </a:r>
            <a:r>
              <a:rPr lang="en-US" dirty="0">
                <a:hlinkClick r:id="rId3" tooltip="Fertilization"/>
              </a:rPr>
              <a:t>fertilized</a:t>
            </a:r>
            <a:r>
              <a:rPr lang="en-US" dirty="0"/>
              <a:t> by a </a:t>
            </a:r>
            <a:r>
              <a:rPr lang="en-US" dirty="0" smtClean="0">
                <a:hlinkClick r:id="rId4" tooltip="Sperm"/>
              </a:rPr>
              <a:t>sperm</a:t>
            </a:r>
            <a:r>
              <a:rPr lang="en-US" dirty="0" smtClean="0"/>
              <a:t>.</a:t>
            </a:r>
            <a:endParaRPr lang="en-US" dirty="0"/>
          </a:p>
        </p:txBody>
      </p:sp>
    </p:spTree>
    <p:extLst>
      <p:ext uri="{BB962C8B-B14F-4D97-AF65-F5344CB8AC3E}">
        <p14:creationId xmlns:p14="http://schemas.microsoft.com/office/powerpoint/2010/main" val="42041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667000"/>
            <a:ext cx="8229600" cy="4525963"/>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pPr marL="0" indent="0">
              <a:buNone/>
            </a:pPr>
            <a:r>
              <a:rPr lang="en-US" dirty="0" smtClean="0"/>
              <a:t>		Fig 1: Structure of cell membrane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6" y="76200"/>
            <a:ext cx="8950588"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98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The difference in the electrical potential between the interior and exterior of a biological cell.</a:t>
            </a:r>
            <a:endParaRPr lang="en-US" dirty="0"/>
          </a:p>
        </p:txBody>
      </p:sp>
    </p:spTree>
    <p:extLst>
      <p:ext uri="{BB962C8B-B14F-4D97-AF65-F5344CB8AC3E}">
        <p14:creationId xmlns:p14="http://schemas.microsoft.com/office/powerpoint/2010/main" val="86466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Trans-membrane potential</a:t>
            </a:r>
          </a:p>
          <a:p>
            <a:pPr marL="514350" indent="-514350">
              <a:buFont typeface="+mj-lt"/>
              <a:buAutoNum type="arabicPeriod"/>
            </a:pPr>
            <a:r>
              <a:rPr lang="en-US" dirty="0" smtClean="0"/>
              <a:t>Dipole potential</a:t>
            </a:r>
          </a:p>
          <a:p>
            <a:pPr marL="514350" indent="-514350">
              <a:buFont typeface="+mj-lt"/>
              <a:buAutoNum type="arabicPeriod"/>
            </a:pPr>
            <a:r>
              <a:rPr lang="en-US" dirty="0" smtClean="0"/>
              <a:t>Surface potential</a:t>
            </a:r>
            <a:endParaRPr lang="en-US" dirty="0"/>
          </a:p>
        </p:txBody>
      </p:sp>
    </p:spTree>
    <p:extLst>
      <p:ext uri="{BB962C8B-B14F-4D97-AF65-F5344CB8AC3E}">
        <p14:creationId xmlns:p14="http://schemas.microsoft.com/office/powerpoint/2010/main" val="142195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Trans-membrane Potential</a:t>
            </a:r>
            <a:endParaRPr lang="en-US" dirty="0"/>
          </a:p>
        </p:txBody>
      </p:sp>
      <p:sp>
        <p:nvSpPr>
          <p:cNvPr id="3" name="Content Placeholder 2"/>
          <p:cNvSpPr>
            <a:spLocks noGrp="1"/>
          </p:cNvSpPr>
          <p:nvPr>
            <p:ph idx="1"/>
          </p:nvPr>
        </p:nvSpPr>
        <p:spPr/>
        <p:txBody>
          <a:bodyPr/>
          <a:lstStyle/>
          <a:p>
            <a:r>
              <a:rPr lang="en-US" dirty="0" smtClean="0"/>
              <a:t>Most well-known</a:t>
            </a:r>
            <a:endParaRPr lang="en-US" dirty="0"/>
          </a:p>
        </p:txBody>
      </p:sp>
    </p:spTree>
    <p:extLst>
      <p:ext uri="{BB962C8B-B14F-4D97-AF65-F5344CB8AC3E}">
        <p14:creationId xmlns:p14="http://schemas.microsoft.com/office/powerpoint/2010/main" val="386133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a:t>
            </a:r>
            <a:r>
              <a:rPr lang="en-US" dirty="0" smtClean="0"/>
              <a:t>VALUE</a:t>
            </a:r>
            <a:endParaRPr lang="en-US" dirty="0"/>
          </a:p>
        </p:txBody>
      </p:sp>
      <p:sp>
        <p:nvSpPr>
          <p:cNvPr id="3" name="Content Placeholder 2"/>
          <p:cNvSpPr>
            <a:spLocks noGrp="1"/>
          </p:cNvSpPr>
          <p:nvPr>
            <p:ph idx="1"/>
          </p:nvPr>
        </p:nvSpPr>
        <p:spPr/>
        <p:txBody>
          <a:bodyPr/>
          <a:lstStyle/>
          <a:p>
            <a:r>
              <a:rPr lang="en-US" dirty="0" smtClean="0"/>
              <a:t>-40mV to -90mV</a:t>
            </a:r>
            <a:endParaRPr lang="en-US" dirty="0"/>
          </a:p>
        </p:txBody>
      </p:sp>
    </p:spTree>
    <p:extLst>
      <p:ext uri="{BB962C8B-B14F-4D97-AF65-F5344CB8AC3E}">
        <p14:creationId xmlns:p14="http://schemas.microsoft.com/office/powerpoint/2010/main" val="299091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Trans-membrane Potential</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non-excitable cells, and in excitable cells in their baseline states, the membrane potential is held at a relatively stable value, called the </a:t>
            </a:r>
            <a:r>
              <a:rPr lang="en-US" dirty="0">
                <a:hlinkClick r:id="rId2" tooltip="Resting potential"/>
              </a:rPr>
              <a:t>resting potential</a:t>
            </a:r>
            <a:r>
              <a:rPr lang="en-US" dirty="0"/>
              <a:t>.</a:t>
            </a:r>
          </a:p>
          <a:p>
            <a:pPr marL="0" indent="0">
              <a:buNone/>
            </a:pPr>
            <a:endParaRPr lang="en-US" dirty="0"/>
          </a:p>
          <a:p>
            <a:r>
              <a:rPr lang="en-US" dirty="0"/>
              <a:t>In neurons, the factors that influence the membrane potential are diverse. They include numerous types of ion channels, some of which are chemically gated and some of which are voltage-gated</a:t>
            </a:r>
            <a:r>
              <a:rPr lang="en-US" dirty="0" smtClean="0"/>
              <a:t>.</a:t>
            </a:r>
            <a:endParaRPr lang="en-US" dirty="0"/>
          </a:p>
        </p:txBody>
      </p:sp>
    </p:spTree>
    <p:extLst>
      <p:ext uri="{BB962C8B-B14F-4D97-AF65-F5344CB8AC3E}">
        <p14:creationId xmlns:p14="http://schemas.microsoft.com/office/powerpoint/2010/main" val="1186047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923</Words>
  <Application>Microsoft Office PowerPoint</Application>
  <PresentationFormat>On-screen Show (4:3)</PresentationFormat>
  <Paragraphs>152</Paragraphs>
  <Slides>31</Slides>
  <Notes>0</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MEMBRANE POTENTIALS</vt:lpstr>
      <vt:lpstr>OUTLINE</vt:lpstr>
      <vt:lpstr>INTRODUCTION</vt:lpstr>
      <vt:lpstr>PowerPoint Presentation</vt:lpstr>
      <vt:lpstr>DEFINITION</vt:lpstr>
      <vt:lpstr>TYPES</vt:lpstr>
      <vt:lpstr>Trans-membrane Potential</vt:lpstr>
      <vt:lpstr>NORMAL VALUE</vt:lpstr>
      <vt:lpstr>Trans-membrane Potential</vt:lpstr>
      <vt:lpstr>Trans-membrane Potential</vt:lpstr>
      <vt:lpstr>DETERMINANTS</vt:lpstr>
      <vt:lpstr>Trans-membrane Potential</vt:lpstr>
      <vt:lpstr>Diffusion </vt:lpstr>
      <vt:lpstr>PowerPoint Presentation</vt:lpstr>
      <vt:lpstr>Electrical Force</vt:lpstr>
      <vt:lpstr>Types of trans-membrane potential</vt:lpstr>
      <vt:lpstr>Resting (membrane) potential</vt:lpstr>
      <vt:lpstr>PowerPoint Presentation</vt:lpstr>
      <vt:lpstr>PowerPoint Presentation</vt:lpstr>
      <vt:lpstr>Action Potential</vt:lpstr>
      <vt:lpstr>Resting stage</vt:lpstr>
      <vt:lpstr>PowerPoint Presentation</vt:lpstr>
      <vt:lpstr>Depolarization stage</vt:lpstr>
      <vt:lpstr>Repolarization stage</vt:lpstr>
      <vt:lpstr>PowerPoint Presentation</vt:lpstr>
      <vt:lpstr>PowerPoint Presentation</vt:lpstr>
      <vt:lpstr>PowerPoint Presentation</vt:lpstr>
      <vt:lpstr>Equilibrium (Reversal) Potential</vt:lpstr>
      <vt:lpstr>IMPORTANCE</vt:lpstr>
      <vt:lpstr>RECORDING</vt:lpstr>
      <vt:lpstr>APPLIED PHYSIOLOGY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MEMBRANE POTENTIALS</dc:title>
  <dc:creator>HOJA</dc:creator>
  <cp:lastModifiedBy>Mrs Jimoh</cp:lastModifiedBy>
  <cp:revision>69</cp:revision>
  <dcterms:created xsi:type="dcterms:W3CDTF">2006-08-16T00:00:00Z</dcterms:created>
  <dcterms:modified xsi:type="dcterms:W3CDTF">2018-12-13T10:54:18Z</dcterms:modified>
</cp:coreProperties>
</file>